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diagrams/data1.xml" ContentType="application/vnd.openxmlformats-officedocument.drawingml.diagramData+xml"/>
  <Override PartName="/ppt/slideLayouts/slideLayout4.xml" ContentType="application/vnd.openxmlformats-officedocument.presentationml.slideLayou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17.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3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30.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diagrams/colors1.xml" ContentType="application/vnd.openxmlformats-officedocument.drawingml.diagramCol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2.xml" ContentType="application/vnd.openxmlformats-officedocument.customXmlProperties+xml"/>
  <Override PartName="/customXml/itemProps3.xml" ContentType="application/vnd.openxmlformats-officedocument.customXmlProperties+xml"/>
  <Override PartName="/customXml/itemProps1.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33" r:id="rId4"/>
    <p:sldMasterId id="2147483761" r:id="rId5"/>
    <p:sldMasterId id="2147483765" r:id="rId6"/>
    <p:sldMasterId id="2147483769" r:id="rId7"/>
    <p:sldMasterId id="2147483773" r:id="rId8"/>
  </p:sldMasterIdLst>
  <p:notesMasterIdLst>
    <p:notesMasterId r:id="rId94"/>
  </p:notesMasterIdLst>
  <p:handoutMasterIdLst>
    <p:handoutMasterId r:id="rId95"/>
  </p:handoutMasterIdLst>
  <p:sldIdLst>
    <p:sldId id="314" r:id="rId9"/>
    <p:sldId id="619" r:id="rId10"/>
    <p:sldId id="315" r:id="rId11"/>
    <p:sldId id="608" r:id="rId12"/>
    <p:sldId id="601" r:id="rId13"/>
    <p:sldId id="603" r:id="rId14"/>
    <p:sldId id="604" r:id="rId15"/>
    <p:sldId id="605" r:id="rId16"/>
    <p:sldId id="606" r:id="rId17"/>
    <p:sldId id="607" r:id="rId18"/>
    <p:sldId id="620" r:id="rId19"/>
    <p:sldId id="621" r:id="rId20"/>
    <p:sldId id="622" r:id="rId21"/>
    <p:sldId id="623" r:id="rId22"/>
    <p:sldId id="624" r:id="rId23"/>
    <p:sldId id="625" r:id="rId24"/>
    <p:sldId id="626" r:id="rId25"/>
    <p:sldId id="627" r:id="rId26"/>
    <p:sldId id="628" r:id="rId27"/>
    <p:sldId id="629" r:id="rId28"/>
    <p:sldId id="307" r:id="rId29"/>
    <p:sldId id="310" r:id="rId30"/>
    <p:sldId id="630" r:id="rId31"/>
    <p:sldId id="631" r:id="rId32"/>
    <p:sldId id="632" r:id="rId33"/>
    <p:sldId id="633" r:id="rId34"/>
    <p:sldId id="634" r:id="rId35"/>
    <p:sldId id="321" r:id="rId36"/>
    <p:sldId id="635" r:id="rId37"/>
    <p:sldId id="636" r:id="rId38"/>
    <p:sldId id="637" r:id="rId39"/>
    <p:sldId id="638" r:id="rId40"/>
    <p:sldId id="639" r:id="rId41"/>
    <p:sldId id="507" r:id="rId42"/>
    <p:sldId id="609" r:id="rId43"/>
    <p:sldId id="594" r:id="rId44"/>
    <p:sldId id="595" r:id="rId45"/>
    <p:sldId id="596" r:id="rId46"/>
    <p:sldId id="597" r:id="rId47"/>
    <p:sldId id="610" r:id="rId48"/>
    <p:sldId id="612" r:id="rId49"/>
    <p:sldId id="611" r:id="rId50"/>
    <p:sldId id="613" r:id="rId51"/>
    <p:sldId id="614" r:id="rId52"/>
    <p:sldId id="615" r:id="rId53"/>
    <p:sldId id="616" r:id="rId54"/>
    <p:sldId id="593" r:id="rId55"/>
    <p:sldId id="617" r:id="rId56"/>
    <p:sldId id="618" r:id="rId57"/>
    <p:sldId id="466" r:id="rId58"/>
    <p:sldId id="342" r:id="rId59"/>
    <p:sldId id="539" r:id="rId60"/>
    <p:sldId id="540" r:id="rId61"/>
    <p:sldId id="541" r:id="rId62"/>
    <p:sldId id="599" r:id="rId63"/>
    <p:sldId id="543" r:id="rId64"/>
    <p:sldId id="510" r:id="rId65"/>
    <p:sldId id="511" r:id="rId66"/>
    <p:sldId id="512" r:id="rId67"/>
    <p:sldId id="513" r:id="rId68"/>
    <p:sldId id="514" r:id="rId69"/>
    <p:sldId id="515" r:id="rId70"/>
    <p:sldId id="516" r:id="rId71"/>
    <p:sldId id="517" r:id="rId72"/>
    <p:sldId id="518" r:id="rId73"/>
    <p:sldId id="519" r:id="rId74"/>
    <p:sldId id="520" r:id="rId75"/>
    <p:sldId id="521" r:id="rId76"/>
    <p:sldId id="522" r:id="rId77"/>
    <p:sldId id="523" r:id="rId78"/>
    <p:sldId id="524" r:id="rId79"/>
    <p:sldId id="525" r:id="rId80"/>
    <p:sldId id="526" r:id="rId81"/>
    <p:sldId id="527" r:id="rId82"/>
    <p:sldId id="528" r:id="rId83"/>
    <p:sldId id="544" r:id="rId84"/>
    <p:sldId id="530" r:id="rId85"/>
    <p:sldId id="545" r:id="rId86"/>
    <p:sldId id="531" r:id="rId87"/>
    <p:sldId id="532" r:id="rId88"/>
    <p:sldId id="533" r:id="rId89"/>
    <p:sldId id="546" r:id="rId90"/>
    <p:sldId id="547" r:id="rId91"/>
    <p:sldId id="640" r:id="rId92"/>
    <p:sldId id="535" r:id="rId9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070"/>
    <a:srgbClr val="F39200"/>
    <a:srgbClr val="143466"/>
    <a:srgbClr val="009FE3"/>
    <a:srgbClr val="D2112F"/>
    <a:srgbClr val="D9112F"/>
    <a:srgbClr val="46667E"/>
    <a:srgbClr val="B02B08"/>
    <a:srgbClr val="06102C"/>
    <a:srgbClr val="710E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083E6E3-FA7D-4D7B-A595-EF9225AFEA82}">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961" autoAdjust="0"/>
  </p:normalViewPr>
  <p:slideViewPr>
    <p:cSldViewPr snapToGrid="0">
      <p:cViewPr varScale="1">
        <p:scale>
          <a:sx n="88" d="100"/>
          <a:sy n="88" d="100"/>
        </p:scale>
        <p:origin x="570" y="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5" Type="http://schemas.openxmlformats.org/officeDocument/2006/relationships/slideMaster" Target="slideMasters/slideMaster2.xml"/><Relationship Id="rId90" Type="http://schemas.openxmlformats.org/officeDocument/2006/relationships/slide" Target="slides/slide82.xml"/><Relationship Id="rId95" Type="http://schemas.openxmlformats.org/officeDocument/2006/relationships/handoutMaster" Target="handoutMasters/handoutMaster1.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80" Type="http://schemas.openxmlformats.org/officeDocument/2006/relationships/slide" Target="slides/slide72.xml"/><Relationship Id="rId85" Type="http://schemas.openxmlformats.org/officeDocument/2006/relationships/slide" Target="slides/slide77.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slide" Target="slides/slide83.xml"/><Relationship Id="rId9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viewProps" Target="viewProps.xml"/><Relationship Id="rId7" Type="http://schemas.openxmlformats.org/officeDocument/2006/relationships/slideMaster" Target="slideMasters/slideMaster4.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customXml" Target="../customXml/item4.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93" Type="http://schemas.openxmlformats.org/officeDocument/2006/relationships/slide" Target="slides/slide85.xml"/><Relationship Id="rId98"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04D333-683D-464E-BAD8-FE6B0894419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21AA4F6-7EBB-4851-9738-183ABB5FA7E1}">
      <dgm:prSet/>
      <dgm:spPr/>
      <dgm:t>
        <a:bodyPr/>
        <a:lstStyle/>
        <a:p>
          <a:r>
            <a:rPr lang="nl-BE"/>
            <a:t>Daadwerkelijk arbeid verrichten (leerprogramma georganiseerd door een school &amp; opdoen van beroepservaring);</a:t>
          </a:r>
          <a:endParaRPr lang="en-US"/>
        </a:p>
      </dgm:t>
    </dgm:pt>
    <dgm:pt modelId="{16FD32BF-33A5-44B8-A1EA-2F3D650DC144}" type="parTrans" cxnId="{43F40658-50AC-4801-B3E8-E132697C82C4}">
      <dgm:prSet/>
      <dgm:spPr/>
      <dgm:t>
        <a:bodyPr/>
        <a:lstStyle/>
        <a:p>
          <a:endParaRPr lang="en-US"/>
        </a:p>
      </dgm:t>
    </dgm:pt>
    <dgm:pt modelId="{11AF9661-94D2-4CB4-B98E-5E4194024800}" type="sibTrans" cxnId="{43F40658-50AC-4801-B3E8-E132697C82C4}">
      <dgm:prSet/>
      <dgm:spPr/>
      <dgm:t>
        <a:bodyPr/>
        <a:lstStyle/>
        <a:p>
          <a:endParaRPr lang="en-US"/>
        </a:p>
      </dgm:t>
    </dgm:pt>
    <dgm:pt modelId="{79128B08-E427-4A3C-85CC-1A9BCF666AE8}">
      <dgm:prSet/>
      <dgm:spPr/>
      <dgm:t>
        <a:bodyPr/>
        <a:lstStyle/>
        <a:p>
          <a:r>
            <a:rPr lang="nl-BE"/>
            <a:t>Bij een werkgever = buiten de school;</a:t>
          </a:r>
          <a:endParaRPr lang="en-US"/>
        </a:p>
      </dgm:t>
    </dgm:pt>
    <dgm:pt modelId="{5429329D-6749-4996-8B9D-74BCE782E269}" type="parTrans" cxnId="{3CC31040-E209-4C64-8754-F76F808E1999}">
      <dgm:prSet/>
      <dgm:spPr/>
      <dgm:t>
        <a:bodyPr/>
        <a:lstStyle/>
        <a:p>
          <a:endParaRPr lang="en-US"/>
        </a:p>
      </dgm:t>
    </dgm:pt>
    <dgm:pt modelId="{8DBF963C-53EB-462E-8A55-B80302474145}" type="sibTrans" cxnId="{3CC31040-E209-4C64-8754-F76F808E1999}">
      <dgm:prSet/>
      <dgm:spPr/>
      <dgm:t>
        <a:bodyPr/>
        <a:lstStyle/>
        <a:p>
          <a:endParaRPr lang="en-US"/>
        </a:p>
      </dgm:t>
    </dgm:pt>
    <dgm:pt modelId="{5C998442-A033-4033-9996-9FC9EABD0AD8}">
      <dgm:prSet/>
      <dgm:spPr/>
      <dgm:t>
        <a:bodyPr/>
        <a:lstStyle/>
        <a:p>
          <a:r>
            <a:rPr lang="nl-BE"/>
            <a:t>In gelijkaardige omstandigheden als de werknemers in dienst van die werkgever.</a:t>
          </a:r>
          <a:endParaRPr lang="en-US"/>
        </a:p>
      </dgm:t>
    </dgm:pt>
    <dgm:pt modelId="{8C0630BF-84AD-4003-BFAE-1B73BDD050C5}" type="parTrans" cxnId="{DDA361FF-7E92-42FB-856B-CBD416C30C7E}">
      <dgm:prSet/>
      <dgm:spPr/>
      <dgm:t>
        <a:bodyPr/>
        <a:lstStyle/>
        <a:p>
          <a:endParaRPr lang="en-US"/>
        </a:p>
      </dgm:t>
    </dgm:pt>
    <dgm:pt modelId="{925D4DFF-5658-4B06-8B2F-0342F879B446}" type="sibTrans" cxnId="{DDA361FF-7E92-42FB-856B-CBD416C30C7E}">
      <dgm:prSet/>
      <dgm:spPr/>
      <dgm:t>
        <a:bodyPr/>
        <a:lstStyle/>
        <a:p>
          <a:endParaRPr lang="en-US"/>
        </a:p>
      </dgm:t>
    </dgm:pt>
    <dgm:pt modelId="{9625CE2C-4114-4298-8CEA-A4D4F1CD19E3}" type="pres">
      <dgm:prSet presAssocID="{1904D333-683D-464E-BAD8-FE6B0894419A}" presName="linear" presStyleCnt="0">
        <dgm:presLayoutVars>
          <dgm:animLvl val="lvl"/>
          <dgm:resizeHandles val="exact"/>
        </dgm:presLayoutVars>
      </dgm:prSet>
      <dgm:spPr/>
    </dgm:pt>
    <dgm:pt modelId="{4B783B14-4BA4-4656-BC01-A884FD1EBAED}" type="pres">
      <dgm:prSet presAssocID="{421AA4F6-7EBB-4851-9738-183ABB5FA7E1}" presName="parentText" presStyleLbl="node1" presStyleIdx="0" presStyleCnt="3">
        <dgm:presLayoutVars>
          <dgm:chMax val="0"/>
          <dgm:bulletEnabled val="1"/>
        </dgm:presLayoutVars>
      </dgm:prSet>
      <dgm:spPr/>
    </dgm:pt>
    <dgm:pt modelId="{B301B603-2B98-4F7C-A488-BFD7FCD97A36}" type="pres">
      <dgm:prSet presAssocID="{11AF9661-94D2-4CB4-B98E-5E4194024800}" presName="spacer" presStyleCnt="0"/>
      <dgm:spPr/>
    </dgm:pt>
    <dgm:pt modelId="{D30D0672-C877-4622-8E6A-78C3E8C56D87}" type="pres">
      <dgm:prSet presAssocID="{79128B08-E427-4A3C-85CC-1A9BCF666AE8}" presName="parentText" presStyleLbl="node1" presStyleIdx="1" presStyleCnt="3">
        <dgm:presLayoutVars>
          <dgm:chMax val="0"/>
          <dgm:bulletEnabled val="1"/>
        </dgm:presLayoutVars>
      </dgm:prSet>
      <dgm:spPr/>
    </dgm:pt>
    <dgm:pt modelId="{92E876DC-6D5F-44FA-AE4C-A6E509E7B979}" type="pres">
      <dgm:prSet presAssocID="{8DBF963C-53EB-462E-8A55-B80302474145}" presName="spacer" presStyleCnt="0"/>
      <dgm:spPr/>
    </dgm:pt>
    <dgm:pt modelId="{9DAD8AA9-AE7A-4849-9333-D6E97CCCEBF9}" type="pres">
      <dgm:prSet presAssocID="{5C998442-A033-4033-9996-9FC9EABD0AD8}" presName="parentText" presStyleLbl="node1" presStyleIdx="2" presStyleCnt="3">
        <dgm:presLayoutVars>
          <dgm:chMax val="0"/>
          <dgm:bulletEnabled val="1"/>
        </dgm:presLayoutVars>
      </dgm:prSet>
      <dgm:spPr/>
    </dgm:pt>
  </dgm:ptLst>
  <dgm:cxnLst>
    <dgm:cxn modelId="{BC57CE0B-6ECD-473A-9B11-45C013A57207}" type="presOf" srcId="{1904D333-683D-464E-BAD8-FE6B0894419A}" destId="{9625CE2C-4114-4298-8CEA-A4D4F1CD19E3}" srcOrd="0" destOrd="0" presId="urn:microsoft.com/office/officeart/2005/8/layout/vList2"/>
    <dgm:cxn modelId="{9E0BFF1C-1C13-4DA1-85AB-D62FBB51302D}" type="presOf" srcId="{421AA4F6-7EBB-4851-9738-183ABB5FA7E1}" destId="{4B783B14-4BA4-4656-BC01-A884FD1EBAED}" srcOrd="0" destOrd="0" presId="urn:microsoft.com/office/officeart/2005/8/layout/vList2"/>
    <dgm:cxn modelId="{3CC31040-E209-4C64-8754-F76F808E1999}" srcId="{1904D333-683D-464E-BAD8-FE6B0894419A}" destId="{79128B08-E427-4A3C-85CC-1A9BCF666AE8}" srcOrd="1" destOrd="0" parTransId="{5429329D-6749-4996-8B9D-74BCE782E269}" sibTransId="{8DBF963C-53EB-462E-8A55-B80302474145}"/>
    <dgm:cxn modelId="{F2879943-2233-4650-92B3-6885DD8DA592}" type="presOf" srcId="{5C998442-A033-4033-9996-9FC9EABD0AD8}" destId="{9DAD8AA9-AE7A-4849-9333-D6E97CCCEBF9}" srcOrd="0" destOrd="0" presId="urn:microsoft.com/office/officeart/2005/8/layout/vList2"/>
    <dgm:cxn modelId="{43F40658-50AC-4801-B3E8-E132697C82C4}" srcId="{1904D333-683D-464E-BAD8-FE6B0894419A}" destId="{421AA4F6-7EBB-4851-9738-183ABB5FA7E1}" srcOrd="0" destOrd="0" parTransId="{16FD32BF-33A5-44B8-A1EA-2F3D650DC144}" sibTransId="{11AF9661-94D2-4CB4-B98E-5E4194024800}"/>
    <dgm:cxn modelId="{41EC90D5-0E06-4A52-8451-96DF6D29F5BE}" type="presOf" srcId="{79128B08-E427-4A3C-85CC-1A9BCF666AE8}" destId="{D30D0672-C877-4622-8E6A-78C3E8C56D87}" srcOrd="0" destOrd="0" presId="urn:microsoft.com/office/officeart/2005/8/layout/vList2"/>
    <dgm:cxn modelId="{DDA361FF-7E92-42FB-856B-CBD416C30C7E}" srcId="{1904D333-683D-464E-BAD8-FE6B0894419A}" destId="{5C998442-A033-4033-9996-9FC9EABD0AD8}" srcOrd="2" destOrd="0" parTransId="{8C0630BF-84AD-4003-BFAE-1B73BDD050C5}" sibTransId="{925D4DFF-5658-4B06-8B2F-0342F879B446}"/>
    <dgm:cxn modelId="{D666478A-1F98-4CC9-98B8-2A7B999854BD}" type="presParOf" srcId="{9625CE2C-4114-4298-8CEA-A4D4F1CD19E3}" destId="{4B783B14-4BA4-4656-BC01-A884FD1EBAED}" srcOrd="0" destOrd="0" presId="urn:microsoft.com/office/officeart/2005/8/layout/vList2"/>
    <dgm:cxn modelId="{86AA4F12-AEE8-40CD-AD97-2774F4A0B665}" type="presParOf" srcId="{9625CE2C-4114-4298-8CEA-A4D4F1CD19E3}" destId="{B301B603-2B98-4F7C-A488-BFD7FCD97A36}" srcOrd="1" destOrd="0" presId="urn:microsoft.com/office/officeart/2005/8/layout/vList2"/>
    <dgm:cxn modelId="{C24C80D3-C28C-4DAF-A1F3-E398791380E9}" type="presParOf" srcId="{9625CE2C-4114-4298-8CEA-A4D4F1CD19E3}" destId="{D30D0672-C877-4622-8E6A-78C3E8C56D87}" srcOrd="2" destOrd="0" presId="urn:microsoft.com/office/officeart/2005/8/layout/vList2"/>
    <dgm:cxn modelId="{3C75233E-619B-40D5-92A1-B23DB0A01592}" type="presParOf" srcId="{9625CE2C-4114-4298-8CEA-A4D4F1CD19E3}" destId="{92E876DC-6D5F-44FA-AE4C-A6E509E7B979}" srcOrd="3" destOrd="0" presId="urn:microsoft.com/office/officeart/2005/8/layout/vList2"/>
    <dgm:cxn modelId="{4FFFC18B-973A-4256-B3BD-49FC1EEA5BAB}" type="presParOf" srcId="{9625CE2C-4114-4298-8CEA-A4D4F1CD19E3}" destId="{9DAD8AA9-AE7A-4849-9333-D6E97CCCEB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783B14-4BA4-4656-BC01-A884FD1EBAED}">
      <dsp:nvSpPr>
        <dsp:cNvPr id="0" name=""/>
        <dsp:cNvSpPr/>
      </dsp:nvSpPr>
      <dsp:spPr>
        <a:xfrm>
          <a:off x="0" y="29250"/>
          <a:ext cx="10668600" cy="12331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nl-BE" sz="3100" kern="1200"/>
            <a:t>Daadwerkelijk arbeid verrichten (leerprogramma georganiseerd door een school &amp; opdoen van beroepservaring);</a:t>
          </a:r>
          <a:endParaRPr lang="en-US" sz="3100" kern="1200"/>
        </a:p>
      </dsp:txBody>
      <dsp:txXfrm>
        <a:off x="60199" y="89449"/>
        <a:ext cx="10548202" cy="1112781"/>
      </dsp:txXfrm>
    </dsp:sp>
    <dsp:sp modelId="{D30D0672-C877-4622-8E6A-78C3E8C56D87}">
      <dsp:nvSpPr>
        <dsp:cNvPr id="0" name=""/>
        <dsp:cNvSpPr/>
      </dsp:nvSpPr>
      <dsp:spPr>
        <a:xfrm>
          <a:off x="0" y="1351710"/>
          <a:ext cx="10668600" cy="12331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nl-BE" sz="3100" kern="1200"/>
            <a:t>Bij een werkgever = buiten de school;</a:t>
          </a:r>
          <a:endParaRPr lang="en-US" sz="3100" kern="1200"/>
        </a:p>
      </dsp:txBody>
      <dsp:txXfrm>
        <a:off x="60199" y="1411909"/>
        <a:ext cx="10548202" cy="1112781"/>
      </dsp:txXfrm>
    </dsp:sp>
    <dsp:sp modelId="{9DAD8AA9-AE7A-4849-9333-D6E97CCCEBF9}">
      <dsp:nvSpPr>
        <dsp:cNvPr id="0" name=""/>
        <dsp:cNvSpPr/>
      </dsp:nvSpPr>
      <dsp:spPr>
        <a:xfrm>
          <a:off x="0" y="2674170"/>
          <a:ext cx="10668600" cy="12331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nl-BE" sz="3100" kern="1200"/>
            <a:t>In gelijkaardige omstandigheden als de werknemers in dienst van die werkgever.</a:t>
          </a:r>
          <a:endParaRPr lang="en-US" sz="3100" kern="1200"/>
        </a:p>
      </dsp:txBody>
      <dsp:txXfrm>
        <a:off x="60199" y="2734369"/>
        <a:ext cx="10548202" cy="111278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BE">
              <a:latin typeface="Arial" charset="0"/>
            </a:endParaRP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6C7280E-EB1E-430F-82C3-C6F223D91BE0}" type="datetimeFigureOut">
              <a:rPr lang="fr-BE" smtClean="0">
                <a:latin typeface="Arial" charset="0"/>
              </a:rPr>
              <a:t>20-05-26</a:t>
            </a:fld>
            <a:endParaRPr lang="fr-BE">
              <a:latin typeface="Arial" charset="0"/>
            </a:endParaRP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BE">
              <a:latin typeface="Arial" charset="0"/>
            </a:endParaRP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AE269F-1C5F-47E0-A50D-8020C94D167E}" type="slidenum">
              <a:rPr lang="fr-BE" smtClean="0">
                <a:latin typeface="Arial" charset="0"/>
              </a:rPr>
              <a:t>‹nr.›</a:t>
            </a:fld>
            <a:endParaRPr lang="fr-BE">
              <a:latin typeface="Arial" charset="0"/>
            </a:endParaRPr>
          </a:p>
        </p:txBody>
      </p:sp>
    </p:spTree>
    <p:extLst>
      <p:ext uri="{BB962C8B-B14F-4D97-AF65-F5344CB8AC3E}">
        <p14:creationId xmlns:p14="http://schemas.microsoft.com/office/powerpoint/2010/main" val="185603252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rial" charset="0"/>
              </a:defRPr>
            </a:lvl1pPr>
          </a:lstStyle>
          <a:p>
            <a:endParaRPr lang="fr-BE"/>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rial" charset="0"/>
              </a:defRPr>
            </a:lvl1pPr>
          </a:lstStyle>
          <a:p>
            <a:fld id="{BB3CE6B4-12EF-4CCB-8AE6-31B61E887CE1}" type="datetimeFigureOut">
              <a:rPr lang="fr-BE" smtClean="0"/>
              <a:pPr/>
              <a:t>20-05-26</a:t>
            </a:fld>
            <a:endParaRPr lang="fr-BE"/>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rial" charset="0"/>
              </a:defRPr>
            </a:lvl1pPr>
          </a:lstStyle>
          <a:p>
            <a:endParaRPr lang="fr-BE"/>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rial" charset="0"/>
              </a:defRPr>
            </a:lvl1pPr>
          </a:lstStyle>
          <a:p>
            <a:fld id="{0D48D77D-3B11-479E-A0EA-4F4969CB73F1}" type="slidenum">
              <a:rPr lang="fr-BE" smtClean="0"/>
              <a:pPr/>
              <a:t>‹nr.›</a:t>
            </a:fld>
            <a:endParaRPr lang="fr-BE"/>
          </a:p>
        </p:txBody>
      </p:sp>
    </p:spTree>
    <p:extLst>
      <p:ext uri="{BB962C8B-B14F-4D97-AF65-F5344CB8AC3E}">
        <p14:creationId xmlns:p14="http://schemas.microsoft.com/office/powerpoint/2010/main" val="295056342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b="0" i="0" kern="1200">
        <a:solidFill>
          <a:schemeClr val="tx1"/>
        </a:solidFill>
        <a:latin typeface="Arial" charset="0"/>
        <a:ea typeface="+mn-ea"/>
        <a:cs typeface="+mn-cs"/>
      </a:defRPr>
    </a:lvl1pPr>
    <a:lvl2pPr marL="457200" algn="l" defTabSz="914400" rtl="0" eaLnBrk="1" latinLnBrk="0" hangingPunct="1">
      <a:defRPr sz="1200" b="0" i="0" kern="1200">
        <a:solidFill>
          <a:schemeClr val="tx1"/>
        </a:solidFill>
        <a:latin typeface="Arial" charset="0"/>
        <a:ea typeface="+mn-ea"/>
        <a:cs typeface="+mn-cs"/>
      </a:defRPr>
    </a:lvl2pPr>
    <a:lvl3pPr marL="914400" algn="l" defTabSz="914400" rtl="0" eaLnBrk="1" latinLnBrk="0" hangingPunct="1">
      <a:defRPr sz="1200" b="0" i="0" kern="1200">
        <a:solidFill>
          <a:schemeClr val="tx1"/>
        </a:solidFill>
        <a:latin typeface="Arial" charset="0"/>
        <a:ea typeface="+mn-ea"/>
        <a:cs typeface="+mn-cs"/>
      </a:defRPr>
    </a:lvl3pPr>
    <a:lvl4pPr marL="1371600" algn="l" defTabSz="914400" rtl="0" eaLnBrk="1" latinLnBrk="0" hangingPunct="1">
      <a:defRPr sz="1200" b="0" i="0" kern="1200">
        <a:solidFill>
          <a:schemeClr val="tx1"/>
        </a:solidFill>
        <a:latin typeface="Arial" charset="0"/>
        <a:ea typeface="+mn-ea"/>
        <a:cs typeface="+mn-cs"/>
      </a:defRPr>
    </a:lvl4pPr>
    <a:lvl5pPr marL="1828800" algn="l" defTabSz="914400" rtl="0" eaLnBrk="1" latinLnBrk="0" hangingPunct="1">
      <a:defRPr sz="1200" b="0" i="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7A657-3A58-2D93-EB17-29AD1231CFE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40CB751-97D1-78A5-B8D1-331D2B6071A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77E7EF3-D071-B389-A329-DC5C7D7FE897}"/>
              </a:ext>
            </a:extLst>
          </p:cNvPr>
          <p:cNvSpPr>
            <a:spLocks noGrp="1"/>
          </p:cNvSpPr>
          <p:nvPr>
            <p:ph type="body" idx="1"/>
          </p:nvPr>
        </p:nvSpPr>
        <p:spPr/>
        <p:txBody>
          <a:bodyPr/>
          <a:lstStyle/>
          <a:p>
            <a:endParaRPr lang="nl-BE"/>
          </a:p>
        </p:txBody>
      </p:sp>
    </p:spTree>
    <p:extLst>
      <p:ext uri="{BB962C8B-B14F-4D97-AF65-F5344CB8AC3E}">
        <p14:creationId xmlns:p14="http://schemas.microsoft.com/office/powerpoint/2010/main" val="2452997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875805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F790E-7246-007F-F1C6-257234460C1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457338B-D4F8-9028-2B2C-81EAACEFA3A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D375B84-776C-D0DE-C05F-A752D5E121F8}"/>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512677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3779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257F2-CA3E-C064-D39B-C211E061B50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F7BB694-9A9A-5964-8B31-DD220CD48C7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F9E1F8A-EA4F-C911-7C8B-2B5F6C186B9A}"/>
              </a:ext>
            </a:extLst>
          </p:cNvPr>
          <p:cNvSpPr>
            <a:spLocks noGrp="1"/>
          </p:cNvSpPr>
          <p:nvPr>
            <p:ph type="body" idx="1"/>
          </p:nvPr>
        </p:nvSpPr>
        <p:spPr/>
        <p:txBody>
          <a:bodyPr/>
          <a:lstStyle/>
          <a:p>
            <a:endParaRPr lang="nl-BE"/>
          </a:p>
        </p:txBody>
      </p:sp>
    </p:spTree>
    <p:extLst>
      <p:ext uri="{BB962C8B-B14F-4D97-AF65-F5344CB8AC3E}">
        <p14:creationId xmlns:p14="http://schemas.microsoft.com/office/powerpoint/2010/main" val="3999904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8DDF9-6381-F6FE-7EDB-EF9A6918ECA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9A955B0-9CA4-D6B1-5DD1-9F2633DE54A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1FEC3F1-F3F2-296E-0215-A014FAB94E84}"/>
              </a:ext>
            </a:extLst>
          </p:cNvPr>
          <p:cNvSpPr>
            <a:spLocks noGrp="1"/>
          </p:cNvSpPr>
          <p:nvPr>
            <p:ph type="body" idx="1"/>
          </p:nvPr>
        </p:nvSpPr>
        <p:spPr/>
        <p:txBody>
          <a:bodyPr/>
          <a:lstStyle/>
          <a:p>
            <a:endParaRPr lang="nl-BE"/>
          </a:p>
        </p:txBody>
      </p:sp>
    </p:spTree>
    <p:extLst>
      <p:ext uri="{BB962C8B-B14F-4D97-AF65-F5344CB8AC3E}">
        <p14:creationId xmlns:p14="http://schemas.microsoft.com/office/powerpoint/2010/main" val="2657902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3B926-551A-026E-C185-FE61386B2E9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B7FA707-4605-A7B4-436E-C9B2552A538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BEADAD4-C503-B018-52DB-D9CDA3F48DFE}"/>
              </a:ext>
            </a:extLst>
          </p:cNvPr>
          <p:cNvSpPr>
            <a:spLocks noGrp="1"/>
          </p:cNvSpPr>
          <p:nvPr>
            <p:ph type="body" idx="1"/>
          </p:nvPr>
        </p:nvSpPr>
        <p:spPr/>
        <p:txBody>
          <a:bodyPr/>
          <a:lstStyle/>
          <a:p>
            <a:endParaRPr lang="nl-BE"/>
          </a:p>
        </p:txBody>
      </p:sp>
    </p:spTree>
    <p:extLst>
      <p:ext uri="{BB962C8B-B14F-4D97-AF65-F5344CB8AC3E}">
        <p14:creationId xmlns:p14="http://schemas.microsoft.com/office/powerpoint/2010/main" val="2677702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A866B-30C7-0F78-7EA9-1CA46D1041C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425F235-E5C1-0CA1-142D-1FBC2A18F22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8A85D6A-51D0-2CC6-F0D3-FC479F39B26E}"/>
              </a:ext>
            </a:extLst>
          </p:cNvPr>
          <p:cNvSpPr>
            <a:spLocks noGrp="1"/>
          </p:cNvSpPr>
          <p:nvPr>
            <p:ph type="body" idx="1"/>
          </p:nvPr>
        </p:nvSpPr>
        <p:spPr/>
        <p:txBody>
          <a:bodyPr/>
          <a:lstStyle/>
          <a:p>
            <a:endParaRPr lang="nl-BE"/>
          </a:p>
        </p:txBody>
      </p:sp>
    </p:spTree>
    <p:extLst>
      <p:ext uri="{BB962C8B-B14F-4D97-AF65-F5344CB8AC3E}">
        <p14:creationId xmlns:p14="http://schemas.microsoft.com/office/powerpoint/2010/main" val="37014341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C2B67A6B-4938-FBE4-D56C-13CAD7C1460E}"/>
            </a:ext>
          </a:extLst>
        </p:cNvPr>
        <p:cNvGrpSpPr/>
        <p:nvPr/>
      </p:nvGrpSpPr>
      <p:grpSpPr>
        <a:xfrm>
          <a:off x="0" y="0"/>
          <a:ext cx="0" cy="0"/>
          <a:chOff x="0" y="0"/>
          <a:chExt cx="0" cy="0"/>
        </a:xfrm>
      </p:grpSpPr>
      <p:sp>
        <p:nvSpPr>
          <p:cNvPr id="178" name="Google Shape;178;p75:notes">
            <a:extLst>
              <a:ext uri="{FF2B5EF4-FFF2-40B4-BE49-F238E27FC236}">
                <a16:creationId xmlns:a16="http://schemas.microsoft.com/office/drawing/2014/main" id="{638879DE-7E23-3E72-DEE1-08E07AB49E5D}"/>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5:notes">
            <a:extLst>
              <a:ext uri="{FF2B5EF4-FFF2-40B4-BE49-F238E27FC236}">
                <a16:creationId xmlns:a16="http://schemas.microsoft.com/office/drawing/2014/main" id="{8B4F6E5A-6F6B-9ADE-C8DF-5AD0FC5385B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366006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7" name="Google Shape;19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BE"/>
              <a:t>Passend gezondheidstoezicht = gezondheidstoezicht dat ook wordt uitgeoefend op gewone werknemers die gelijkaardige arbeidsprestaties verrichten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BE"/>
              <a:t>Specifiek gezondheidstoezicht:</a:t>
            </a:r>
            <a:endParaRPr/>
          </a:p>
          <a:p>
            <a:pPr marL="0" lvl="0" indent="0" algn="l" rtl="0">
              <a:lnSpc>
                <a:spcPct val="100000"/>
              </a:lnSpc>
              <a:spcBef>
                <a:spcPts val="0"/>
              </a:spcBef>
              <a:spcAft>
                <a:spcPts val="0"/>
              </a:spcAft>
              <a:buSzPts val="1400"/>
              <a:buNone/>
            </a:pPr>
            <a:r>
              <a:rPr lang="nl-BE"/>
              <a:t>		- Stagiair is jonger dan 18 jaar. </a:t>
            </a:r>
            <a:endParaRPr/>
          </a:p>
          <a:p>
            <a:pPr marL="0" lvl="0" indent="0" algn="l" rtl="0">
              <a:lnSpc>
                <a:spcPct val="100000"/>
              </a:lnSpc>
              <a:spcBef>
                <a:spcPts val="0"/>
              </a:spcBef>
              <a:spcAft>
                <a:spcPts val="0"/>
              </a:spcAft>
              <a:buSzPts val="1400"/>
              <a:buNone/>
            </a:pPr>
            <a:r>
              <a:rPr lang="nl-BE"/>
              <a:t>			</a:t>
            </a:r>
            <a:r>
              <a:rPr lang="nl-BE" b="1"/>
              <a:t>uitz</a:t>
            </a:r>
            <a:r>
              <a:rPr lang="nl-BE"/>
              <a:t>: indien de stagiair jonger dan 18 jaar is en indien uit de risicoanalyse blijkt dat, behalve het risico eigen aan de leeftijd, de stagiair aan geen enkel ander risico is blootgesteld, dan volstaat een 			medisch schooltoezicht. </a:t>
            </a:r>
            <a:endParaRPr/>
          </a:p>
          <a:p>
            <a:pPr marL="0" lvl="0" indent="0" algn="l" rtl="0">
              <a:lnSpc>
                <a:spcPct val="100000"/>
              </a:lnSpc>
              <a:spcBef>
                <a:spcPts val="0"/>
              </a:spcBef>
              <a:spcAft>
                <a:spcPts val="0"/>
              </a:spcAft>
              <a:buSzPts val="1400"/>
              <a:buNone/>
            </a:pPr>
            <a:r>
              <a:rPr lang="nl-BE"/>
              <a:t>		- Stagetussen 20u00en 06u00. </a:t>
            </a:r>
            <a:endParaRPr/>
          </a:p>
          <a:p>
            <a:pPr marL="0" lvl="0" indent="0" algn="l" rtl="0">
              <a:lnSpc>
                <a:spcPct val="100000"/>
              </a:lnSpc>
              <a:spcBef>
                <a:spcPts val="0"/>
              </a:spcBef>
              <a:spcAft>
                <a:spcPts val="0"/>
              </a:spcAft>
              <a:buSzPts val="1400"/>
              <a:buNone/>
            </a:pPr>
            <a:r>
              <a:rPr lang="nl-BE"/>
              <a:t>		- Arbeid met verhoogd risico zoals het werken met bepaalde machines of producten. </a:t>
            </a:r>
            <a:endParaRPr/>
          </a:p>
        </p:txBody>
      </p:sp>
      <p:sp>
        <p:nvSpPr>
          <p:cNvPr id="236" name="Google Shape;23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8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r>
              <a:rPr lang="nl-BE"/>
              <a:t>Onder rubriek A documenten vind je A.15 stagedoende jongeren terug waar je de werkpostfiches leerkrachten kan terugvinden.</a:t>
            </a:r>
            <a:endParaRPr/>
          </a:p>
          <a:p>
            <a:pPr marL="457200" marR="0" lvl="0" indent="-228600" algn="l" rtl="0">
              <a:lnSpc>
                <a:spcPct val="100000"/>
              </a:lnSpc>
              <a:spcBef>
                <a:spcPts val="0"/>
              </a:spcBef>
              <a:spcAft>
                <a:spcPts val="0"/>
              </a:spcAft>
              <a:buSzPts val="1400"/>
              <a:buNone/>
            </a:pPr>
            <a:r>
              <a:rPr lang="nl-BE"/>
              <a:t>We hebben deze werkpostfiches “leerkrachten” genoemd omdat wij enkel bevoegd zijn voor werknemers en stagiairs die stage volgen IN onze onderwijsinstellingen.</a:t>
            </a:r>
            <a:endParaRPr/>
          </a:p>
          <a:p>
            <a:pPr marL="0" marR="0" lvl="0" indent="0" algn="l" rtl="0">
              <a:lnSpc>
                <a:spcPct val="100000"/>
              </a:lnSpc>
              <a:spcBef>
                <a:spcPts val="0"/>
              </a:spcBef>
              <a:spcAft>
                <a:spcPts val="0"/>
              </a:spcAft>
              <a:buClr>
                <a:schemeClr val="dk1"/>
              </a:buClr>
              <a:buSzPts val="1200"/>
              <a:buFont typeface="Calibri"/>
              <a:buNone/>
            </a:pPr>
            <a:r>
              <a:rPr lang="nl-BE"/>
              <a:t>Gelet stageplaatsen vaak geen werkpostfiches hebben kunnen onze GO!-werkpostfiches gebruikt worden voor stagiairs op stageplaasten mits uiteraard de risico’s voorgelegd en aangevuld worden door de stagegever. </a:t>
            </a:r>
            <a:endParaRPr/>
          </a:p>
        </p:txBody>
      </p:sp>
      <p:sp>
        <p:nvSpPr>
          <p:cNvPr id="243" name="Google Shape;243;p8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nl-BE"/>
              <a:t>23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8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r>
              <a:rPr lang="nl-BE" err="1"/>
              <a:t>WoW</a:t>
            </a:r>
            <a:r>
              <a:rPr lang="nl-BE"/>
              <a:t> = welzijn op het werk</a:t>
            </a:r>
            <a:endParaRPr/>
          </a:p>
        </p:txBody>
      </p:sp>
      <p:sp>
        <p:nvSpPr>
          <p:cNvPr id="293" name="Google Shape;293;p8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nl-BE" sz="1200" b="0" i="0" u="none" strike="noStrike" cap="none">
                <a:solidFill>
                  <a:schemeClr val="dk1"/>
                </a:solidFill>
                <a:latin typeface="Calibri"/>
                <a:ea typeface="Calibri"/>
                <a:cs typeface="Calibri"/>
                <a:sym typeface="Calibri"/>
              </a:rPr>
              <a:t>24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9" name="Google Shape;29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nl-BE" sz="1200"/>
              <a:t>DIMONA </a:t>
            </a:r>
            <a:r>
              <a:rPr lang="nl-BE" sz="1200" err="1"/>
              <a:t>Déclaration</a:t>
            </a:r>
            <a:r>
              <a:rPr lang="nl-BE" sz="1200"/>
              <a:t> </a:t>
            </a:r>
            <a:r>
              <a:rPr lang="nl-BE" sz="1200" err="1"/>
              <a:t>Immédiate</a:t>
            </a:r>
            <a:r>
              <a:rPr lang="nl-BE" sz="1200"/>
              <a:t>/</a:t>
            </a:r>
            <a:r>
              <a:rPr lang="nl-BE" sz="1200" err="1"/>
              <a:t>ONmiddellijke</a:t>
            </a:r>
            <a:r>
              <a:rPr lang="nl-BE" sz="1200"/>
              <a:t> Aangifte)</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nl-BE" sz="1200"/>
              <a:t>DMFA </a:t>
            </a:r>
            <a:r>
              <a:rPr lang="nl-BE" sz="1200" err="1"/>
              <a:t>Déclaration</a:t>
            </a:r>
            <a:r>
              <a:rPr lang="nl-BE" sz="1200"/>
              <a:t> </a:t>
            </a:r>
            <a:r>
              <a:rPr lang="nl-BE" sz="1200" err="1"/>
              <a:t>multifunctionelle</a:t>
            </a:r>
            <a:r>
              <a:rPr lang="nl-BE" sz="1200"/>
              <a:t>/multifunctionele aangifte (vervanger van de RSZ- kwartaalaangifte</a:t>
            </a:r>
            <a:endParaRPr lang="nl-BE"/>
          </a:p>
        </p:txBody>
      </p:sp>
      <p:sp>
        <p:nvSpPr>
          <p:cNvPr id="282" name="Google Shape;28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5" name="Google Shape;30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a:extLst>
            <a:ext uri="{FF2B5EF4-FFF2-40B4-BE49-F238E27FC236}">
              <a16:creationId xmlns:a16="http://schemas.microsoft.com/office/drawing/2014/main" id="{F8F528BB-4B79-6706-6734-27AF415FCEEF}"/>
            </a:ext>
          </a:extLst>
        </p:cNvPr>
        <p:cNvGrpSpPr/>
        <p:nvPr/>
      </p:nvGrpSpPr>
      <p:grpSpPr>
        <a:xfrm>
          <a:off x="0" y="0"/>
          <a:ext cx="0" cy="0"/>
          <a:chOff x="0" y="0"/>
          <a:chExt cx="0" cy="0"/>
        </a:xfrm>
      </p:grpSpPr>
      <p:sp>
        <p:nvSpPr>
          <p:cNvPr id="241" name="Google Shape;241;p80:notes">
            <a:extLst>
              <a:ext uri="{FF2B5EF4-FFF2-40B4-BE49-F238E27FC236}">
                <a16:creationId xmlns:a16="http://schemas.microsoft.com/office/drawing/2014/main" id="{47E52EA1-8AA5-3BF0-D63F-2E7F9051C15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80:notes">
            <a:extLst>
              <a:ext uri="{FF2B5EF4-FFF2-40B4-BE49-F238E27FC236}">
                <a16:creationId xmlns:a16="http://schemas.microsoft.com/office/drawing/2014/main" id="{C2595AC7-B286-7AC9-F49C-EA4FA57F7117}"/>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r>
              <a:rPr lang="nl-BE"/>
              <a:t>Onder rubriek A documenten vind je A.15 stagedoende jongeren terug waar je de werkpostfiches leerkrachten kan terugvinden.</a:t>
            </a:r>
            <a:endParaRPr/>
          </a:p>
          <a:p>
            <a:pPr marL="457200" marR="0" lvl="0" indent="-228600" algn="l" rtl="0">
              <a:lnSpc>
                <a:spcPct val="100000"/>
              </a:lnSpc>
              <a:spcBef>
                <a:spcPts val="0"/>
              </a:spcBef>
              <a:spcAft>
                <a:spcPts val="0"/>
              </a:spcAft>
              <a:buSzPts val="1400"/>
              <a:buNone/>
            </a:pPr>
            <a:r>
              <a:rPr lang="nl-BE"/>
              <a:t>We hebben deze werkpostfiches “leerkrachten” genoemd omdat wij enkel bevoegd zijn voor werknemers en stagiairs die stage volgen IN onze onderwijsinstellingen.</a:t>
            </a:r>
            <a:endParaRPr/>
          </a:p>
          <a:p>
            <a:pPr marL="0" marR="0" lvl="0" indent="0" algn="l" rtl="0">
              <a:lnSpc>
                <a:spcPct val="100000"/>
              </a:lnSpc>
              <a:spcBef>
                <a:spcPts val="0"/>
              </a:spcBef>
              <a:spcAft>
                <a:spcPts val="0"/>
              </a:spcAft>
              <a:buClr>
                <a:schemeClr val="dk1"/>
              </a:buClr>
              <a:buSzPts val="1200"/>
              <a:buFont typeface="Calibri"/>
              <a:buNone/>
            </a:pPr>
            <a:r>
              <a:rPr lang="nl-BE"/>
              <a:t>Gelet stageplaatsen vaak geen werkpostfiches hebben kunnen onze GO!-werkpostfiches gebruikt worden voor stagiairs op stageplaasten mits uiteraard de risico’s voorgelegd en aangevuld worden door de stagegever. </a:t>
            </a:r>
            <a:endParaRPr/>
          </a:p>
        </p:txBody>
      </p:sp>
      <p:sp>
        <p:nvSpPr>
          <p:cNvPr id="243" name="Google Shape;243;p80:notes">
            <a:extLst>
              <a:ext uri="{FF2B5EF4-FFF2-40B4-BE49-F238E27FC236}">
                <a16:creationId xmlns:a16="http://schemas.microsoft.com/office/drawing/2014/main" id="{E37350FA-FD64-B224-A8BD-09512E85689E}"/>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nl-BE"/>
              <a:t>31</a:t>
            </a:fld>
            <a:endParaRPr/>
          </a:p>
        </p:txBody>
      </p:sp>
    </p:spTree>
    <p:extLst>
      <p:ext uri="{BB962C8B-B14F-4D97-AF65-F5344CB8AC3E}">
        <p14:creationId xmlns:p14="http://schemas.microsoft.com/office/powerpoint/2010/main" val="34286825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Eind maart wordt de vraag gesteld – deadline is eind april</a:t>
            </a:r>
          </a:p>
          <a:p>
            <a:r>
              <a:rPr lang="nl-BE"/>
              <a:t>Planning is aanspreekpunt : planning.vlaanderen@cohezio.be</a:t>
            </a:r>
          </a:p>
          <a:p>
            <a:r>
              <a:rPr lang="nl-BE"/>
              <a:t>Nadruk op wat belangrijk is. </a:t>
            </a:r>
          </a:p>
          <a:p>
            <a:endParaRPr lang="nl-BE"/>
          </a:p>
        </p:txBody>
      </p:sp>
    </p:spTree>
    <p:extLst>
      <p:ext uri="{BB962C8B-B14F-4D97-AF65-F5344CB8AC3E}">
        <p14:creationId xmlns:p14="http://schemas.microsoft.com/office/powerpoint/2010/main" val="633431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63436-575E-1A30-AD1D-29BBCC36A11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971C26E-04EA-C4D3-7756-3C8D9A2BC70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A8C1883-F7F7-CC07-58B6-607619A6A50C}"/>
              </a:ext>
            </a:extLst>
          </p:cNvPr>
          <p:cNvSpPr>
            <a:spLocks noGrp="1"/>
          </p:cNvSpPr>
          <p:nvPr>
            <p:ph type="body" idx="1"/>
          </p:nvPr>
        </p:nvSpPr>
        <p:spPr/>
        <p:txBody>
          <a:bodyPr/>
          <a:lstStyle/>
          <a:p>
            <a:r>
              <a:rPr lang="fr-BE" dirty="0" err="1"/>
              <a:t>Individueel</a:t>
            </a:r>
            <a:r>
              <a:rPr lang="fr-BE" dirty="0"/>
              <a:t> onderzoek in </a:t>
            </a:r>
            <a:r>
              <a:rPr lang="fr-BE" dirty="0" err="1"/>
              <a:t>cohezio</a:t>
            </a:r>
            <a:r>
              <a:rPr lang="fr-BE" dirty="0"/>
              <a:t> centrum: </a:t>
            </a:r>
            <a:r>
              <a:rPr lang="fr-BE" dirty="0" err="1"/>
              <a:t>stagiair</a:t>
            </a:r>
            <a:r>
              <a:rPr lang="fr-BE" dirty="0"/>
              <a:t> </a:t>
            </a:r>
            <a:r>
              <a:rPr lang="fr-BE" dirty="0" err="1"/>
              <a:t>ontvangt</a:t>
            </a:r>
            <a:r>
              <a:rPr lang="fr-BE" dirty="0"/>
              <a:t> info </a:t>
            </a:r>
            <a:r>
              <a:rPr lang="fr-BE" dirty="0" err="1"/>
              <a:t>voor</a:t>
            </a:r>
            <a:r>
              <a:rPr lang="fr-BE" dirty="0"/>
              <a:t> </a:t>
            </a:r>
            <a:r>
              <a:rPr lang="fr-BE" dirty="0" err="1"/>
              <a:t>aflezing</a:t>
            </a:r>
            <a:r>
              <a:rPr lang="fr-BE" dirty="0"/>
              <a:t>. </a:t>
            </a:r>
          </a:p>
          <a:p>
            <a:r>
              <a:rPr lang="fr-BE" dirty="0" err="1"/>
              <a:t>Zesde</a:t>
            </a:r>
            <a:r>
              <a:rPr lang="fr-BE" dirty="0"/>
              <a:t> en </a:t>
            </a:r>
            <a:r>
              <a:rPr lang="fr-BE" dirty="0" err="1"/>
              <a:t>zevende</a:t>
            </a:r>
            <a:r>
              <a:rPr lang="fr-BE" dirty="0"/>
              <a:t> </a:t>
            </a:r>
            <a:r>
              <a:rPr lang="fr-BE" dirty="0" err="1"/>
              <a:t>jaars</a:t>
            </a:r>
            <a:r>
              <a:rPr lang="fr-BE" dirty="0"/>
              <a:t> </a:t>
            </a:r>
            <a:r>
              <a:rPr lang="fr-BE" dirty="0" err="1"/>
              <a:t>opleiding</a:t>
            </a:r>
            <a:r>
              <a:rPr lang="fr-BE" dirty="0"/>
              <a:t> </a:t>
            </a:r>
            <a:r>
              <a:rPr lang="fr-BE" dirty="0" err="1"/>
              <a:t>zorg</a:t>
            </a:r>
            <a:r>
              <a:rPr lang="fr-BE" dirty="0"/>
              <a:t> </a:t>
            </a:r>
            <a:r>
              <a:rPr lang="fr-BE" dirty="0" err="1"/>
              <a:t>moeten</a:t>
            </a:r>
            <a:r>
              <a:rPr lang="fr-BE" dirty="0"/>
              <a:t> dus niet </a:t>
            </a:r>
            <a:r>
              <a:rPr lang="fr-BE" dirty="0" err="1"/>
              <a:t>meer</a:t>
            </a:r>
            <a:r>
              <a:rPr lang="fr-BE" dirty="0"/>
              <a:t> </a:t>
            </a:r>
            <a:r>
              <a:rPr lang="fr-BE" dirty="0" err="1"/>
              <a:t>systematisch</a:t>
            </a:r>
            <a:r>
              <a:rPr lang="fr-BE" dirty="0"/>
              <a:t> </a:t>
            </a:r>
            <a:r>
              <a:rPr lang="fr-BE" dirty="0" err="1"/>
              <a:t>gepland</a:t>
            </a:r>
            <a:r>
              <a:rPr lang="fr-BE" dirty="0"/>
              <a:t> </a:t>
            </a:r>
            <a:r>
              <a:rPr lang="fr-BE" dirty="0" err="1"/>
              <a:t>worden</a:t>
            </a:r>
            <a:r>
              <a:rPr lang="fr-BE" dirty="0"/>
              <a:t> , </a:t>
            </a:r>
            <a:r>
              <a:rPr lang="fr-BE" dirty="0" err="1"/>
              <a:t>alleen</a:t>
            </a:r>
            <a:r>
              <a:rPr lang="fr-BE" dirty="0"/>
              <a:t> </a:t>
            </a:r>
            <a:r>
              <a:rPr lang="fr-BE" dirty="0" err="1"/>
              <a:t>wanneer</a:t>
            </a:r>
            <a:r>
              <a:rPr lang="fr-BE" dirty="0"/>
              <a:t> </a:t>
            </a:r>
            <a:r>
              <a:rPr lang="fr-BE" dirty="0" err="1"/>
              <a:t>ze</a:t>
            </a:r>
            <a:r>
              <a:rPr lang="fr-BE" dirty="0"/>
              <a:t> </a:t>
            </a:r>
            <a:r>
              <a:rPr lang="fr-BE" dirty="0" err="1"/>
              <a:t>geen</a:t>
            </a:r>
            <a:r>
              <a:rPr lang="fr-BE" dirty="0"/>
              <a:t> FGB </a:t>
            </a:r>
            <a:r>
              <a:rPr lang="fr-BE" dirty="0" err="1"/>
              <a:t>hebben</a:t>
            </a:r>
            <a:r>
              <a:rPr lang="fr-BE" dirty="0"/>
              <a:t> </a:t>
            </a:r>
            <a:r>
              <a:rPr lang="fr-BE" dirty="0" err="1"/>
              <a:t>dat</a:t>
            </a:r>
            <a:r>
              <a:rPr lang="fr-BE" dirty="0"/>
              <a:t> </a:t>
            </a:r>
            <a:r>
              <a:rPr lang="fr-BE" dirty="0" err="1"/>
              <a:t>nog</a:t>
            </a:r>
            <a:r>
              <a:rPr lang="fr-BE" dirty="0"/>
              <a:t> in </a:t>
            </a:r>
            <a:r>
              <a:rPr lang="fr-BE" dirty="0" err="1"/>
              <a:t>orde</a:t>
            </a:r>
            <a:r>
              <a:rPr lang="fr-BE" dirty="0"/>
              <a:t> </a:t>
            </a:r>
            <a:r>
              <a:rPr lang="fr-BE" dirty="0" err="1"/>
              <a:t>is</a:t>
            </a:r>
            <a:r>
              <a:rPr lang="fr-BE" dirty="0"/>
              <a:t>. </a:t>
            </a:r>
          </a:p>
        </p:txBody>
      </p:sp>
    </p:spTree>
    <p:extLst>
      <p:ext uri="{BB962C8B-B14F-4D97-AF65-F5344CB8AC3E}">
        <p14:creationId xmlns:p14="http://schemas.microsoft.com/office/powerpoint/2010/main" val="40318847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Wingdings" panose="05000000000000000000" pitchFamily="2" charset="2"/>
              <a:buNone/>
            </a:pPr>
            <a:r>
              <a:rPr lang="nl-BE"/>
              <a:t>Aandachtspunten inlichtingentabel: </a:t>
            </a:r>
            <a:br>
              <a:rPr lang="nl-BE"/>
            </a:br>
            <a:endParaRPr lang="nl-BE"/>
          </a:p>
          <a:p>
            <a:pPr marL="171450" indent="-171450">
              <a:buFont typeface="Arial" panose="020B0604020202020204" pitchFamily="34" charset="0"/>
              <a:buChar char="•"/>
            </a:pPr>
            <a:r>
              <a:rPr lang="nl-BE"/>
              <a:t>Het is belangrijk om deze tabel zo volledig mogelijk in te vullen. Hij wordt immers automatisch geïmporteerd in ons administratief systeem.  </a:t>
            </a:r>
          </a:p>
          <a:p>
            <a:pPr marL="171450" indent="-171450">
              <a:buFont typeface="Arial" panose="020B0604020202020204" pitchFamily="34" charset="0"/>
              <a:buChar char="•"/>
            </a:pPr>
            <a:r>
              <a:rPr lang="nl-BE"/>
              <a:t>De </a:t>
            </a:r>
            <a:r>
              <a:rPr lang="nl-BE" err="1"/>
              <a:t>layout</a:t>
            </a:r>
            <a:r>
              <a:rPr lang="nl-BE"/>
              <a:t> mag absoluut niet veranderd worden! Geen kolommen verplaatsen, verwijderen of verbergen. Ook dat geeft problemen anders bij de import. </a:t>
            </a:r>
          </a:p>
          <a:p>
            <a:pPr marL="171450" indent="-171450">
              <a:buFont typeface="Arial" panose="020B0604020202020204" pitchFamily="34" charset="0"/>
              <a:buChar char="•"/>
            </a:pPr>
            <a:r>
              <a:rPr lang="nl-BE"/>
              <a:t>Bedankt om alle gele en blauwe vakken volledig in te vullen.</a:t>
            </a:r>
          </a:p>
          <a:p>
            <a:pPr marL="171450" indent="-171450">
              <a:buFont typeface="Arial" panose="020B0604020202020204" pitchFamily="34" charset="0"/>
              <a:buChar char="•"/>
            </a:pPr>
            <a:r>
              <a:rPr lang="nl-BE"/>
              <a:t>Voor wat betreft de blauwe vakken, is het belangrijk om een aantal zaken in acht te nemen.  Het gaat over gegevens die noodzakelijk zijn om een dossier van uw stagiaires aan te maken.</a:t>
            </a:r>
            <a:endParaRPr lang="fr-FR"/>
          </a:p>
          <a:p>
            <a:endParaRPr lang="nl-BE"/>
          </a:p>
        </p:txBody>
      </p:sp>
    </p:spTree>
    <p:extLst>
      <p:ext uri="{BB962C8B-B14F-4D97-AF65-F5344CB8AC3E}">
        <p14:creationId xmlns:p14="http://schemas.microsoft.com/office/powerpoint/2010/main" val="21747505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BE"/>
              <a:t>Maak in eerste instantie een opsplitsing tussen ‘naam’ en ‘voornaam’, wanneer beiden in één kolom gezet worden, kan de lijst niet geïmporteerd worden en moet elke cel manueel aangepast worden door onze Client Operators.</a:t>
            </a:r>
          </a:p>
          <a:p>
            <a:pPr marL="171450" indent="-171450">
              <a:buFont typeface="Arial" panose="020B0604020202020204" pitchFamily="34" charset="0"/>
              <a:buChar char="•"/>
            </a:pPr>
            <a:r>
              <a:rPr lang="nl-BE"/>
              <a:t>Het rijksregisternummer is een noodzakelijk gegeven voor de import van de dossiers.  Zonder rijksregisternummer van uw stagiaire kan het dossier niet aangemaakt worden en is er geen terugbetaling mogelijk door </a:t>
            </a:r>
            <a:r>
              <a:rPr lang="nl-BE" err="1"/>
              <a:t>Fedris</a:t>
            </a:r>
            <a:r>
              <a:rPr lang="nl-BE"/>
              <a:t>.</a:t>
            </a:r>
          </a:p>
          <a:p>
            <a:pPr marL="171450" indent="-171450">
              <a:buFont typeface="Arial" panose="020B0604020202020204" pitchFamily="34" charset="0"/>
              <a:buChar char="•"/>
            </a:pPr>
            <a:r>
              <a:rPr lang="nl-BE"/>
              <a:t>Indien uw stagiaire geen Belgische nationaliteit heeft, kan u in het derde werkblad van het bestand een lijst terugvinden van landencodes (TAB),</a:t>
            </a:r>
          </a:p>
          <a:p>
            <a:pPr marL="171450" indent="-171450">
              <a:buFont typeface="Arial" panose="020B0604020202020204" pitchFamily="34" charset="0"/>
              <a:buChar char="•"/>
            </a:pPr>
            <a:r>
              <a:rPr lang="nl-BE"/>
              <a:t>Noteer de geboortedatum van uw stagiaires als volgt: 2 cijfers voor de dag, vervolgens een schuine streep, twee cijfers voor de maand, opnieuw een schuine streep en tenslotte nog 2 cijfers voor het geboortejaar.</a:t>
            </a:r>
            <a:br>
              <a:rPr lang="nl-BE"/>
            </a:br>
            <a:r>
              <a:rPr lang="nl-BE"/>
              <a:t>En vergeet niet om de studierichting te vermelden.</a:t>
            </a:r>
          </a:p>
          <a:p>
            <a:endParaRPr lang="nl-BE"/>
          </a:p>
        </p:txBody>
      </p:sp>
    </p:spTree>
    <p:extLst>
      <p:ext uri="{BB962C8B-B14F-4D97-AF65-F5344CB8AC3E}">
        <p14:creationId xmlns:p14="http://schemas.microsoft.com/office/powerpoint/2010/main" val="15861748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latin typeface="Calibri"/>
                <a:ea typeface="Calibri"/>
                <a:cs typeface="Calibri"/>
              </a:rPr>
              <a:t>TARIEVEN 2026</a:t>
            </a:r>
            <a:endParaRPr lang="en-US" b="1" dirty="0">
              <a:latin typeface="Calibri"/>
              <a:ea typeface="Calibri"/>
              <a:cs typeface="Calibri"/>
            </a:endParaRPr>
          </a:p>
          <a:p>
            <a:r>
              <a:rPr lang="en-US" dirty="0" err="1">
                <a:latin typeface="Calibri"/>
                <a:ea typeface="Calibri"/>
                <a:cs typeface="Calibri"/>
              </a:rPr>
              <a:t>Medisch</a:t>
            </a:r>
            <a:r>
              <a:rPr lang="en-US" dirty="0">
                <a:latin typeface="Calibri"/>
                <a:ea typeface="Calibri"/>
                <a:cs typeface="Calibri"/>
              </a:rPr>
              <a:t> </a:t>
            </a:r>
            <a:r>
              <a:rPr lang="en-US" dirty="0" err="1">
                <a:latin typeface="Calibri"/>
                <a:ea typeface="Calibri"/>
                <a:cs typeface="Calibri"/>
              </a:rPr>
              <a:t>onderzoek</a:t>
            </a:r>
            <a:r>
              <a:rPr lang="en-US" dirty="0">
                <a:latin typeface="Calibri"/>
                <a:ea typeface="Calibri"/>
                <a:cs typeface="Calibri"/>
              </a:rPr>
              <a:t> van </a:t>
            </a:r>
            <a:r>
              <a:rPr lang="en-US" dirty="0" err="1">
                <a:latin typeface="Calibri"/>
                <a:ea typeface="Calibri"/>
                <a:cs typeface="Calibri"/>
              </a:rPr>
              <a:t>stagiair</a:t>
            </a:r>
            <a:r>
              <a:rPr lang="en-US" dirty="0">
                <a:latin typeface="Calibri"/>
                <a:ea typeface="Calibri"/>
                <a:cs typeface="Calibri"/>
              </a:rPr>
              <a:t> of student </a:t>
            </a:r>
            <a:r>
              <a:rPr lang="en-US" dirty="0" err="1">
                <a:latin typeface="Calibri"/>
                <a:ea typeface="Calibri"/>
                <a:cs typeface="Calibri"/>
              </a:rPr>
              <a:t>niet</a:t>
            </a:r>
            <a:r>
              <a:rPr lang="en-US" dirty="0">
                <a:latin typeface="Calibri"/>
                <a:ea typeface="Calibri"/>
                <a:cs typeface="Calibri"/>
              </a:rPr>
              <a:t> </a:t>
            </a:r>
            <a:r>
              <a:rPr lang="en-US" dirty="0" err="1">
                <a:latin typeface="Calibri"/>
                <a:ea typeface="Calibri"/>
                <a:cs typeface="Calibri"/>
              </a:rPr>
              <a:t>terugbetaald</a:t>
            </a:r>
            <a:r>
              <a:rPr lang="en-US" dirty="0">
                <a:latin typeface="Calibri"/>
                <a:ea typeface="Calibri"/>
                <a:cs typeface="Calibri"/>
              </a:rPr>
              <a:t> door </a:t>
            </a:r>
            <a:r>
              <a:rPr lang="en-US" dirty="0" err="1">
                <a:latin typeface="Calibri"/>
                <a:ea typeface="Calibri"/>
                <a:cs typeface="Calibri"/>
              </a:rPr>
              <a:t>Fedris</a:t>
            </a:r>
            <a:r>
              <a:rPr lang="en-US" dirty="0">
                <a:latin typeface="Calibri"/>
                <a:ea typeface="Calibri"/>
                <a:cs typeface="Calibri"/>
              </a:rPr>
              <a:t> --&gt; 70,75 EUR</a:t>
            </a:r>
          </a:p>
          <a:p>
            <a:r>
              <a:rPr lang="en-US" dirty="0" err="1">
                <a:latin typeface="Calibri"/>
                <a:ea typeface="Calibri"/>
                <a:cs typeface="Calibri"/>
              </a:rPr>
              <a:t>Afwezigheid</a:t>
            </a:r>
            <a:r>
              <a:rPr lang="en-US" dirty="0">
                <a:latin typeface="Calibri"/>
                <a:ea typeface="Calibri"/>
                <a:cs typeface="Calibri"/>
              </a:rPr>
              <a:t> </a:t>
            </a:r>
            <a:r>
              <a:rPr lang="en-US" dirty="0" err="1">
                <a:latin typeface="Calibri"/>
                <a:ea typeface="Calibri"/>
                <a:cs typeface="Calibri"/>
              </a:rPr>
              <a:t>bij</a:t>
            </a:r>
            <a:r>
              <a:rPr lang="en-US" dirty="0">
                <a:latin typeface="Calibri"/>
                <a:ea typeface="Calibri"/>
                <a:cs typeface="Calibri"/>
              </a:rPr>
              <a:t> </a:t>
            </a:r>
            <a:r>
              <a:rPr lang="en-US" dirty="0" err="1">
                <a:latin typeface="Calibri"/>
                <a:ea typeface="Calibri"/>
                <a:cs typeface="Calibri"/>
              </a:rPr>
              <a:t>onderzoek</a:t>
            </a:r>
            <a:r>
              <a:rPr lang="en-US" dirty="0">
                <a:latin typeface="Calibri"/>
                <a:ea typeface="Calibri"/>
                <a:cs typeface="Calibri"/>
              </a:rPr>
              <a:t> of </a:t>
            </a:r>
            <a:r>
              <a:rPr lang="en-US" dirty="0" err="1">
                <a:latin typeface="Calibri"/>
                <a:ea typeface="Calibri"/>
                <a:cs typeface="Calibri"/>
              </a:rPr>
              <a:t>ontbreken</a:t>
            </a:r>
            <a:r>
              <a:rPr lang="en-US" dirty="0">
                <a:latin typeface="Calibri"/>
                <a:ea typeface="Calibri"/>
                <a:cs typeface="Calibri"/>
              </a:rPr>
              <a:t> van </a:t>
            </a:r>
            <a:r>
              <a:rPr lang="en-US" dirty="0" err="1">
                <a:latin typeface="Calibri"/>
                <a:ea typeface="Calibri"/>
                <a:cs typeface="Calibri"/>
              </a:rPr>
              <a:t>bloedresultaat</a:t>
            </a:r>
            <a:r>
              <a:rPr lang="en-US" dirty="0">
                <a:latin typeface="Calibri"/>
                <a:ea typeface="Calibri"/>
                <a:cs typeface="Calibri"/>
              </a:rPr>
              <a:t> --&gt; 60,35 EUR</a:t>
            </a:r>
          </a:p>
        </p:txBody>
      </p:sp>
    </p:spTree>
    <p:extLst>
      <p:ext uri="{BB962C8B-B14F-4D97-AF65-F5344CB8AC3E}">
        <p14:creationId xmlns:p14="http://schemas.microsoft.com/office/powerpoint/2010/main" val="3669378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8761592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8546470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BE" err="1"/>
              <a:t>Documenten</a:t>
            </a:r>
            <a:r>
              <a:rPr lang="fr-BE"/>
              <a:t> </a:t>
            </a:r>
            <a:r>
              <a:rPr lang="fr-BE" err="1"/>
              <a:t>worden</a:t>
            </a:r>
            <a:r>
              <a:rPr lang="fr-BE"/>
              <a:t> </a:t>
            </a:r>
            <a:r>
              <a:rPr lang="fr-BE" err="1"/>
              <a:t>aangeleverd</a:t>
            </a:r>
            <a:r>
              <a:rPr lang="fr-BE"/>
              <a:t> </a:t>
            </a:r>
            <a:r>
              <a:rPr lang="fr-BE" err="1"/>
              <a:t>door</a:t>
            </a:r>
            <a:r>
              <a:rPr lang="fr-BE"/>
              <a:t> Cohezio. </a:t>
            </a:r>
            <a:endParaRPr lang="en-US"/>
          </a:p>
        </p:txBody>
      </p:sp>
    </p:spTree>
    <p:extLst>
      <p:ext uri="{BB962C8B-B14F-4D97-AF65-F5344CB8AC3E}">
        <p14:creationId xmlns:p14="http://schemas.microsoft.com/office/powerpoint/2010/main" val="35225793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BE" err="1"/>
              <a:t>Consultaties</a:t>
            </a:r>
            <a:r>
              <a:rPr lang="fr-BE"/>
              <a:t> </a:t>
            </a:r>
            <a:r>
              <a:rPr lang="fr-BE" err="1"/>
              <a:t>starten</a:t>
            </a:r>
            <a:r>
              <a:rPr lang="fr-BE"/>
              <a:t> </a:t>
            </a:r>
            <a:r>
              <a:rPr lang="fr-BE" err="1"/>
              <a:t>vaak</a:t>
            </a:r>
            <a:r>
              <a:rPr lang="fr-BE"/>
              <a:t> om 08:00 </a:t>
            </a:r>
            <a:r>
              <a:rPr lang="fr-BE" err="1"/>
              <a:t>uur</a:t>
            </a:r>
            <a:r>
              <a:rPr lang="fr-BE"/>
              <a:t> – </a:t>
            </a:r>
            <a:r>
              <a:rPr lang="fr-BE" err="1"/>
              <a:t>zorg</a:t>
            </a:r>
            <a:r>
              <a:rPr lang="fr-BE"/>
              <a:t> </a:t>
            </a:r>
            <a:r>
              <a:rPr lang="fr-BE" err="1"/>
              <a:t>dat</a:t>
            </a:r>
            <a:r>
              <a:rPr lang="fr-BE"/>
              <a:t> </a:t>
            </a:r>
            <a:r>
              <a:rPr lang="fr-BE" err="1"/>
              <a:t>iemand</a:t>
            </a:r>
            <a:r>
              <a:rPr lang="fr-BE"/>
              <a:t> </a:t>
            </a:r>
            <a:r>
              <a:rPr lang="fr-BE" err="1"/>
              <a:t>aanwezig</a:t>
            </a:r>
            <a:r>
              <a:rPr lang="fr-BE"/>
              <a:t> </a:t>
            </a:r>
            <a:r>
              <a:rPr lang="fr-BE" err="1"/>
              <a:t>is</a:t>
            </a:r>
            <a:r>
              <a:rPr lang="fr-BE"/>
              <a:t> en </a:t>
            </a:r>
            <a:r>
              <a:rPr lang="fr-BE" err="1"/>
              <a:t>dat</a:t>
            </a:r>
            <a:r>
              <a:rPr lang="fr-BE"/>
              <a:t> het </a:t>
            </a:r>
            <a:r>
              <a:rPr lang="fr-BE" err="1"/>
              <a:t>lokaal</a:t>
            </a:r>
            <a:r>
              <a:rPr lang="fr-BE"/>
              <a:t> </a:t>
            </a:r>
            <a:r>
              <a:rPr lang="fr-BE" err="1"/>
              <a:t>beschikbaar</a:t>
            </a:r>
            <a:r>
              <a:rPr lang="fr-BE"/>
              <a:t> </a:t>
            </a:r>
            <a:r>
              <a:rPr lang="fr-BE" err="1"/>
              <a:t>is</a:t>
            </a:r>
            <a:r>
              <a:rPr lang="fr-BE"/>
              <a:t>. </a:t>
            </a:r>
            <a:endParaRPr lang="en-US"/>
          </a:p>
          <a:p>
            <a:endParaRPr lang="en-US"/>
          </a:p>
        </p:txBody>
      </p:sp>
    </p:spTree>
    <p:extLst>
      <p:ext uri="{BB962C8B-B14F-4D97-AF65-F5344CB8AC3E}">
        <p14:creationId xmlns:p14="http://schemas.microsoft.com/office/powerpoint/2010/main" val="834677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Tree>
    <p:extLst>
      <p:ext uri="{BB962C8B-B14F-4D97-AF65-F5344CB8AC3E}">
        <p14:creationId xmlns:p14="http://schemas.microsoft.com/office/powerpoint/2010/main" val="6238496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Tree>
    <p:extLst>
      <p:ext uri="{BB962C8B-B14F-4D97-AF65-F5344CB8AC3E}">
        <p14:creationId xmlns:p14="http://schemas.microsoft.com/office/powerpoint/2010/main" val="26332444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R="1130300">
              <a:lnSpc>
                <a:spcPct val="150000"/>
              </a:lnSpc>
              <a:tabLst>
                <a:tab pos="4572000" algn="l"/>
              </a:tabLst>
            </a:pPr>
            <a:endParaRPr lang="en-US"/>
          </a:p>
        </p:txBody>
      </p:sp>
    </p:spTree>
    <p:extLst>
      <p:ext uri="{BB962C8B-B14F-4D97-AF65-F5344CB8AC3E}">
        <p14:creationId xmlns:p14="http://schemas.microsoft.com/office/powerpoint/2010/main" val="3861680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a:p>
        </p:txBody>
      </p:sp>
    </p:spTree>
    <p:extLst>
      <p:ext uri="{BB962C8B-B14F-4D97-AF65-F5344CB8AC3E}">
        <p14:creationId xmlns:p14="http://schemas.microsoft.com/office/powerpoint/2010/main" val="28364244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BE" err="1"/>
              <a:t>Kinderkribben</a:t>
            </a:r>
            <a:r>
              <a:rPr lang="fr-BE"/>
              <a:t>, </a:t>
            </a:r>
            <a:r>
              <a:rPr lang="fr-BE" err="1"/>
              <a:t>Instellingen</a:t>
            </a:r>
            <a:r>
              <a:rPr lang="fr-BE"/>
              <a:t> met </a:t>
            </a:r>
            <a:r>
              <a:rPr lang="fr-BE" err="1"/>
              <a:t>mindervaliden</a:t>
            </a:r>
            <a:r>
              <a:rPr lang="fr-BE"/>
              <a:t>, …. </a:t>
            </a:r>
            <a:r>
              <a:rPr lang="fr-BE" err="1"/>
              <a:t>Geen</a:t>
            </a:r>
            <a:r>
              <a:rPr lang="fr-BE"/>
              <a:t> </a:t>
            </a:r>
            <a:r>
              <a:rPr lang="fr-BE" err="1"/>
              <a:t>verhoogd</a:t>
            </a:r>
            <a:r>
              <a:rPr lang="fr-BE"/>
              <a:t> </a:t>
            </a:r>
            <a:r>
              <a:rPr lang="fr-BE" err="1"/>
              <a:t>risico</a:t>
            </a:r>
            <a:r>
              <a:rPr lang="fr-BE"/>
              <a:t>.</a:t>
            </a:r>
          </a:p>
          <a:p>
            <a:r>
              <a:rPr lang="fr-BE" err="1"/>
              <a:t>Systematische</a:t>
            </a:r>
            <a:r>
              <a:rPr lang="fr-BE"/>
              <a:t> screening </a:t>
            </a:r>
            <a:r>
              <a:rPr lang="fr-BE" err="1"/>
              <a:t>doen</a:t>
            </a:r>
            <a:r>
              <a:rPr lang="fr-BE"/>
              <a:t> </a:t>
            </a:r>
            <a:r>
              <a:rPr lang="fr-BE" err="1"/>
              <a:t>bij</a:t>
            </a:r>
            <a:r>
              <a:rPr lang="fr-BE"/>
              <a:t> </a:t>
            </a:r>
            <a:r>
              <a:rPr lang="fr-BE" err="1"/>
              <a:t>studenten</a:t>
            </a:r>
            <a:r>
              <a:rPr lang="fr-BE"/>
              <a:t> </a:t>
            </a:r>
            <a:r>
              <a:rPr lang="fr-BE" err="1"/>
              <a:t>zorg</a:t>
            </a:r>
            <a:r>
              <a:rPr lang="fr-BE"/>
              <a:t> ( </a:t>
            </a:r>
            <a:r>
              <a:rPr lang="fr-BE" err="1"/>
              <a:t>ziekenhuizen</a:t>
            </a:r>
            <a:r>
              <a:rPr lang="fr-BE"/>
              <a:t>, RVT, </a:t>
            </a:r>
            <a:r>
              <a:rPr lang="fr-BE" err="1"/>
              <a:t>thuisverzorging</a:t>
            </a:r>
            <a:r>
              <a:rPr lang="fr-BE"/>
              <a:t>)</a:t>
            </a:r>
            <a:endParaRPr lang="en-US"/>
          </a:p>
        </p:txBody>
      </p:sp>
    </p:spTree>
    <p:extLst>
      <p:ext uri="{BB962C8B-B14F-4D97-AF65-F5344CB8AC3E}">
        <p14:creationId xmlns:p14="http://schemas.microsoft.com/office/powerpoint/2010/main" val="9623562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BE"/>
          </a:p>
        </p:txBody>
      </p:sp>
    </p:spTree>
    <p:extLst>
      <p:ext uri="{BB962C8B-B14F-4D97-AF65-F5344CB8AC3E}">
        <p14:creationId xmlns:p14="http://schemas.microsoft.com/office/powerpoint/2010/main" val="25440731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51713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file:////Users/pym30/Desktop/TELETRAVAIL/COHEZIO/21xxx_Templates_PPT_maj/Links/21xxx_BasDePage_Ligne_Pagination_logo_PAYSAGE_v1.jpg" TargetMode="External"/><Relationship Id="rId7"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 Id="rId5" Type="http://schemas.openxmlformats.org/officeDocument/2006/relationships/image" Target="../media/image17.svg"/><Relationship Id="rId4" Type="http://schemas.openxmlformats.org/officeDocument/2006/relationships/image" Target="../media/image1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image" Target="../media/image22.png"/><Relationship Id="rId1" Type="http://schemas.openxmlformats.org/officeDocument/2006/relationships/slideMaster" Target="../slideMasters/slideMaster2.xml"/><Relationship Id="rId6" Type="http://schemas.openxmlformats.org/officeDocument/2006/relationships/image" Target="../media/image26.png"/><Relationship Id="rId5" Type="http://schemas.openxmlformats.org/officeDocument/2006/relationships/image" Target="../media/image25.svg"/><Relationship Id="rId4" Type="http://schemas.openxmlformats.org/officeDocument/2006/relationships/image" Target="../media/image24.png"/><Relationship Id="rId9" Type="http://schemas.openxmlformats.org/officeDocument/2006/relationships/image" Target="../media/image29.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0.png"/><Relationship Id="rId1" Type="http://schemas.openxmlformats.org/officeDocument/2006/relationships/slideMaster" Target="../slideMasters/slideMaster2.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0.png"/><Relationship Id="rId1" Type="http://schemas.openxmlformats.org/officeDocument/2006/relationships/slideMaster" Target="../slideMasters/slideMaster3.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1.png"/><Relationship Id="rId1" Type="http://schemas.openxmlformats.org/officeDocument/2006/relationships/slideMaster" Target="../slideMasters/slideMaster4.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2.png"/><Relationship Id="rId1" Type="http://schemas.openxmlformats.org/officeDocument/2006/relationships/slideMaster" Target="../slideMasters/slideMaster5.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pic>
        <p:nvPicPr>
          <p:cNvPr id="7" name="Imag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12" name="Espace réservé du contenu 21"/>
          <p:cNvSpPr>
            <a:spLocks noGrp="1"/>
          </p:cNvSpPr>
          <p:nvPr>
            <p:ph sz="quarter" idx="12" hasCustomPrompt="1"/>
          </p:nvPr>
        </p:nvSpPr>
        <p:spPr>
          <a:xfrm>
            <a:off x="4724400" y="6116638"/>
            <a:ext cx="7134225" cy="495177"/>
          </a:xfrm>
          <a:prstGeom prst="rect">
            <a:avLst/>
          </a:prstGeom>
        </p:spPr>
        <p:txBody>
          <a:bodyPr>
            <a:normAutofit/>
          </a:bodyPr>
          <a:lstStyle>
            <a:lvl1pPr marL="0" indent="0" algn="r">
              <a:buNone/>
              <a:defRPr sz="2400">
                <a:solidFill>
                  <a:srgbClr val="004070"/>
                </a:solidFill>
                <a:latin typeface="Arial" charset="0"/>
                <a:ea typeface="Arial" charset="0"/>
                <a:cs typeface="Arial" charset="0"/>
              </a:defRPr>
            </a:lvl1pPr>
          </a:lstStyle>
          <a:p>
            <a:pPr marL="0" indent="0">
              <a:buNone/>
            </a:pPr>
            <a:r>
              <a:rPr lang="fr-FR"/>
              <a:t>date</a:t>
            </a:r>
            <a:endParaRPr lang="fr-BE">
              <a:solidFill>
                <a:schemeClr val="bg1"/>
              </a:solidFill>
              <a:latin typeface="HelveticaNeue LT 25 UltLight" panose="020B0500000000000000" pitchFamily="34" charset="0"/>
            </a:endParaRPr>
          </a:p>
        </p:txBody>
      </p:sp>
      <p:sp>
        <p:nvSpPr>
          <p:cNvPr id="13" name="Espace réservé du contenu 24"/>
          <p:cNvSpPr>
            <a:spLocks noGrp="1"/>
          </p:cNvSpPr>
          <p:nvPr>
            <p:ph sz="quarter" idx="13" hasCustomPrompt="1"/>
          </p:nvPr>
        </p:nvSpPr>
        <p:spPr>
          <a:xfrm>
            <a:off x="4724400" y="5586413"/>
            <a:ext cx="7134225" cy="530225"/>
          </a:xfrm>
          <a:prstGeom prst="rect">
            <a:avLst/>
          </a:prstGeom>
        </p:spPr>
        <p:txBody>
          <a:bodyPr>
            <a:noAutofit/>
          </a:bodyPr>
          <a:lstStyle>
            <a:lvl1pPr marL="0" indent="0" algn="r">
              <a:buNone/>
              <a:defRPr sz="3200" b="0" i="0">
                <a:solidFill>
                  <a:srgbClr val="004070"/>
                </a:solidFill>
                <a:latin typeface="Arial" charset="0"/>
                <a:ea typeface="Arial" charset="0"/>
                <a:cs typeface="Arial" charset="0"/>
              </a:defRPr>
            </a:lvl1pPr>
          </a:lstStyle>
          <a:p>
            <a:pPr marL="0" indent="0">
              <a:buNone/>
            </a:pPr>
            <a:r>
              <a:rPr lang="fr-FR"/>
              <a:t>Intervenant</a:t>
            </a:r>
          </a:p>
        </p:txBody>
      </p:sp>
      <p:sp>
        <p:nvSpPr>
          <p:cNvPr id="14" name="Espace réservé du contenu 3"/>
          <p:cNvSpPr>
            <a:spLocks noGrp="1"/>
          </p:cNvSpPr>
          <p:nvPr>
            <p:ph sz="quarter" idx="14" hasCustomPrompt="1"/>
          </p:nvPr>
        </p:nvSpPr>
        <p:spPr>
          <a:xfrm>
            <a:off x="1653144" y="1980626"/>
            <a:ext cx="10131425" cy="1177925"/>
          </a:xfrm>
          <a:prstGeom prst="rect">
            <a:avLst/>
          </a:prstGeom>
        </p:spPr>
        <p:txBody>
          <a:bodyPr anchor="ctr">
            <a:normAutofit/>
          </a:bodyPr>
          <a:lstStyle>
            <a:lvl1pPr marL="0" indent="0" algn="l">
              <a:buFontTx/>
              <a:buNone/>
              <a:defRPr sz="5400" b="0" i="0" cap="none">
                <a:solidFill>
                  <a:srgbClr val="009FE3"/>
                </a:solidFill>
                <a:latin typeface="Arial" charset="0"/>
                <a:ea typeface="Arial" charset="0"/>
                <a:cs typeface="Arial" charset="0"/>
              </a:defRPr>
            </a:lvl1pPr>
          </a:lstStyle>
          <a:p>
            <a:pPr algn="l"/>
            <a:r>
              <a:rPr lang="fr-BE" sz="5400" cap="all"/>
              <a:t>TITRE</a:t>
            </a:r>
          </a:p>
        </p:txBody>
      </p:sp>
      <p:sp>
        <p:nvSpPr>
          <p:cNvPr id="15" name="Espace réservé du contenu 3"/>
          <p:cNvSpPr>
            <a:spLocks noGrp="1"/>
          </p:cNvSpPr>
          <p:nvPr>
            <p:ph sz="quarter" idx="15" hasCustomPrompt="1"/>
          </p:nvPr>
        </p:nvSpPr>
        <p:spPr>
          <a:xfrm>
            <a:off x="1653143" y="2668006"/>
            <a:ext cx="10131425" cy="1177925"/>
          </a:xfrm>
          <a:prstGeom prst="rect">
            <a:avLst/>
          </a:prstGeo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3600" b="0" i="0" cap="none">
                <a:solidFill>
                  <a:srgbClr val="004070"/>
                </a:solidFill>
                <a:latin typeface="Arial" charset="0"/>
                <a:ea typeface="Arial" charset="0"/>
                <a:cs typeface="Arial" charset="0"/>
              </a:defRPr>
            </a:lvl1pPr>
          </a:lstStyle>
          <a:p>
            <a:pPr marL="0" indent="0">
              <a:buNone/>
            </a:pPr>
            <a:r>
              <a:rPr lang="fr-FR" sz="3900"/>
              <a:t>Sous titre</a:t>
            </a:r>
          </a:p>
        </p:txBody>
      </p:sp>
    </p:spTree>
    <p:extLst>
      <p:ext uri="{BB962C8B-B14F-4D97-AF65-F5344CB8AC3E}">
        <p14:creationId xmlns:p14="http://schemas.microsoft.com/office/powerpoint/2010/main" val="1976638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720F9074-D1A8-CE42-AE1F-AFEBD170E247}"/>
              </a:ext>
            </a:extLst>
          </p:cNvPr>
          <p:cNvPicPr>
            <a:picLocks noChangeAspect="1"/>
          </p:cNvPicPr>
          <p:nvPr userDrawn="1"/>
        </p:nvPicPr>
        <p:blipFill>
          <a:blip r:embed="rId2" r:link="rId3"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2" name="Espace réservé du contenu 11"/>
          <p:cNvSpPr>
            <a:spLocks noGrp="1"/>
          </p:cNvSpPr>
          <p:nvPr>
            <p:ph sz="quarter" idx="11" hasCustomPrompt="1"/>
          </p:nvPr>
        </p:nvSpPr>
        <p:spPr>
          <a:xfrm>
            <a:off x="505691" y="1424606"/>
            <a:ext cx="6974987" cy="4156563"/>
          </a:xfrm>
          <a:prstGeom prst="rect">
            <a:avLst/>
          </a:prstGeom>
        </p:spPr>
        <p:txBody>
          <a:bodyPr>
            <a:normAutofit/>
          </a:bodyPr>
          <a:lstStyle>
            <a:lvl1pPr marL="409575" indent="-409575">
              <a:buSzPct val="100000"/>
              <a:buFontTx/>
              <a:buBlip>
                <a:blip r:embed="rId4"/>
              </a:buBlip>
              <a:defRPr sz="3600">
                <a:solidFill>
                  <a:srgbClr val="004070"/>
                </a:solidFill>
                <a:latin typeface="HelveticaNeueLT Std" panose="020B0604020202020204" pitchFamily="34" charset="0"/>
              </a:defRPr>
            </a:lvl1pPr>
            <a:lvl2pPr marL="742950" indent="-285750">
              <a:buFontTx/>
              <a:buBlip>
                <a:blip r:embed="rId5"/>
              </a:buBlip>
              <a:defRPr sz="3000">
                <a:solidFill>
                  <a:srgbClr val="004070"/>
                </a:solidFill>
              </a:defRPr>
            </a:lvl2pPr>
            <a:lvl3pPr marL="1143000" indent="-228600">
              <a:buFontTx/>
              <a:buBlip>
                <a:blip r:embed="rId6"/>
              </a:buBlip>
              <a:defRPr sz="2800">
                <a:solidFill>
                  <a:srgbClr val="004070"/>
                </a:solidFill>
              </a:defRPr>
            </a:lvl3pPr>
            <a:lvl4pPr marL="1543050" marR="0" indent="-457200" algn="l" defTabSz="914400" rtl="0" eaLnBrk="1" fontAlgn="auto" latinLnBrk="0" hangingPunct="1">
              <a:lnSpc>
                <a:spcPct val="90000"/>
              </a:lnSpc>
              <a:spcBef>
                <a:spcPts val="500"/>
              </a:spcBef>
              <a:spcAft>
                <a:spcPts val="0"/>
              </a:spcAft>
              <a:buClrTx/>
              <a:buSzTx/>
              <a:buFontTx/>
              <a:buBlip>
                <a:blip r:embed="rId7"/>
              </a:buBlip>
              <a:tabLst/>
              <a:defRPr sz="2600">
                <a:solidFill>
                  <a:srgbClr val="004070"/>
                </a:solidFill>
              </a:defRPr>
            </a:lvl4pPr>
            <a:lvl5pPr marL="2343150" indent="-285750">
              <a:buFontTx/>
              <a:buBlip>
                <a:blip r:embed="rId4"/>
              </a:buBlip>
              <a:defRPr/>
            </a:lvl5pPr>
          </a:lstStyle>
          <a:p>
            <a:pPr marL="409575" indent="-409575">
              <a:buBlip>
                <a:blip r:embed="rId4"/>
              </a:buBlip>
            </a:pPr>
            <a:r>
              <a:rPr lang="fr-FR" sz="3600">
                <a:solidFill>
                  <a:srgbClr val="004070"/>
                </a:solidFill>
                <a:latin typeface="Arial" charset="0"/>
                <a:ea typeface="Arial" charset="0"/>
                <a:cs typeface="Arial" charset="0"/>
              </a:rPr>
              <a:t>Niveau 1</a:t>
            </a:r>
          </a:p>
          <a:p>
            <a:pPr marL="858838" indent="-457200">
              <a:buBlip>
                <a:blip r:embed="rId5"/>
              </a:buBlip>
            </a:pPr>
            <a:r>
              <a:rPr lang="fr-FR" sz="3000">
                <a:solidFill>
                  <a:srgbClr val="004070"/>
                </a:solidFill>
                <a:latin typeface="Arial" charset="0"/>
                <a:ea typeface="Arial" charset="0"/>
                <a:cs typeface="Arial" charset="0"/>
              </a:rPr>
              <a:t>Niveau 2</a:t>
            </a:r>
          </a:p>
          <a:p>
            <a:pPr marL="1290638" indent="-444500">
              <a:buBlip>
                <a:blip r:embed="rId6"/>
              </a:buBlip>
            </a:pPr>
            <a:r>
              <a:rPr lang="fr-FR" sz="2800">
                <a:solidFill>
                  <a:srgbClr val="004070"/>
                </a:solidFill>
                <a:latin typeface="Arial" charset="0"/>
                <a:ea typeface="Arial" charset="0"/>
                <a:cs typeface="Arial" charset="0"/>
              </a:rPr>
              <a:t>Niveau 3</a:t>
            </a:r>
          </a:p>
          <a:p>
            <a:pPr marL="1735138" indent="-444500">
              <a:buBlip>
                <a:blip r:embed="rId7"/>
              </a:buBlip>
            </a:pPr>
            <a:r>
              <a:rPr lang="fr-FR" sz="2600">
                <a:solidFill>
                  <a:srgbClr val="004070"/>
                </a:solidFill>
                <a:latin typeface="Arial" charset="0"/>
                <a:ea typeface="Arial" charset="0"/>
                <a:cs typeface="Arial" charset="0"/>
              </a:rPr>
              <a:t>Niveau 4</a:t>
            </a:r>
          </a:p>
        </p:txBody>
      </p:sp>
      <p:sp>
        <p:nvSpPr>
          <p:cNvPr id="17" name="Espace réservé du contenu 3"/>
          <p:cNvSpPr>
            <a:spLocks noGrp="1"/>
          </p:cNvSpPr>
          <p:nvPr>
            <p:ph sz="quarter" idx="12" hasCustomPrompt="1"/>
          </p:nvPr>
        </p:nvSpPr>
        <p:spPr>
          <a:xfrm>
            <a:off x="505691" y="380111"/>
            <a:ext cx="1676400" cy="970608"/>
          </a:xfrm>
          <a:prstGeom prst="rect">
            <a:avLst/>
          </a:prstGeom>
        </p:spPr>
        <p:txBody>
          <a:bodyPr>
            <a:normAutofit/>
          </a:bodyPr>
          <a:lstStyle>
            <a:lvl1pPr marL="0" indent="0">
              <a:buFont typeface="Arial" panose="020B0604020202020204" pitchFamily="34" charset="0"/>
              <a:buNone/>
              <a:defRPr sz="4400" b="0" i="0">
                <a:solidFill>
                  <a:srgbClr val="143466"/>
                </a:solidFill>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Titre</a:t>
            </a:r>
          </a:p>
        </p:txBody>
      </p:sp>
      <p:sp>
        <p:nvSpPr>
          <p:cNvPr id="10" name="ZoneTexte 9">
            <a:extLst>
              <a:ext uri="{FF2B5EF4-FFF2-40B4-BE49-F238E27FC236}">
                <a16:creationId xmlns:a16="http://schemas.microsoft.com/office/drawing/2014/main" id="{50D73623-8B46-D244-9F17-5E91E98B7208}"/>
              </a:ext>
            </a:extLst>
          </p:cNvPr>
          <p:cNvSpPr txBox="1"/>
          <p:nvPr userDrawn="1"/>
        </p:nvSpPr>
        <p:spPr>
          <a:xfrm>
            <a:off x="11106261"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pic>
        <p:nvPicPr>
          <p:cNvPr id="13" name="Image 12">
            <a:extLst>
              <a:ext uri="{FF2B5EF4-FFF2-40B4-BE49-F238E27FC236}">
                <a16:creationId xmlns:a16="http://schemas.microsoft.com/office/drawing/2014/main" id="{7A6B4602-DF6D-4341-870E-BAC525D8BA7D}"/>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0" y="278511"/>
            <a:ext cx="434109" cy="951641"/>
          </a:xfrm>
          <a:prstGeom prst="rect">
            <a:avLst/>
          </a:prstGeom>
        </p:spPr>
      </p:pic>
    </p:spTree>
    <p:extLst>
      <p:ext uri="{BB962C8B-B14F-4D97-AF65-F5344CB8AC3E}">
        <p14:creationId xmlns:p14="http://schemas.microsoft.com/office/powerpoint/2010/main" val="1935507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tête de section">
    <p:spTree>
      <p:nvGrpSpPr>
        <p:cNvPr id="1" name=""/>
        <p:cNvGrpSpPr/>
        <p:nvPr/>
      </p:nvGrpSpPr>
      <p:grpSpPr>
        <a:xfrm>
          <a:off x="0" y="0"/>
          <a:ext cx="0" cy="0"/>
          <a:chOff x="0" y="0"/>
          <a:chExt cx="0" cy="0"/>
        </a:xfrm>
      </p:grpSpPr>
      <p:pic>
        <p:nvPicPr>
          <p:cNvPr id="13" name="Imag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18" name="Espace réservé du texte 19"/>
          <p:cNvSpPr>
            <a:spLocks noGrp="1"/>
          </p:cNvSpPr>
          <p:nvPr>
            <p:ph type="body" sz="quarter" idx="10" hasCustomPrompt="1"/>
          </p:nvPr>
        </p:nvSpPr>
        <p:spPr>
          <a:xfrm>
            <a:off x="1904613" y="1341520"/>
            <a:ext cx="9390063" cy="4958250"/>
          </a:xfrm>
          <a:prstGeom prst="rect">
            <a:avLst/>
          </a:prstGeom>
        </p:spPr>
        <p:txBody>
          <a:bodyPr/>
          <a:lstStyle>
            <a:lvl1pPr marL="228600" indent="-228600">
              <a:buFontTx/>
              <a:buBlip>
                <a:blip r:embed="rId3"/>
              </a:buBlip>
              <a:defRPr sz="2200">
                <a:solidFill>
                  <a:srgbClr val="004070"/>
                </a:solidFill>
                <a:latin typeface="Arial" charset="0"/>
                <a:ea typeface="Arial" charset="0"/>
                <a:cs typeface="Arial" charset="0"/>
              </a:defRPr>
            </a:lvl1pPr>
            <a:lvl9pPr marL="3657600" indent="0">
              <a:buNone/>
              <a:defRPr/>
            </a:lvl9pPr>
          </a:lstStyle>
          <a:p>
            <a:pPr lvl="0"/>
            <a:r>
              <a:rPr lang="fr-FR"/>
              <a:t>Texte</a:t>
            </a:r>
          </a:p>
        </p:txBody>
      </p:sp>
    </p:spTree>
    <p:extLst>
      <p:ext uri="{BB962C8B-B14F-4D97-AF65-F5344CB8AC3E}">
        <p14:creationId xmlns:p14="http://schemas.microsoft.com/office/powerpoint/2010/main" val="2133247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e (femme - orange)">
    <p:spTree>
      <p:nvGrpSpPr>
        <p:cNvPr id="1" name=""/>
        <p:cNvGrpSpPr/>
        <p:nvPr/>
      </p:nvGrpSpPr>
      <p:grpSpPr>
        <a:xfrm>
          <a:off x="0" y="0"/>
          <a:ext cx="0" cy="0"/>
          <a:chOff x="0" y="0"/>
          <a:chExt cx="0" cy="0"/>
        </a:xfrm>
      </p:grpSpPr>
      <p:pic>
        <p:nvPicPr>
          <p:cNvPr id="10" name="Imag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2"/>
            <a:ext cx="428962" cy="725937"/>
          </a:xfrm>
          <a:prstGeom prst="rect">
            <a:avLst/>
          </a:prstGeom>
        </p:spPr>
      </p:pic>
      <p:sp>
        <p:nvSpPr>
          <p:cNvPr id="13" name="Title Placeholder 1"/>
          <p:cNvSpPr>
            <a:spLocks noGrp="1"/>
          </p:cNvSpPr>
          <p:nvPr>
            <p:ph type="title"/>
          </p:nvPr>
        </p:nvSpPr>
        <p:spPr>
          <a:xfrm>
            <a:off x="548244" y="491282"/>
            <a:ext cx="10515600" cy="672767"/>
          </a:xfrm>
          <a:prstGeom prst="rect">
            <a:avLst/>
          </a:prstGeom>
        </p:spPr>
        <p:txBody>
          <a:bodyPr vert="horz" lIns="91440" tIns="45720" rIns="91440" bIns="45720" rtlCol="0" anchor="ctr">
            <a:noAutofit/>
          </a:bodyPr>
          <a:lstStyle>
            <a:lvl1pPr>
              <a:defRPr sz="5400" b="0" i="0">
                <a:latin typeface="Arial" charset="0"/>
                <a:ea typeface="Arial" charset="0"/>
                <a:cs typeface="Arial" charset="0"/>
              </a:defRPr>
            </a:lvl1pPr>
          </a:lstStyle>
          <a:p>
            <a:r>
              <a:rPr lang="fr-FR"/>
              <a:t>MODIFIEZ LE STYLE DU TITRE</a:t>
            </a:r>
            <a:endParaRPr lang="en-US"/>
          </a:p>
        </p:txBody>
      </p:sp>
      <p:sp>
        <p:nvSpPr>
          <p:cNvPr id="20" name="Espace réservé du texte 19"/>
          <p:cNvSpPr>
            <a:spLocks noGrp="1"/>
          </p:cNvSpPr>
          <p:nvPr>
            <p:ph type="body" sz="quarter" idx="10"/>
          </p:nvPr>
        </p:nvSpPr>
        <p:spPr>
          <a:xfrm>
            <a:off x="542929" y="1741488"/>
            <a:ext cx="10529595" cy="4958250"/>
          </a:xfrm>
        </p:spPr>
        <p:txBody>
          <a:bodyPr/>
          <a:lstStyle>
            <a:lvl1pPr>
              <a:defRPr/>
            </a:lvl1pPr>
            <a:lvl9pPr marL="3657600" indent="0">
              <a:buNone/>
              <a:defRPr/>
            </a:lvl9pPr>
          </a:lstStyle>
          <a:p>
            <a:pPr lvl="0"/>
            <a:r>
              <a:rPr lang="fr-FR"/>
              <a:t>Modifiez les styles du texte du masque</a:t>
            </a:r>
          </a:p>
        </p:txBody>
      </p:sp>
      <p:sp>
        <p:nvSpPr>
          <p:cNvPr id="28"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29DA45F1-307E-DC4A-850E-65DAF71EC0FF}"/>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2" name="ZoneTexte 11">
            <a:extLst>
              <a:ext uri="{FF2B5EF4-FFF2-40B4-BE49-F238E27FC236}">
                <a16:creationId xmlns:a16="http://schemas.microsoft.com/office/drawing/2014/main" id="{618B13B1-4042-BE48-B043-E064F4A78506}"/>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e coin arrondis (orange)">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exte (femme - rouge)">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4818D19-1391-064A-A4A3-71AC2E68827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61316" y="2371522"/>
            <a:ext cx="8069367" cy="2114955"/>
          </a:xfrm>
          <a:prstGeom prst="rect">
            <a:avLst/>
          </a:prstGeom>
        </p:spPr>
      </p:pic>
    </p:spTree>
    <p:extLst>
      <p:ext uri="{BB962C8B-B14F-4D97-AF65-F5344CB8AC3E}">
        <p14:creationId xmlns:p14="http://schemas.microsoft.com/office/powerpoint/2010/main" val="2166259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GO-Titeldia-2">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387600"/>
          </a:xfrm>
        </p:spPr>
        <p:txBody>
          <a:bodyPr lIns="0" tIns="0" rIns="0" bIns="0" anchor="b">
            <a:noAutofit/>
          </a:bodyPr>
          <a:lstStyle>
            <a:lvl1pPr algn="l">
              <a:defRPr sz="5646" baseline="0">
                <a:solidFill>
                  <a:schemeClr val="tx2"/>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829872"/>
            <a:ext cx="5609165" cy="969962"/>
          </a:xfrm>
          <a:prstGeom prst="rect">
            <a:avLst/>
          </a:prstGeom>
        </p:spPr>
        <p:txBody>
          <a:bodyPr lIns="0" tIns="0" rIns="0" bIns="0">
            <a:noAutofit/>
          </a:bodyPr>
          <a:lstStyle>
            <a:lvl1pPr marL="0" indent="0" algn="l">
              <a:buNone/>
              <a:defRPr sz="2515"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61450" y="761400"/>
            <a:ext cx="2955792" cy="1007784"/>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170538" y="0"/>
            <a:ext cx="4021462" cy="6882601"/>
          </a:xfrm>
          <a:prstGeom prst="rect">
            <a:avLst/>
          </a:prstGeom>
        </p:spPr>
      </p:pic>
    </p:spTree>
    <p:extLst>
      <p:ext uri="{BB962C8B-B14F-4D97-AF65-F5344CB8AC3E}">
        <p14:creationId xmlns:p14="http://schemas.microsoft.com/office/powerpoint/2010/main" val="68965374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50708" y="5207063"/>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893845"/>
            <a:ext cx="7049258" cy="969962"/>
          </a:xfrm>
        </p:spPr>
        <p:txBody>
          <a:bodyPr lIns="0" tIns="0" rIns="0" bIns="0" anchor="b">
            <a:noAutofit/>
          </a:bodyPr>
          <a:lstStyle>
            <a:lvl1pPr algn="l">
              <a:defRPr sz="6615"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761450" y="2104232"/>
            <a:ext cx="7049258" cy="3780000"/>
          </a:xfrm>
          <a:prstGeom prst="rect">
            <a:avLst/>
          </a:prstGeom>
        </p:spPr>
        <p:txBody>
          <a:bodyPr>
            <a:normAutofit/>
          </a:bodyPr>
          <a:lstStyle>
            <a:lvl1pPr>
              <a:defRPr sz="2266" baseline="0">
                <a:solidFill>
                  <a:schemeClr val="tx1"/>
                </a:solidFill>
              </a:defRPr>
            </a:lvl1pPr>
          </a:lstStyle>
          <a:p>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8190340" y="0"/>
            <a:ext cx="4001660" cy="6858000"/>
          </a:xfrm>
          <a:prstGeom prst="rect">
            <a:avLst/>
          </a:prstGeom>
        </p:spPr>
        <p:txBody>
          <a:bodyPr/>
          <a:lstStyle/>
          <a:p>
            <a:endParaRPr lang="nl-BE"/>
          </a:p>
        </p:txBody>
      </p:sp>
    </p:spTree>
    <p:extLst>
      <p:ext uri="{BB962C8B-B14F-4D97-AF65-F5344CB8AC3E}">
        <p14:creationId xmlns:p14="http://schemas.microsoft.com/office/powerpoint/2010/main" val="28093655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GO-Titel+Tekst">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0883" y="-1800"/>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8535" y="381600"/>
            <a:ext cx="523834" cy="382406"/>
          </a:xfrm>
          <a:prstGeom prst="rect">
            <a:avLst/>
          </a:prstGeom>
        </p:spPr>
      </p:pic>
      <p:sp>
        <p:nvSpPr>
          <p:cNvPr id="6" name="Tijdelijke aanduiding voor tekst 5">
            <a:extLst>
              <a:ext uri="{FF2B5EF4-FFF2-40B4-BE49-F238E27FC236}">
                <a16:creationId xmlns:a16="http://schemas.microsoft.com/office/drawing/2014/main" id="{B7DDF089-B6DA-A74E-18C1-654AC3FE2D25}"/>
              </a:ext>
            </a:extLst>
          </p:cNvPr>
          <p:cNvSpPr>
            <a:spLocks noGrp="1"/>
          </p:cNvSpPr>
          <p:nvPr>
            <p:ph type="body" sz="quarter" idx="13"/>
          </p:nvPr>
        </p:nvSpPr>
        <p:spPr>
          <a:xfrm>
            <a:off x="761450" y="2158200"/>
            <a:ext cx="10669294" cy="3936600"/>
          </a:xfrm>
          <a:prstGeom prst="rect">
            <a:avLst/>
          </a:prstGeom>
        </p:spPr>
        <p:txBody>
          <a:bodyPr lIns="0" tIns="0" rIns="0" bIns="0" numCol="3" spcCol="360000">
            <a:noAutofit/>
          </a:bodyPr>
          <a:lstStyle>
            <a:lvl1pPr marL="0" indent="0">
              <a:lnSpc>
                <a:spcPct val="110000"/>
              </a:lnSpc>
              <a:buNone/>
              <a:defRPr sz="1400" baseline="0">
                <a:solidFill>
                  <a:schemeClr val="tx1"/>
                </a:solidFill>
                <a:latin typeface="Flanders Art Sans" pitchFamily="2" charset="77"/>
              </a:defRPr>
            </a:lvl1pPr>
          </a:lstStyle>
          <a:p>
            <a:pPr lvl="0"/>
            <a:endParaRPr lang="nl-BE"/>
          </a:p>
        </p:txBody>
      </p:sp>
    </p:spTree>
    <p:extLst>
      <p:ext uri="{BB962C8B-B14F-4D97-AF65-F5344CB8AC3E}">
        <p14:creationId xmlns:p14="http://schemas.microsoft.com/office/powerpoint/2010/main" val="17725277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761449" y="2107800"/>
            <a:ext cx="10318542" cy="3895542"/>
          </a:xfrm>
          <a:prstGeom prst="rect">
            <a:avLst/>
          </a:prstGeom>
        </p:spPr>
        <p:txBody>
          <a:bodyPr lIns="0"/>
          <a:lstStyle>
            <a:lvl1pPr marL="358775" indent="-358775">
              <a:buFontTx/>
              <a:buBlip>
                <a:blip r:embed="rId2">
                  <a:extLst>
                    <a:ext uri="{96DAC541-7B7A-43D3-8B79-37D633B846F1}">
                      <asvg:svgBlip xmlns:asvg="http://schemas.microsoft.com/office/drawing/2016/SVG/main" r:embed="rId3"/>
                    </a:ext>
                  </a:extLst>
                </a:blip>
              </a:buBlip>
              <a:defRPr lang="nl-NL" dirty="0"/>
            </a:lvl1pPr>
            <a:lvl2pPr marL="538163" indent="-180975">
              <a:buClr>
                <a:schemeClr val="accent1"/>
              </a:buClr>
              <a:defRPr lang="nl-NL" dirty="0"/>
            </a:lvl2pPr>
            <a:lvl3pPr marL="762000" indent="-227807">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Tree>
    <p:extLst>
      <p:ext uri="{BB962C8B-B14F-4D97-AF65-F5344CB8AC3E}">
        <p14:creationId xmlns:p14="http://schemas.microsoft.com/office/powerpoint/2010/main" val="141857318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12192194" cy="3429000"/>
          </a:xfrm>
          <a:prstGeom prst="rect">
            <a:avLst/>
          </a:prstGeom>
        </p:spPr>
        <p:txBody>
          <a:bodyPr/>
          <a:lstStyle/>
          <a:p>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8762777" y="1719683"/>
            <a:ext cx="3429223" cy="3429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226455852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10620273" cy="6858000"/>
          </a:xfrm>
          <a:prstGeom prst="rect">
            <a:avLst/>
          </a:prstGeom>
        </p:spPr>
        <p:txBody>
          <a:bodyPr/>
          <a:lstStyle/>
          <a:p>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10620498" y="0"/>
            <a:ext cx="1571502"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8535" y="381600"/>
            <a:ext cx="523834" cy="382406"/>
          </a:xfrm>
          <a:prstGeom prst="rect">
            <a:avLst/>
          </a:prstGeom>
        </p:spPr>
      </p:pic>
      <p:pic>
        <p:nvPicPr>
          <p:cNvPr id="12" name="Graphic 11">
            <a:extLst>
              <a:ext uri="{FF2B5EF4-FFF2-40B4-BE49-F238E27FC236}">
                <a16:creationId xmlns:a16="http://schemas.microsoft.com/office/drawing/2014/main" id="{9519AE2F-1AC5-98A6-2DFC-3FE9BDD7178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059796" y="5297400"/>
            <a:ext cx="1560702" cy="1560600"/>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620498" y="3726000"/>
            <a:ext cx="1571502" cy="15714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5830" baseline="0">
                <a:solidFill>
                  <a:schemeClr val="bg1"/>
                </a:solidFill>
                <a:effectLst>
                  <a:outerShdw blurRad="1016000" algn="ctr" rotWithShape="0">
                    <a:prstClr val="black">
                      <a:alpha val="75000"/>
                    </a:prstClr>
                  </a:outerShdw>
                </a:effectLst>
                <a:latin typeface="+mj-lt"/>
              </a:defRPr>
            </a:lvl1pPr>
          </a:lstStyle>
          <a:p>
            <a:pPr lvl="0"/>
            <a:endParaRPr lang="nl-BE"/>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0620498" y="5296500"/>
            <a:ext cx="781251" cy="1562400"/>
          </a:xfrm>
          <a:prstGeom prst="rect">
            <a:avLst/>
          </a:prstGeom>
        </p:spPr>
      </p:pic>
    </p:spTree>
    <p:extLst>
      <p:ext uri="{BB962C8B-B14F-4D97-AF65-F5344CB8AC3E}">
        <p14:creationId xmlns:p14="http://schemas.microsoft.com/office/powerpoint/2010/main" val="67515632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exte (femme - bleu clair)">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3"/>
            <a:ext cx="428962" cy="725935"/>
          </a:xfrm>
          <a:prstGeom prst="rect">
            <a:avLst/>
          </a:prstGeom>
        </p:spPr>
      </p:pic>
      <p:sp>
        <p:nvSpPr>
          <p:cNvPr id="8" name="Title Placeholder 1"/>
          <p:cNvSpPr>
            <a:spLocks noGrp="1"/>
          </p:cNvSpPr>
          <p:nvPr>
            <p:ph type="title"/>
          </p:nvPr>
        </p:nvSpPr>
        <p:spPr>
          <a:xfrm>
            <a:off x="548244" y="491283"/>
            <a:ext cx="10515600" cy="672766"/>
          </a:xfrm>
          <a:prstGeom prst="rect">
            <a:avLst/>
          </a:prstGeom>
        </p:spPr>
        <p:txBody>
          <a:bodyPr vert="horz" lIns="91440" tIns="45720" rIns="91440" bIns="45720" rtlCol="0" anchor="ctr">
            <a:noAutofit/>
          </a:bodyPr>
          <a:lstStyle>
            <a:lvl1pPr>
              <a:defRPr sz="5400" b="0" i="0">
                <a:latin typeface="Arial" charset="0"/>
                <a:ea typeface="Arial" charset="0"/>
                <a:cs typeface="Arial" charset="0"/>
              </a:defRPr>
            </a:lvl1pPr>
          </a:lstStyle>
          <a:p>
            <a:r>
              <a:rPr lang="fr-FR"/>
              <a:t>MODIFIEZ LE STYLE DU TITRE</a:t>
            </a:r>
            <a:endParaRPr lang="en-US"/>
          </a:p>
        </p:txBody>
      </p:sp>
      <p:sp>
        <p:nvSpPr>
          <p:cNvPr id="9" name="Espace réservé du texte 19"/>
          <p:cNvSpPr>
            <a:spLocks noGrp="1"/>
          </p:cNvSpPr>
          <p:nvPr>
            <p:ph type="body" sz="quarter" idx="10"/>
          </p:nvPr>
        </p:nvSpPr>
        <p:spPr>
          <a:xfrm>
            <a:off x="542923" y="1741488"/>
            <a:ext cx="10515600" cy="4958250"/>
          </a:xfrm>
        </p:spPr>
        <p:txBody>
          <a:bodyPr/>
          <a:lstStyle>
            <a:lvl1pPr>
              <a:defRPr>
                <a:latin typeface="Arial" charset="0"/>
                <a:ea typeface="Arial" charset="0"/>
                <a:cs typeface="Arial" charset="0"/>
              </a:defRPr>
            </a:lvl1pPr>
            <a:lvl9pPr marL="3657600" indent="0">
              <a:buNone/>
              <a:defRPr/>
            </a:lvl9pPr>
          </a:lstStyle>
          <a:p>
            <a:pPr lvl="0"/>
            <a:r>
              <a:rPr lang="fr-FR"/>
              <a:t>Modifiez les styles du texte du masque</a:t>
            </a:r>
          </a:p>
        </p:txBody>
      </p:sp>
      <p:sp>
        <p:nvSpPr>
          <p:cNvPr id="10"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2B6EEDEF-985C-794D-8DC6-6A7608A21382}"/>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4" name="ZoneTexte 13">
            <a:extLst>
              <a:ext uri="{FF2B5EF4-FFF2-40B4-BE49-F238E27FC236}">
                <a16:creationId xmlns:a16="http://schemas.microsoft.com/office/drawing/2014/main" id="{F2E80B93-4609-4742-8A35-61AEA3C41443}"/>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extLst>
      <p:ext uri="{BB962C8B-B14F-4D97-AF65-F5344CB8AC3E}">
        <p14:creationId xmlns:p14="http://schemas.microsoft.com/office/powerpoint/2010/main" val="24490439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e (femme - bleu clair)">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3"/>
            <a:ext cx="428962" cy="725935"/>
          </a:xfrm>
          <a:prstGeom prst="rect">
            <a:avLst/>
          </a:prstGeom>
        </p:spPr>
      </p:pic>
      <p:sp>
        <p:nvSpPr>
          <p:cNvPr id="8" name="Title Placeholder 1"/>
          <p:cNvSpPr>
            <a:spLocks noGrp="1"/>
          </p:cNvSpPr>
          <p:nvPr>
            <p:ph type="title"/>
          </p:nvPr>
        </p:nvSpPr>
        <p:spPr>
          <a:xfrm>
            <a:off x="548244" y="491283"/>
            <a:ext cx="10515600" cy="672766"/>
          </a:xfrm>
          <a:prstGeom prst="rect">
            <a:avLst/>
          </a:prstGeom>
        </p:spPr>
        <p:txBody>
          <a:bodyPr vert="horz" lIns="91440" tIns="45720" rIns="91440" bIns="45720" rtlCol="0" anchor="ctr">
            <a:noAutofit/>
          </a:bodyPr>
          <a:lstStyle>
            <a:lvl1pPr>
              <a:defRPr sz="5400" b="0" i="0">
                <a:latin typeface="Arial" charset="0"/>
                <a:ea typeface="Arial" charset="0"/>
                <a:cs typeface="Arial" charset="0"/>
              </a:defRPr>
            </a:lvl1pPr>
          </a:lstStyle>
          <a:p>
            <a:r>
              <a:rPr lang="fr-FR"/>
              <a:t>MODIFIEZ LE STYLE DU TITRE</a:t>
            </a:r>
            <a:endParaRPr lang="en-US"/>
          </a:p>
        </p:txBody>
      </p:sp>
      <p:sp>
        <p:nvSpPr>
          <p:cNvPr id="9" name="Espace réservé du texte 19"/>
          <p:cNvSpPr>
            <a:spLocks noGrp="1"/>
          </p:cNvSpPr>
          <p:nvPr>
            <p:ph type="body" sz="quarter" idx="10"/>
          </p:nvPr>
        </p:nvSpPr>
        <p:spPr>
          <a:xfrm>
            <a:off x="542923" y="1741488"/>
            <a:ext cx="10515600" cy="4958250"/>
          </a:xfrm>
        </p:spPr>
        <p:txBody>
          <a:bodyPr/>
          <a:lstStyle>
            <a:lvl1pPr>
              <a:defRPr>
                <a:latin typeface="Arial" charset="0"/>
                <a:ea typeface="Arial" charset="0"/>
                <a:cs typeface="Arial" charset="0"/>
              </a:defRPr>
            </a:lvl1pPr>
            <a:lvl9pPr marL="3657600" indent="0">
              <a:buNone/>
              <a:defRPr/>
            </a:lvl9pPr>
          </a:lstStyle>
          <a:p>
            <a:pPr lvl="0"/>
            <a:r>
              <a:rPr lang="fr-FR"/>
              <a:t>Modifiez les styles du texte du masque</a:t>
            </a:r>
          </a:p>
        </p:txBody>
      </p:sp>
      <p:sp>
        <p:nvSpPr>
          <p:cNvPr id="10"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2B6EEDEF-985C-794D-8DC6-6A7608A21382}"/>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4" name="ZoneTexte 13">
            <a:extLst>
              <a:ext uri="{FF2B5EF4-FFF2-40B4-BE49-F238E27FC236}">
                <a16:creationId xmlns:a16="http://schemas.microsoft.com/office/drawing/2014/main" id="{F2E80B93-4609-4742-8A35-61AEA3C41443}"/>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e coin arrondis (bleu clair)">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exte (femme - orange)">
    <p:spTree>
      <p:nvGrpSpPr>
        <p:cNvPr id="1" name=""/>
        <p:cNvGrpSpPr/>
        <p:nvPr/>
      </p:nvGrpSpPr>
      <p:grpSpPr>
        <a:xfrm>
          <a:off x="0" y="0"/>
          <a:ext cx="0" cy="0"/>
          <a:chOff x="0" y="0"/>
          <a:chExt cx="0" cy="0"/>
        </a:xfrm>
      </p:grpSpPr>
      <p:pic>
        <p:nvPicPr>
          <p:cNvPr id="10" name="Imag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2"/>
            <a:ext cx="428962" cy="725937"/>
          </a:xfrm>
          <a:prstGeom prst="rect">
            <a:avLst/>
          </a:prstGeom>
        </p:spPr>
      </p:pic>
      <p:sp>
        <p:nvSpPr>
          <p:cNvPr id="13" name="Title Placeholder 1"/>
          <p:cNvSpPr>
            <a:spLocks noGrp="1"/>
          </p:cNvSpPr>
          <p:nvPr>
            <p:ph type="title"/>
          </p:nvPr>
        </p:nvSpPr>
        <p:spPr>
          <a:xfrm>
            <a:off x="548244" y="491282"/>
            <a:ext cx="10515600" cy="672767"/>
          </a:xfrm>
          <a:prstGeom prst="rect">
            <a:avLst/>
          </a:prstGeom>
        </p:spPr>
        <p:txBody>
          <a:bodyPr vert="horz" lIns="91440" tIns="45720" rIns="91440" bIns="45720" rtlCol="0" anchor="ctr">
            <a:noAutofit/>
          </a:bodyPr>
          <a:lstStyle>
            <a:lvl1pPr>
              <a:defRPr sz="5400" b="0" i="0">
                <a:latin typeface="Arial" charset="0"/>
                <a:ea typeface="Arial" charset="0"/>
                <a:cs typeface="Arial" charset="0"/>
              </a:defRPr>
            </a:lvl1pPr>
          </a:lstStyle>
          <a:p>
            <a:r>
              <a:rPr lang="fr-FR"/>
              <a:t>MODIFIEZ LE STYLE DU TITRE</a:t>
            </a:r>
            <a:endParaRPr lang="en-US"/>
          </a:p>
        </p:txBody>
      </p:sp>
      <p:sp>
        <p:nvSpPr>
          <p:cNvPr id="20" name="Espace réservé du texte 19"/>
          <p:cNvSpPr>
            <a:spLocks noGrp="1"/>
          </p:cNvSpPr>
          <p:nvPr>
            <p:ph type="body" sz="quarter" idx="10"/>
          </p:nvPr>
        </p:nvSpPr>
        <p:spPr>
          <a:xfrm>
            <a:off x="542929" y="1741488"/>
            <a:ext cx="10529595" cy="4958250"/>
          </a:xfrm>
        </p:spPr>
        <p:txBody>
          <a:bodyPr/>
          <a:lstStyle>
            <a:lvl1pPr>
              <a:defRPr/>
            </a:lvl1pPr>
            <a:lvl9pPr marL="3657600" indent="0">
              <a:buNone/>
              <a:defRPr/>
            </a:lvl9pPr>
          </a:lstStyle>
          <a:p>
            <a:pPr lvl="0"/>
            <a:r>
              <a:rPr lang="fr-FR"/>
              <a:t>Modifiez les styles du texte du masque</a:t>
            </a:r>
          </a:p>
        </p:txBody>
      </p:sp>
      <p:sp>
        <p:nvSpPr>
          <p:cNvPr id="28"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29DA45F1-307E-DC4A-850E-65DAF71EC0FF}"/>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2" name="ZoneTexte 11">
            <a:extLst>
              <a:ext uri="{FF2B5EF4-FFF2-40B4-BE49-F238E27FC236}">
                <a16:creationId xmlns:a16="http://schemas.microsoft.com/office/drawing/2014/main" id="{618B13B1-4042-BE48-B043-E064F4A78506}"/>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extLst>
      <p:ext uri="{BB962C8B-B14F-4D97-AF65-F5344CB8AC3E}">
        <p14:creationId xmlns:p14="http://schemas.microsoft.com/office/powerpoint/2010/main" val="29039749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e (femme - bleu foncé)">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2"/>
            <a:ext cx="428963" cy="725937"/>
          </a:xfrm>
          <a:prstGeom prst="rect">
            <a:avLst/>
          </a:prstGeom>
        </p:spPr>
      </p:pic>
      <p:sp>
        <p:nvSpPr>
          <p:cNvPr id="8" name="Title Placeholder 1"/>
          <p:cNvSpPr>
            <a:spLocks noGrp="1"/>
          </p:cNvSpPr>
          <p:nvPr>
            <p:ph type="title"/>
          </p:nvPr>
        </p:nvSpPr>
        <p:spPr>
          <a:xfrm>
            <a:off x="548244" y="491282"/>
            <a:ext cx="10515600" cy="672767"/>
          </a:xfrm>
          <a:prstGeom prst="rect">
            <a:avLst/>
          </a:prstGeom>
        </p:spPr>
        <p:txBody>
          <a:bodyPr vert="horz" lIns="91440" tIns="45720" rIns="91440" bIns="45720" rtlCol="0" anchor="ctr">
            <a:noAutofit/>
          </a:bodyPr>
          <a:lstStyle>
            <a:lvl1pPr>
              <a:defRPr sz="5400">
                <a:latin typeface="Arial" charset="0"/>
                <a:ea typeface="Arial" charset="0"/>
                <a:cs typeface="Arial" charset="0"/>
              </a:defRPr>
            </a:lvl1pPr>
          </a:lstStyle>
          <a:p>
            <a:r>
              <a:rPr lang="fr-FR"/>
              <a:t>MODIFIEZ LE STYLE DU TITRE</a:t>
            </a:r>
            <a:endParaRPr lang="en-US"/>
          </a:p>
        </p:txBody>
      </p:sp>
      <p:sp>
        <p:nvSpPr>
          <p:cNvPr id="9" name="Espace réservé du texte 19"/>
          <p:cNvSpPr>
            <a:spLocks noGrp="1"/>
          </p:cNvSpPr>
          <p:nvPr>
            <p:ph type="body" sz="quarter" idx="10"/>
          </p:nvPr>
        </p:nvSpPr>
        <p:spPr>
          <a:xfrm>
            <a:off x="542929" y="1741488"/>
            <a:ext cx="10515600" cy="4958250"/>
          </a:xfrm>
        </p:spPr>
        <p:txBody>
          <a:bodyPr/>
          <a:lstStyle>
            <a:lvl1pPr>
              <a:defRPr>
                <a:latin typeface="Arial" charset="0"/>
                <a:ea typeface="Arial" charset="0"/>
                <a:cs typeface="Arial" charset="0"/>
              </a:defRPr>
            </a:lvl1pPr>
            <a:lvl9pPr marL="3657600" indent="0">
              <a:buNone/>
              <a:defRPr/>
            </a:lvl9pPr>
          </a:lstStyle>
          <a:p>
            <a:pPr lvl="0"/>
            <a:r>
              <a:rPr lang="fr-FR"/>
              <a:t>Modifiez les styles du texte du masque</a:t>
            </a:r>
          </a:p>
        </p:txBody>
      </p:sp>
      <p:sp>
        <p:nvSpPr>
          <p:cNvPr id="10"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8807A08C-6EE7-DC48-9B5E-4399839766D8}"/>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4" name="ZoneTexte 13">
            <a:extLst>
              <a:ext uri="{FF2B5EF4-FFF2-40B4-BE49-F238E27FC236}">
                <a16:creationId xmlns:a16="http://schemas.microsoft.com/office/drawing/2014/main" id="{B15898AF-E233-8A4C-93A3-CFBA12FF334E}"/>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e coin arrondis (bleu foncé)">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e (femme - rouge)">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1"/>
            <a:ext cx="428963" cy="725939"/>
          </a:xfrm>
          <a:prstGeom prst="rect">
            <a:avLst/>
          </a:prstGeom>
        </p:spPr>
      </p:pic>
      <p:sp>
        <p:nvSpPr>
          <p:cNvPr id="8" name="Title Placeholder 1"/>
          <p:cNvSpPr>
            <a:spLocks noGrp="1"/>
          </p:cNvSpPr>
          <p:nvPr>
            <p:ph type="title"/>
          </p:nvPr>
        </p:nvSpPr>
        <p:spPr>
          <a:xfrm>
            <a:off x="548244" y="491281"/>
            <a:ext cx="10515600" cy="672768"/>
          </a:xfrm>
          <a:prstGeom prst="rect">
            <a:avLst/>
          </a:prstGeom>
        </p:spPr>
        <p:txBody>
          <a:bodyPr vert="horz" lIns="91440" tIns="45720" rIns="91440" bIns="45720" rtlCol="0" anchor="ctr">
            <a:noAutofit/>
          </a:bodyPr>
          <a:lstStyle>
            <a:lvl1pPr>
              <a:defRPr sz="5400">
                <a:latin typeface="Arial" charset="0"/>
                <a:ea typeface="Arial" charset="0"/>
                <a:cs typeface="Arial" charset="0"/>
              </a:defRPr>
            </a:lvl1pPr>
          </a:lstStyle>
          <a:p>
            <a:r>
              <a:rPr lang="fr-FR"/>
              <a:t>MODIFIEZ LE STYLE DU TITRE</a:t>
            </a:r>
            <a:endParaRPr lang="en-US"/>
          </a:p>
        </p:txBody>
      </p:sp>
      <p:sp>
        <p:nvSpPr>
          <p:cNvPr id="9" name="Espace réservé du texte 19"/>
          <p:cNvSpPr>
            <a:spLocks noGrp="1"/>
          </p:cNvSpPr>
          <p:nvPr>
            <p:ph type="body" sz="quarter" idx="10"/>
          </p:nvPr>
        </p:nvSpPr>
        <p:spPr>
          <a:xfrm>
            <a:off x="542929" y="1741488"/>
            <a:ext cx="10515600" cy="4958250"/>
          </a:xfrm>
        </p:spPr>
        <p:txBody>
          <a:bodyPr/>
          <a:lstStyle>
            <a:lvl1pPr>
              <a:defRPr>
                <a:latin typeface="Arial" charset="0"/>
                <a:ea typeface="Arial" charset="0"/>
                <a:cs typeface="Arial" charset="0"/>
              </a:defRPr>
            </a:lvl1pPr>
            <a:lvl9pPr marL="3657600" indent="0">
              <a:buNone/>
              <a:defRPr/>
            </a:lvl9pPr>
          </a:lstStyle>
          <a:p>
            <a:pPr lvl="0"/>
            <a:r>
              <a:rPr lang="fr-FR"/>
              <a:t>Modifiez les styles du texte du masque</a:t>
            </a:r>
          </a:p>
        </p:txBody>
      </p:sp>
      <p:sp>
        <p:nvSpPr>
          <p:cNvPr id="10"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4FC532E4-AD5A-9344-9702-1A41BE5733BF}"/>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4" name="ZoneTexte 13">
            <a:extLst>
              <a:ext uri="{FF2B5EF4-FFF2-40B4-BE49-F238E27FC236}">
                <a16:creationId xmlns:a16="http://schemas.microsoft.com/office/drawing/2014/main" id="{59FE6613-EE2E-D045-8E77-F3B0A92E62D3}"/>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e coin arrondis (roug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image" Target="../media/image6.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theme" Target="../theme/theme2.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004339"/>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a:p>
        </p:txBody>
      </p:sp>
      <p:sp>
        <p:nvSpPr>
          <p:cNvPr id="3" name="Text Placeholder 2"/>
          <p:cNvSpPr>
            <a:spLocks noGrp="1"/>
          </p:cNvSpPr>
          <p:nvPr>
            <p:ph type="body" idx="1"/>
          </p:nvPr>
        </p:nvSpPr>
        <p:spPr>
          <a:xfrm>
            <a:off x="838200" y="1890102"/>
            <a:ext cx="10515600" cy="4194175"/>
          </a:xfrm>
          <a:prstGeom prst="rect">
            <a:avLst/>
          </a:prstGeom>
        </p:spPr>
        <p:txBody>
          <a:bodyPr vert="horz" lIns="91440" tIns="45720" rIns="91440" bIns="45720" rtlCol="0">
            <a:normAutofit/>
          </a:bodyPr>
          <a:lstStyle/>
          <a:p>
            <a:pPr lvl="0"/>
            <a:r>
              <a:rPr lang="fr-FR"/>
              <a:t>Modifiez les styles du texte du masque</a:t>
            </a:r>
          </a:p>
        </p:txBody>
      </p:sp>
    </p:spTree>
    <p:extLst>
      <p:ext uri="{BB962C8B-B14F-4D97-AF65-F5344CB8AC3E}">
        <p14:creationId xmlns:p14="http://schemas.microsoft.com/office/powerpoint/2010/main" val="949311084"/>
      </p:ext>
    </p:extLst>
  </p:cSld>
  <p:clrMap bg1="lt1" tx1="dk1" bg2="lt2" tx2="dk2" accent1="accent1" accent2="accent2" accent3="accent3" accent4="accent4" accent5="accent5" accent6="accent6" hlink="hlink" folHlink="folHlink"/>
  <p:sldLayoutIdLst>
    <p:sldLayoutId id="2147483762" r:id="rId1"/>
    <p:sldLayoutId id="2147483764" r:id="rId2"/>
    <p:sldLayoutId id="2147483787" r:id="rId3"/>
    <p:sldLayoutId id="2147483788" r:id="rId4"/>
    <p:sldLayoutId id="2147483789" r:id="rId5"/>
    <p:sldLayoutId id="2147483790" r:id="rId6"/>
    <p:sldLayoutId id="2147483791" r:id="rId7"/>
    <p:sldLayoutId id="2147483792" r:id="rId8"/>
    <p:sldLayoutId id="2147483793" r:id="rId9"/>
    <p:sldLayoutId id="2147483795" r:id="rId10"/>
  </p:sldLayoutIdLst>
  <p:hf sldNum="0" hdr="0" ftr="0" dt="0"/>
  <p:txStyles>
    <p:titleStyle>
      <a:lvl1pPr algn="l" defTabSz="914400" rtl="0" eaLnBrk="1" latinLnBrk="0" hangingPunct="1">
        <a:lnSpc>
          <a:spcPct val="90000"/>
        </a:lnSpc>
        <a:spcBef>
          <a:spcPct val="0"/>
        </a:spcBef>
        <a:buNone/>
        <a:defRPr sz="5400" b="0" i="0" kern="1200">
          <a:solidFill>
            <a:srgbClr val="F39200"/>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12"/>
        </a:buBlip>
        <a:defRPr sz="2200" kern="1200">
          <a:solidFill>
            <a:srgbClr val="004070"/>
          </a:solidFill>
          <a:latin typeface="Arial" charset="0"/>
          <a:ea typeface="Arial" charset="0"/>
          <a:cs typeface="Arial" charset="0"/>
        </a:defRPr>
      </a:lvl1pPr>
      <a:lvl2pPr marL="742950" indent="-28575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endParaRPr lang="en-US"/>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ea typeface="Arial" charset="0"/>
                <a:cs typeface="Arial" charset="0"/>
              </a:defRPr>
            </a:lvl1pPr>
          </a:lstStyle>
          <a:p>
            <a:fld id="{8622CB59-A246-43EB-912A-6DCBDF810C37}" type="slidenum">
              <a:rPr lang="fr-FR" smtClean="0"/>
              <a:pPr/>
              <a:t>‹nr.›</a:t>
            </a:fld>
            <a:endParaRPr lang="fr-FR"/>
          </a:p>
        </p:txBody>
      </p:sp>
    </p:spTree>
    <p:extLst>
      <p:ext uri="{BB962C8B-B14F-4D97-AF65-F5344CB8AC3E}">
        <p14:creationId xmlns:p14="http://schemas.microsoft.com/office/powerpoint/2010/main" val="1050412103"/>
      </p:ext>
    </p:extLst>
  </p:cSld>
  <p:clrMap bg1="lt1" tx1="dk1" bg2="lt2" tx2="dk2" accent1="accent1" accent2="accent2" accent3="accent3" accent4="accent4" accent5="accent5" accent6="accent6" hlink="hlink" folHlink="folHlink"/>
  <p:sldLayoutIdLst>
    <p:sldLayoutId id="2147483766" r:id="rId1"/>
    <p:sldLayoutId id="2147483768" r:id="rId2"/>
    <p:sldLayoutId id="2147483779" r:id="rId3"/>
  </p:sldLayoutIdLst>
  <p:txStyles>
    <p:titleStyle>
      <a:lvl1pPr algn="l" defTabSz="914400" rtl="0" eaLnBrk="1" latinLnBrk="0" hangingPunct="1">
        <a:lnSpc>
          <a:spcPct val="90000"/>
        </a:lnSpc>
        <a:spcBef>
          <a:spcPct val="0"/>
        </a:spcBef>
        <a:buNone/>
        <a:defRPr sz="5400" b="0" i="0" kern="1200">
          <a:solidFill>
            <a:srgbClr val="009FE3"/>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5"/>
        </a:buBlip>
        <a:defRPr sz="2200" kern="1200">
          <a:solidFill>
            <a:srgbClr val="004070"/>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ea typeface="Arial" charset="0"/>
                <a:cs typeface="Arial" charset="0"/>
              </a:defRPr>
            </a:lvl1pPr>
          </a:lstStyle>
          <a:p>
            <a:fld id="{E7A59D7D-739B-427B-950E-F0A4881CEBFB}" type="slidenum">
              <a:rPr lang="fr-FR" smtClean="0"/>
              <a:pPr/>
              <a:t>‹nr.›</a:t>
            </a:fld>
            <a:endParaRPr lang="fr-FR"/>
          </a:p>
        </p:txBody>
      </p:sp>
    </p:spTree>
    <p:extLst>
      <p:ext uri="{BB962C8B-B14F-4D97-AF65-F5344CB8AC3E}">
        <p14:creationId xmlns:p14="http://schemas.microsoft.com/office/powerpoint/2010/main" val="1960636781"/>
      </p:ext>
    </p:extLst>
  </p:cSld>
  <p:clrMap bg1="lt1" tx1="dk1" bg2="lt2" tx2="dk2" accent1="accent1" accent2="accent2" accent3="accent3" accent4="accent4" accent5="accent5" accent6="accent6" hlink="hlink" folHlink="folHlink"/>
  <p:sldLayoutIdLst>
    <p:sldLayoutId id="2147483770" r:id="rId1"/>
    <p:sldLayoutId id="2147483772" r:id="rId2"/>
  </p:sldLayoutIdLst>
  <p:txStyles>
    <p:titleStyle>
      <a:lvl1pPr algn="l" defTabSz="914400" rtl="0" eaLnBrk="1" latinLnBrk="0" hangingPunct="1">
        <a:lnSpc>
          <a:spcPct val="90000"/>
        </a:lnSpc>
        <a:spcBef>
          <a:spcPct val="0"/>
        </a:spcBef>
        <a:buNone/>
        <a:defRPr sz="5400" b="0" i="0" kern="1200">
          <a:solidFill>
            <a:srgbClr val="004070"/>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4"/>
        </a:buBlip>
        <a:defRPr sz="2200" kern="1200">
          <a:solidFill>
            <a:srgbClr val="004070"/>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HelveticaNeueLT Std"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HelveticaNeueLT Std"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HelveticaNeueLT Std"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HelveticaNeueLT Std"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656909-BEB2-4387-83F6-4AD0735AD7D9}" type="slidenum">
              <a:rPr lang="fr-FR" smtClean="0"/>
              <a:t>‹nr.›</a:t>
            </a:fld>
            <a:endParaRPr lang="fr-FR"/>
          </a:p>
        </p:txBody>
      </p:sp>
    </p:spTree>
    <p:extLst>
      <p:ext uri="{BB962C8B-B14F-4D97-AF65-F5344CB8AC3E}">
        <p14:creationId xmlns:p14="http://schemas.microsoft.com/office/powerpoint/2010/main" val="1433298699"/>
      </p:ext>
    </p:extLst>
  </p:cSld>
  <p:clrMap bg1="lt1" tx1="dk1" bg2="lt2" tx2="dk2" accent1="accent1" accent2="accent2" accent3="accent3" accent4="accent4" accent5="accent5" accent6="accent6" hlink="hlink" folHlink="folHlink"/>
  <p:sldLayoutIdLst>
    <p:sldLayoutId id="2147483774" r:id="rId1"/>
    <p:sldLayoutId id="2147483776" r:id="rId2"/>
  </p:sldLayoutIdLst>
  <p:txStyles>
    <p:titleStyle>
      <a:lvl1pPr algn="l" defTabSz="914400" rtl="0" eaLnBrk="1" latinLnBrk="0" hangingPunct="1">
        <a:lnSpc>
          <a:spcPct val="90000"/>
        </a:lnSpc>
        <a:spcBef>
          <a:spcPct val="0"/>
        </a:spcBef>
        <a:buNone/>
        <a:defRPr sz="5400" kern="1200">
          <a:solidFill>
            <a:srgbClr val="D2112F"/>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4"/>
        </a:buBlip>
        <a:defRPr sz="2200" kern="1200">
          <a:solidFill>
            <a:srgbClr val="004070"/>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mailto:Planning.vla@cohezio.be" TargetMode="External"/><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hyperlink" Target="mailto:Vlaanderen@cohezio.b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1.png"/></Relationships>
</file>

<file path=ppt/slides/_rels/slide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1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hyperlink" Target="https://pro.g-o.be/" TargetMode="External"/><Relationship Id="rId7" Type="http://schemas.openxmlformats.org/officeDocument/2006/relationships/image" Target="../media/image19.svg"/><Relationship Id="rId2" Type="http://schemas.openxmlformats.org/officeDocument/2006/relationships/image" Target="../media/image47.png"/><Relationship Id="rId1" Type="http://schemas.openxmlformats.org/officeDocument/2006/relationships/slideLayout" Target="../slideLayouts/slideLayout10.xml"/><Relationship Id="rId6" Type="http://schemas.openxmlformats.org/officeDocument/2006/relationships/image" Target="../media/image18.png"/><Relationship Id="rId5" Type="http://schemas.openxmlformats.org/officeDocument/2006/relationships/image" Target="../media/image49.svg"/><Relationship Id="rId4" Type="http://schemas.openxmlformats.org/officeDocument/2006/relationships/image" Target="../media/image48.png"/></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0.png"/><Relationship Id="rId1" Type="http://schemas.openxmlformats.org/officeDocument/2006/relationships/slideLayout" Target="../slideLayouts/slideLayout10.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49.svg"/></Relationships>
</file>

<file path=ppt/slides/_rels/slide15.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0.xml"/><Relationship Id="rId6" Type="http://schemas.openxmlformats.org/officeDocument/2006/relationships/image" Target="../media/image51.png"/><Relationship Id="rId5" Type="http://schemas.openxmlformats.org/officeDocument/2006/relationships/image" Target="../media/image19.sv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hyperlink" Target="https://data-onderwijs.vlaanderen.be/edulex/document.aspx?docid=14891&amp;utm_source=flexmail&amp;utm_medium=e-mail&amp;utm_campaign=sd2025w02&amp;utm_content=so201501" TargetMode="Externa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0.xml"/><Relationship Id="rId6" Type="http://schemas.openxmlformats.org/officeDocument/2006/relationships/hyperlink" Target="https://data-onderwijs.vlaanderen.be/documenten/bestanden/27462.pdf" TargetMode="External"/><Relationship Id="rId5" Type="http://schemas.openxmlformats.org/officeDocument/2006/relationships/image" Target="../media/image19.sv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0.xml"/><Relationship Id="rId5" Type="http://schemas.openxmlformats.org/officeDocument/2006/relationships/image" Target="../media/image19.sv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0.xml"/><Relationship Id="rId5" Type="http://schemas.openxmlformats.org/officeDocument/2006/relationships/image" Target="../media/image19.sv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0.xml"/><Relationship Id="rId5" Type="http://schemas.openxmlformats.org/officeDocument/2006/relationships/image" Target="../media/image19.sv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s://pro.g-o.be/gezondheid-en-preventie/preventieregister/a-documenten/a15-stagedoende-jongeren" TargetMode="Externa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image" Target="../media/image53.svg"/><Relationship Id="rId5" Type="http://schemas.openxmlformats.org/officeDocument/2006/relationships/image" Target="../media/image48.png"/><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hyperlink" Target="https://pro.g-o.be/themas/preventie/procedures/"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5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hyperlink" Target="https://pro.g-o.be/download/GOPRO-1830562155-28915/Infobrochure%20leerlingenstage%20in%20het%20voltijds%20gewoon%20secundair%20onderwijs%20en%20het%20buitengewoon%20secundair%20onderwijs%20OV4" TargetMode="Externa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0.xml"/><Relationship Id="rId5" Type="http://schemas.openxmlformats.org/officeDocument/2006/relationships/image" Target="../media/image19.svg"/><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0.xml"/><Relationship Id="rId5" Type="http://schemas.openxmlformats.org/officeDocument/2006/relationships/image" Target="../media/image19.svg"/><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53.sv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hyperlink" Target="mailto:planning.vlaanderen@cohezio.be" TargetMode="Externa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hyperlink" Target="mailto:planning.vlaanderen@cohezio.be" TargetMode="Externa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44.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 Id="rId9" Type="http://schemas.openxmlformats.org/officeDocument/2006/relationships/image" Target="../media/image6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hyperlink" Target="mailto:vlaanderen@cohezio.be" TargetMode="Externa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hyperlink" Target="https://www.gezondheidenwetenschap.be/richtlijnen/kinkhoest" TargetMode="External"/><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hyperlink" Target="https://tuberculose.vrgt.be/info-voor-professionelen/risico-analyse-en-preventie/risicogroepen" TargetMode="External"/><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quarter" idx="12"/>
          </p:nvPr>
        </p:nvSpPr>
        <p:spPr/>
        <p:txBody>
          <a:bodyPr lIns="91440" tIns="45720" rIns="91440" bIns="45720" anchor="t">
            <a:normAutofit/>
          </a:bodyPr>
          <a:lstStyle/>
          <a:p>
            <a:r>
              <a:rPr lang="fr-FR">
                <a:latin typeface="Arial"/>
                <a:cs typeface="Arial"/>
              </a:rPr>
              <a:t>18/05/2026</a:t>
            </a:r>
            <a:endParaRPr lang="en-US"/>
          </a:p>
        </p:txBody>
      </p:sp>
      <p:sp>
        <p:nvSpPr>
          <p:cNvPr id="3" name="Espace réservé du contenu 2"/>
          <p:cNvSpPr>
            <a:spLocks noGrp="1"/>
          </p:cNvSpPr>
          <p:nvPr>
            <p:ph sz="quarter" idx="13"/>
          </p:nvPr>
        </p:nvSpPr>
        <p:spPr/>
        <p:txBody>
          <a:bodyPr/>
          <a:lstStyle/>
          <a:p>
            <a:r>
              <a:rPr lang="fr-FR"/>
              <a:t>Cohezio</a:t>
            </a:r>
          </a:p>
        </p:txBody>
      </p:sp>
      <p:sp>
        <p:nvSpPr>
          <p:cNvPr id="4" name="Espace réservé du contenu 3"/>
          <p:cNvSpPr>
            <a:spLocks noGrp="1"/>
          </p:cNvSpPr>
          <p:nvPr>
            <p:ph sz="quarter" idx="14"/>
          </p:nvPr>
        </p:nvSpPr>
        <p:spPr/>
        <p:txBody>
          <a:bodyPr>
            <a:normAutofit/>
          </a:bodyPr>
          <a:lstStyle/>
          <a:p>
            <a:r>
              <a:rPr lang="fr-FR" sz="4000"/>
              <a:t>Gezondheidstoezicht stagiaires GO</a:t>
            </a:r>
          </a:p>
        </p:txBody>
      </p:sp>
      <p:sp>
        <p:nvSpPr>
          <p:cNvPr id="5" name="Espace réservé du contenu 4"/>
          <p:cNvSpPr>
            <a:spLocks noGrp="1"/>
          </p:cNvSpPr>
          <p:nvPr>
            <p:ph sz="quarter" idx="15"/>
          </p:nvPr>
        </p:nvSpPr>
        <p:spPr/>
        <p:txBody>
          <a:bodyPr/>
          <a:lstStyle/>
          <a:p>
            <a:r>
              <a:rPr lang="fr-FR" err="1"/>
              <a:t>Infosessie</a:t>
            </a:r>
            <a:endParaRPr lang="fr-FR"/>
          </a:p>
        </p:txBody>
      </p:sp>
    </p:spTree>
    <p:extLst>
      <p:ext uri="{BB962C8B-B14F-4D97-AF65-F5344CB8AC3E}">
        <p14:creationId xmlns:p14="http://schemas.microsoft.com/office/powerpoint/2010/main" val="655749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A4F9C-DA46-9F51-3D60-57DA97780D6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DBF5DA4-5CD8-4AD3-51E9-785F284AF209}"/>
              </a:ext>
            </a:extLst>
          </p:cNvPr>
          <p:cNvSpPr>
            <a:spLocks noGrp="1"/>
          </p:cNvSpPr>
          <p:nvPr>
            <p:ph type="title"/>
          </p:nvPr>
        </p:nvSpPr>
        <p:spPr/>
        <p:txBody>
          <a:bodyPr/>
          <a:lstStyle/>
          <a:p>
            <a:pPr algn="ctr"/>
            <a:r>
              <a:rPr lang="fr-FR" sz="4000">
                <a:latin typeface="Arial"/>
                <a:cs typeface="Arial"/>
              </a:rPr>
              <a:t>AGENDA</a:t>
            </a:r>
            <a:endParaRPr lang="fr-FR" sz="4000"/>
          </a:p>
        </p:txBody>
      </p:sp>
      <p:sp>
        <p:nvSpPr>
          <p:cNvPr id="3" name="Espace réservé du texte 2">
            <a:extLst>
              <a:ext uri="{FF2B5EF4-FFF2-40B4-BE49-F238E27FC236}">
                <a16:creationId xmlns:a16="http://schemas.microsoft.com/office/drawing/2014/main" id="{A04462DD-E8D8-2547-CCEB-497E17045AE2}"/>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fr-FR" sz="2400" dirty="0" err="1">
                <a:latin typeface="Arial"/>
                <a:cs typeface="Arial"/>
              </a:rPr>
              <a:t>Voorstelling</a:t>
            </a:r>
            <a:r>
              <a:rPr lang="fr-FR" sz="2400" dirty="0">
                <a:latin typeface="Arial"/>
                <a:cs typeface="Arial"/>
              </a:rPr>
              <a:t> Team Cohezio</a:t>
            </a:r>
          </a:p>
          <a:p>
            <a:pPr marL="742950" lvl="1" indent="-285750">
              <a:lnSpc>
                <a:spcPct val="107000"/>
              </a:lnSpc>
              <a:spcAft>
                <a:spcPts val="800"/>
              </a:spcAft>
              <a:buFont typeface="Wingdings" panose="05000000000000000000" pitchFamily="2" charset="2"/>
              <a:buChar char="§"/>
            </a:pPr>
            <a:endParaRPr lang="nl-BE" sz="1600" dirty="0">
              <a:solidFill>
                <a:srgbClr val="004070"/>
              </a:solidFill>
              <a:latin typeface="Arial"/>
              <a:ea typeface="Calibri"/>
              <a:cs typeface="Times New Roman"/>
            </a:endParaRPr>
          </a:p>
          <a:p>
            <a:r>
              <a:rPr lang="fr-FR" sz="2400" dirty="0">
                <a:latin typeface="Arial" charset="0"/>
                <a:ea typeface="Arial" charset="0"/>
                <a:cs typeface="Arial" charset="0"/>
              </a:rPr>
              <a:t>IDPB: Isabelle Defoirdt </a:t>
            </a:r>
          </a:p>
          <a:p>
            <a:pPr lvl="1"/>
            <a:r>
              <a:rPr lang="fr-FR" sz="1800" dirty="0" err="1">
                <a:latin typeface="Arial" charset="0"/>
                <a:ea typeface="Arial" charset="0"/>
                <a:cs typeface="Arial" charset="0"/>
              </a:rPr>
              <a:t>Veilige</a:t>
            </a:r>
            <a:r>
              <a:rPr lang="fr-FR" sz="1800" dirty="0">
                <a:latin typeface="Arial" charset="0"/>
                <a:ea typeface="Arial" charset="0"/>
                <a:cs typeface="Arial" charset="0"/>
              </a:rPr>
              <a:t> </a:t>
            </a:r>
            <a:r>
              <a:rPr lang="fr-FR" sz="1800" dirty="0" err="1">
                <a:latin typeface="Arial" charset="0"/>
                <a:ea typeface="Arial" charset="0"/>
                <a:cs typeface="Arial" charset="0"/>
              </a:rPr>
              <a:t>stageplaatsen</a:t>
            </a:r>
            <a:endParaRPr lang="fr-FR" sz="1800" dirty="0">
              <a:latin typeface="Arial" charset="0"/>
              <a:ea typeface="Arial" charset="0"/>
              <a:cs typeface="Arial" charset="0"/>
            </a:endParaRPr>
          </a:p>
          <a:p>
            <a:pPr lvl="1"/>
            <a:endParaRPr lang="fr-FR" sz="1800" dirty="0">
              <a:latin typeface="Arial" charset="0"/>
              <a:ea typeface="Arial" charset="0"/>
              <a:cs typeface="Arial" charset="0"/>
            </a:endParaRPr>
          </a:p>
          <a:p>
            <a:r>
              <a:rPr lang="fr-FR" sz="2400" dirty="0">
                <a:latin typeface="Arial" charset="0"/>
                <a:ea typeface="Arial" charset="0"/>
                <a:cs typeface="Arial" charset="0"/>
              </a:rPr>
              <a:t>Gezondheidstoezicht Stagiaires </a:t>
            </a:r>
            <a:r>
              <a:rPr lang="fr-FR" sz="1800" dirty="0">
                <a:latin typeface="Arial" charset="0"/>
                <a:ea typeface="Arial" charset="0"/>
                <a:cs typeface="Arial" charset="0"/>
              </a:rPr>
              <a:t>– Dr. Lieve Mussen en Nathalie Beeckman</a:t>
            </a:r>
          </a:p>
          <a:p>
            <a:pPr lvl="1"/>
            <a:r>
              <a:rPr lang="fr-FR" sz="1800" dirty="0" err="1">
                <a:latin typeface="Arial" charset="0"/>
                <a:ea typeface="Arial" charset="0"/>
                <a:cs typeface="Arial" charset="0"/>
              </a:rPr>
              <a:t>Praktisch</a:t>
            </a:r>
            <a:r>
              <a:rPr lang="fr-FR" sz="1800" dirty="0" err="1"/>
              <a:t>e</a:t>
            </a:r>
            <a:r>
              <a:rPr lang="fr-FR" sz="1800" dirty="0"/>
              <a:t> </a:t>
            </a:r>
            <a:r>
              <a:rPr lang="fr-FR" sz="1800" dirty="0" err="1"/>
              <a:t>organisatie</a:t>
            </a:r>
            <a:endParaRPr lang="fr-FR" sz="1800" dirty="0">
              <a:latin typeface="Arial" charset="0"/>
              <a:ea typeface="Arial" charset="0"/>
              <a:cs typeface="Arial" charset="0"/>
            </a:endParaRPr>
          </a:p>
          <a:p>
            <a:pPr lvl="1"/>
            <a:r>
              <a:rPr lang="fr-FR" sz="1800" dirty="0">
                <a:latin typeface="Arial" charset="0"/>
                <a:ea typeface="Arial" charset="0"/>
                <a:cs typeface="Arial" charset="0"/>
              </a:rPr>
              <a:t>Gezondheidstoezicht</a:t>
            </a:r>
          </a:p>
          <a:p>
            <a:pPr marL="0" indent="0">
              <a:buNone/>
            </a:pPr>
            <a:endParaRPr lang="fr-FR" sz="1800" dirty="0">
              <a:latin typeface="Arial" charset="0"/>
              <a:ea typeface="Arial" charset="0"/>
              <a:cs typeface="Arial" charset="0"/>
            </a:endParaRPr>
          </a:p>
          <a:p>
            <a:r>
              <a:rPr lang="fr-FR" sz="2400" dirty="0" err="1">
                <a:latin typeface="Arial" charset="0"/>
                <a:cs typeface="Arial" charset="0"/>
              </a:rPr>
              <a:t>Vragen</a:t>
            </a:r>
            <a:r>
              <a:rPr lang="fr-FR" sz="2400" dirty="0">
                <a:latin typeface="Arial" charset="0"/>
                <a:cs typeface="Arial" charset="0"/>
              </a:rPr>
              <a:t> </a:t>
            </a:r>
            <a:endParaRPr lang="fr-FR" sz="2600" dirty="0">
              <a:latin typeface="Arial" charset="0"/>
              <a:ea typeface="Arial" charset="0"/>
              <a:cs typeface="Arial" charset="0"/>
            </a:endParaRPr>
          </a:p>
          <a:p>
            <a:pPr marL="0" indent="0">
              <a:buNone/>
            </a:pPr>
            <a:endParaRPr lang="nl-BE" sz="2000" dirty="0">
              <a:latin typeface="Arial"/>
              <a:ea typeface="Calibri"/>
              <a:cs typeface="Arial"/>
            </a:endParaRPr>
          </a:p>
          <a:p>
            <a:endParaRPr lang="fr-FR" dirty="0">
              <a:latin typeface="Arial"/>
              <a:cs typeface="Arial"/>
            </a:endParaRPr>
          </a:p>
          <a:p>
            <a:pPr marL="0" indent="0">
              <a:buNone/>
            </a:pPr>
            <a:endParaRPr lang="fr-FR" dirty="0">
              <a:latin typeface="Arial"/>
              <a:cs typeface="Arial"/>
            </a:endParaRPr>
          </a:p>
          <a:p>
            <a:pPr marL="0" indent="0">
              <a:buNone/>
            </a:pPr>
            <a:endParaRPr lang="nl-NL" dirty="0">
              <a:latin typeface="Arial"/>
              <a:cs typeface="Arial"/>
            </a:endParaRPr>
          </a:p>
        </p:txBody>
      </p:sp>
    </p:spTree>
    <p:extLst>
      <p:ext uri="{BB962C8B-B14F-4D97-AF65-F5344CB8AC3E}">
        <p14:creationId xmlns:p14="http://schemas.microsoft.com/office/powerpoint/2010/main" val="1936862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a:t>Team Cohezio</a:t>
            </a:r>
          </a:p>
        </p:txBody>
      </p:sp>
    </p:spTree>
    <p:extLst>
      <p:ext uri="{BB962C8B-B14F-4D97-AF65-F5344CB8AC3E}">
        <p14:creationId xmlns:p14="http://schemas.microsoft.com/office/powerpoint/2010/main" val="1849512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3B530-B30A-AF3F-510B-6F51C8A7BD0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58259477-6DDF-F65A-EF87-C1B0BBE79FE1}"/>
              </a:ext>
            </a:extLst>
          </p:cNvPr>
          <p:cNvSpPr>
            <a:spLocks noGrp="1"/>
          </p:cNvSpPr>
          <p:nvPr>
            <p:ph type="title"/>
          </p:nvPr>
        </p:nvSpPr>
        <p:spPr>
          <a:xfrm>
            <a:off x="548244" y="301753"/>
            <a:ext cx="10515600" cy="685800"/>
          </a:xfrm>
        </p:spPr>
        <p:txBody>
          <a:bodyPr/>
          <a:lstStyle/>
          <a:p>
            <a:pPr algn="ctr"/>
            <a:r>
              <a:rPr lang="fr-FR" sz="3600" dirty="0">
                <a:latin typeface="Arial"/>
                <a:cs typeface="Arial"/>
              </a:rPr>
              <a:t>Team Cohezio - </a:t>
            </a:r>
            <a:r>
              <a:rPr lang="fr-FR" sz="3600" dirty="0" err="1">
                <a:latin typeface="Arial"/>
                <a:cs typeface="Arial"/>
              </a:rPr>
              <a:t>Contacten</a:t>
            </a:r>
            <a:endParaRPr lang="fr-FR" sz="3600" dirty="0"/>
          </a:p>
        </p:txBody>
      </p:sp>
      <p:sp>
        <p:nvSpPr>
          <p:cNvPr id="3" name="Espace réservé du texte 2">
            <a:extLst>
              <a:ext uri="{FF2B5EF4-FFF2-40B4-BE49-F238E27FC236}">
                <a16:creationId xmlns:a16="http://schemas.microsoft.com/office/drawing/2014/main" id="{9C01DDDA-A45C-0657-2C5C-A6955FA82C73}"/>
              </a:ext>
            </a:extLst>
          </p:cNvPr>
          <p:cNvSpPr>
            <a:spLocks noGrp="1"/>
          </p:cNvSpPr>
          <p:nvPr>
            <p:ph type="body" sz="quarter" idx="10"/>
          </p:nvPr>
        </p:nvSpPr>
        <p:spPr>
          <a:xfrm>
            <a:off x="542923" y="987553"/>
            <a:ext cx="10515600" cy="5712185"/>
          </a:xfrm>
        </p:spPr>
        <p:txBody>
          <a:bodyPr vert="horz" lIns="91440" tIns="45720" rIns="91440" bIns="45720" rtlCol="0" anchor="t">
            <a:normAutofit/>
          </a:bodyPr>
          <a:lstStyle/>
          <a:p>
            <a:r>
              <a:rPr lang="fr-FR" sz="1800" dirty="0">
                <a:latin typeface="Arial"/>
                <a:cs typeface="Arial"/>
                <a:hlinkClick r:id="rId3"/>
              </a:rPr>
              <a:t>Planning.vla@cohezio.be</a:t>
            </a:r>
            <a:endParaRPr lang="fr-FR" sz="1800" dirty="0">
              <a:latin typeface="Arial"/>
              <a:cs typeface="Arial"/>
            </a:endParaRP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Doorgeven van de jaarlijkse behoeften – Hoeveel stagiairs? Welke functies/risicoklassen? Wanneer stage?</a:t>
            </a:r>
            <a:endParaRPr lang="nl-BE" sz="1600" dirty="0">
              <a:ea typeface="Calibri"/>
              <a:cs typeface="Calibri"/>
            </a:endParaRP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Wijzigingen doorgeven van de behoeften</a:t>
            </a:r>
            <a:endParaRPr lang="nl-BE" sz="1600" dirty="0">
              <a:latin typeface="Arial"/>
              <a:ea typeface="Aptos" panose="020B0004020202020204" pitchFamily="34" charset="0"/>
              <a:cs typeface="Times New Roman" panose="02020603050405020304" pitchFamily="18" charset="0"/>
            </a:endParaRP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Calibri"/>
                <a:cs typeface="Times New Roman"/>
              </a:rPr>
              <a:t>Communicatie rond data</a:t>
            </a:r>
          </a:p>
          <a:p>
            <a:pPr marL="742950" lvl="1" indent="-285750">
              <a:lnSpc>
                <a:spcPct val="107000"/>
              </a:lnSpc>
              <a:spcAft>
                <a:spcPts val="800"/>
              </a:spcAft>
              <a:buFont typeface="Wingdings" panose="05000000000000000000" pitchFamily="2" charset="2"/>
              <a:buChar char="§"/>
            </a:pPr>
            <a:endParaRPr lang="nl-BE" sz="1600" dirty="0">
              <a:solidFill>
                <a:srgbClr val="004070"/>
              </a:solidFill>
              <a:latin typeface="Arial"/>
              <a:ea typeface="Calibri"/>
              <a:cs typeface="Times New Roman"/>
            </a:endParaRPr>
          </a:p>
          <a:p>
            <a:r>
              <a:rPr lang="fr-FR" sz="1900" dirty="0">
                <a:latin typeface="Arial"/>
                <a:cs typeface="Arial"/>
              </a:rPr>
              <a:t>Oost- </a:t>
            </a:r>
            <a:r>
              <a:rPr lang="nl-BE" sz="1900" dirty="0">
                <a:latin typeface="Arial"/>
                <a:ea typeface="Calibri"/>
                <a:cs typeface="Arial"/>
              </a:rPr>
              <a:t>en West-Vlaanderen: </a:t>
            </a:r>
            <a:r>
              <a:rPr lang="nl-BE" sz="1900" dirty="0">
                <a:latin typeface="Arial"/>
                <a:ea typeface="Calibri"/>
                <a:cs typeface="Arial"/>
                <a:hlinkClick r:id="rId4"/>
              </a:rPr>
              <a:t>Vlaanderen@cohezio.be</a:t>
            </a:r>
            <a:r>
              <a:rPr lang="nl-BE" sz="1900" dirty="0">
                <a:latin typeface="Arial"/>
                <a:ea typeface="Calibri"/>
                <a:cs typeface="Arial"/>
              </a:rPr>
              <a:t> / tel: 09 224 11 14</a:t>
            </a:r>
          </a:p>
          <a:p>
            <a:r>
              <a:rPr lang="nl-BE" sz="1900" dirty="0">
                <a:latin typeface="Arial"/>
                <a:ea typeface="Calibri"/>
                <a:cs typeface="Arial"/>
              </a:rPr>
              <a:t>Limburg: </a:t>
            </a:r>
            <a:r>
              <a:rPr lang="nl-BE" sz="1900" dirty="0">
                <a:latin typeface="Arial"/>
                <a:ea typeface="Calibri"/>
                <a:cs typeface="Arial"/>
                <a:hlinkClick r:id="rId4"/>
              </a:rPr>
              <a:t>Vlaanderen@cohezio.be</a:t>
            </a:r>
            <a:r>
              <a:rPr lang="nl-BE" sz="1900" dirty="0">
                <a:latin typeface="Arial"/>
                <a:ea typeface="Calibri"/>
                <a:cs typeface="Arial"/>
              </a:rPr>
              <a:t> / tel: 011 22 70 26</a:t>
            </a:r>
            <a:endParaRPr lang="en-US" sz="1900" dirty="0">
              <a:solidFill>
                <a:srgbClr val="000000"/>
              </a:solidFill>
              <a:latin typeface="Arial"/>
              <a:ea typeface="Calibri"/>
              <a:cs typeface="Arial"/>
            </a:endParaRPr>
          </a:p>
          <a:p>
            <a:r>
              <a:rPr lang="fr-FR" sz="1900" dirty="0">
                <a:latin typeface="Arial"/>
                <a:cs typeface="Arial"/>
              </a:rPr>
              <a:t>Antwerpen</a:t>
            </a:r>
            <a:r>
              <a:rPr lang="nl-BE" sz="1900" dirty="0">
                <a:latin typeface="Arial"/>
                <a:ea typeface="Calibri"/>
                <a:cs typeface="Arial"/>
              </a:rPr>
              <a:t>: </a:t>
            </a:r>
            <a:r>
              <a:rPr lang="nl-BE" sz="1900" dirty="0">
                <a:latin typeface="Arial"/>
                <a:ea typeface="Calibri"/>
                <a:cs typeface="Arial"/>
                <a:hlinkClick r:id="rId4"/>
              </a:rPr>
              <a:t>Vlaanderen@cohezio.be</a:t>
            </a:r>
            <a:r>
              <a:rPr lang="nl-BE" sz="1900" dirty="0">
                <a:latin typeface="Arial"/>
                <a:ea typeface="Calibri"/>
                <a:cs typeface="Arial"/>
              </a:rPr>
              <a:t> / tel: 03 206 96 50 </a:t>
            </a:r>
          </a:p>
          <a:p>
            <a:pPr marL="742950" lvl="1" indent="-285750">
              <a:lnSpc>
                <a:spcPct val="107000"/>
              </a:lnSpc>
              <a:spcAft>
                <a:spcPts val="800"/>
              </a:spcAft>
              <a:buFont typeface="Wingdings,Sans-Serif" panose="05000000000000000000" pitchFamily="2" charset="2"/>
              <a:buChar char="§"/>
            </a:pPr>
            <a:r>
              <a:rPr lang="nl-BE" sz="1700" dirty="0">
                <a:solidFill>
                  <a:srgbClr val="004070"/>
                </a:solidFill>
                <a:latin typeface="Arial"/>
                <a:ea typeface="Calibri"/>
                <a:cs typeface="Arial"/>
              </a:rPr>
              <a:t>Aanvragen van individuele medische onderzoeken</a:t>
            </a:r>
            <a:endParaRPr lang="en-US" sz="1700" dirty="0">
              <a:solidFill>
                <a:srgbClr val="000000"/>
              </a:solidFill>
              <a:latin typeface="Arial"/>
              <a:ea typeface="Calibri"/>
              <a:cs typeface="Arial"/>
            </a:endParaRPr>
          </a:p>
          <a:p>
            <a:pPr marL="742950" lvl="1" indent="-285750">
              <a:lnSpc>
                <a:spcPct val="107000"/>
              </a:lnSpc>
              <a:spcAft>
                <a:spcPts val="800"/>
              </a:spcAft>
              <a:buFont typeface="Wingdings,Sans-Serif" panose="05000000000000000000" pitchFamily="2" charset="2"/>
              <a:buChar char="§"/>
            </a:pPr>
            <a:r>
              <a:rPr lang="nl-BE" sz="1700" dirty="0">
                <a:solidFill>
                  <a:srgbClr val="004070"/>
                </a:solidFill>
                <a:latin typeface="Arial"/>
                <a:ea typeface="Calibri"/>
                <a:cs typeface="Arial"/>
              </a:rPr>
              <a:t>Vragen rond invulling van de planning (afspraken verplaatsen)</a:t>
            </a:r>
            <a:endParaRPr lang="en-US" sz="1700" dirty="0">
              <a:solidFill>
                <a:srgbClr val="000000"/>
              </a:solidFill>
              <a:latin typeface="Arial"/>
              <a:ea typeface="Calibri"/>
              <a:cs typeface="Arial"/>
            </a:endParaRPr>
          </a:p>
          <a:p>
            <a:pPr marL="742950" lvl="1" indent="-285750">
              <a:lnSpc>
                <a:spcPct val="107000"/>
              </a:lnSpc>
              <a:spcAft>
                <a:spcPts val="800"/>
              </a:spcAft>
              <a:buFont typeface="Wingdings,Sans-Serif" panose="05000000000000000000" pitchFamily="2" charset="2"/>
              <a:buChar char="§"/>
            </a:pPr>
            <a:r>
              <a:rPr lang="nl-BE" sz="1700" dirty="0">
                <a:solidFill>
                  <a:srgbClr val="004070"/>
                </a:solidFill>
                <a:latin typeface="Arial"/>
                <a:ea typeface="Calibri"/>
                <a:cs typeface="Arial"/>
              </a:rPr>
              <a:t>Gegevens aanleveren (inlichtingentabel, dagplanning, verandering van gegevens stagiair, …)</a:t>
            </a:r>
            <a:endParaRPr lang="en-US" sz="1700" dirty="0">
              <a:solidFill>
                <a:srgbClr val="000000"/>
              </a:solidFill>
              <a:latin typeface="Arial"/>
              <a:ea typeface="Calibri"/>
              <a:cs typeface="Arial"/>
            </a:endParaRPr>
          </a:p>
          <a:p>
            <a:pPr marL="742950" lvl="1" indent="-285750">
              <a:lnSpc>
                <a:spcPct val="107000"/>
              </a:lnSpc>
              <a:spcAft>
                <a:spcPts val="800"/>
              </a:spcAft>
              <a:buFont typeface="Wingdings,Sans-Serif" panose="05000000000000000000" pitchFamily="2" charset="2"/>
              <a:buChar char="§"/>
            </a:pPr>
            <a:r>
              <a:rPr lang="nl-BE" sz="1700" dirty="0">
                <a:solidFill>
                  <a:srgbClr val="004070"/>
                </a:solidFill>
                <a:latin typeface="Arial"/>
                <a:ea typeface="Calibri"/>
                <a:cs typeface="Arial"/>
              </a:rPr>
              <a:t>Andere vragen waarbij u niet weet tot wie u mag/kan richten</a:t>
            </a:r>
            <a:endParaRPr lang="nl-BE" sz="1700" dirty="0">
              <a:solidFill>
                <a:srgbClr val="000000"/>
              </a:solidFill>
              <a:latin typeface="Arial"/>
              <a:ea typeface="Calibri"/>
              <a:cs typeface="Arial"/>
            </a:endParaRPr>
          </a:p>
          <a:p>
            <a:endParaRPr lang="nl-BE" sz="2000" dirty="0">
              <a:latin typeface="Arial"/>
              <a:ea typeface="Calibri"/>
              <a:cs typeface="Arial"/>
            </a:endParaRPr>
          </a:p>
          <a:p>
            <a:endParaRPr lang="fr-FR" dirty="0">
              <a:latin typeface="Arial"/>
              <a:cs typeface="Arial"/>
            </a:endParaRPr>
          </a:p>
          <a:p>
            <a:pPr marL="0" indent="0">
              <a:buNone/>
            </a:pPr>
            <a:endParaRPr lang="fr-FR" dirty="0">
              <a:latin typeface="Arial"/>
              <a:cs typeface="Arial"/>
            </a:endParaRPr>
          </a:p>
          <a:p>
            <a:pPr marL="0" indent="0">
              <a:buNone/>
            </a:pPr>
            <a:endParaRPr lang="nl-NL" dirty="0">
              <a:latin typeface="Arial"/>
              <a:cs typeface="Arial"/>
            </a:endParaRPr>
          </a:p>
        </p:txBody>
      </p:sp>
    </p:spTree>
    <p:extLst>
      <p:ext uri="{BB962C8B-B14F-4D97-AF65-F5344CB8AC3E}">
        <p14:creationId xmlns:p14="http://schemas.microsoft.com/office/powerpoint/2010/main" val="2801614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39CA3-6A18-C8ED-B835-3AA34F95BEC9}"/>
            </a:ext>
          </a:extLst>
        </p:cNvPr>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2E90851F-742A-8948-AE05-01C67EB356AF}"/>
              </a:ext>
            </a:extLst>
          </p:cNvPr>
          <p:cNvGraphicFramePr>
            <a:graphicFrameLocks noGrp="1"/>
          </p:cNvGraphicFramePr>
          <p:nvPr/>
        </p:nvGraphicFramePr>
        <p:xfrm>
          <a:off x="838200" y="3599522"/>
          <a:ext cx="11255828" cy="3258477"/>
        </p:xfrm>
        <a:graphic>
          <a:graphicData uri="http://schemas.openxmlformats.org/drawingml/2006/table">
            <a:tbl>
              <a:tblPr firstRow="1" bandRow="1">
                <a:tableStyleId>{C083E6E3-FA7D-4D7B-A595-EF9225AFEA82}</a:tableStyleId>
              </a:tblPr>
              <a:tblGrid>
                <a:gridCol w="2813957">
                  <a:extLst>
                    <a:ext uri="{9D8B030D-6E8A-4147-A177-3AD203B41FA5}">
                      <a16:colId xmlns:a16="http://schemas.microsoft.com/office/drawing/2014/main" val="3084670554"/>
                    </a:ext>
                  </a:extLst>
                </a:gridCol>
                <a:gridCol w="2813957">
                  <a:extLst>
                    <a:ext uri="{9D8B030D-6E8A-4147-A177-3AD203B41FA5}">
                      <a16:colId xmlns:a16="http://schemas.microsoft.com/office/drawing/2014/main" val="1797979445"/>
                    </a:ext>
                  </a:extLst>
                </a:gridCol>
                <a:gridCol w="2813957">
                  <a:extLst>
                    <a:ext uri="{9D8B030D-6E8A-4147-A177-3AD203B41FA5}">
                      <a16:colId xmlns:a16="http://schemas.microsoft.com/office/drawing/2014/main" val="2504139106"/>
                    </a:ext>
                  </a:extLst>
                </a:gridCol>
                <a:gridCol w="2813957">
                  <a:extLst>
                    <a:ext uri="{9D8B030D-6E8A-4147-A177-3AD203B41FA5}">
                      <a16:colId xmlns:a16="http://schemas.microsoft.com/office/drawing/2014/main" val="3389109622"/>
                    </a:ext>
                  </a:extLst>
                </a:gridCol>
              </a:tblGrid>
              <a:tr h="3258477">
                <a:tc>
                  <a:txBody>
                    <a:bodyPr/>
                    <a:lstStyle/>
                    <a:p>
                      <a:pPr algn="ctr"/>
                      <a:r>
                        <a:rPr lang="en-US" sz="2000"/>
                        <a:t>CHRISTIANE</a:t>
                      </a:r>
                    </a:p>
                  </a:txBody>
                  <a:tcPr>
                    <a:lnL w="0">
                      <a:noFill/>
                    </a:lnL>
                    <a:lnR w="0">
                      <a:noFill/>
                    </a:lnR>
                    <a:lnT w="0">
                      <a:noFill/>
                    </a:lnT>
                    <a:lnB w="0">
                      <a:noFill/>
                    </a:lnB>
                  </a:tcPr>
                </a:tc>
                <a:tc>
                  <a:txBody>
                    <a:bodyPr/>
                    <a:lstStyle/>
                    <a:p>
                      <a:pPr algn="ctr"/>
                      <a:r>
                        <a:rPr lang="en-US" sz="2000"/>
                        <a:t>ELS</a:t>
                      </a:r>
                    </a:p>
                  </a:txBody>
                  <a:tcPr>
                    <a:lnL w="0">
                      <a:noFill/>
                    </a:lnL>
                    <a:lnR w="0">
                      <a:noFill/>
                    </a:lnR>
                    <a:lnT w="0">
                      <a:noFill/>
                    </a:lnT>
                    <a:lnB w="0">
                      <a:noFill/>
                    </a:lnB>
                  </a:tcPr>
                </a:tc>
                <a:tc>
                  <a:txBody>
                    <a:bodyPr/>
                    <a:lstStyle/>
                    <a:p>
                      <a:pPr algn="ctr"/>
                      <a:r>
                        <a:rPr lang="en-US" sz="2000"/>
                        <a:t>FANNY</a:t>
                      </a:r>
                    </a:p>
                  </a:txBody>
                  <a:tcPr>
                    <a:lnL w="0">
                      <a:noFill/>
                    </a:lnL>
                    <a:lnR w="0">
                      <a:noFill/>
                    </a:lnR>
                    <a:lnT w="0">
                      <a:noFill/>
                    </a:lnT>
                    <a:lnB w="0">
                      <a:noFill/>
                    </a:lnB>
                  </a:tcPr>
                </a:tc>
                <a:tc>
                  <a:txBody>
                    <a:bodyPr/>
                    <a:lstStyle/>
                    <a:p>
                      <a:pPr algn="ctr"/>
                      <a:r>
                        <a:rPr lang="en-US" sz="2000"/>
                        <a:t>VALERIE</a:t>
                      </a:r>
                    </a:p>
                  </a:txBody>
                  <a:tcPr>
                    <a:lnL w="0">
                      <a:noFill/>
                    </a:lnL>
                    <a:lnR w="0">
                      <a:noFill/>
                    </a:lnR>
                    <a:lnT w="0">
                      <a:noFill/>
                    </a:lnT>
                    <a:lnB w="0">
                      <a:noFill/>
                    </a:lnB>
                  </a:tcPr>
                </a:tc>
                <a:extLst>
                  <a:ext uri="{0D108BD9-81ED-4DB2-BD59-A6C34878D82A}">
                    <a16:rowId xmlns:a16="http://schemas.microsoft.com/office/drawing/2014/main" val="1134208434"/>
                  </a:ext>
                </a:extLst>
              </a:tr>
            </a:tbl>
          </a:graphicData>
        </a:graphic>
      </p:graphicFrame>
      <p:sp>
        <p:nvSpPr>
          <p:cNvPr id="3" name="Tijdelijke aanduiding voor tekst 2">
            <a:extLst>
              <a:ext uri="{FF2B5EF4-FFF2-40B4-BE49-F238E27FC236}">
                <a16:creationId xmlns:a16="http://schemas.microsoft.com/office/drawing/2014/main" id="{50D66200-FDE4-DFCD-0E4C-2D909E7AFD56}"/>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marL="0" indent="0">
              <a:buNone/>
            </a:pPr>
            <a:endParaRPr lang="nl-NL" sz="1800" b="1">
              <a:solidFill>
                <a:schemeClr val="tx1"/>
              </a:solidFill>
            </a:endParaRPr>
          </a:p>
          <a:p>
            <a:pPr marL="0" indent="0">
              <a:buNone/>
            </a:pPr>
            <a:endParaRPr lang="nl-NL" sz="1800" b="1">
              <a:solidFill>
                <a:schemeClr val="tx1"/>
              </a:solidFill>
            </a:endParaRPr>
          </a:p>
          <a:p>
            <a:pPr marL="0" indent="0">
              <a:buNone/>
            </a:pPr>
            <a:r>
              <a:rPr lang="en-US" sz="1800" b="1">
                <a:solidFill>
                  <a:schemeClr val="tx1"/>
                </a:solidFill>
              </a:rPr>
              <a:t>	</a:t>
            </a:r>
            <a:r>
              <a:rPr lang="en-US" sz="2000" b="1">
                <a:solidFill>
                  <a:schemeClr val="tx1"/>
                </a:solidFill>
                <a:latin typeface="+mn-lt"/>
              </a:rPr>
              <a:t>EVA – TEAMLEADER</a:t>
            </a:r>
            <a:endParaRPr lang="nl-NL" sz="2000" b="1">
              <a:solidFill>
                <a:schemeClr val="tx1"/>
              </a:solidFill>
              <a:latin typeface="+mn-lt"/>
            </a:endParaRPr>
          </a:p>
          <a:p>
            <a:pPr marL="0" indent="0">
              <a:buNone/>
            </a:pPr>
            <a:endParaRPr lang="nl-NL" sz="1800" b="1">
              <a:solidFill>
                <a:schemeClr val="tx1"/>
              </a:solidFill>
            </a:endParaRPr>
          </a:p>
        </p:txBody>
      </p:sp>
      <p:sp>
        <p:nvSpPr>
          <p:cNvPr id="6" name="Tekstvak 5">
            <a:extLst>
              <a:ext uri="{FF2B5EF4-FFF2-40B4-BE49-F238E27FC236}">
                <a16:creationId xmlns:a16="http://schemas.microsoft.com/office/drawing/2014/main" id="{1AF3436B-E43C-420B-BB2E-51922B5358F8}"/>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a:latin typeface="Arial" panose="020B0604020202020204" pitchFamily="34" charset="0"/>
              <a:cs typeface="Arial" panose="020B0604020202020204" pitchFamily="34" charset="0"/>
            </a:endParaRPr>
          </a:p>
        </p:txBody>
      </p:sp>
      <p:pic>
        <p:nvPicPr>
          <p:cNvPr id="8" name="Picture 2">
            <a:extLst>
              <a:ext uri="{FF2B5EF4-FFF2-40B4-BE49-F238E27FC236}">
                <a16:creationId xmlns:a16="http://schemas.microsoft.com/office/drawing/2014/main" id="{7B26CF07-F501-228A-E1DE-C459A9531E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14522" y="1272440"/>
            <a:ext cx="1788010" cy="2384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a:extLst>
              <a:ext uri="{FF2B5EF4-FFF2-40B4-BE49-F238E27FC236}">
                <a16:creationId xmlns:a16="http://schemas.microsoft.com/office/drawing/2014/main" id="{371F9FBA-47B0-2F29-BEA0-D77D918F858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04143" y="3971557"/>
            <a:ext cx="1787400" cy="23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a:extLst>
              <a:ext uri="{FF2B5EF4-FFF2-40B4-BE49-F238E27FC236}">
                <a16:creationId xmlns:a16="http://schemas.microsoft.com/office/drawing/2014/main" id="{DAC58E6A-A97B-6BAB-EB9B-9D9889EB70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57586" y="3951978"/>
            <a:ext cx="1787400" cy="23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a:extLst>
              <a:ext uri="{FF2B5EF4-FFF2-40B4-BE49-F238E27FC236}">
                <a16:creationId xmlns:a16="http://schemas.microsoft.com/office/drawing/2014/main" id="{655338A4-859F-5E43-4C28-B343FA58C33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52339" y="3971557"/>
            <a:ext cx="1787400" cy="23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6">
            <a:extLst>
              <a:ext uri="{FF2B5EF4-FFF2-40B4-BE49-F238E27FC236}">
                <a16:creationId xmlns:a16="http://schemas.microsoft.com/office/drawing/2014/main" id="{16F69ED7-41E3-5BB8-8E52-A0F3DC5AF7F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47092" y="3951978"/>
            <a:ext cx="1787400" cy="23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ijl: rechts 12">
            <a:extLst>
              <a:ext uri="{FF2B5EF4-FFF2-40B4-BE49-F238E27FC236}">
                <a16:creationId xmlns:a16="http://schemas.microsoft.com/office/drawing/2014/main" id="{97BC5F53-3910-93DC-5C67-5156A7DAE046}"/>
              </a:ext>
            </a:extLst>
          </p:cNvPr>
          <p:cNvSpPr/>
          <p:nvPr/>
        </p:nvSpPr>
        <p:spPr>
          <a:xfrm>
            <a:off x="4089043" y="2099325"/>
            <a:ext cx="717755" cy="1573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el 1">
            <a:extLst>
              <a:ext uri="{FF2B5EF4-FFF2-40B4-BE49-F238E27FC236}">
                <a16:creationId xmlns:a16="http://schemas.microsoft.com/office/drawing/2014/main" id="{0430E026-9E7D-7B2D-4353-528A2686AEAB}"/>
              </a:ext>
            </a:extLst>
          </p:cNvPr>
          <p:cNvSpPr txBox="1">
            <a:spLocks/>
          </p:cNvSpPr>
          <p:nvPr/>
        </p:nvSpPr>
        <p:spPr>
          <a:xfrm>
            <a:off x="687186" y="451912"/>
            <a:ext cx="10515600" cy="6727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5400" b="0" i="0" kern="1200">
                <a:solidFill>
                  <a:srgbClr val="F39200"/>
                </a:solidFill>
                <a:latin typeface="Arial" charset="0"/>
                <a:ea typeface="Arial" charset="0"/>
                <a:cs typeface="Arial" charset="0"/>
              </a:defRPr>
            </a:lvl1pPr>
          </a:lstStyle>
          <a:p>
            <a:pPr algn="ctr"/>
            <a:r>
              <a:rPr lang="nl-NL" sz="4000">
                <a:solidFill>
                  <a:srgbClr val="009FE3"/>
                </a:solidFill>
                <a:latin typeface="Arial"/>
                <a:cs typeface="Arial"/>
              </a:rPr>
              <a:t>Team Planners</a:t>
            </a:r>
          </a:p>
        </p:txBody>
      </p:sp>
    </p:spTree>
    <p:extLst>
      <p:ext uri="{BB962C8B-B14F-4D97-AF65-F5344CB8AC3E}">
        <p14:creationId xmlns:p14="http://schemas.microsoft.com/office/powerpoint/2010/main" val="887401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5C97A-7726-9249-D35B-014848B9351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5A99867-138A-97D5-F4F5-E0571B8924D3}"/>
              </a:ext>
            </a:extLst>
          </p:cNvPr>
          <p:cNvSpPr>
            <a:spLocks noGrp="1"/>
          </p:cNvSpPr>
          <p:nvPr>
            <p:ph type="title"/>
          </p:nvPr>
        </p:nvSpPr>
        <p:spPr/>
        <p:txBody>
          <a:bodyPr/>
          <a:lstStyle/>
          <a:p>
            <a:pPr algn="ctr"/>
            <a:r>
              <a:rPr lang="nl-NL" sz="4000">
                <a:solidFill>
                  <a:srgbClr val="009FE3"/>
                </a:solidFill>
                <a:latin typeface="Arial"/>
                <a:cs typeface="Arial"/>
              </a:rPr>
              <a:t>Team Client Operators</a:t>
            </a:r>
          </a:p>
        </p:txBody>
      </p:sp>
      <p:sp>
        <p:nvSpPr>
          <p:cNvPr id="3" name="Tijdelijke aanduiding voor tekst 2">
            <a:extLst>
              <a:ext uri="{FF2B5EF4-FFF2-40B4-BE49-F238E27FC236}">
                <a16:creationId xmlns:a16="http://schemas.microsoft.com/office/drawing/2014/main" id="{44B47686-25D5-D3A9-5B06-C3475986EA09}"/>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lvl="1">
              <a:lnSpc>
                <a:spcPct val="107000"/>
              </a:lnSpc>
              <a:spcBef>
                <a:spcPts val="0"/>
              </a:spcBef>
              <a:spcAft>
                <a:spcPts val="800"/>
              </a:spcAft>
              <a:buFont typeface="Arial,Sans-Serif"/>
            </a:pPr>
            <a:endParaRPr lang="nl-BE" sz="1800">
              <a:solidFill>
                <a:srgbClr val="000000"/>
              </a:solidFill>
              <a:latin typeface="Arial" panose="020B0604020202020204" pitchFamily="34" charset="0"/>
              <a:cs typeface="Arial" panose="020B0604020202020204" pitchFamily="34" charset="0"/>
            </a:endParaRPr>
          </a:p>
          <a:p>
            <a:endParaRPr lang="nl-NL" sz="1800"/>
          </a:p>
        </p:txBody>
      </p:sp>
      <p:pic>
        <p:nvPicPr>
          <p:cNvPr id="4" name="Afbeelding 3" descr="Afbeelding met Menselijk gezicht, persoon, glimlach, kleding&#10;&#10;Automatisch gegenereerde beschrijving">
            <a:extLst>
              <a:ext uri="{FF2B5EF4-FFF2-40B4-BE49-F238E27FC236}">
                <a16:creationId xmlns:a16="http://schemas.microsoft.com/office/drawing/2014/main" id="{2F193358-D375-C5E5-FC14-0BDEC937F168}"/>
              </a:ext>
            </a:extLst>
          </p:cNvPr>
          <p:cNvPicPr>
            <a:picLocks noChangeAspect="1"/>
          </p:cNvPicPr>
          <p:nvPr/>
        </p:nvPicPr>
        <p:blipFill>
          <a:blip r:embed="rId3"/>
          <a:stretch>
            <a:fillRect/>
          </a:stretch>
        </p:blipFill>
        <p:spPr>
          <a:xfrm>
            <a:off x="1285602" y="1261813"/>
            <a:ext cx="1788329" cy="2383200"/>
          </a:xfrm>
          <a:prstGeom prst="rect">
            <a:avLst/>
          </a:prstGeom>
        </p:spPr>
      </p:pic>
      <p:sp>
        <p:nvSpPr>
          <p:cNvPr id="6" name="Tekstvak 5">
            <a:extLst>
              <a:ext uri="{FF2B5EF4-FFF2-40B4-BE49-F238E27FC236}">
                <a16:creationId xmlns:a16="http://schemas.microsoft.com/office/drawing/2014/main" id="{1D1B5D95-7AB6-95D6-F002-59824E90C211}"/>
              </a:ext>
            </a:extLst>
          </p:cNvPr>
          <p:cNvSpPr txBox="1"/>
          <p:nvPr/>
        </p:nvSpPr>
        <p:spPr>
          <a:xfrm>
            <a:off x="3177537" y="1734871"/>
            <a:ext cx="6097978" cy="1508105"/>
          </a:xfrm>
          <a:prstGeom prst="rect">
            <a:avLst/>
          </a:prstGeom>
          <a:noFill/>
        </p:spPr>
        <p:txBody>
          <a:bodyPr wrap="square">
            <a:spAutoFit/>
          </a:bodyPr>
          <a:lstStyle/>
          <a:p>
            <a:pPr marL="0" indent="0">
              <a:buFont typeface="Wingdings" panose="05000000000000000000" pitchFamily="2" charset="2"/>
              <a:buNone/>
            </a:pPr>
            <a:r>
              <a:rPr lang="nl-BE" sz="2000" b="1">
                <a:solidFill>
                  <a:srgbClr val="000000"/>
                </a:solidFill>
                <a:latin typeface="Arial"/>
                <a:cs typeface="Arial"/>
              </a:rPr>
              <a:t>TATIANA</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919201</a:t>
            </a:r>
            <a:r>
              <a:rPr lang="nl-BE" sz="1800">
                <a:latin typeface="Arial"/>
                <a:cs typeface="Arial"/>
              </a:rPr>
              <a:t> </a:t>
            </a:r>
            <a:r>
              <a:rPr lang="nl-BE" sz="1800" b="0" i="0" u="none" strike="noStrike">
                <a:solidFill>
                  <a:srgbClr val="000000"/>
                </a:solidFill>
                <a:effectLst/>
                <a:latin typeface="Arial"/>
                <a:cs typeface="Arial"/>
              </a:rPr>
              <a:t>Scholengroep 1 - Antwerpen</a:t>
            </a:r>
          </a:p>
          <a:p>
            <a:pPr marL="285750" indent="-285750">
              <a:buFont typeface="Wingdings" panose="05000000000000000000" pitchFamily="2" charset="2"/>
              <a:buChar char="§"/>
            </a:pPr>
            <a:r>
              <a:rPr lang="en-US" sz="1800" b="0" i="0" u="none" strike="noStrike">
                <a:solidFill>
                  <a:srgbClr val="000000"/>
                </a:solidFill>
                <a:effectLst/>
                <a:latin typeface="Arial" panose="020B0604020202020204" pitchFamily="34" charset="0"/>
                <a:cs typeface="Arial" panose="020B0604020202020204" pitchFamily="34" charset="0"/>
              </a:rPr>
              <a:t>919203</a:t>
            </a:r>
            <a:r>
              <a:rPr lang="en-US" sz="1800">
                <a:latin typeface="Arial" panose="020B0604020202020204" pitchFamily="34" charset="0"/>
                <a:cs typeface="Arial" panose="020B0604020202020204" pitchFamily="34" charset="0"/>
              </a:rPr>
              <a:t> </a:t>
            </a:r>
            <a:r>
              <a:rPr lang="en-US" sz="1800" b="0" i="0" u="none" strike="noStrike">
                <a:solidFill>
                  <a:srgbClr val="000000"/>
                </a:solidFill>
                <a:effectLst/>
                <a:latin typeface="Arial" panose="020B0604020202020204" pitchFamily="34" charset="0"/>
                <a:cs typeface="Arial" panose="020B0604020202020204" pitchFamily="34" charset="0"/>
              </a:rPr>
              <a:t>Scholengroep 3 - </a:t>
            </a:r>
            <a:r>
              <a:rPr lang="en-US" sz="1800" b="0" i="0" u="none" strike="noStrike" err="1">
                <a:solidFill>
                  <a:srgbClr val="000000"/>
                </a:solidFill>
                <a:effectLst/>
                <a:latin typeface="Arial" panose="020B0604020202020204" pitchFamily="34" charset="0"/>
                <a:cs typeface="Arial" panose="020B0604020202020204" pitchFamily="34" charset="0"/>
              </a:rPr>
              <a:t>Invento</a:t>
            </a:r>
            <a:r>
              <a:rPr lang="en-US" sz="1800" b="0" i="0" u="none" strike="noStrike">
                <a:solidFill>
                  <a:srgbClr val="000000"/>
                </a:solidFill>
                <a:effectLst/>
                <a:latin typeface="Arial" panose="020B0604020202020204" pitchFamily="34" charset="0"/>
                <a:cs typeface="Arial" panose="020B0604020202020204" pitchFamily="34" charset="0"/>
              </a:rPr>
              <a:t> GO!</a:t>
            </a:r>
            <a:r>
              <a:rPr lang="en-US" sz="1800">
                <a:latin typeface="Arial" panose="020B0604020202020204" pitchFamily="34" charset="0"/>
                <a:cs typeface="Arial" panose="020B0604020202020204" pitchFamily="34" charset="0"/>
              </a:rPr>
              <a:t> </a:t>
            </a:r>
            <a:endParaRPr lang="nl-BE" sz="1800" b="1"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panose="020B0604020202020204" pitchFamily="34" charset="0"/>
                <a:cs typeface="Arial" panose="020B0604020202020204" pitchFamily="34" charset="0"/>
              </a:rPr>
              <a:t>919205</a:t>
            </a:r>
            <a:r>
              <a:rPr lang="nl-BE" sz="1800">
                <a:latin typeface="Arial" panose="020B0604020202020204" pitchFamily="34" charset="0"/>
                <a:cs typeface="Arial" panose="020B0604020202020204" pitchFamily="34" charset="0"/>
              </a:rPr>
              <a:t> </a:t>
            </a:r>
            <a:r>
              <a:rPr lang="nl-BE" sz="1800" b="0" i="0" u="none" strike="noStrike">
                <a:solidFill>
                  <a:srgbClr val="000000"/>
                </a:solidFill>
                <a:effectLst/>
                <a:latin typeface="Arial" panose="020B0604020202020204" pitchFamily="34" charset="0"/>
                <a:cs typeface="Arial" panose="020B0604020202020204" pitchFamily="34" charset="0"/>
              </a:rPr>
              <a:t>Scholengroep 5</a:t>
            </a:r>
            <a:r>
              <a:rPr lang="nl-BE" sz="1800">
                <a:latin typeface="Arial" panose="020B0604020202020204" pitchFamily="34" charset="0"/>
                <a:cs typeface="Arial" panose="020B0604020202020204" pitchFamily="34" charset="0"/>
              </a:rPr>
              <a:t> </a:t>
            </a:r>
            <a:endParaRPr lang="nl-BE" sz="1800" b="1"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919206</a:t>
            </a:r>
            <a:r>
              <a:rPr lang="nl-BE" sz="1800">
                <a:latin typeface="Arial"/>
                <a:cs typeface="Arial"/>
              </a:rPr>
              <a:t> </a:t>
            </a:r>
            <a:r>
              <a:rPr lang="nl-BE" sz="1800" b="0" i="0" u="none" strike="noStrike">
                <a:solidFill>
                  <a:srgbClr val="000000"/>
                </a:solidFill>
                <a:effectLst/>
                <a:latin typeface="Arial"/>
                <a:cs typeface="Arial"/>
              </a:rPr>
              <a:t>Scholengroep 6 - Rivierland</a:t>
            </a:r>
            <a:endParaRPr lang="nl-BE"/>
          </a:p>
        </p:txBody>
      </p:sp>
      <p:pic>
        <p:nvPicPr>
          <p:cNvPr id="7" name="Afbeelding 6" descr="Afbeelding met persoon, Menselijk gezicht, trui, kleding&#10;&#10;Automatisch gegenereerde beschrijving">
            <a:extLst>
              <a:ext uri="{FF2B5EF4-FFF2-40B4-BE49-F238E27FC236}">
                <a16:creationId xmlns:a16="http://schemas.microsoft.com/office/drawing/2014/main" id="{00C846AC-5DA0-4026-EC93-C830FB396ABC}"/>
              </a:ext>
            </a:extLst>
          </p:cNvPr>
          <p:cNvPicPr>
            <a:picLocks noChangeAspect="1"/>
          </p:cNvPicPr>
          <p:nvPr/>
        </p:nvPicPr>
        <p:blipFill>
          <a:blip r:embed="rId4"/>
          <a:stretch>
            <a:fillRect/>
          </a:stretch>
        </p:blipFill>
        <p:spPr>
          <a:xfrm>
            <a:off x="9275515" y="3619126"/>
            <a:ext cx="1788329" cy="2383200"/>
          </a:xfrm>
          <a:prstGeom prst="rect">
            <a:avLst/>
          </a:prstGeom>
        </p:spPr>
      </p:pic>
      <p:sp>
        <p:nvSpPr>
          <p:cNvPr id="8" name="Tekstvak 7">
            <a:extLst>
              <a:ext uri="{FF2B5EF4-FFF2-40B4-BE49-F238E27FC236}">
                <a16:creationId xmlns:a16="http://schemas.microsoft.com/office/drawing/2014/main" id="{8D0380C2-896A-A26F-EF87-E1DE240550AE}"/>
              </a:ext>
            </a:extLst>
          </p:cNvPr>
          <p:cNvSpPr txBox="1"/>
          <p:nvPr/>
        </p:nvSpPr>
        <p:spPr>
          <a:xfrm>
            <a:off x="3790895" y="4069617"/>
            <a:ext cx="6097978" cy="1508105"/>
          </a:xfrm>
          <a:prstGeom prst="rect">
            <a:avLst/>
          </a:prstGeom>
          <a:noFill/>
        </p:spPr>
        <p:txBody>
          <a:bodyPr wrap="square">
            <a:spAutoFit/>
          </a:bodyPr>
          <a:lstStyle/>
          <a:p>
            <a:pPr marL="0" indent="0">
              <a:buFont typeface="Wingdings" panose="05000000000000000000" pitchFamily="2" charset="2"/>
              <a:buNone/>
            </a:pPr>
            <a:r>
              <a:rPr lang="fr-BE" sz="2000" b="1">
                <a:solidFill>
                  <a:srgbClr val="000000"/>
                </a:solidFill>
                <a:latin typeface="Arial"/>
                <a:cs typeface="Arial"/>
              </a:rPr>
              <a:t>FERDES</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noProof="0">
                <a:solidFill>
                  <a:srgbClr val="000000"/>
                </a:solidFill>
                <a:effectLst/>
                <a:latin typeface="Arial"/>
              </a:rPr>
              <a:t>919207</a:t>
            </a:r>
            <a:r>
              <a:rPr lang="nl-BE" sz="1800" b="1" i="0" u="none" strike="noStrike" noProof="0">
                <a:solidFill>
                  <a:srgbClr val="000000"/>
                </a:solidFill>
                <a:effectLst/>
                <a:latin typeface="Arial"/>
              </a:rPr>
              <a:t> </a:t>
            </a:r>
            <a:r>
              <a:rPr lang="nl-BE" sz="1800" b="0" i="0" u="none" strike="noStrike" noProof="0">
                <a:solidFill>
                  <a:srgbClr val="000000"/>
                </a:solidFill>
                <a:effectLst/>
                <a:latin typeface="Arial"/>
              </a:rPr>
              <a:t>Scholengroep 7 – Fluxus</a:t>
            </a: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919209</a:t>
            </a:r>
            <a:r>
              <a:rPr lang="nl-BE" sz="1800">
                <a:latin typeface="Arial"/>
                <a:cs typeface="Arial"/>
              </a:rPr>
              <a:t> </a:t>
            </a:r>
            <a:r>
              <a:rPr lang="nl-BE" sz="1800" b="0" i="0" u="none" strike="noStrike">
                <a:solidFill>
                  <a:srgbClr val="000000"/>
                </a:solidFill>
                <a:effectLst/>
                <a:latin typeface="Arial"/>
                <a:cs typeface="Arial"/>
              </a:rPr>
              <a:t>Scholengroep 9 - Ringscholen - </a:t>
            </a:r>
            <a:r>
              <a:rPr lang="nl-BE" sz="1800" b="0" i="0" u="none" strike="noStrike" err="1">
                <a:solidFill>
                  <a:srgbClr val="000000"/>
                </a:solidFill>
                <a:effectLst/>
                <a:latin typeface="Arial"/>
                <a:cs typeface="Arial"/>
              </a:rPr>
              <a:t>Unik</a:t>
            </a:r>
            <a:r>
              <a:rPr lang="nl-BE" sz="1800">
                <a:latin typeface="Arial"/>
                <a:cs typeface="Arial"/>
              </a:rPr>
              <a:t> </a:t>
            </a:r>
            <a:endParaRPr lang="nl-BE" sz="1800" b="1" i="0" u="none" strike="noStrike">
              <a:solidFill>
                <a:srgbClr val="000000"/>
              </a:solidFill>
              <a:effectLst/>
              <a:latin typeface="Arial"/>
              <a:cs typeface="Arial"/>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919210</a:t>
            </a:r>
            <a:r>
              <a:rPr lang="nl-BE" sz="1800">
                <a:latin typeface="Arial"/>
                <a:cs typeface="Arial"/>
              </a:rPr>
              <a:t> </a:t>
            </a:r>
            <a:r>
              <a:rPr lang="nl-BE" sz="1800" b="0" i="0" u="none" strike="noStrike">
                <a:solidFill>
                  <a:srgbClr val="000000"/>
                </a:solidFill>
                <a:effectLst/>
                <a:latin typeface="Arial"/>
                <a:cs typeface="Arial"/>
              </a:rPr>
              <a:t>Scholengroep 10 - Scoop</a:t>
            </a:r>
            <a:r>
              <a:rPr lang="nl-BE" sz="1800">
                <a:latin typeface="Arial"/>
                <a:cs typeface="Arial"/>
              </a:rPr>
              <a:t> </a:t>
            </a:r>
          </a:p>
          <a:p>
            <a:pPr marL="285750" indent="-285750">
              <a:buFont typeface="Wingdings" panose="05000000000000000000" pitchFamily="2" charset="2"/>
              <a:buChar char="§"/>
            </a:pPr>
            <a:endParaRPr lang="nl-BE" sz="1800">
              <a:latin typeface="Arial"/>
              <a:cs typeface="Arial"/>
            </a:endParaRPr>
          </a:p>
        </p:txBody>
      </p:sp>
    </p:spTree>
    <p:extLst>
      <p:ext uri="{BB962C8B-B14F-4D97-AF65-F5344CB8AC3E}">
        <p14:creationId xmlns:p14="http://schemas.microsoft.com/office/powerpoint/2010/main" val="2414913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93BB0-E67D-B899-69F5-F133269FD88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EE70C6C-C7BD-3291-CD7C-0959BD484629}"/>
              </a:ext>
            </a:extLst>
          </p:cNvPr>
          <p:cNvSpPr>
            <a:spLocks noGrp="1"/>
          </p:cNvSpPr>
          <p:nvPr>
            <p:ph type="title"/>
          </p:nvPr>
        </p:nvSpPr>
        <p:spPr/>
        <p:txBody>
          <a:bodyPr/>
          <a:lstStyle/>
          <a:p>
            <a:pPr algn="ctr"/>
            <a:r>
              <a:rPr lang="nl-NL" sz="4000">
                <a:solidFill>
                  <a:srgbClr val="009FE3"/>
                </a:solidFill>
                <a:latin typeface="Arial"/>
                <a:cs typeface="Arial"/>
              </a:rPr>
              <a:t>Team Client Operators</a:t>
            </a:r>
          </a:p>
        </p:txBody>
      </p:sp>
      <p:sp>
        <p:nvSpPr>
          <p:cNvPr id="3" name="Tijdelijke aanduiding voor tekst 2">
            <a:extLst>
              <a:ext uri="{FF2B5EF4-FFF2-40B4-BE49-F238E27FC236}">
                <a16:creationId xmlns:a16="http://schemas.microsoft.com/office/drawing/2014/main" id="{F5DC3265-BCB6-6FF0-0E95-4B0621831DD0}"/>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lvl="1">
              <a:lnSpc>
                <a:spcPct val="107000"/>
              </a:lnSpc>
              <a:spcBef>
                <a:spcPts val="0"/>
              </a:spcBef>
              <a:spcAft>
                <a:spcPts val="800"/>
              </a:spcAft>
              <a:buFont typeface="Arial,Sans-Serif"/>
            </a:pPr>
            <a:endParaRPr lang="nl-BE" sz="1800">
              <a:solidFill>
                <a:srgbClr val="000000"/>
              </a:solidFill>
              <a:latin typeface="Arial" panose="020B0604020202020204" pitchFamily="34" charset="0"/>
              <a:cs typeface="Arial" panose="020B0604020202020204" pitchFamily="34" charset="0"/>
            </a:endParaRPr>
          </a:p>
          <a:p>
            <a:endParaRPr lang="nl-NL" sz="1800"/>
          </a:p>
        </p:txBody>
      </p:sp>
      <p:sp>
        <p:nvSpPr>
          <p:cNvPr id="6" name="Tekstvak 5">
            <a:extLst>
              <a:ext uri="{FF2B5EF4-FFF2-40B4-BE49-F238E27FC236}">
                <a16:creationId xmlns:a16="http://schemas.microsoft.com/office/drawing/2014/main" id="{7533C31B-D7F3-CBD3-3645-8FEEF3462861}"/>
              </a:ext>
            </a:extLst>
          </p:cNvPr>
          <p:cNvSpPr txBox="1"/>
          <p:nvPr/>
        </p:nvSpPr>
        <p:spPr>
          <a:xfrm>
            <a:off x="3177537" y="1734871"/>
            <a:ext cx="6097978" cy="1508105"/>
          </a:xfrm>
          <a:prstGeom prst="rect">
            <a:avLst/>
          </a:prstGeom>
          <a:noFill/>
        </p:spPr>
        <p:txBody>
          <a:bodyPr wrap="square">
            <a:spAutoFit/>
          </a:bodyPr>
          <a:lstStyle/>
          <a:p>
            <a:pPr marL="0" indent="0">
              <a:buFont typeface="Wingdings" panose="05000000000000000000" pitchFamily="2" charset="2"/>
              <a:buNone/>
            </a:pPr>
            <a:r>
              <a:rPr lang="fr-BE" sz="2000" b="1">
                <a:solidFill>
                  <a:srgbClr val="000000"/>
                </a:solidFill>
                <a:latin typeface="Arial"/>
                <a:cs typeface="Arial"/>
              </a:rPr>
              <a:t>ELKE</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919207</a:t>
            </a:r>
            <a:r>
              <a:rPr lang="nl-BE" sz="1800">
                <a:latin typeface="Arial"/>
                <a:cs typeface="Arial"/>
              </a:rPr>
              <a:t> </a:t>
            </a:r>
            <a:r>
              <a:rPr lang="nl-BE" sz="1800" b="0" i="0" u="none" strike="noStrike">
                <a:solidFill>
                  <a:srgbClr val="000000"/>
                </a:solidFill>
                <a:effectLst/>
                <a:latin typeface="Arial"/>
                <a:cs typeface="Arial"/>
              </a:rPr>
              <a:t>Scholengroep 7 - Fluxus</a:t>
            </a:r>
            <a:endParaRPr lang="nl-BE" sz="1800" b="1" i="0" u="none" strike="noStrike">
              <a:solidFill>
                <a:srgbClr val="000000"/>
              </a:solidFill>
              <a:effectLst/>
              <a:latin typeface="Arial"/>
              <a:cs typeface="Arial"/>
            </a:endParaRPr>
          </a:p>
          <a:p>
            <a:pPr marL="285750" indent="-285750">
              <a:buFont typeface="Wingdings" panose="05000000000000000000" pitchFamily="2" charset="2"/>
              <a:buChar char="§"/>
            </a:pPr>
            <a:r>
              <a:rPr lang="nl-BE" sz="1800" b="0" i="0" u="none" strike="noStrike">
                <a:solidFill>
                  <a:srgbClr val="000000"/>
                </a:solidFill>
                <a:effectLst/>
                <a:latin typeface="Arial" panose="020B0604020202020204" pitchFamily="34" charset="0"/>
                <a:cs typeface="Arial" panose="020B0604020202020204" pitchFamily="34" charset="0"/>
              </a:rPr>
              <a:t>919212</a:t>
            </a:r>
            <a:r>
              <a:rPr lang="nl-BE" sz="1800">
                <a:latin typeface="Arial" panose="020B0604020202020204" pitchFamily="34" charset="0"/>
                <a:cs typeface="Arial" panose="020B0604020202020204" pitchFamily="34" charset="0"/>
              </a:rPr>
              <a:t> </a:t>
            </a:r>
            <a:r>
              <a:rPr lang="nl-BE" sz="1800" b="0" i="0" u="none" strike="noStrike">
                <a:solidFill>
                  <a:srgbClr val="000000"/>
                </a:solidFill>
                <a:effectLst/>
                <a:latin typeface="Arial" panose="020B0604020202020204" pitchFamily="34" charset="0"/>
                <a:cs typeface="Arial" panose="020B0604020202020204" pitchFamily="34" charset="0"/>
              </a:rPr>
              <a:t>Scholengroep 12 - </a:t>
            </a:r>
            <a:r>
              <a:rPr lang="nl-BE" sz="1800" b="0" i="0" u="none" strike="noStrike" err="1">
                <a:solidFill>
                  <a:srgbClr val="000000"/>
                </a:solidFill>
                <a:effectLst/>
                <a:latin typeface="Arial" panose="020B0604020202020204" pitchFamily="34" charset="0"/>
                <a:cs typeface="Arial" panose="020B0604020202020204" pitchFamily="34" charset="0"/>
              </a:rPr>
              <a:t>Adite</a:t>
            </a:r>
            <a:r>
              <a:rPr lang="nl-BE" sz="1800">
                <a:latin typeface="Arial" panose="020B0604020202020204" pitchFamily="34" charset="0"/>
                <a:cs typeface="Arial" panose="020B0604020202020204" pitchFamily="34" charset="0"/>
              </a:rPr>
              <a:t> </a:t>
            </a:r>
          </a:p>
          <a:p>
            <a:pPr marL="285750" indent="-285750">
              <a:buFont typeface="Wingdings" panose="05000000000000000000" pitchFamily="2" charset="2"/>
              <a:buChar char="§"/>
            </a:pPr>
            <a:r>
              <a:rPr lang="nl-BE" sz="1800" b="0" i="0" u="none" strike="noStrike">
                <a:solidFill>
                  <a:srgbClr val="000000"/>
                </a:solidFill>
                <a:effectLst/>
                <a:latin typeface="Arial" panose="020B0604020202020204" pitchFamily="34" charset="0"/>
                <a:cs typeface="Arial" panose="020B0604020202020204" pitchFamily="34" charset="0"/>
              </a:rPr>
              <a:t>919214</a:t>
            </a:r>
            <a:r>
              <a:rPr lang="nl-BE" sz="1800">
                <a:latin typeface="Arial" panose="020B0604020202020204" pitchFamily="34" charset="0"/>
                <a:cs typeface="Arial" panose="020B0604020202020204" pitchFamily="34" charset="0"/>
              </a:rPr>
              <a:t> </a:t>
            </a:r>
            <a:r>
              <a:rPr lang="nl-BE" sz="1800" b="0" i="0" u="none" strike="noStrike">
                <a:solidFill>
                  <a:srgbClr val="000000"/>
                </a:solidFill>
                <a:effectLst/>
                <a:latin typeface="Arial" panose="020B0604020202020204" pitchFamily="34" charset="0"/>
                <a:cs typeface="Arial" panose="020B0604020202020204" pitchFamily="34" charset="0"/>
              </a:rPr>
              <a:t>Scholengroep 14 - SAM</a:t>
            </a:r>
            <a:r>
              <a:rPr lang="nl-BE" sz="1800">
                <a:latin typeface="Arial" panose="020B0604020202020204" pitchFamily="34" charset="0"/>
                <a:cs typeface="Arial" panose="020B0604020202020204" pitchFamily="34" charset="0"/>
              </a:rPr>
              <a:t> </a:t>
            </a:r>
            <a:endParaRPr lang="nl-BE" sz="1800">
              <a:solidFill>
                <a:srgbClr val="000000"/>
              </a:solidFill>
              <a:latin typeface="Arial" panose="020B0604020202020204" pitchFamily="34" charset="0"/>
              <a:cs typeface="Arial" panose="020B0604020202020204" pitchFamily="34" charset="0"/>
            </a:endParaRPr>
          </a:p>
          <a:p>
            <a:endParaRPr lang="nl-BE"/>
          </a:p>
        </p:txBody>
      </p:sp>
      <p:sp>
        <p:nvSpPr>
          <p:cNvPr id="8" name="Tekstvak 7">
            <a:extLst>
              <a:ext uri="{FF2B5EF4-FFF2-40B4-BE49-F238E27FC236}">
                <a16:creationId xmlns:a16="http://schemas.microsoft.com/office/drawing/2014/main" id="{141386A9-9C37-2D3A-82EE-87C87C9F5A62}"/>
              </a:ext>
            </a:extLst>
          </p:cNvPr>
          <p:cNvSpPr txBox="1"/>
          <p:nvPr/>
        </p:nvSpPr>
        <p:spPr>
          <a:xfrm>
            <a:off x="3790895" y="4069617"/>
            <a:ext cx="6097978" cy="1785104"/>
          </a:xfrm>
          <a:prstGeom prst="rect">
            <a:avLst/>
          </a:prstGeom>
          <a:noFill/>
        </p:spPr>
        <p:txBody>
          <a:bodyPr wrap="square">
            <a:spAutoFit/>
          </a:bodyPr>
          <a:lstStyle/>
          <a:p>
            <a:pPr marL="0" indent="0">
              <a:buFont typeface="Wingdings" panose="05000000000000000000" pitchFamily="2" charset="2"/>
              <a:buNone/>
            </a:pPr>
            <a:r>
              <a:rPr lang="fr-BE" sz="2000" b="1" i="0" u="none" strike="noStrike">
                <a:solidFill>
                  <a:srgbClr val="000000"/>
                </a:solidFill>
                <a:effectLst/>
                <a:latin typeface="Arial"/>
                <a:cs typeface="Arial"/>
              </a:rPr>
              <a:t>SABRINA</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919211</a:t>
            </a:r>
            <a:r>
              <a:rPr lang="nl-BE" sz="1800">
                <a:latin typeface="Arial"/>
                <a:cs typeface="Arial"/>
              </a:rPr>
              <a:t> </a:t>
            </a:r>
            <a:r>
              <a:rPr lang="nl-BE" sz="1800" b="0" i="0" u="none" strike="noStrike">
                <a:solidFill>
                  <a:srgbClr val="000000"/>
                </a:solidFill>
                <a:effectLst/>
                <a:latin typeface="Arial"/>
                <a:cs typeface="Arial"/>
              </a:rPr>
              <a:t>Scholengroep 11 - Huis</a:t>
            </a:r>
            <a:endParaRPr lang="nl-BE" sz="1800">
              <a:latin typeface="Arial"/>
              <a:cs typeface="Arial"/>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919213</a:t>
            </a:r>
            <a:r>
              <a:rPr lang="nl-BE" sz="1800">
                <a:latin typeface="Arial"/>
                <a:cs typeface="Arial"/>
              </a:rPr>
              <a:t> </a:t>
            </a:r>
            <a:r>
              <a:rPr lang="nl-BE" sz="1800" b="0" i="0" u="none" strike="noStrike">
                <a:solidFill>
                  <a:srgbClr val="000000"/>
                </a:solidFill>
                <a:effectLst/>
                <a:latin typeface="Arial"/>
                <a:cs typeface="Arial"/>
              </a:rPr>
              <a:t>Scholengroep 13 - Wijs</a:t>
            </a:r>
            <a:endParaRPr lang="nl-BE" sz="1800">
              <a:latin typeface="Arial"/>
              <a:cs typeface="Arial"/>
            </a:endParaRPr>
          </a:p>
          <a:p>
            <a:pPr marL="285750" indent="-285750">
              <a:buFont typeface="Wingdings" panose="05000000000000000000" pitchFamily="2" charset="2"/>
              <a:buChar char="§"/>
            </a:pPr>
            <a:r>
              <a:rPr lang="nl-BE" sz="1800" b="0" i="0" u="none" strike="noStrike">
                <a:solidFill>
                  <a:srgbClr val="000000"/>
                </a:solidFill>
                <a:effectLst/>
                <a:latin typeface="Arial" panose="020B0604020202020204" pitchFamily="34" charset="0"/>
                <a:cs typeface="Arial" panose="020B0604020202020204" pitchFamily="34" charset="0"/>
              </a:rPr>
              <a:t>919215</a:t>
            </a:r>
            <a:r>
              <a:rPr lang="nl-BE" sz="1800">
                <a:latin typeface="Arial" panose="020B0604020202020204" pitchFamily="34" charset="0"/>
                <a:cs typeface="Arial" panose="020B0604020202020204" pitchFamily="34" charset="0"/>
              </a:rPr>
              <a:t> </a:t>
            </a:r>
            <a:r>
              <a:rPr lang="nl-BE" sz="1800" b="0" i="0" u="none" strike="noStrike">
                <a:solidFill>
                  <a:srgbClr val="000000"/>
                </a:solidFill>
                <a:effectLst/>
                <a:latin typeface="Arial" panose="020B0604020202020204" pitchFamily="34" charset="0"/>
                <a:cs typeface="Arial" panose="020B0604020202020204" pitchFamily="34" charset="0"/>
              </a:rPr>
              <a:t>Scholengroep 15 - </a:t>
            </a:r>
            <a:r>
              <a:rPr lang="nl-BE" sz="1800" b="0" i="0" u="none" strike="noStrike" err="1">
                <a:solidFill>
                  <a:srgbClr val="000000"/>
                </a:solidFill>
                <a:effectLst/>
                <a:latin typeface="Arial" panose="020B0604020202020204" pitchFamily="34" charset="0"/>
                <a:cs typeface="Arial" panose="020B0604020202020204" pitchFamily="34" charset="0"/>
              </a:rPr>
              <a:t>Xpert</a:t>
            </a:r>
            <a:r>
              <a:rPr lang="nl-BE" sz="1800">
                <a:latin typeface="Arial" panose="020B0604020202020204" pitchFamily="34" charset="0"/>
                <a:cs typeface="Arial" panose="020B0604020202020204" pitchFamily="34" charset="0"/>
              </a:rPr>
              <a:t> </a:t>
            </a:r>
          </a:p>
          <a:p>
            <a:pPr marL="285750" indent="-285750">
              <a:buFont typeface="Wingdings" panose="05000000000000000000" pitchFamily="2" charset="2"/>
              <a:buChar char="§"/>
            </a:pPr>
            <a:r>
              <a:rPr lang="en-US" sz="1800" b="0" i="0" u="none" strike="noStrike">
                <a:solidFill>
                  <a:srgbClr val="000000"/>
                </a:solidFill>
                <a:effectLst/>
                <a:latin typeface="Arial"/>
                <a:cs typeface="Arial"/>
              </a:rPr>
              <a:t>919216</a:t>
            </a:r>
            <a:r>
              <a:rPr lang="en-US" sz="1800">
                <a:latin typeface="Arial"/>
                <a:cs typeface="Arial"/>
              </a:rPr>
              <a:t> </a:t>
            </a:r>
            <a:r>
              <a:rPr lang="en-US" sz="1800" b="0" i="0" u="none" strike="noStrike">
                <a:solidFill>
                  <a:srgbClr val="000000"/>
                </a:solidFill>
                <a:effectLst/>
                <a:latin typeface="Arial"/>
                <a:cs typeface="Arial"/>
              </a:rPr>
              <a:t>Scholengroep 16  - Next</a:t>
            </a:r>
            <a:r>
              <a:rPr lang="en-US" sz="1800">
                <a:latin typeface="Arial"/>
                <a:cs typeface="Arial"/>
              </a:rPr>
              <a:t> </a:t>
            </a:r>
          </a:p>
          <a:p>
            <a:pPr marL="285750" indent="-285750">
              <a:buFont typeface="Wingdings" panose="05000000000000000000" pitchFamily="2" charset="2"/>
              <a:buChar char="§"/>
            </a:pPr>
            <a:endParaRPr lang="nl-BE" sz="1800">
              <a:latin typeface="Arial"/>
              <a:cs typeface="Arial"/>
            </a:endParaRPr>
          </a:p>
        </p:txBody>
      </p:sp>
      <p:pic>
        <p:nvPicPr>
          <p:cNvPr id="5" name="Afbeelding 4" descr="Afbeelding met Menselijk gezicht, persoon, kleding, boom&#10;&#10;Automatisch gegenereerde beschrijving">
            <a:extLst>
              <a:ext uri="{FF2B5EF4-FFF2-40B4-BE49-F238E27FC236}">
                <a16:creationId xmlns:a16="http://schemas.microsoft.com/office/drawing/2014/main" id="{8DEB5393-130E-CCF4-6460-D244185BD02A}"/>
              </a:ext>
            </a:extLst>
          </p:cNvPr>
          <p:cNvPicPr>
            <a:picLocks noChangeAspect="1"/>
          </p:cNvPicPr>
          <p:nvPr/>
        </p:nvPicPr>
        <p:blipFill>
          <a:blip r:embed="rId3"/>
          <a:stretch>
            <a:fillRect/>
          </a:stretch>
        </p:blipFill>
        <p:spPr>
          <a:xfrm>
            <a:off x="1148620" y="1261813"/>
            <a:ext cx="1788329" cy="2383200"/>
          </a:xfrm>
          <a:prstGeom prst="rect">
            <a:avLst/>
          </a:prstGeom>
        </p:spPr>
      </p:pic>
      <p:pic>
        <p:nvPicPr>
          <p:cNvPr id="11" name="Afbeelding 10" descr="Afbeelding met persoon, Menselijk gezicht, bril, kleding&#10;&#10;Automatisch gegenereerde beschrijving">
            <a:extLst>
              <a:ext uri="{FF2B5EF4-FFF2-40B4-BE49-F238E27FC236}">
                <a16:creationId xmlns:a16="http://schemas.microsoft.com/office/drawing/2014/main" id="{7A5F9440-ECB6-44A2-DE8A-54E0FCD4E533}"/>
              </a:ext>
            </a:extLst>
          </p:cNvPr>
          <p:cNvPicPr>
            <a:picLocks noChangeAspect="1"/>
          </p:cNvPicPr>
          <p:nvPr/>
        </p:nvPicPr>
        <p:blipFill>
          <a:blip r:embed="rId4"/>
          <a:stretch>
            <a:fillRect/>
          </a:stretch>
        </p:blipFill>
        <p:spPr>
          <a:xfrm>
            <a:off x="9255051" y="3621735"/>
            <a:ext cx="1788329" cy="2383200"/>
          </a:xfrm>
          <a:prstGeom prst="rect">
            <a:avLst/>
          </a:prstGeom>
        </p:spPr>
      </p:pic>
    </p:spTree>
    <p:extLst>
      <p:ext uri="{BB962C8B-B14F-4D97-AF65-F5344CB8AC3E}">
        <p14:creationId xmlns:p14="http://schemas.microsoft.com/office/powerpoint/2010/main" val="1928430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B1C40-B529-D660-6ED4-E5BBEBB3081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0786A3F-BE88-BF87-E49E-54BC54E97032}"/>
              </a:ext>
            </a:extLst>
          </p:cNvPr>
          <p:cNvSpPr>
            <a:spLocks noGrp="1"/>
          </p:cNvSpPr>
          <p:nvPr>
            <p:ph type="title"/>
          </p:nvPr>
        </p:nvSpPr>
        <p:spPr/>
        <p:txBody>
          <a:bodyPr/>
          <a:lstStyle/>
          <a:p>
            <a:pPr algn="ctr"/>
            <a:r>
              <a:rPr lang="nl-NL" sz="4000">
                <a:solidFill>
                  <a:srgbClr val="009FE3"/>
                </a:solidFill>
                <a:latin typeface="Arial"/>
                <a:cs typeface="Arial"/>
              </a:rPr>
              <a:t>Team Client Operators</a:t>
            </a:r>
          </a:p>
        </p:txBody>
      </p:sp>
      <p:sp>
        <p:nvSpPr>
          <p:cNvPr id="3" name="Tijdelijke aanduiding voor tekst 2">
            <a:extLst>
              <a:ext uri="{FF2B5EF4-FFF2-40B4-BE49-F238E27FC236}">
                <a16:creationId xmlns:a16="http://schemas.microsoft.com/office/drawing/2014/main" id="{AA81354A-73B5-46C1-4C9C-57086A2A72F5}"/>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lvl="1">
              <a:lnSpc>
                <a:spcPct val="107000"/>
              </a:lnSpc>
              <a:spcBef>
                <a:spcPts val="0"/>
              </a:spcBef>
              <a:spcAft>
                <a:spcPts val="800"/>
              </a:spcAft>
              <a:buFont typeface="Arial,Sans-Serif"/>
            </a:pPr>
            <a:endParaRPr lang="nl-BE" sz="1800">
              <a:solidFill>
                <a:srgbClr val="000000"/>
              </a:solidFill>
              <a:latin typeface="Arial" panose="020B0604020202020204" pitchFamily="34" charset="0"/>
              <a:cs typeface="Arial" panose="020B0604020202020204" pitchFamily="34" charset="0"/>
            </a:endParaRPr>
          </a:p>
          <a:p>
            <a:endParaRPr lang="nl-NL" sz="1800"/>
          </a:p>
        </p:txBody>
      </p:sp>
      <p:sp>
        <p:nvSpPr>
          <p:cNvPr id="6" name="Tekstvak 5">
            <a:extLst>
              <a:ext uri="{FF2B5EF4-FFF2-40B4-BE49-F238E27FC236}">
                <a16:creationId xmlns:a16="http://schemas.microsoft.com/office/drawing/2014/main" id="{604D946E-D83E-40C1-7EB9-DF91FC97C200}"/>
              </a:ext>
            </a:extLst>
          </p:cNvPr>
          <p:cNvSpPr txBox="1"/>
          <p:nvPr/>
        </p:nvSpPr>
        <p:spPr>
          <a:xfrm>
            <a:off x="3177537" y="1734871"/>
            <a:ext cx="6097978" cy="1785104"/>
          </a:xfrm>
          <a:prstGeom prst="rect">
            <a:avLst/>
          </a:prstGeom>
          <a:noFill/>
        </p:spPr>
        <p:txBody>
          <a:bodyPr wrap="square">
            <a:spAutoFit/>
          </a:bodyPr>
          <a:lstStyle/>
          <a:p>
            <a:pPr marL="0" indent="0">
              <a:buFont typeface="Wingdings" panose="05000000000000000000" pitchFamily="2" charset="2"/>
              <a:buNone/>
            </a:pPr>
            <a:r>
              <a:rPr lang="fr-BE" sz="2000" b="1">
                <a:solidFill>
                  <a:srgbClr val="000000"/>
                </a:solidFill>
                <a:latin typeface="Arial"/>
                <a:cs typeface="Arial"/>
              </a:rPr>
              <a:t>HIBA</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919217 Scholengroep 17 - Waasland</a:t>
            </a: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919218 Scholengroep 18 - Het  Leercollectief</a:t>
            </a:r>
            <a:endParaRPr lang="nl-BE" sz="1800">
              <a:latin typeface="Arial"/>
              <a:cs typeface="Arial"/>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919223</a:t>
            </a:r>
            <a:r>
              <a:rPr lang="nl-BE" sz="1800">
                <a:latin typeface="Arial"/>
                <a:cs typeface="Arial"/>
              </a:rPr>
              <a:t> </a:t>
            </a:r>
            <a:r>
              <a:rPr lang="nl-BE" sz="1800" b="0" i="0" u="none" strike="noStrike">
                <a:solidFill>
                  <a:srgbClr val="000000"/>
                </a:solidFill>
                <a:effectLst/>
                <a:latin typeface="Arial"/>
                <a:cs typeface="Arial"/>
              </a:rPr>
              <a:t>Scholengroep 23 – Dynamiek</a:t>
            </a: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919228 Scholengroep 28 - </a:t>
            </a:r>
            <a:r>
              <a:rPr lang="nl-BE" sz="1800" b="0" i="0" u="none" strike="noStrike" err="1">
                <a:solidFill>
                  <a:srgbClr val="000000"/>
                </a:solidFill>
                <a:effectLst/>
                <a:latin typeface="Arial"/>
                <a:cs typeface="Arial"/>
              </a:rPr>
              <a:t>Inspira</a:t>
            </a:r>
            <a:r>
              <a:rPr lang="nl-BE" sz="1800">
                <a:latin typeface="Arial"/>
                <a:cs typeface="Arial"/>
              </a:rPr>
              <a:t> </a:t>
            </a:r>
          </a:p>
          <a:p>
            <a:endParaRPr lang="nl-BE"/>
          </a:p>
        </p:txBody>
      </p:sp>
      <p:sp>
        <p:nvSpPr>
          <p:cNvPr id="8" name="Tekstvak 7">
            <a:extLst>
              <a:ext uri="{FF2B5EF4-FFF2-40B4-BE49-F238E27FC236}">
                <a16:creationId xmlns:a16="http://schemas.microsoft.com/office/drawing/2014/main" id="{129F3DBF-618B-48B7-AF96-F2A4D7AC9667}"/>
              </a:ext>
            </a:extLst>
          </p:cNvPr>
          <p:cNvSpPr txBox="1"/>
          <p:nvPr/>
        </p:nvSpPr>
        <p:spPr>
          <a:xfrm>
            <a:off x="3790895" y="4069617"/>
            <a:ext cx="6097978" cy="1231106"/>
          </a:xfrm>
          <a:prstGeom prst="rect">
            <a:avLst/>
          </a:prstGeom>
          <a:noFill/>
        </p:spPr>
        <p:txBody>
          <a:bodyPr wrap="square">
            <a:spAutoFit/>
          </a:bodyPr>
          <a:lstStyle/>
          <a:p>
            <a:pPr marL="0" indent="0">
              <a:buFont typeface="Wingdings" panose="05000000000000000000" pitchFamily="2" charset="2"/>
              <a:buNone/>
            </a:pPr>
            <a:r>
              <a:rPr lang="fr-BE" sz="2000" b="1">
                <a:solidFill>
                  <a:srgbClr val="000000"/>
                </a:solidFill>
                <a:latin typeface="Arial"/>
                <a:cs typeface="Arial"/>
              </a:rPr>
              <a:t>KIMBERLY</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919219 Scholengroep 19 - Dender</a:t>
            </a: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919220 Scholengroep 20 - Zuid Oost-Vlaanderen</a:t>
            </a:r>
            <a:endParaRPr lang="nl-BE">
              <a:latin typeface="Arial"/>
              <a:cs typeface="Arial"/>
            </a:endParaRPr>
          </a:p>
          <a:p>
            <a:pPr marL="285750" indent="-285750">
              <a:buFont typeface="Wingdings" panose="05000000000000000000" pitchFamily="2" charset="2"/>
              <a:buChar char="§"/>
            </a:pPr>
            <a:endParaRPr lang="nl-BE" sz="1800">
              <a:latin typeface="Arial"/>
              <a:cs typeface="Arial"/>
            </a:endParaRPr>
          </a:p>
        </p:txBody>
      </p:sp>
      <p:pic>
        <p:nvPicPr>
          <p:cNvPr id="4" name="Afbeelding 3" descr="Afbeelding met Menselijk gezicht, persoon, kleding, portret&#10;&#10;Automatisch gegenereerde beschrijving">
            <a:extLst>
              <a:ext uri="{FF2B5EF4-FFF2-40B4-BE49-F238E27FC236}">
                <a16:creationId xmlns:a16="http://schemas.microsoft.com/office/drawing/2014/main" id="{D494A884-B3A6-D98F-8DB7-F98272865EBB}"/>
              </a:ext>
            </a:extLst>
          </p:cNvPr>
          <p:cNvPicPr>
            <a:picLocks noChangeAspect="1"/>
          </p:cNvPicPr>
          <p:nvPr/>
        </p:nvPicPr>
        <p:blipFill>
          <a:blip r:embed="rId3"/>
          <a:stretch>
            <a:fillRect/>
          </a:stretch>
        </p:blipFill>
        <p:spPr>
          <a:xfrm>
            <a:off x="1178794" y="1271045"/>
            <a:ext cx="1788329" cy="2383200"/>
          </a:xfrm>
          <a:prstGeom prst="rect">
            <a:avLst/>
          </a:prstGeom>
        </p:spPr>
      </p:pic>
      <p:pic>
        <p:nvPicPr>
          <p:cNvPr id="12" name="Afbeelding 11" descr="Afbeelding met persoon, Menselijk gezicht, glimlach, Modeaccessoire&#10;&#10;Automatisch gegenereerde beschrijving">
            <a:extLst>
              <a:ext uri="{FF2B5EF4-FFF2-40B4-BE49-F238E27FC236}">
                <a16:creationId xmlns:a16="http://schemas.microsoft.com/office/drawing/2014/main" id="{4DA2D084-A610-2C0F-A6B8-D444EC034AAB}"/>
              </a:ext>
            </a:extLst>
          </p:cNvPr>
          <p:cNvPicPr>
            <a:picLocks noChangeAspect="1"/>
          </p:cNvPicPr>
          <p:nvPr/>
        </p:nvPicPr>
        <p:blipFill>
          <a:blip r:embed="rId4"/>
          <a:stretch>
            <a:fillRect/>
          </a:stretch>
        </p:blipFill>
        <p:spPr>
          <a:xfrm>
            <a:off x="9224877" y="3549152"/>
            <a:ext cx="1788329" cy="2383200"/>
          </a:xfrm>
          <a:prstGeom prst="rect">
            <a:avLst/>
          </a:prstGeom>
        </p:spPr>
      </p:pic>
    </p:spTree>
    <p:extLst>
      <p:ext uri="{BB962C8B-B14F-4D97-AF65-F5344CB8AC3E}">
        <p14:creationId xmlns:p14="http://schemas.microsoft.com/office/powerpoint/2010/main" val="4100565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324A4-F11E-4AA4-E0F0-198D1F1C321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CE6C2DA-6C30-2C8F-BBDB-528D2E558B47}"/>
              </a:ext>
            </a:extLst>
          </p:cNvPr>
          <p:cNvSpPr>
            <a:spLocks noGrp="1"/>
          </p:cNvSpPr>
          <p:nvPr>
            <p:ph type="title"/>
          </p:nvPr>
        </p:nvSpPr>
        <p:spPr/>
        <p:txBody>
          <a:bodyPr/>
          <a:lstStyle/>
          <a:p>
            <a:pPr algn="ctr"/>
            <a:r>
              <a:rPr lang="nl-NL" sz="4000">
                <a:solidFill>
                  <a:srgbClr val="009FE3"/>
                </a:solidFill>
                <a:latin typeface="Arial"/>
                <a:cs typeface="Arial"/>
              </a:rPr>
              <a:t>Team Client Operators</a:t>
            </a:r>
          </a:p>
        </p:txBody>
      </p:sp>
      <p:sp>
        <p:nvSpPr>
          <p:cNvPr id="3" name="Tijdelijke aanduiding voor tekst 2">
            <a:extLst>
              <a:ext uri="{FF2B5EF4-FFF2-40B4-BE49-F238E27FC236}">
                <a16:creationId xmlns:a16="http://schemas.microsoft.com/office/drawing/2014/main" id="{EB3B363D-BD49-78E3-9175-AC3A399084DD}"/>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lvl="1">
              <a:lnSpc>
                <a:spcPct val="107000"/>
              </a:lnSpc>
              <a:spcBef>
                <a:spcPts val="0"/>
              </a:spcBef>
              <a:spcAft>
                <a:spcPts val="800"/>
              </a:spcAft>
              <a:buFont typeface="Arial,Sans-Serif"/>
            </a:pPr>
            <a:endParaRPr lang="nl-BE" sz="1800">
              <a:solidFill>
                <a:srgbClr val="000000"/>
              </a:solidFill>
              <a:latin typeface="Arial" panose="020B0604020202020204" pitchFamily="34" charset="0"/>
              <a:cs typeface="Arial" panose="020B0604020202020204" pitchFamily="34" charset="0"/>
            </a:endParaRPr>
          </a:p>
          <a:p>
            <a:endParaRPr lang="nl-NL" sz="1800"/>
          </a:p>
        </p:txBody>
      </p:sp>
      <p:sp>
        <p:nvSpPr>
          <p:cNvPr id="6" name="Tekstvak 5">
            <a:extLst>
              <a:ext uri="{FF2B5EF4-FFF2-40B4-BE49-F238E27FC236}">
                <a16:creationId xmlns:a16="http://schemas.microsoft.com/office/drawing/2014/main" id="{6B5200A4-4001-36BF-FA18-9818A38C11CF}"/>
              </a:ext>
            </a:extLst>
          </p:cNvPr>
          <p:cNvSpPr txBox="1"/>
          <p:nvPr/>
        </p:nvSpPr>
        <p:spPr>
          <a:xfrm>
            <a:off x="3177537" y="1734871"/>
            <a:ext cx="6097978" cy="1231106"/>
          </a:xfrm>
          <a:prstGeom prst="rect">
            <a:avLst/>
          </a:prstGeom>
          <a:noFill/>
        </p:spPr>
        <p:txBody>
          <a:bodyPr wrap="square">
            <a:spAutoFit/>
          </a:bodyPr>
          <a:lstStyle/>
          <a:p>
            <a:pPr marL="0" indent="0">
              <a:buFont typeface="Wingdings" panose="05000000000000000000" pitchFamily="2" charset="2"/>
              <a:buNone/>
            </a:pPr>
            <a:r>
              <a:rPr lang="fr-BE" sz="2000" b="1" i="0" u="none" strike="noStrike">
                <a:solidFill>
                  <a:srgbClr val="000000"/>
                </a:solidFill>
                <a:effectLst/>
                <a:latin typeface="Arial"/>
                <a:cs typeface="Arial"/>
              </a:rPr>
              <a:t>SA</a:t>
            </a:r>
            <a:r>
              <a:rPr lang="fr-BE" sz="2000" b="1">
                <a:solidFill>
                  <a:srgbClr val="000000"/>
                </a:solidFill>
                <a:latin typeface="Arial"/>
                <a:cs typeface="Arial"/>
              </a:rPr>
              <a:t>RA</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906338</a:t>
            </a:r>
            <a:r>
              <a:rPr lang="nl-BE" sz="1800">
                <a:latin typeface="Arial"/>
                <a:cs typeface="Arial"/>
              </a:rPr>
              <a:t> </a:t>
            </a:r>
            <a:r>
              <a:rPr lang="nl-BE" sz="1800" b="0" i="0" u="none" strike="noStrike">
                <a:solidFill>
                  <a:srgbClr val="000000"/>
                </a:solidFill>
                <a:effectLst/>
                <a:latin typeface="Arial"/>
                <a:cs typeface="Arial"/>
              </a:rPr>
              <a:t>Scholengroep 21 -   Vlaamse Ardennen</a:t>
            </a:r>
            <a:r>
              <a:rPr lang="nl-BE" sz="1800">
                <a:latin typeface="Arial"/>
                <a:cs typeface="Arial"/>
              </a:rPr>
              <a:t> </a:t>
            </a: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919222</a:t>
            </a:r>
            <a:r>
              <a:rPr lang="nl-BE" sz="1800">
                <a:latin typeface="Arial"/>
                <a:cs typeface="Arial"/>
              </a:rPr>
              <a:t> </a:t>
            </a:r>
            <a:r>
              <a:rPr lang="nl-BE" sz="1800" b="0" i="0" u="none" strike="noStrike">
                <a:solidFill>
                  <a:srgbClr val="000000"/>
                </a:solidFill>
                <a:effectLst/>
                <a:latin typeface="Arial"/>
                <a:cs typeface="Arial"/>
              </a:rPr>
              <a:t>Scholengroep 22 - Gent</a:t>
            </a:r>
            <a:r>
              <a:rPr lang="nl-BE" sz="1800">
                <a:latin typeface="Arial"/>
                <a:cs typeface="Arial"/>
              </a:rPr>
              <a:t> </a:t>
            </a:r>
          </a:p>
          <a:p>
            <a:endParaRPr lang="nl-BE"/>
          </a:p>
        </p:txBody>
      </p:sp>
      <p:sp>
        <p:nvSpPr>
          <p:cNvPr id="8" name="Tekstvak 7">
            <a:extLst>
              <a:ext uri="{FF2B5EF4-FFF2-40B4-BE49-F238E27FC236}">
                <a16:creationId xmlns:a16="http://schemas.microsoft.com/office/drawing/2014/main" id="{3002AE03-C8BB-8A34-A87E-7F554503DF77}"/>
              </a:ext>
            </a:extLst>
          </p:cNvPr>
          <p:cNvSpPr txBox="1"/>
          <p:nvPr/>
        </p:nvSpPr>
        <p:spPr>
          <a:xfrm>
            <a:off x="3790895" y="4069617"/>
            <a:ext cx="6097978" cy="1231106"/>
          </a:xfrm>
          <a:prstGeom prst="rect">
            <a:avLst/>
          </a:prstGeom>
          <a:noFill/>
        </p:spPr>
        <p:txBody>
          <a:bodyPr wrap="square">
            <a:spAutoFit/>
          </a:bodyPr>
          <a:lstStyle/>
          <a:p>
            <a:pPr marL="0" indent="0">
              <a:buFont typeface="Wingdings" panose="05000000000000000000" pitchFamily="2" charset="2"/>
              <a:buNone/>
            </a:pPr>
            <a:r>
              <a:rPr lang="fr-BE" sz="2000" b="1">
                <a:solidFill>
                  <a:srgbClr val="000000"/>
                </a:solidFill>
                <a:latin typeface="Arial"/>
                <a:cs typeface="Arial"/>
              </a:rPr>
              <a:t>SANDY</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panose="020B0604020202020204" pitchFamily="34" charset="0"/>
                <a:cs typeface="Arial" panose="020B0604020202020204" pitchFamily="34" charset="0"/>
              </a:rPr>
              <a:t>919224 Scholengroep 24K</a:t>
            </a: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919226 Scholengroep 26 - </a:t>
            </a:r>
            <a:r>
              <a:rPr lang="nl-BE" sz="1800" b="0" i="0" u="none" strike="noStrike" err="1">
                <a:solidFill>
                  <a:srgbClr val="000000"/>
                </a:solidFill>
                <a:effectLst/>
                <a:latin typeface="Arial"/>
                <a:cs typeface="Arial"/>
              </a:rPr>
              <a:t>Xplora</a:t>
            </a:r>
            <a:endParaRPr lang="nl-BE"/>
          </a:p>
          <a:p>
            <a:pPr marL="285750" indent="-285750">
              <a:buFont typeface="Wingdings" panose="05000000000000000000" pitchFamily="2" charset="2"/>
              <a:buChar char="§"/>
            </a:pPr>
            <a:endParaRPr lang="nl-BE" sz="1800">
              <a:latin typeface="Arial"/>
              <a:cs typeface="Arial"/>
            </a:endParaRPr>
          </a:p>
        </p:txBody>
      </p:sp>
      <p:pic>
        <p:nvPicPr>
          <p:cNvPr id="9" name="Afbeelding 8" descr="Afbeelding met Menselijk gezicht, persoon, boom, glimlach&#10;&#10;Automatisch gegenereerde beschrijving">
            <a:extLst>
              <a:ext uri="{FF2B5EF4-FFF2-40B4-BE49-F238E27FC236}">
                <a16:creationId xmlns:a16="http://schemas.microsoft.com/office/drawing/2014/main" id="{B0D02466-B586-80E7-6D13-0ADF7B585971}"/>
              </a:ext>
            </a:extLst>
          </p:cNvPr>
          <p:cNvPicPr>
            <a:picLocks noChangeAspect="1"/>
          </p:cNvPicPr>
          <p:nvPr/>
        </p:nvPicPr>
        <p:blipFill>
          <a:blip r:embed="rId3"/>
          <a:stretch>
            <a:fillRect/>
          </a:stretch>
        </p:blipFill>
        <p:spPr>
          <a:xfrm>
            <a:off x="1178794" y="1271045"/>
            <a:ext cx="1788329" cy="2383200"/>
          </a:xfrm>
          <a:prstGeom prst="rect">
            <a:avLst/>
          </a:prstGeom>
        </p:spPr>
      </p:pic>
      <p:pic>
        <p:nvPicPr>
          <p:cNvPr id="15" name="Afbeelding 14" descr="Afbeelding met Menselijk gezicht, persoon, glimlach, kleding&#10;&#10;Automatisch gegenereerde beschrijving">
            <a:extLst>
              <a:ext uri="{FF2B5EF4-FFF2-40B4-BE49-F238E27FC236}">
                <a16:creationId xmlns:a16="http://schemas.microsoft.com/office/drawing/2014/main" id="{1154A737-5C84-7E95-C865-748ECBCE45C3}"/>
              </a:ext>
            </a:extLst>
          </p:cNvPr>
          <p:cNvPicPr>
            <a:picLocks noChangeAspect="1"/>
          </p:cNvPicPr>
          <p:nvPr/>
        </p:nvPicPr>
        <p:blipFill>
          <a:blip r:embed="rId4"/>
          <a:stretch>
            <a:fillRect/>
          </a:stretch>
        </p:blipFill>
        <p:spPr>
          <a:xfrm>
            <a:off x="9224006" y="3535995"/>
            <a:ext cx="1789200" cy="2298350"/>
          </a:xfrm>
          <a:prstGeom prst="rect">
            <a:avLst/>
          </a:prstGeom>
        </p:spPr>
      </p:pic>
    </p:spTree>
    <p:extLst>
      <p:ext uri="{BB962C8B-B14F-4D97-AF65-F5344CB8AC3E}">
        <p14:creationId xmlns:p14="http://schemas.microsoft.com/office/powerpoint/2010/main" val="6462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B44BB-68B1-2CC9-320B-9C733AEAC70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A2B5596-2DAA-E17A-1547-17DDDA587C23}"/>
              </a:ext>
            </a:extLst>
          </p:cNvPr>
          <p:cNvSpPr>
            <a:spLocks noGrp="1"/>
          </p:cNvSpPr>
          <p:nvPr>
            <p:ph type="title"/>
          </p:nvPr>
        </p:nvSpPr>
        <p:spPr/>
        <p:txBody>
          <a:bodyPr/>
          <a:lstStyle/>
          <a:p>
            <a:pPr algn="ctr"/>
            <a:r>
              <a:rPr lang="nl-NL" sz="3600">
                <a:solidFill>
                  <a:srgbClr val="009FE3"/>
                </a:solidFill>
                <a:latin typeface="Arial"/>
                <a:cs typeface="Arial"/>
              </a:rPr>
              <a:t>Team Client Operators</a:t>
            </a:r>
          </a:p>
        </p:txBody>
      </p:sp>
      <p:sp>
        <p:nvSpPr>
          <p:cNvPr id="3" name="Tijdelijke aanduiding voor tekst 2">
            <a:extLst>
              <a:ext uri="{FF2B5EF4-FFF2-40B4-BE49-F238E27FC236}">
                <a16:creationId xmlns:a16="http://schemas.microsoft.com/office/drawing/2014/main" id="{236CA7F7-2C34-052C-DDD1-E7C7179DAB31}"/>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lvl="1">
              <a:lnSpc>
                <a:spcPct val="107000"/>
              </a:lnSpc>
              <a:spcBef>
                <a:spcPts val="0"/>
              </a:spcBef>
              <a:spcAft>
                <a:spcPts val="800"/>
              </a:spcAft>
              <a:buFont typeface="Arial,Sans-Serif"/>
            </a:pPr>
            <a:endParaRPr lang="nl-BE" sz="1800">
              <a:solidFill>
                <a:srgbClr val="000000"/>
              </a:solidFill>
              <a:latin typeface="Arial" panose="020B0604020202020204" pitchFamily="34" charset="0"/>
              <a:cs typeface="Arial" panose="020B0604020202020204" pitchFamily="34" charset="0"/>
            </a:endParaRPr>
          </a:p>
          <a:p>
            <a:endParaRPr lang="nl-NL" sz="1800"/>
          </a:p>
        </p:txBody>
      </p:sp>
      <p:sp>
        <p:nvSpPr>
          <p:cNvPr id="6" name="Tekstvak 5">
            <a:extLst>
              <a:ext uri="{FF2B5EF4-FFF2-40B4-BE49-F238E27FC236}">
                <a16:creationId xmlns:a16="http://schemas.microsoft.com/office/drawing/2014/main" id="{CCAF8670-3FDC-41D2-57FA-3C37F81C10E5}"/>
              </a:ext>
            </a:extLst>
          </p:cNvPr>
          <p:cNvSpPr txBox="1"/>
          <p:nvPr/>
        </p:nvSpPr>
        <p:spPr>
          <a:xfrm>
            <a:off x="3213163" y="2691993"/>
            <a:ext cx="6097978" cy="954107"/>
          </a:xfrm>
          <a:prstGeom prst="rect">
            <a:avLst/>
          </a:prstGeom>
          <a:noFill/>
        </p:spPr>
        <p:txBody>
          <a:bodyPr wrap="square">
            <a:spAutoFit/>
          </a:bodyPr>
          <a:lstStyle/>
          <a:p>
            <a:pPr marL="0" indent="0">
              <a:buFont typeface="Wingdings" panose="05000000000000000000" pitchFamily="2" charset="2"/>
              <a:buNone/>
            </a:pPr>
            <a:r>
              <a:rPr lang="fr-BE" sz="2000" b="1" i="0" u="none" strike="noStrike">
                <a:solidFill>
                  <a:srgbClr val="000000"/>
                </a:solidFill>
                <a:effectLst/>
                <a:latin typeface="Arial"/>
                <a:cs typeface="Arial"/>
              </a:rPr>
              <a:t>CHANTAL</a:t>
            </a:r>
            <a:endParaRPr lang="en-US" sz="1800" b="0" i="0" u="none" strike="noStrike">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919225 Scholengroep 25 - Impact</a:t>
            </a:r>
          </a:p>
          <a:p>
            <a:pPr marL="285750" indent="-285750">
              <a:buFont typeface="Wingdings" panose="05000000000000000000" pitchFamily="2" charset="2"/>
              <a:buChar char="§"/>
            </a:pPr>
            <a:r>
              <a:rPr lang="nl-BE" sz="1800" b="0" i="0" u="none" strike="noStrike">
                <a:solidFill>
                  <a:srgbClr val="000000"/>
                </a:solidFill>
                <a:effectLst/>
                <a:latin typeface="Arial"/>
                <a:cs typeface="Arial"/>
              </a:rPr>
              <a:t>919227 Scholengroep 27 - Stroom </a:t>
            </a:r>
            <a:endParaRPr lang="nl-BE"/>
          </a:p>
        </p:txBody>
      </p:sp>
      <p:pic>
        <p:nvPicPr>
          <p:cNvPr id="4" name="Afbeelding 3" descr="Afbeelding met persoon, kleding, Menselijk gezicht, glimlach&#10;&#10;Automatisch gegenereerde beschrijving">
            <a:extLst>
              <a:ext uri="{FF2B5EF4-FFF2-40B4-BE49-F238E27FC236}">
                <a16:creationId xmlns:a16="http://schemas.microsoft.com/office/drawing/2014/main" id="{053A43BD-8E11-453F-1FDA-51F177605692}"/>
              </a:ext>
            </a:extLst>
          </p:cNvPr>
          <p:cNvPicPr>
            <a:picLocks noChangeAspect="1"/>
          </p:cNvPicPr>
          <p:nvPr/>
        </p:nvPicPr>
        <p:blipFill>
          <a:blip r:embed="rId3"/>
          <a:stretch>
            <a:fillRect/>
          </a:stretch>
        </p:blipFill>
        <p:spPr>
          <a:xfrm>
            <a:off x="1280098" y="2237400"/>
            <a:ext cx="1788329" cy="2383200"/>
          </a:xfrm>
          <a:prstGeom prst="rect">
            <a:avLst/>
          </a:prstGeom>
        </p:spPr>
      </p:pic>
    </p:spTree>
    <p:extLst>
      <p:ext uri="{BB962C8B-B14F-4D97-AF65-F5344CB8AC3E}">
        <p14:creationId xmlns:p14="http://schemas.microsoft.com/office/powerpoint/2010/main" val="3115923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F04FE8-9AE1-EAA3-BB6E-EA7C8CD8F9AC}"/>
              </a:ext>
            </a:extLst>
          </p:cNvPr>
          <p:cNvSpPr>
            <a:spLocks noGrp="1"/>
          </p:cNvSpPr>
          <p:nvPr>
            <p:ph type="ctrTitle"/>
          </p:nvPr>
        </p:nvSpPr>
        <p:spPr>
          <a:xfrm>
            <a:off x="385299" y="2421082"/>
            <a:ext cx="7953803" cy="2337955"/>
          </a:xfrm>
        </p:spPr>
        <p:txBody>
          <a:bodyPr/>
          <a:lstStyle/>
          <a:p>
            <a:pPr algn="ctr"/>
            <a:r>
              <a:rPr lang="nl-BE"/>
              <a:t>Veilige stageplaatsen</a:t>
            </a:r>
            <a:br>
              <a:rPr lang="nl-BE"/>
            </a:br>
            <a:r>
              <a:rPr lang="nl-BE" sz="3000"/>
              <a:t>in het gewoon secundair onderwijs</a:t>
            </a:r>
            <a:br>
              <a:rPr lang="nl-BE" sz="3000"/>
            </a:br>
            <a:r>
              <a:rPr lang="nl-BE" sz="3000"/>
              <a:t>&amp; het buitengewoon secundair onderwijs OV4</a:t>
            </a:r>
            <a:br>
              <a:rPr lang="nl-BE" sz="3000"/>
            </a:br>
            <a:br>
              <a:rPr lang="nl-BE" sz="4000"/>
            </a:br>
            <a:r>
              <a:rPr lang="nl-BE" sz="2700" i="1"/>
              <a:t>gemeenschappelijke preventiedienst GO!</a:t>
            </a:r>
            <a:endParaRPr lang="nl-BE" b="0" i="1"/>
          </a:p>
        </p:txBody>
      </p:sp>
      <p:sp>
        <p:nvSpPr>
          <p:cNvPr id="3" name="Ondertitel 2">
            <a:extLst>
              <a:ext uri="{FF2B5EF4-FFF2-40B4-BE49-F238E27FC236}">
                <a16:creationId xmlns:a16="http://schemas.microsoft.com/office/drawing/2014/main" id="{F459F230-8033-1E4B-3557-3E03D9473248}"/>
              </a:ext>
            </a:extLst>
          </p:cNvPr>
          <p:cNvSpPr>
            <a:spLocks noGrp="1"/>
          </p:cNvSpPr>
          <p:nvPr>
            <p:ph type="subTitle" idx="1"/>
          </p:nvPr>
        </p:nvSpPr>
        <p:spPr>
          <a:xfrm>
            <a:off x="639877" y="5362512"/>
            <a:ext cx="7444648" cy="969962"/>
          </a:xfrm>
        </p:spPr>
        <p:txBody>
          <a:bodyPr>
            <a:normAutofit/>
          </a:bodyPr>
          <a:lstStyle/>
          <a:p>
            <a:r>
              <a:rPr lang="nl-BE" sz="2700"/>
              <a:t>GUY LINTEN				Isabelle Defoirdt</a:t>
            </a:r>
          </a:p>
          <a:p>
            <a:r>
              <a:rPr lang="nl-BE" sz="1400"/>
              <a:t>Preventieadviseur coördinator GO!		</a:t>
            </a:r>
            <a:r>
              <a:rPr lang="nl-BE" sz="1400" err="1"/>
              <a:t>prevenTIEadviseur</a:t>
            </a:r>
            <a:r>
              <a:rPr lang="nl-BE" sz="1400"/>
              <a:t> SGR 24K</a:t>
            </a:r>
          </a:p>
          <a:p>
            <a:endParaRPr lang="nl-BE" sz="1200">
              <a:latin typeface="Cavolini" panose="020B0502040204020203" pitchFamily="66" charset="0"/>
              <a:cs typeface="Cavolini" panose="020B0502040204020203" pitchFamily="66" charset="0"/>
            </a:endParaRPr>
          </a:p>
        </p:txBody>
      </p:sp>
    </p:spTree>
    <p:extLst>
      <p:ext uri="{BB962C8B-B14F-4D97-AF65-F5344CB8AC3E}">
        <p14:creationId xmlns:p14="http://schemas.microsoft.com/office/powerpoint/2010/main" val="3827885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65624CAB-A78F-9439-38E8-14B8025CB574}"/>
            </a:ext>
          </a:extLst>
        </p:cNvPr>
        <p:cNvGrpSpPr/>
        <p:nvPr/>
      </p:nvGrpSpPr>
      <p:grpSpPr>
        <a:xfrm>
          <a:off x="0" y="0"/>
          <a:ext cx="0" cy="0"/>
          <a:chOff x="0" y="0"/>
          <a:chExt cx="0" cy="0"/>
        </a:xfrm>
      </p:grpSpPr>
      <p:sp>
        <p:nvSpPr>
          <p:cNvPr id="182" name="Google Shape;182;p21">
            <a:extLst>
              <a:ext uri="{FF2B5EF4-FFF2-40B4-BE49-F238E27FC236}">
                <a16:creationId xmlns:a16="http://schemas.microsoft.com/office/drawing/2014/main" id="{31579B54-D487-745D-7C23-EF21B9B2431C}"/>
              </a:ext>
            </a:extLst>
          </p:cNvPr>
          <p:cNvSpPr txBox="1">
            <a:spLocks noGrp="1"/>
          </p:cNvSpPr>
          <p:nvPr>
            <p:ph type="ctrTitle"/>
          </p:nvPr>
        </p:nvSpPr>
        <p:spPr>
          <a:xfrm>
            <a:off x="670357" y="578885"/>
            <a:ext cx="11146120" cy="969962"/>
          </a:xfrm>
          <a:prstGeom prst="rect">
            <a:avLst/>
          </a:prstGeom>
          <a:noFill/>
          <a:ln>
            <a:noFill/>
          </a:ln>
        </p:spPr>
        <p:txBody>
          <a:bodyPr spcFirstLastPara="1" vert="horz" wrap="square" lIns="0" tIns="45697" rIns="0" bIns="45697" rtlCol="0" anchor="t" anchorCtr="0">
            <a:noAutofit/>
          </a:bodyPr>
          <a:lstStyle/>
          <a:p>
            <a:r>
              <a:rPr lang="nl-BE" sz="4400"/>
              <a:t>Waarom veilige stageplaatsen?</a:t>
            </a:r>
            <a:endParaRPr sz="4400"/>
          </a:p>
        </p:txBody>
      </p:sp>
      <p:sp>
        <p:nvSpPr>
          <p:cNvPr id="3" name="Tekstvak 2">
            <a:extLst>
              <a:ext uri="{FF2B5EF4-FFF2-40B4-BE49-F238E27FC236}">
                <a16:creationId xmlns:a16="http://schemas.microsoft.com/office/drawing/2014/main" id="{12AD30A2-4A3B-864E-61AD-6C66276C84E2}"/>
              </a:ext>
            </a:extLst>
          </p:cNvPr>
          <p:cNvSpPr txBox="1"/>
          <p:nvPr/>
        </p:nvSpPr>
        <p:spPr>
          <a:xfrm>
            <a:off x="670357" y="1715102"/>
            <a:ext cx="10801604" cy="2131353"/>
          </a:xfrm>
          <a:prstGeom prst="rect">
            <a:avLst/>
          </a:prstGeom>
          <a:noFill/>
        </p:spPr>
        <p:txBody>
          <a:bodyPr wrap="square">
            <a:spAutoFit/>
          </a:bodyPr>
          <a:lstStyle/>
          <a:p>
            <a:pPr>
              <a:defRPr/>
            </a:pPr>
            <a:r>
              <a:rPr lang="nl-BE" altLang="nl-BE" sz="2400"/>
              <a:t>Elke werkgever moet een preventief welzijnsbeleid voeren door:</a:t>
            </a:r>
          </a:p>
          <a:p>
            <a:pPr>
              <a:defRPr/>
            </a:pPr>
            <a:endParaRPr lang="nl-BE" altLang="nl-BE" sz="2400"/>
          </a:p>
          <a:p>
            <a:pPr marL="0" lvl="2">
              <a:spcBef>
                <a:spcPts val="500"/>
              </a:spcBef>
              <a:defRPr/>
            </a:pPr>
            <a:r>
              <a:rPr lang="nl-BE" altLang="nl-BE" sz="2400"/>
              <a:t>	→ veilige werkomgeving creëren: verhogen welzijnsniveau en welbevinden</a:t>
            </a:r>
          </a:p>
          <a:p>
            <a:pPr marL="0" lvl="2">
              <a:spcBef>
                <a:spcPts val="500"/>
              </a:spcBef>
              <a:defRPr/>
            </a:pPr>
            <a:endParaRPr lang="nl-BE" altLang="nl-BE" sz="2400"/>
          </a:p>
          <a:p>
            <a:pPr marL="0" lvl="2">
              <a:spcBef>
                <a:spcPts val="500"/>
              </a:spcBef>
              <a:defRPr/>
            </a:pPr>
            <a:r>
              <a:rPr lang="nl-BE" altLang="nl-BE" sz="2400"/>
              <a:t>	→ ongevallen voorkomen en vermijden van </a:t>
            </a:r>
            <a:r>
              <a:rPr lang="nl-BE" sz="2400"/>
              <a:t>(zeer) ernstige arbeidsongevallen</a:t>
            </a:r>
          </a:p>
        </p:txBody>
      </p:sp>
    </p:spTree>
    <p:extLst>
      <p:ext uri="{BB962C8B-B14F-4D97-AF65-F5344CB8AC3E}">
        <p14:creationId xmlns:p14="http://schemas.microsoft.com/office/powerpoint/2010/main" val="2837848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20D00-DC89-970B-B793-5AC149CDEE0D}"/>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B771E074-3349-2648-481A-41CABC5AB089}"/>
              </a:ext>
            </a:extLst>
          </p:cNvPr>
          <p:cNvPicPr>
            <a:picLocks noChangeAspect="1"/>
          </p:cNvPicPr>
          <p:nvPr/>
        </p:nvPicPr>
        <p:blipFill>
          <a:blip r:embed="rId2"/>
          <a:stretch>
            <a:fillRect/>
          </a:stretch>
        </p:blipFill>
        <p:spPr>
          <a:xfrm>
            <a:off x="4468887" y="0"/>
            <a:ext cx="7036517" cy="6858000"/>
          </a:xfrm>
          <a:prstGeom prst="rect">
            <a:avLst/>
          </a:prstGeom>
        </p:spPr>
      </p:pic>
      <p:sp>
        <p:nvSpPr>
          <p:cNvPr id="2" name="Titel 1">
            <a:extLst>
              <a:ext uri="{FF2B5EF4-FFF2-40B4-BE49-F238E27FC236}">
                <a16:creationId xmlns:a16="http://schemas.microsoft.com/office/drawing/2014/main" id="{6F227FD5-953C-9E47-168D-94CC431A8895}"/>
              </a:ext>
            </a:extLst>
          </p:cNvPr>
          <p:cNvSpPr>
            <a:spLocks noGrp="1"/>
          </p:cNvSpPr>
          <p:nvPr>
            <p:ph type="ctrTitle"/>
          </p:nvPr>
        </p:nvSpPr>
        <p:spPr>
          <a:xfrm>
            <a:off x="761797" y="361490"/>
            <a:ext cx="10317871" cy="1363401"/>
          </a:xfrm>
        </p:spPr>
        <p:txBody>
          <a:bodyPr/>
          <a:lstStyle/>
          <a:p>
            <a:r>
              <a:rPr lang="nl-BE"/>
              <a:t>Wegwijs in </a:t>
            </a:r>
            <a:br>
              <a:rPr lang="nl-BE"/>
            </a:br>
            <a:r>
              <a:rPr lang="nl-BE"/>
              <a:t>documenten</a:t>
            </a:r>
          </a:p>
        </p:txBody>
      </p:sp>
      <p:sp>
        <p:nvSpPr>
          <p:cNvPr id="4" name="Tijdelijke aanduiding voor tekst 3">
            <a:extLst>
              <a:ext uri="{FF2B5EF4-FFF2-40B4-BE49-F238E27FC236}">
                <a16:creationId xmlns:a16="http://schemas.microsoft.com/office/drawing/2014/main" id="{6149234C-3DB9-26AB-0272-7ABD8A349627}"/>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a:p>
          <a:p>
            <a:pPr marL="0" indent="0">
              <a:buNone/>
            </a:pPr>
            <a:r>
              <a:rPr lang="nl-BE" sz="2350">
                <a:hlinkClick r:id="rId3"/>
              </a:rPr>
              <a:t>https://pro.g-o.be/</a:t>
            </a:r>
            <a:r>
              <a:rPr lang="nl-BE" sz="2350"/>
              <a:t> </a:t>
            </a:r>
          </a:p>
        </p:txBody>
      </p:sp>
      <p:pic>
        <p:nvPicPr>
          <p:cNvPr id="6" name="Graphic 5">
            <a:extLst>
              <a:ext uri="{FF2B5EF4-FFF2-40B4-BE49-F238E27FC236}">
                <a16:creationId xmlns:a16="http://schemas.microsoft.com/office/drawing/2014/main" id="{75BECAE8-9EA0-3162-94D0-E5797757F11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B4510906-7383-23B4-3AEC-2C828DDC474B}"/>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6">
                  <a:extLst>
                    <a:ext uri="{96DAC541-7B7A-43D3-8B79-37D633B846F1}">
                      <asvg:svgBlip xmlns:asvg="http://schemas.microsoft.com/office/drawing/2016/SVG/main" r:embed="rId7"/>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a:p>
        </p:txBody>
      </p:sp>
      <p:cxnSp>
        <p:nvCxnSpPr>
          <p:cNvPr id="5" name="Rechte verbindingslijn met pijl 4">
            <a:extLst>
              <a:ext uri="{FF2B5EF4-FFF2-40B4-BE49-F238E27FC236}">
                <a16:creationId xmlns:a16="http://schemas.microsoft.com/office/drawing/2014/main" id="{0824DFF8-5D5A-D58E-CBC6-E8EC9271CE6E}"/>
              </a:ext>
            </a:extLst>
          </p:cNvPr>
          <p:cNvCxnSpPr>
            <a:cxnSpLocks/>
          </p:cNvCxnSpPr>
          <p:nvPr/>
        </p:nvCxnSpPr>
        <p:spPr>
          <a:xfrm>
            <a:off x="6193379" y="486832"/>
            <a:ext cx="3106882" cy="4981425"/>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9" name="Ovaal 8">
            <a:extLst>
              <a:ext uri="{FF2B5EF4-FFF2-40B4-BE49-F238E27FC236}">
                <a16:creationId xmlns:a16="http://schemas.microsoft.com/office/drawing/2014/main" id="{B70431FE-6F62-ED4E-8120-033DF2638E40}"/>
              </a:ext>
            </a:extLst>
          </p:cNvPr>
          <p:cNvSpPr/>
          <p:nvPr/>
        </p:nvSpPr>
        <p:spPr>
          <a:xfrm>
            <a:off x="5684225" y="0"/>
            <a:ext cx="697744" cy="520091"/>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900"/>
          </a:p>
        </p:txBody>
      </p:sp>
    </p:spTree>
    <p:extLst>
      <p:ext uri="{BB962C8B-B14F-4D97-AF65-F5344CB8AC3E}">
        <p14:creationId xmlns:p14="http://schemas.microsoft.com/office/powerpoint/2010/main" val="3719394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1FA09-25A7-7D09-C5B0-BAD724082C59}"/>
            </a:ext>
          </a:extLst>
        </p:cNvPr>
        <p:cNvGrpSpPr/>
        <p:nvPr/>
      </p:nvGrpSpPr>
      <p:grpSpPr>
        <a:xfrm>
          <a:off x="0" y="0"/>
          <a:ext cx="0" cy="0"/>
          <a:chOff x="0" y="0"/>
          <a:chExt cx="0" cy="0"/>
        </a:xfrm>
      </p:grpSpPr>
      <p:pic>
        <p:nvPicPr>
          <p:cNvPr id="8" name="Afbeelding 7">
            <a:extLst>
              <a:ext uri="{FF2B5EF4-FFF2-40B4-BE49-F238E27FC236}">
                <a16:creationId xmlns:a16="http://schemas.microsoft.com/office/drawing/2014/main" id="{80A80C9F-8224-F51E-AB34-B0F6FBC9B679}"/>
              </a:ext>
            </a:extLst>
          </p:cNvPr>
          <p:cNvPicPr>
            <a:picLocks noChangeAspect="1"/>
          </p:cNvPicPr>
          <p:nvPr/>
        </p:nvPicPr>
        <p:blipFill>
          <a:blip r:embed="rId2"/>
          <a:stretch>
            <a:fillRect/>
          </a:stretch>
        </p:blipFill>
        <p:spPr>
          <a:xfrm>
            <a:off x="2681252" y="1083926"/>
            <a:ext cx="8748952" cy="5465841"/>
          </a:xfrm>
          <a:prstGeom prst="rect">
            <a:avLst/>
          </a:prstGeom>
        </p:spPr>
      </p:pic>
      <p:sp>
        <p:nvSpPr>
          <p:cNvPr id="2" name="Titel 1">
            <a:extLst>
              <a:ext uri="{FF2B5EF4-FFF2-40B4-BE49-F238E27FC236}">
                <a16:creationId xmlns:a16="http://schemas.microsoft.com/office/drawing/2014/main" id="{96D23701-2F41-9EA1-3186-8FD7D13C5254}"/>
              </a:ext>
            </a:extLst>
          </p:cNvPr>
          <p:cNvSpPr>
            <a:spLocks noGrp="1"/>
          </p:cNvSpPr>
          <p:nvPr>
            <p:ph type="ctrTitle"/>
          </p:nvPr>
        </p:nvSpPr>
        <p:spPr>
          <a:xfrm>
            <a:off x="761797" y="361490"/>
            <a:ext cx="10317871" cy="882039"/>
          </a:xfrm>
        </p:spPr>
        <p:txBody>
          <a:bodyPr/>
          <a:lstStyle/>
          <a:p>
            <a:r>
              <a:rPr lang="nl-BE"/>
              <a:t>Procedures</a:t>
            </a:r>
          </a:p>
        </p:txBody>
      </p:sp>
      <p:sp>
        <p:nvSpPr>
          <p:cNvPr id="4" name="Tijdelijke aanduiding voor tekst 3">
            <a:extLst>
              <a:ext uri="{FF2B5EF4-FFF2-40B4-BE49-F238E27FC236}">
                <a16:creationId xmlns:a16="http://schemas.microsoft.com/office/drawing/2014/main" id="{48B0E0C4-A1C3-1B90-3135-DABA86E0EB2B}"/>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a:p>
        </p:txBody>
      </p:sp>
      <p:pic>
        <p:nvPicPr>
          <p:cNvPr id="6" name="Graphic 5">
            <a:extLst>
              <a:ext uri="{FF2B5EF4-FFF2-40B4-BE49-F238E27FC236}">
                <a16:creationId xmlns:a16="http://schemas.microsoft.com/office/drawing/2014/main" id="{1F956243-E899-D56E-5D4F-4BC18124D65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C7EB69A3-348F-1F0F-8177-09F1C20E82CA}"/>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5">
                  <a:extLst>
                    <a:ext uri="{96DAC541-7B7A-43D3-8B79-37D633B846F1}">
                      <asvg:svgBlip xmlns:asvg="http://schemas.microsoft.com/office/drawing/2016/SVG/main" r:embed="rId6"/>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a:p>
        </p:txBody>
      </p:sp>
      <p:sp>
        <p:nvSpPr>
          <p:cNvPr id="10" name="Google Shape;163;p74">
            <a:extLst>
              <a:ext uri="{FF2B5EF4-FFF2-40B4-BE49-F238E27FC236}">
                <a16:creationId xmlns:a16="http://schemas.microsoft.com/office/drawing/2014/main" id="{D162B9A2-7667-A231-68A7-2ABEB8C30F0E}"/>
              </a:ext>
            </a:extLst>
          </p:cNvPr>
          <p:cNvSpPr/>
          <p:nvPr/>
        </p:nvSpPr>
        <p:spPr>
          <a:xfrm>
            <a:off x="2809521" y="4863341"/>
            <a:ext cx="1347047" cy="604916"/>
          </a:xfrm>
          <a:prstGeom prst="ellipse">
            <a:avLst/>
          </a:prstGeom>
          <a:noFill/>
          <a:ln w="38100" cap="flat" cmpd="sng">
            <a:solidFill>
              <a:srgbClr val="C00000"/>
            </a:solidFill>
            <a:prstDash val="solid"/>
            <a:round/>
            <a:headEnd type="none" w="sm" len="sm"/>
            <a:tailEnd type="none" w="sm" len="sm"/>
          </a:ln>
        </p:spPr>
        <p:txBody>
          <a:bodyPr spcFirstLastPara="1" wrap="square" lIns="45713" tIns="22850" rIns="45713" bIns="22850" anchor="ctr" anchorCtr="0">
            <a:noAutofit/>
          </a:bodyPr>
          <a:lstStyle/>
          <a:p>
            <a:pPr algn="ctr"/>
            <a:endParaRPr sz="700" b="1">
              <a:latin typeface="Arial"/>
              <a:ea typeface="Arial"/>
              <a:cs typeface="Arial"/>
              <a:sym typeface="Arial"/>
            </a:endParaRPr>
          </a:p>
        </p:txBody>
      </p:sp>
    </p:spTree>
    <p:extLst>
      <p:ext uri="{BB962C8B-B14F-4D97-AF65-F5344CB8AC3E}">
        <p14:creationId xmlns:p14="http://schemas.microsoft.com/office/powerpoint/2010/main" val="1463744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1B984-36AF-B99F-DBB7-4A99609C411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FEB1A0F-24AC-F12A-A7C8-014D8678FD15}"/>
              </a:ext>
            </a:extLst>
          </p:cNvPr>
          <p:cNvSpPr>
            <a:spLocks noGrp="1"/>
          </p:cNvSpPr>
          <p:nvPr>
            <p:ph type="ctrTitle"/>
          </p:nvPr>
        </p:nvSpPr>
        <p:spPr>
          <a:xfrm>
            <a:off x="761797" y="361490"/>
            <a:ext cx="10317871" cy="882039"/>
          </a:xfrm>
        </p:spPr>
        <p:txBody>
          <a:bodyPr/>
          <a:lstStyle/>
          <a:p>
            <a:r>
              <a:rPr lang="nl-BE"/>
              <a:t>Procedures</a:t>
            </a:r>
          </a:p>
        </p:txBody>
      </p:sp>
      <p:sp>
        <p:nvSpPr>
          <p:cNvPr id="4" name="Tijdelijke aanduiding voor tekst 3">
            <a:extLst>
              <a:ext uri="{FF2B5EF4-FFF2-40B4-BE49-F238E27FC236}">
                <a16:creationId xmlns:a16="http://schemas.microsoft.com/office/drawing/2014/main" id="{AA799BA1-1F8D-F2B7-9277-9C750E909B7D}"/>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a:p>
        </p:txBody>
      </p:sp>
      <p:pic>
        <p:nvPicPr>
          <p:cNvPr id="6" name="Graphic 5">
            <a:extLst>
              <a:ext uri="{FF2B5EF4-FFF2-40B4-BE49-F238E27FC236}">
                <a16:creationId xmlns:a16="http://schemas.microsoft.com/office/drawing/2014/main" id="{BF1EAEDC-0F93-F719-BE32-2E4D96A7EA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838791EC-3172-C252-20DF-F494BDB97D4A}"/>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a:p>
        </p:txBody>
      </p:sp>
      <p:pic>
        <p:nvPicPr>
          <p:cNvPr id="3" name="Afbeelding 2">
            <a:extLst>
              <a:ext uri="{FF2B5EF4-FFF2-40B4-BE49-F238E27FC236}">
                <a16:creationId xmlns:a16="http://schemas.microsoft.com/office/drawing/2014/main" id="{543B7B9E-963E-6EA1-9530-803B78224787}"/>
              </a:ext>
            </a:extLst>
          </p:cNvPr>
          <p:cNvPicPr>
            <a:picLocks noChangeAspect="1"/>
          </p:cNvPicPr>
          <p:nvPr/>
        </p:nvPicPr>
        <p:blipFill>
          <a:blip r:embed="rId6"/>
          <a:stretch>
            <a:fillRect/>
          </a:stretch>
        </p:blipFill>
        <p:spPr>
          <a:xfrm>
            <a:off x="3837085" y="924089"/>
            <a:ext cx="7242583" cy="5250873"/>
          </a:xfrm>
          <a:prstGeom prst="rect">
            <a:avLst/>
          </a:prstGeom>
        </p:spPr>
      </p:pic>
      <p:sp>
        <p:nvSpPr>
          <p:cNvPr id="5" name="Pijl: rechts 4">
            <a:extLst>
              <a:ext uri="{FF2B5EF4-FFF2-40B4-BE49-F238E27FC236}">
                <a16:creationId xmlns:a16="http://schemas.microsoft.com/office/drawing/2014/main" id="{88BCD652-675E-5901-C1B0-45AA8C2C93E9}"/>
              </a:ext>
            </a:extLst>
          </p:cNvPr>
          <p:cNvSpPr/>
          <p:nvPr/>
        </p:nvSpPr>
        <p:spPr>
          <a:xfrm>
            <a:off x="2764379" y="3888871"/>
            <a:ext cx="1126766" cy="317964"/>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9" name="Pijl: rechts 8">
            <a:extLst>
              <a:ext uri="{FF2B5EF4-FFF2-40B4-BE49-F238E27FC236}">
                <a16:creationId xmlns:a16="http://schemas.microsoft.com/office/drawing/2014/main" id="{2237AD55-EC9B-51A5-EDFF-23324A44C458}"/>
              </a:ext>
            </a:extLst>
          </p:cNvPr>
          <p:cNvSpPr/>
          <p:nvPr/>
        </p:nvSpPr>
        <p:spPr>
          <a:xfrm>
            <a:off x="2764379" y="4499264"/>
            <a:ext cx="1126766" cy="317964"/>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900"/>
          </a:p>
        </p:txBody>
      </p:sp>
    </p:spTree>
    <p:extLst>
      <p:ext uri="{BB962C8B-B14F-4D97-AF65-F5344CB8AC3E}">
        <p14:creationId xmlns:p14="http://schemas.microsoft.com/office/powerpoint/2010/main" val="1375847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E658AED1-12FE-488F-8CFF-CFA1655B574E}"/>
              </a:ext>
            </a:extLst>
          </p:cNvPr>
          <p:cNvSpPr>
            <a:spLocks noGrp="1"/>
          </p:cNvSpPr>
          <p:nvPr>
            <p:ph type="ctrTitle"/>
          </p:nvPr>
        </p:nvSpPr>
        <p:spPr>
          <a:xfrm>
            <a:off x="837641" y="361490"/>
            <a:ext cx="10242027" cy="969962"/>
          </a:xfrm>
        </p:spPr>
        <p:txBody>
          <a:bodyPr/>
          <a:lstStyle/>
          <a:p>
            <a:r>
              <a:rPr lang="nl-BE" sz="3600"/>
              <a:t>Regelgeving</a:t>
            </a:r>
          </a:p>
        </p:txBody>
      </p:sp>
      <p:sp>
        <p:nvSpPr>
          <p:cNvPr id="19" name="Tekstvak 18">
            <a:extLst>
              <a:ext uri="{FF2B5EF4-FFF2-40B4-BE49-F238E27FC236}">
                <a16:creationId xmlns:a16="http://schemas.microsoft.com/office/drawing/2014/main" id="{327F3984-3EC1-4E14-BA21-A04BEE22A988}"/>
              </a:ext>
            </a:extLst>
          </p:cNvPr>
          <p:cNvSpPr txBox="1"/>
          <p:nvPr/>
        </p:nvSpPr>
        <p:spPr>
          <a:xfrm>
            <a:off x="837641" y="1663794"/>
            <a:ext cx="10873311" cy="3964162"/>
          </a:xfrm>
          <a:prstGeom prst="rect">
            <a:avLst/>
          </a:prstGeom>
          <a:noFill/>
        </p:spPr>
        <p:txBody>
          <a:bodyPr wrap="square" rtlCol="0">
            <a:spAutoFit/>
          </a:bodyPr>
          <a:lstStyle/>
          <a:p>
            <a:pPr marL="228600" indent="-114300">
              <a:lnSpc>
                <a:spcPct val="90000"/>
              </a:lnSpc>
              <a:spcBef>
                <a:spcPts val="500"/>
              </a:spcBef>
              <a:buClr>
                <a:schemeClr val="accent6"/>
              </a:buClr>
              <a:buSzPts val="1800"/>
            </a:pPr>
            <a:r>
              <a:rPr lang="nl-NL" sz="2400"/>
              <a:t>Voor leerlingenstages is een uitgebreid regelgevend kader beschikbaar</a:t>
            </a:r>
          </a:p>
          <a:p>
            <a:pPr marL="1028700" lvl="3" indent="-228600">
              <a:spcBef>
                <a:spcPts val="250"/>
              </a:spcBef>
              <a:buSzPts val="1800"/>
              <a:buFont typeface="Noto Sans Symbols"/>
              <a:buChar char="❑"/>
            </a:pPr>
            <a:r>
              <a:rPr lang="nl-NL" sz="2400"/>
              <a:t>Onderwijsregelgeving </a:t>
            </a:r>
          </a:p>
          <a:p>
            <a:pPr marL="800100" lvl="3">
              <a:spcBef>
                <a:spcPts val="250"/>
              </a:spcBef>
              <a:buSzPts val="1800"/>
            </a:pPr>
            <a:r>
              <a:rPr lang="nl-NL" sz="2400"/>
              <a:t>			Codex Secundair Onderwijs</a:t>
            </a:r>
          </a:p>
          <a:p>
            <a:pPr marL="1028700" lvl="3" indent="-228600">
              <a:buSzPts val="1800"/>
              <a:buFont typeface="Noto Sans Symbols"/>
              <a:buChar char="❑"/>
            </a:pPr>
            <a:r>
              <a:rPr lang="nl-NL" sz="2400"/>
              <a:t>Welzijnswetgeving </a:t>
            </a:r>
          </a:p>
          <a:p>
            <a:pPr marL="800100" lvl="3">
              <a:buSzPts val="1800"/>
            </a:pPr>
            <a:r>
              <a:rPr lang="nl-NL" sz="2400">
                <a:solidFill>
                  <a:srgbClr val="333333"/>
                </a:solidFill>
              </a:rPr>
              <a:t>			Codex over het welzijn op het werk </a:t>
            </a:r>
          </a:p>
          <a:p>
            <a:pPr marL="800100" lvl="3">
              <a:buSzPts val="1800"/>
            </a:pPr>
            <a:r>
              <a:rPr lang="nl-NL" sz="2400">
                <a:solidFill>
                  <a:srgbClr val="333333"/>
                </a:solidFill>
              </a:rPr>
              <a:t>			Boek X – werkorganisatie en bijzondere werknemerscategorieën					- Titel 3 – Jongeren op het werk </a:t>
            </a:r>
          </a:p>
          <a:p>
            <a:pPr marL="800100" lvl="3">
              <a:buSzPts val="1800"/>
            </a:pPr>
            <a:r>
              <a:rPr lang="nl-NL" sz="2400">
                <a:solidFill>
                  <a:srgbClr val="333333"/>
                </a:solidFill>
              </a:rPr>
              <a:t>				- Titel 4 – Stagiairs </a:t>
            </a:r>
            <a:endParaRPr lang="nl-NL" sz="2400"/>
          </a:p>
          <a:p>
            <a:pPr marL="1028700" lvl="3" indent="-228600">
              <a:buSzPts val="1800"/>
              <a:buFont typeface="Noto Sans Symbols"/>
              <a:buChar char="❑"/>
            </a:pPr>
            <a:r>
              <a:rPr lang="nl-NL" sz="2400"/>
              <a:t>Arbeidswetgeving</a:t>
            </a:r>
          </a:p>
          <a:p>
            <a:pPr marL="800100" lvl="3">
              <a:buSzPts val="1800"/>
            </a:pPr>
            <a:endParaRPr lang="nl-NL" sz="2400"/>
          </a:p>
          <a:p>
            <a:r>
              <a:rPr lang="nl-BE" sz="900">
                <a:hlinkClick r:id="rId2"/>
              </a:rPr>
              <a:t>https://data-onderwijs.vlaanderen.be/edulex/document.aspx?docid=14891&amp;utm_source=flexmail&amp;utm_medium=e-mail&amp;utm_campaign=sd2025w02&amp;utm_content=so201501</a:t>
            </a:r>
            <a:r>
              <a:rPr lang="nl-BE" sz="900"/>
              <a:t> </a:t>
            </a:r>
          </a:p>
        </p:txBody>
      </p:sp>
    </p:spTree>
    <p:extLst>
      <p:ext uri="{BB962C8B-B14F-4D97-AF65-F5344CB8AC3E}">
        <p14:creationId xmlns:p14="http://schemas.microsoft.com/office/powerpoint/2010/main" val="33822000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2" name="Google Shape;182;p21"/>
          <p:cNvSpPr txBox="1">
            <a:spLocks noGrp="1"/>
          </p:cNvSpPr>
          <p:nvPr>
            <p:ph type="ctrTitle"/>
          </p:nvPr>
        </p:nvSpPr>
        <p:spPr>
          <a:xfrm>
            <a:off x="670357" y="578885"/>
            <a:ext cx="11146120" cy="969962"/>
          </a:xfrm>
          <a:prstGeom prst="rect">
            <a:avLst/>
          </a:prstGeom>
          <a:noFill/>
          <a:ln>
            <a:noFill/>
          </a:ln>
        </p:spPr>
        <p:txBody>
          <a:bodyPr spcFirstLastPara="1" vert="horz" wrap="square" lIns="0" tIns="45697" rIns="0" bIns="45697" rtlCol="0" anchor="t" anchorCtr="0">
            <a:noAutofit/>
          </a:bodyPr>
          <a:lstStyle/>
          <a:p>
            <a:r>
              <a:rPr lang="nl-BE" sz="4400"/>
              <a:t>STAGES </a:t>
            </a:r>
            <a:br>
              <a:rPr lang="nl-BE" sz="4400"/>
            </a:br>
            <a:r>
              <a:rPr lang="nl-BE" sz="4400"/>
              <a:t>leerlingen nemen deel aan het arbeidsproces</a:t>
            </a:r>
            <a:endParaRPr sz="4400"/>
          </a:p>
        </p:txBody>
      </p:sp>
      <p:grpSp>
        <p:nvGrpSpPr>
          <p:cNvPr id="183" name="Google Shape;183;p21"/>
          <p:cNvGrpSpPr/>
          <p:nvPr/>
        </p:nvGrpSpPr>
        <p:grpSpPr>
          <a:xfrm>
            <a:off x="1924320" y="2337768"/>
            <a:ext cx="8125089" cy="1190929"/>
            <a:chOff x="0" y="2098558"/>
            <a:chExt cx="8125618" cy="1191006"/>
          </a:xfrm>
        </p:grpSpPr>
        <p:sp>
          <p:nvSpPr>
            <p:cNvPr id="184" name="Google Shape;184;p21"/>
            <p:cNvSpPr/>
            <p:nvPr/>
          </p:nvSpPr>
          <p:spPr>
            <a:xfrm>
              <a:off x="2613421" y="2117288"/>
              <a:ext cx="2901156" cy="1160462"/>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85" name="Google Shape;185;p21"/>
            <p:cNvSpPr txBox="1"/>
            <p:nvPr/>
          </p:nvSpPr>
          <p:spPr>
            <a:xfrm>
              <a:off x="3193652" y="2117288"/>
              <a:ext cx="1740694" cy="1160462"/>
            </a:xfrm>
            <a:prstGeom prst="rect">
              <a:avLst/>
            </a:prstGeom>
            <a:noFill/>
            <a:ln>
              <a:noFill/>
            </a:ln>
          </p:spPr>
          <p:txBody>
            <a:bodyPr spcFirstLastPara="1" wrap="square" lIns="95994" tIns="31998" rIns="31998" bIns="31998" anchor="ctr" anchorCtr="0">
              <a:noAutofit/>
            </a:bodyPr>
            <a:lstStyle/>
            <a:p>
              <a:pPr algn="ctr">
                <a:lnSpc>
                  <a:spcPct val="90000"/>
                </a:lnSpc>
                <a:buClr>
                  <a:srgbClr val="000000"/>
                </a:buClr>
                <a:buSzPts val="2400"/>
              </a:pPr>
              <a:r>
                <a:rPr lang="nl-BE" sz="2400">
                  <a:solidFill>
                    <a:schemeClr val="lt1"/>
                  </a:solidFill>
                  <a:latin typeface="Arial"/>
                  <a:ea typeface="Arial"/>
                  <a:cs typeface="Arial"/>
                  <a:sym typeface="Arial"/>
                </a:rPr>
                <a:t>stage</a:t>
              </a:r>
              <a:endParaRPr sz="1400">
                <a:solidFill>
                  <a:srgbClr val="000000"/>
                </a:solidFill>
                <a:latin typeface="Arial"/>
                <a:ea typeface="Arial"/>
                <a:cs typeface="Arial"/>
                <a:sym typeface="Arial"/>
              </a:endParaRPr>
            </a:p>
            <a:p>
              <a:pPr algn="ctr">
                <a:lnSpc>
                  <a:spcPct val="90000"/>
                </a:lnSpc>
                <a:spcBef>
                  <a:spcPts val="840"/>
                </a:spcBef>
                <a:buClr>
                  <a:srgbClr val="000000"/>
                </a:buClr>
                <a:buSzPts val="1600"/>
              </a:pPr>
              <a:r>
                <a:rPr lang="nl-BE" sz="1600">
                  <a:solidFill>
                    <a:schemeClr val="lt1"/>
                  </a:solidFill>
                  <a:latin typeface="Arial"/>
                  <a:ea typeface="Arial"/>
                  <a:cs typeface="Arial"/>
                  <a:sym typeface="Arial"/>
                </a:rPr>
                <a:t>vorm van arbeid</a:t>
              </a:r>
              <a:endParaRPr sz="1400">
                <a:solidFill>
                  <a:srgbClr val="000000"/>
                </a:solidFill>
                <a:latin typeface="Arial"/>
                <a:ea typeface="Arial"/>
                <a:cs typeface="Arial"/>
                <a:sym typeface="Arial"/>
              </a:endParaRPr>
            </a:p>
          </p:txBody>
        </p:sp>
        <p:sp>
          <p:nvSpPr>
            <p:cNvPr id="186" name="Google Shape;186;p21"/>
            <p:cNvSpPr/>
            <p:nvPr/>
          </p:nvSpPr>
          <p:spPr>
            <a:xfrm>
              <a:off x="0" y="2098558"/>
              <a:ext cx="2901156" cy="1160462"/>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87" name="Google Shape;187;p21"/>
            <p:cNvSpPr txBox="1"/>
            <p:nvPr/>
          </p:nvSpPr>
          <p:spPr>
            <a:xfrm>
              <a:off x="580231" y="2098558"/>
              <a:ext cx="1740694" cy="1160462"/>
            </a:xfrm>
            <a:prstGeom prst="rect">
              <a:avLst/>
            </a:prstGeom>
            <a:noFill/>
            <a:ln>
              <a:noFill/>
            </a:ln>
          </p:spPr>
          <p:txBody>
            <a:bodyPr spcFirstLastPara="1" wrap="square" lIns="95994" tIns="31998" rIns="31998" bIns="31998" anchor="ctr" anchorCtr="0">
              <a:noAutofit/>
            </a:bodyPr>
            <a:lstStyle/>
            <a:p>
              <a:pPr algn="ctr">
                <a:lnSpc>
                  <a:spcPct val="90000"/>
                </a:lnSpc>
                <a:buClr>
                  <a:srgbClr val="000000"/>
                </a:buClr>
                <a:buSzPts val="2400"/>
              </a:pPr>
              <a:r>
                <a:rPr lang="nl-BE" sz="2400">
                  <a:solidFill>
                    <a:schemeClr val="lt1"/>
                  </a:solidFill>
                  <a:latin typeface="Arial"/>
                  <a:ea typeface="Arial"/>
                  <a:cs typeface="Arial"/>
                  <a:sym typeface="Arial"/>
                </a:rPr>
                <a:t>stagiair</a:t>
              </a:r>
              <a:endParaRPr sz="1900">
                <a:solidFill>
                  <a:schemeClr val="lt1"/>
                </a:solidFill>
                <a:latin typeface="Arial"/>
                <a:ea typeface="Arial"/>
                <a:cs typeface="Arial"/>
                <a:sym typeface="Arial"/>
              </a:endParaRPr>
            </a:p>
            <a:p>
              <a:pPr algn="ctr">
                <a:lnSpc>
                  <a:spcPct val="90000"/>
                </a:lnSpc>
                <a:spcBef>
                  <a:spcPts val="840"/>
                </a:spcBef>
                <a:buClr>
                  <a:srgbClr val="000000"/>
                </a:buClr>
                <a:buSzPts val="1600"/>
              </a:pPr>
              <a:r>
                <a:rPr lang="nl-BE" sz="1600">
                  <a:solidFill>
                    <a:schemeClr val="lt1"/>
                  </a:solidFill>
                  <a:latin typeface="Arial"/>
                  <a:ea typeface="Arial"/>
                  <a:cs typeface="Arial"/>
                  <a:sym typeface="Arial"/>
                </a:rPr>
                <a:t>leerling - cursist</a:t>
              </a:r>
              <a:endParaRPr sz="1400">
                <a:solidFill>
                  <a:srgbClr val="000000"/>
                </a:solidFill>
                <a:latin typeface="Arial"/>
                <a:ea typeface="Arial"/>
                <a:cs typeface="Arial"/>
                <a:sym typeface="Arial"/>
              </a:endParaRPr>
            </a:p>
          </p:txBody>
        </p:sp>
        <p:sp>
          <p:nvSpPr>
            <p:cNvPr id="188" name="Google Shape;188;p21"/>
            <p:cNvSpPr/>
            <p:nvPr/>
          </p:nvSpPr>
          <p:spPr>
            <a:xfrm>
              <a:off x="5224462" y="2129102"/>
              <a:ext cx="2901156" cy="1160462"/>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89" name="Google Shape;189;p21"/>
            <p:cNvSpPr txBox="1"/>
            <p:nvPr/>
          </p:nvSpPr>
          <p:spPr>
            <a:xfrm>
              <a:off x="5804693" y="2129102"/>
              <a:ext cx="1740694" cy="1160462"/>
            </a:xfrm>
            <a:prstGeom prst="rect">
              <a:avLst/>
            </a:prstGeom>
            <a:noFill/>
            <a:ln>
              <a:noFill/>
            </a:ln>
          </p:spPr>
          <p:txBody>
            <a:bodyPr spcFirstLastPara="1" wrap="square" lIns="63996" tIns="21324" rIns="21324" bIns="21324" anchor="ctr" anchorCtr="0">
              <a:noAutofit/>
            </a:bodyPr>
            <a:lstStyle/>
            <a:p>
              <a:pPr algn="ctr">
                <a:lnSpc>
                  <a:spcPct val="90000"/>
                </a:lnSpc>
                <a:buClr>
                  <a:srgbClr val="000000"/>
                </a:buClr>
                <a:buSzPts val="1600"/>
              </a:pPr>
              <a:r>
                <a:rPr lang="nl-BE" sz="1600">
                  <a:solidFill>
                    <a:schemeClr val="lt1"/>
                  </a:solidFill>
                  <a:latin typeface="Arial"/>
                  <a:ea typeface="Arial"/>
                  <a:cs typeface="Arial"/>
                  <a:sym typeface="Arial"/>
                </a:rPr>
                <a:t>gelijkgestelde</a:t>
              </a:r>
              <a:endParaRPr sz="1400">
                <a:solidFill>
                  <a:srgbClr val="000000"/>
                </a:solidFill>
                <a:latin typeface="Arial"/>
                <a:ea typeface="Arial"/>
                <a:cs typeface="Arial"/>
                <a:sym typeface="Arial"/>
              </a:endParaRPr>
            </a:p>
            <a:p>
              <a:pPr algn="ctr">
                <a:lnSpc>
                  <a:spcPct val="90000"/>
                </a:lnSpc>
                <a:spcBef>
                  <a:spcPts val="560"/>
                </a:spcBef>
                <a:buClr>
                  <a:srgbClr val="000000"/>
                </a:buClr>
                <a:buSzPts val="2500"/>
              </a:pPr>
              <a:r>
                <a:rPr lang="nl-BE" sz="2500">
                  <a:solidFill>
                    <a:schemeClr val="lt1"/>
                  </a:solidFill>
                  <a:latin typeface="Arial"/>
                  <a:ea typeface="Arial"/>
                  <a:cs typeface="Arial"/>
                  <a:sym typeface="Arial"/>
                </a:rPr>
                <a:t>werknemer</a:t>
              </a:r>
              <a:endParaRPr sz="1400">
                <a:solidFill>
                  <a:srgbClr val="000000"/>
                </a:solidFill>
                <a:latin typeface="Arial"/>
                <a:ea typeface="Arial"/>
                <a:cs typeface="Arial"/>
                <a:sym typeface="Arial"/>
              </a:endParaRPr>
            </a:p>
          </p:txBody>
        </p:sp>
      </p:grpSp>
      <p:grpSp>
        <p:nvGrpSpPr>
          <p:cNvPr id="190" name="Google Shape;190;p21"/>
          <p:cNvGrpSpPr/>
          <p:nvPr/>
        </p:nvGrpSpPr>
        <p:grpSpPr>
          <a:xfrm>
            <a:off x="2057797" y="3719682"/>
            <a:ext cx="7678882" cy="1564417"/>
            <a:chOff x="5919" y="290700"/>
            <a:chExt cx="6722920" cy="1564518"/>
          </a:xfrm>
        </p:grpSpPr>
        <p:sp>
          <p:nvSpPr>
            <p:cNvPr id="191" name="Google Shape;191;p21"/>
            <p:cNvSpPr/>
            <p:nvPr/>
          </p:nvSpPr>
          <p:spPr>
            <a:xfrm>
              <a:off x="5919" y="290700"/>
              <a:ext cx="3538379" cy="1415351"/>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92" name="Google Shape;192;p21"/>
            <p:cNvSpPr txBox="1"/>
            <p:nvPr/>
          </p:nvSpPr>
          <p:spPr>
            <a:xfrm>
              <a:off x="353955" y="439867"/>
              <a:ext cx="2978255" cy="1415351"/>
            </a:xfrm>
            <a:prstGeom prst="rect">
              <a:avLst/>
            </a:prstGeom>
            <a:noFill/>
            <a:ln>
              <a:noFill/>
            </a:ln>
          </p:spPr>
          <p:txBody>
            <a:bodyPr spcFirstLastPara="1" wrap="square" lIns="123992" tIns="41323" rIns="41323" bIns="41323" anchor="ctr" anchorCtr="0">
              <a:noAutofit/>
            </a:bodyPr>
            <a:lstStyle/>
            <a:p>
              <a:pPr algn="ctr">
                <a:lnSpc>
                  <a:spcPct val="90000"/>
                </a:lnSpc>
                <a:buClr>
                  <a:srgbClr val="000000"/>
                </a:buClr>
                <a:buSzPts val="3100"/>
              </a:pPr>
              <a:r>
                <a:rPr lang="nl-BE" sz="3100">
                  <a:solidFill>
                    <a:schemeClr val="lt1"/>
                  </a:solidFill>
                  <a:latin typeface="Arial"/>
                  <a:ea typeface="Arial"/>
                  <a:cs typeface="Arial"/>
                  <a:sym typeface="Arial"/>
                </a:rPr>
                <a:t>stagegever</a:t>
              </a:r>
            </a:p>
            <a:p>
              <a:pPr algn="ctr">
                <a:lnSpc>
                  <a:spcPct val="90000"/>
                </a:lnSpc>
                <a:buClr>
                  <a:srgbClr val="000000"/>
                </a:buClr>
                <a:buSzPts val="3100"/>
              </a:pPr>
              <a:r>
                <a:rPr lang="nl-BE" sz="3000">
                  <a:solidFill>
                    <a:schemeClr val="lt1"/>
                  </a:solidFill>
                  <a:latin typeface="Arial"/>
                  <a:ea typeface="Arial"/>
                  <a:cs typeface="Arial"/>
                  <a:sym typeface="Arial"/>
                </a:rPr>
                <a:t>onderwijsinstelling</a:t>
              </a:r>
            </a:p>
            <a:p>
              <a:pPr algn="ctr">
                <a:lnSpc>
                  <a:spcPct val="90000"/>
                </a:lnSpc>
                <a:buClr>
                  <a:srgbClr val="000000"/>
                </a:buClr>
                <a:buSzPts val="3100"/>
              </a:pPr>
              <a:endParaRPr sz="1400">
                <a:solidFill>
                  <a:srgbClr val="000000"/>
                </a:solidFill>
                <a:latin typeface="Arial"/>
                <a:ea typeface="Arial"/>
                <a:cs typeface="Arial"/>
                <a:sym typeface="Arial"/>
              </a:endParaRPr>
            </a:p>
          </p:txBody>
        </p:sp>
        <p:sp>
          <p:nvSpPr>
            <p:cNvPr id="193" name="Google Shape;193;p21"/>
            <p:cNvSpPr/>
            <p:nvPr/>
          </p:nvSpPr>
          <p:spPr>
            <a:xfrm>
              <a:off x="3190460" y="290700"/>
              <a:ext cx="3538379" cy="1415351"/>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94" name="Google Shape;194;p21"/>
            <p:cNvSpPr txBox="1"/>
            <p:nvPr/>
          </p:nvSpPr>
          <p:spPr>
            <a:xfrm>
              <a:off x="3898136" y="290700"/>
              <a:ext cx="2123028" cy="1415351"/>
            </a:xfrm>
            <a:prstGeom prst="rect">
              <a:avLst/>
            </a:prstGeom>
            <a:noFill/>
            <a:ln>
              <a:noFill/>
            </a:ln>
          </p:spPr>
          <p:txBody>
            <a:bodyPr spcFirstLastPara="1" wrap="square" lIns="123992" tIns="41323" rIns="41323" bIns="41323" anchor="ctr" anchorCtr="0">
              <a:noAutofit/>
            </a:bodyPr>
            <a:lstStyle/>
            <a:p>
              <a:pPr algn="ctr">
                <a:lnSpc>
                  <a:spcPct val="90000"/>
                </a:lnSpc>
                <a:buClr>
                  <a:srgbClr val="000000"/>
                </a:buClr>
                <a:buSzPts val="3100"/>
              </a:pPr>
              <a:r>
                <a:rPr lang="nl-BE" sz="3100">
                  <a:solidFill>
                    <a:schemeClr val="lt1"/>
                  </a:solidFill>
                  <a:latin typeface="Arial"/>
                  <a:ea typeface="Arial"/>
                  <a:cs typeface="Arial"/>
                  <a:sym typeface="Arial"/>
                </a:rPr>
                <a:t>werkgever</a:t>
              </a:r>
              <a:endParaRPr sz="1400">
                <a:solidFill>
                  <a:srgbClr val="000000"/>
                </a:solidFill>
                <a:latin typeface="Arial"/>
                <a:ea typeface="Arial"/>
                <a:cs typeface="Arial"/>
                <a:sym typeface="Aria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200" name="Google Shape;200;p22"/>
          <p:cNvSpPr txBox="1">
            <a:spLocks noGrp="1"/>
          </p:cNvSpPr>
          <p:nvPr>
            <p:ph type="ctrTitle"/>
          </p:nvPr>
        </p:nvSpPr>
        <p:spPr>
          <a:xfrm>
            <a:off x="761797" y="763200"/>
            <a:ext cx="10317871" cy="969962"/>
          </a:xfrm>
          <a:prstGeom prst="rect">
            <a:avLst/>
          </a:prstGeom>
          <a:noFill/>
          <a:ln>
            <a:noFill/>
          </a:ln>
        </p:spPr>
        <p:txBody>
          <a:bodyPr spcFirstLastPara="1" vert="horz" wrap="square" lIns="0" tIns="45697" rIns="0" bIns="45697" rtlCol="0" anchor="t" anchorCtr="0">
            <a:normAutofit/>
          </a:bodyPr>
          <a:lstStyle/>
          <a:p>
            <a:pPr>
              <a:buSzPct val="111111"/>
            </a:pPr>
            <a:r>
              <a:rPr lang="nl-BE"/>
              <a:t>Voorwaarden</a:t>
            </a:r>
            <a:endParaRPr/>
          </a:p>
        </p:txBody>
      </p:sp>
      <p:graphicFrame>
        <p:nvGraphicFramePr>
          <p:cNvPr id="202" name="Google Shape;199;p22">
            <a:extLst>
              <a:ext uri="{FF2B5EF4-FFF2-40B4-BE49-F238E27FC236}">
                <a16:creationId xmlns:a16="http://schemas.microsoft.com/office/drawing/2014/main" id="{5C3B07FF-12EB-23D0-4EC2-48A141926D87}"/>
              </a:ext>
            </a:extLst>
          </p:cNvPr>
          <p:cNvGraphicFramePr/>
          <p:nvPr/>
        </p:nvGraphicFramePr>
        <p:xfrm>
          <a:off x="761797" y="2158200"/>
          <a:ext cx="10668600" cy="393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a:xfrm>
            <a:off x="761797" y="361490"/>
            <a:ext cx="10317871" cy="843056"/>
          </a:xfrm>
        </p:spPr>
        <p:txBody>
          <a:bodyPr/>
          <a:lstStyle/>
          <a:p>
            <a:r>
              <a:rPr lang="nl-BE"/>
              <a:t>Organisatorische stagesituaties</a:t>
            </a:r>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sz="2350"/>
          </a:p>
        </p:txBody>
      </p:sp>
      <p:pic>
        <p:nvPicPr>
          <p:cNvPr id="6" name="Graphic 5">
            <a:extLst>
              <a:ext uri="{FF2B5EF4-FFF2-40B4-BE49-F238E27FC236}">
                <a16:creationId xmlns:a16="http://schemas.microsoft.com/office/drawing/2014/main" id="{EFFAFB97-EB93-12CD-7D85-61C5B1A2D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8604" y="4005000"/>
            <a:ext cx="2853000" cy="2853000"/>
          </a:xfrm>
          <a:prstGeom prst="rect">
            <a:avLst/>
          </a:prstGeom>
        </p:spPr>
      </p:pic>
      <p:sp>
        <p:nvSpPr>
          <p:cNvPr id="7" name="Tijdelijke aanduiding voor tekst 3">
            <a:extLst>
              <a:ext uri="{FF2B5EF4-FFF2-40B4-BE49-F238E27FC236}">
                <a16:creationId xmlns:a16="http://schemas.microsoft.com/office/drawing/2014/main" id="{AE89EEF1-346E-4FFA-BA99-222201CCED7A}"/>
              </a:ext>
            </a:extLst>
          </p:cNvPr>
          <p:cNvSpPr txBox="1">
            <a:spLocks/>
          </p:cNvSpPr>
          <p:nvPr/>
        </p:nvSpPr>
        <p:spPr>
          <a:xfrm>
            <a:off x="761797" y="1459524"/>
            <a:ext cx="10317871" cy="4804414"/>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buNone/>
            </a:pPr>
            <a:endParaRPr lang="nl-NL" sz="2350"/>
          </a:p>
          <a:p>
            <a:pPr marL="0" indent="0">
              <a:buNone/>
            </a:pPr>
            <a:endParaRPr lang="nl-NL" sz="2350"/>
          </a:p>
          <a:p>
            <a:pPr marL="0" indent="0">
              <a:buNone/>
            </a:pPr>
            <a:endParaRPr lang="nl-NL" sz="2350"/>
          </a:p>
          <a:p>
            <a:pPr marL="0" indent="0">
              <a:buNone/>
            </a:pPr>
            <a:endParaRPr lang="nl-NL" sz="2350"/>
          </a:p>
          <a:p>
            <a:pPr marL="0" indent="0">
              <a:buNone/>
            </a:pPr>
            <a:endParaRPr lang="nl-NL" sz="2350"/>
          </a:p>
          <a:p>
            <a:pPr marL="0" indent="0">
              <a:buNone/>
            </a:pPr>
            <a:endParaRPr lang="nl-NL" sz="2350"/>
          </a:p>
          <a:p>
            <a:pPr marL="0" indent="0">
              <a:buNone/>
            </a:pPr>
            <a:endParaRPr lang="nl-NL" sz="2350"/>
          </a:p>
          <a:p>
            <a:endParaRPr lang="nl-NL" sz="2350"/>
          </a:p>
        </p:txBody>
      </p:sp>
      <p:sp>
        <p:nvSpPr>
          <p:cNvPr id="8" name="Tekstvak 7">
            <a:extLst>
              <a:ext uri="{FF2B5EF4-FFF2-40B4-BE49-F238E27FC236}">
                <a16:creationId xmlns:a16="http://schemas.microsoft.com/office/drawing/2014/main" id="{408A140E-D9A8-1CA8-3D50-ADCDF3DEAA49}"/>
              </a:ext>
            </a:extLst>
          </p:cNvPr>
          <p:cNvSpPr txBox="1"/>
          <p:nvPr/>
        </p:nvSpPr>
        <p:spPr>
          <a:xfrm>
            <a:off x="678669" y="1396594"/>
            <a:ext cx="9683081" cy="4893647"/>
          </a:xfrm>
          <a:prstGeom prst="rect">
            <a:avLst/>
          </a:prstGeom>
          <a:noFill/>
        </p:spPr>
        <p:txBody>
          <a:bodyPr wrap="square">
            <a:spAutoFit/>
          </a:bodyPr>
          <a:lstStyle/>
          <a:p>
            <a:pPr marL="228589"/>
            <a:r>
              <a:rPr lang="nl-NL" sz="2400"/>
              <a:t>1) Een zelfstandige</a:t>
            </a:r>
            <a:endParaRPr lang="nl-NL" sz="2400" b="1">
              <a:solidFill>
                <a:schemeClr val="accent1"/>
              </a:solidFill>
            </a:endParaRPr>
          </a:p>
          <a:p>
            <a:pPr marL="228589"/>
            <a:r>
              <a:rPr lang="nl-NL" sz="2400"/>
              <a:t>	- moet aan alle aspecten van de welzijnswetgeving voldoen als die 	een stagiair aanstelt = waarborgen van de veiligheid van de stagiair</a:t>
            </a:r>
          </a:p>
          <a:p>
            <a:pPr marL="228589"/>
            <a:r>
              <a:rPr lang="nl-NL" sz="2400"/>
              <a:t>	= risicoanalyses, werkpostfiches, aansluiting bij een externe dienst,…</a:t>
            </a:r>
          </a:p>
          <a:p>
            <a:pPr marL="228589"/>
            <a:r>
              <a:rPr lang="nl-NL" sz="2400">
                <a:hlinkClick r:id="rId6"/>
              </a:rPr>
              <a:t>Kader voor de aanstelling een stagiair/leerling duaal in een éénmanszaak</a:t>
            </a:r>
            <a:endParaRPr lang="nl-NL" sz="2400"/>
          </a:p>
          <a:p>
            <a:pPr marL="228589"/>
            <a:endParaRPr lang="nl-NL" sz="2400"/>
          </a:p>
          <a:p>
            <a:pPr marL="228589"/>
            <a:r>
              <a:rPr lang="nl-NL" sz="2400"/>
              <a:t>2) Een onderneming </a:t>
            </a:r>
          </a:p>
          <a:p>
            <a:pPr marL="228589"/>
            <a:r>
              <a:rPr lang="nl-NL" sz="2400"/>
              <a:t>	- bedrijf met werknemers en externe dienst voor preventie en 	bescherming op het werk</a:t>
            </a:r>
          </a:p>
          <a:p>
            <a:pPr marL="228589"/>
            <a:endParaRPr lang="nl-NL" sz="2400"/>
          </a:p>
          <a:p>
            <a:pPr marL="228589"/>
            <a:r>
              <a:rPr lang="nl-NL" sz="2400"/>
              <a:t>3) Een onderwijsinstelling (uitzonderlijk)</a:t>
            </a:r>
          </a:p>
          <a:p>
            <a:pPr marL="228589"/>
            <a:r>
              <a:rPr lang="nl-NL" sz="2400"/>
              <a:t>	- bij voorkeur volgt de leerling stage buiten een onderwijsinstelling 	om maximaal aan te sluiten bij de context van de opleiding.</a:t>
            </a:r>
          </a:p>
        </p:txBody>
      </p:sp>
    </p:spTree>
    <p:extLst>
      <p:ext uri="{BB962C8B-B14F-4D97-AF65-F5344CB8AC3E}">
        <p14:creationId xmlns:p14="http://schemas.microsoft.com/office/powerpoint/2010/main" val="3834924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a:xfrm>
            <a:off x="761797" y="361490"/>
            <a:ext cx="10317871" cy="843056"/>
          </a:xfrm>
        </p:spPr>
        <p:txBody>
          <a:bodyPr/>
          <a:lstStyle/>
          <a:p>
            <a:r>
              <a:rPr lang="nl-BE"/>
              <a:t>Verplichtingen van de stagegever</a:t>
            </a:r>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sz="2350"/>
          </a:p>
        </p:txBody>
      </p:sp>
      <p:pic>
        <p:nvPicPr>
          <p:cNvPr id="6" name="Graphic 5">
            <a:extLst>
              <a:ext uri="{FF2B5EF4-FFF2-40B4-BE49-F238E27FC236}">
                <a16:creationId xmlns:a16="http://schemas.microsoft.com/office/drawing/2014/main" id="{EFFAFB97-EB93-12CD-7D85-61C5B1A2D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8604" y="4005000"/>
            <a:ext cx="2853000" cy="2853000"/>
          </a:xfrm>
          <a:prstGeom prst="rect">
            <a:avLst/>
          </a:prstGeom>
        </p:spPr>
      </p:pic>
      <p:sp>
        <p:nvSpPr>
          <p:cNvPr id="7" name="Tijdelijke aanduiding voor tekst 3">
            <a:extLst>
              <a:ext uri="{FF2B5EF4-FFF2-40B4-BE49-F238E27FC236}">
                <a16:creationId xmlns:a16="http://schemas.microsoft.com/office/drawing/2014/main" id="{AE89EEF1-346E-4FFA-BA99-222201CCED7A}"/>
              </a:ext>
            </a:extLst>
          </p:cNvPr>
          <p:cNvSpPr txBox="1">
            <a:spLocks/>
          </p:cNvSpPr>
          <p:nvPr/>
        </p:nvSpPr>
        <p:spPr>
          <a:xfrm>
            <a:off x="761797" y="1514288"/>
            <a:ext cx="10317871" cy="4283840"/>
          </a:xfrm>
          <a:prstGeom prst="rect">
            <a:avLst/>
          </a:prstGeom>
        </p:spPr>
        <p:txBody>
          <a:bodyPr vert="horz" lIns="0" tIns="22860" rIns="45720" bIns="22860" rtlCol="0">
            <a:no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a:lnSpc>
                <a:spcPct val="100000"/>
              </a:lnSpc>
              <a:spcBef>
                <a:spcPts val="0"/>
              </a:spcBef>
              <a:buClr>
                <a:schemeClr val="accent6"/>
              </a:buClr>
              <a:buSzPct val="108108"/>
              <a:buFont typeface="Wingdings" panose="05000000000000000000" pitchFamily="2" charset="2"/>
              <a:buChar char="Ø"/>
            </a:pPr>
            <a:r>
              <a:rPr lang="nl-NL" sz="2050"/>
              <a:t>Naleving en nakomen welzijnsverplichtingen</a:t>
            </a:r>
          </a:p>
          <a:p>
            <a:pPr>
              <a:lnSpc>
                <a:spcPct val="100000"/>
              </a:lnSpc>
              <a:spcBef>
                <a:spcPts val="500"/>
              </a:spcBef>
              <a:buClr>
                <a:schemeClr val="accent6"/>
              </a:buClr>
              <a:buSzPct val="108108"/>
              <a:buFont typeface="Wingdings" panose="05000000000000000000" pitchFamily="2" charset="2"/>
              <a:buChar char="Ø"/>
            </a:pPr>
            <a:r>
              <a:rPr lang="nl-NL" sz="2050"/>
              <a:t>Risicoanalyses en preventiemaatregelen opmaken in functie van stagiairs </a:t>
            </a:r>
          </a:p>
          <a:p>
            <a:pPr marL="0" indent="0">
              <a:lnSpc>
                <a:spcPct val="100000"/>
              </a:lnSpc>
              <a:spcBef>
                <a:spcPts val="500"/>
              </a:spcBef>
              <a:buClr>
                <a:schemeClr val="accent6"/>
              </a:buClr>
              <a:buSzPct val="108108"/>
              <a:buNone/>
            </a:pPr>
            <a:r>
              <a:rPr lang="nl-NL" sz="2050"/>
              <a:t>(rekening houden met: gebrek ervaring, beperkte kennis risico’s, nog in opleiding,…)</a:t>
            </a:r>
          </a:p>
          <a:p>
            <a:pPr marL="0" indent="0">
              <a:lnSpc>
                <a:spcPct val="100000"/>
              </a:lnSpc>
              <a:spcBef>
                <a:spcPts val="500"/>
              </a:spcBef>
              <a:buClr>
                <a:schemeClr val="accent6"/>
              </a:buClr>
              <a:buSzPct val="108108"/>
              <a:buNone/>
            </a:pPr>
            <a:r>
              <a:rPr lang="nl-NL" sz="2050"/>
              <a:t>De resultaten worden via een </a:t>
            </a:r>
            <a:r>
              <a:rPr lang="nl-NL" sz="2050" b="1"/>
              <a:t>werkpostfiche</a:t>
            </a:r>
            <a:r>
              <a:rPr lang="nl-NL" sz="2050"/>
              <a:t> kenbaar gemaakt aan de onderwijsinstelling   </a:t>
            </a:r>
          </a:p>
          <a:p>
            <a:pPr marL="0" indent="0">
              <a:lnSpc>
                <a:spcPct val="100000"/>
              </a:lnSpc>
              <a:spcBef>
                <a:spcPts val="500"/>
              </a:spcBef>
              <a:buClr>
                <a:schemeClr val="accent6"/>
              </a:buClr>
              <a:buSzPct val="108108"/>
              <a:buNone/>
            </a:pPr>
            <a:r>
              <a:rPr lang="nl-NL" sz="2050"/>
              <a:t>en de stagiair.</a:t>
            </a:r>
          </a:p>
          <a:p>
            <a:pPr>
              <a:lnSpc>
                <a:spcPct val="100000"/>
              </a:lnSpc>
              <a:spcBef>
                <a:spcPts val="500"/>
              </a:spcBef>
              <a:buClr>
                <a:schemeClr val="accent6"/>
              </a:buClr>
              <a:buSzPct val="108108"/>
              <a:buFont typeface="Wingdings" panose="05000000000000000000" pitchFamily="2" charset="2"/>
              <a:buChar char="Ø"/>
            </a:pPr>
            <a:r>
              <a:rPr lang="nl-NL" sz="2050"/>
              <a:t>Uit deze risicoanalyse blijkt tevens of de stagiair onderworpen is aan het gezondheidstoezicht en of inentingen vereist zijn. </a:t>
            </a:r>
          </a:p>
          <a:p>
            <a:pPr>
              <a:lnSpc>
                <a:spcPct val="100000"/>
              </a:lnSpc>
              <a:spcBef>
                <a:spcPts val="500"/>
              </a:spcBef>
              <a:buClr>
                <a:schemeClr val="accent6"/>
              </a:buClr>
              <a:buSzPct val="108108"/>
              <a:buFont typeface="Wingdings" panose="05000000000000000000" pitchFamily="2" charset="2"/>
              <a:buChar char="Ø"/>
            </a:pPr>
            <a:r>
              <a:rPr lang="nl-NL" sz="2050"/>
              <a:t>Zorgt voor onthaal en begeleiding (stagementor) – bespreken arbeidsreglement</a:t>
            </a:r>
          </a:p>
          <a:p>
            <a:pPr>
              <a:lnSpc>
                <a:spcPct val="100000"/>
              </a:lnSpc>
              <a:spcBef>
                <a:spcPts val="500"/>
              </a:spcBef>
              <a:buClr>
                <a:schemeClr val="accent6"/>
              </a:buClr>
              <a:buSzPct val="108108"/>
              <a:buFont typeface="Wingdings" panose="05000000000000000000" pitchFamily="2" charset="2"/>
              <a:buChar char="Ø"/>
            </a:pPr>
            <a:r>
              <a:rPr lang="nl-NL" sz="2050"/>
              <a:t>Stagegever sluit burgerlijke aansprakelijkheidsverzekering af</a:t>
            </a:r>
          </a:p>
        </p:txBody>
      </p:sp>
    </p:spTree>
    <p:extLst>
      <p:ext uri="{BB962C8B-B14F-4D97-AF65-F5344CB8AC3E}">
        <p14:creationId xmlns:p14="http://schemas.microsoft.com/office/powerpoint/2010/main" val="1638401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a:xfrm>
            <a:off x="761797" y="361490"/>
            <a:ext cx="10317871" cy="854247"/>
          </a:xfrm>
        </p:spPr>
        <p:txBody>
          <a:bodyPr/>
          <a:lstStyle/>
          <a:p>
            <a:r>
              <a:rPr lang="nl-BE"/>
              <a:t>Verplichtingen van de stagegever</a:t>
            </a:r>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sz="2350"/>
          </a:p>
        </p:txBody>
      </p:sp>
      <p:pic>
        <p:nvPicPr>
          <p:cNvPr id="6" name="Graphic 5">
            <a:extLst>
              <a:ext uri="{FF2B5EF4-FFF2-40B4-BE49-F238E27FC236}">
                <a16:creationId xmlns:a16="http://schemas.microsoft.com/office/drawing/2014/main" id="{EFFAFB97-EB93-12CD-7D85-61C5B1A2D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391306" y="5057702"/>
            <a:ext cx="1800298" cy="1800298"/>
          </a:xfrm>
          <a:prstGeom prst="rect">
            <a:avLst/>
          </a:prstGeom>
        </p:spPr>
      </p:pic>
      <p:sp>
        <p:nvSpPr>
          <p:cNvPr id="7" name="Tijdelijke aanduiding voor tekst 3">
            <a:extLst>
              <a:ext uri="{FF2B5EF4-FFF2-40B4-BE49-F238E27FC236}">
                <a16:creationId xmlns:a16="http://schemas.microsoft.com/office/drawing/2014/main" id="{AE89EEF1-346E-4FFA-BA99-222201CCED7A}"/>
              </a:ext>
            </a:extLst>
          </p:cNvPr>
          <p:cNvSpPr txBox="1">
            <a:spLocks/>
          </p:cNvSpPr>
          <p:nvPr/>
        </p:nvSpPr>
        <p:spPr>
          <a:xfrm>
            <a:off x="761797" y="1535959"/>
            <a:ext cx="10855637" cy="4073535"/>
          </a:xfrm>
          <a:prstGeom prst="rect">
            <a:avLst/>
          </a:prstGeom>
        </p:spPr>
        <p:txBody>
          <a:bodyPr vert="horz" lIns="0" tIns="22860" rIns="45720" bIns="22860" rtlCol="0">
            <a:no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a:lnSpc>
                <a:spcPct val="100000"/>
              </a:lnSpc>
              <a:spcBef>
                <a:spcPts val="0"/>
              </a:spcBef>
              <a:buClr>
                <a:schemeClr val="accent6"/>
              </a:buClr>
              <a:buSzPct val="108108"/>
              <a:buFont typeface="Wingdings" panose="05000000000000000000" pitchFamily="2" charset="2"/>
              <a:buChar char="Ø"/>
            </a:pPr>
            <a:r>
              <a:rPr lang="nl-NL" sz="2050"/>
              <a:t>Bij arbeidsongevallen</a:t>
            </a:r>
          </a:p>
          <a:p>
            <a:pPr marL="0" indent="0">
              <a:lnSpc>
                <a:spcPct val="100000"/>
              </a:lnSpc>
              <a:spcBef>
                <a:spcPts val="0"/>
              </a:spcBef>
              <a:buClr>
                <a:schemeClr val="accent6"/>
              </a:buClr>
              <a:buSzPct val="108108"/>
              <a:buNone/>
            </a:pPr>
            <a:r>
              <a:rPr lang="nl-NL" sz="2050"/>
              <a:t>	</a:t>
            </a:r>
            <a:r>
              <a:rPr lang="nl-NL" sz="2050" b="1">
                <a:solidFill>
                  <a:schemeClr val="accent1"/>
                </a:solidFill>
              </a:rPr>
              <a:t>!!! steeds de school op de hoogte brengen</a:t>
            </a:r>
          </a:p>
          <a:p>
            <a:pPr marL="0" indent="0">
              <a:lnSpc>
                <a:spcPct val="100000"/>
              </a:lnSpc>
              <a:spcBef>
                <a:spcPts val="0"/>
              </a:spcBef>
              <a:buClr>
                <a:schemeClr val="accent6"/>
              </a:buClr>
              <a:buSzPct val="108108"/>
              <a:buNone/>
            </a:pPr>
            <a:r>
              <a:rPr lang="nl-NL" sz="2050"/>
              <a:t>	- AO onderzoek in samenwerking interne/externe preventiedienst van de stagegever </a:t>
            </a:r>
          </a:p>
          <a:p>
            <a:pPr marL="457200" lvl="2" indent="0">
              <a:lnSpc>
                <a:spcPct val="100000"/>
              </a:lnSpc>
              <a:spcBef>
                <a:spcPts val="0"/>
              </a:spcBef>
              <a:buClr>
                <a:schemeClr val="accent6"/>
              </a:buClr>
              <a:buSzPct val="117936"/>
              <a:buNone/>
            </a:pPr>
            <a:r>
              <a:rPr lang="nl-NL" sz="2050"/>
              <a:t>	- bij </a:t>
            </a:r>
            <a:r>
              <a:rPr lang="nl-NL" sz="2050" err="1"/>
              <a:t>eAO</a:t>
            </a:r>
            <a:r>
              <a:rPr lang="nl-NL" sz="2050"/>
              <a:t> = opmaak omstandig verslag in samenwerking met de preventieadviseur van de 	scholengroep.</a:t>
            </a:r>
          </a:p>
          <a:p>
            <a:pPr marL="114300" indent="0">
              <a:lnSpc>
                <a:spcPct val="120000"/>
              </a:lnSpc>
              <a:spcBef>
                <a:spcPts val="0"/>
              </a:spcBef>
              <a:buSzPts val="1529"/>
              <a:buNone/>
            </a:pPr>
            <a:endParaRPr lang="nl-NL" sz="2050" b="1">
              <a:solidFill>
                <a:schemeClr val="accent1"/>
              </a:solidFill>
            </a:endParaRPr>
          </a:p>
          <a:p>
            <a:pPr marL="114300" indent="0">
              <a:lnSpc>
                <a:spcPct val="120000"/>
              </a:lnSpc>
              <a:spcBef>
                <a:spcPts val="0"/>
              </a:spcBef>
              <a:buSzPts val="1529"/>
              <a:buNone/>
            </a:pPr>
            <a:r>
              <a:rPr lang="nl-NL" sz="2050" b="1">
                <a:solidFill>
                  <a:schemeClr val="accent1"/>
                </a:solidFill>
              </a:rPr>
              <a:t>ARBEIDSMIDDELEN</a:t>
            </a:r>
          </a:p>
          <a:p>
            <a:pPr marL="522288" lvl="1" indent="-228600">
              <a:lnSpc>
                <a:spcPct val="120000"/>
              </a:lnSpc>
              <a:spcBef>
                <a:spcPts val="0"/>
              </a:spcBef>
              <a:buSzPts val="1529"/>
              <a:buFont typeface="Arial"/>
              <a:buChar char="-"/>
            </a:pPr>
            <a:r>
              <a:rPr lang="nl-NL" sz="2050" i="0"/>
              <a:t>Worden ter beschikking gesteld door de stagegever </a:t>
            </a:r>
          </a:p>
          <a:p>
            <a:pPr marL="522288" lvl="1" indent="-228600">
              <a:lnSpc>
                <a:spcPct val="120000"/>
              </a:lnSpc>
              <a:spcBef>
                <a:spcPts val="0"/>
              </a:spcBef>
              <a:buSzPts val="1529"/>
              <a:buFont typeface="Arial"/>
              <a:buChar char="-"/>
            </a:pPr>
            <a:r>
              <a:rPr lang="nl-NL" sz="2050" i="0"/>
              <a:t>Alle verplichtingen berusten bij de stagegever: </a:t>
            </a:r>
            <a:r>
              <a:rPr lang="nl-NL" sz="2050"/>
              <a:t>opleiding/instructies, veiligheidsinstructiekaarten </a:t>
            </a:r>
          </a:p>
          <a:p>
            <a:pPr marL="522288" lvl="1" indent="-228600">
              <a:lnSpc>
                <a:spcPct val="120000"/>
              </a:lnSpc>
              <a:spcBef>
                <a:spcPts val="0"/>
              </a:spcBef>
              <a:buSzPts val="1529"/>
              <a:buFont typeface="Arial"/>
              <a:buChar char="-"/>
            </a:pPr>
            <a:r>
              <a:rPr lang="nl-NL" sz="2050" i="0"/>
              <a:t>Verbod inzake het gebruik van bepaalde arbeidsmiddelen – zowel voor minderjarigen als voor meerderjarigen.</a:t>
            </a:r>
          </a:p>
          <a:p>
            <a:pPr marL="522288" lvl="1" indent="-228600">
              <a:lnSpc>
                <a:spcPct val="120000"/>
              </a:lnSpc>
              <a:spcBef>
                <a:spcPts val="0"/>
              </a:spcBef>
              <a:buSzPts val="1529"/>
              <a:buFont typeface="Arial"/>
              <a:buChar char="-"/>
            </a:pPr>
            <a:r>
              <a:rPr lang="nl-NL" sz="2050" i="0"/>
              <a:t>…</a:t>
            </a:r>
          </a:p>
        </p:txBody>
      </p:sp>
    </p:spTree>
    <p:extLst>
      <p:ext uri="{BB962C8B-B14F-4D97-AF65-F5344CB8AC3E}">
        <p14:creationId xmlns:p14="http://schemas.microsoft.com/office/powerpoint/2010/main" val="42027762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F9AFE-4F8F-1164-5E4F-CC2ED2A3466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78D0B5D-13B1-767F-77E8-8693A98434FB}"/>
              </a:ext>
            </a:extLst>
          </p:cNvPr>
          <p:cNvSpPr>
            <a:spLocks noGrp="1"/>
          </p:cNvSpPr>
          <p:nvPr>
            <p:ph type="ctrTitle"/>
          </p:nvPr>
        </p:nvSpPr>
        <p:spPr>
          <a:xfrm>
            <a:off x="761797" y="361490"/>
            <a:ext cx="10317871" cy="1283791"/>
          </a:xfrm>
        </p:spPr>
        <p:txBody>
          <a:bodyPr/>
          <a:lstStyle/>
          <a:p>
            <a:r>
              <a:rPr lang="nl-BE"/>
              <a:t>Verplichtingen van de stagegever</a:t>
            </a:r>
          </a:p>
        </p:txBody>
      </p:sp>
      <p:sp>
        <p:nvSpPr>
          <p:cNvPr id="4" name="Tijdelijke aanduiding voor tekst 3">
            <a:extLst>
              <a:ext uri="{FF2B5EF4-FFF2-40B4-BE49-F238E27FC236}">
                <a16:creationId xmlns:a16="http://schemas.microsoft.com/office/drawing/2014/main" id="{9F4DCFDA-55DB-28C5-6E8E-884552EDAF30}"/>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sz="2350"/>
          </a:p>
        </p:txBody>
      </p:sp>
      <p:pic>
        <p:nvPicPr>
          <p:cNvPr id="6" name="Graphic 5">
            <a:extLst>
              <a:ext uri="{FF2B5EF4-FFF2-40B4-BE49-F238E27FC236}">
                <a16:creationId xmlns:a16="http://schemas.microsoft.com/office/drawing/2014/main" id="{6464DC3E-93BD-C801-8CB1-08C5BE259D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8604" y="4005000"/>
            <a:ext cx="2853000" cy="2853000"/>
          </a:xfrm>
          <a:prstGeom prst="rect">
            <a:avLst/>
          </a:prstGeom>
        </p:spPr>
      </p:pic>
      <p:sp>
        <p:nvSpPr>
          <p:cNvPr id="7" name="Tijdelijke aanduiding voor tekst 3">
            <a:extLst>
              <a:ext uri="{FF2B5EF4-FFF2-40B4-BE49-F238E27FC236}">
                <a16:creationId xmlns:a16="http://schemas.microsoft.com/office/drawing/2014/main" id="{69F2FC22-FA1D-D220-5388-694D64CABAF2}"/>
              </a:ext>
            </a:extLst>
          </p:cNvPr>
          <p:cNvSpPr txBox="1">
            <a:spLocks/>
          </p:cNvSpPr>
          <p:nvPr/>
        </p:nvSpPr>
        <p:spPr>
          <a:xfrm>
            <a:off x="616325" y="1754168"/>
            <a:ext cx="10317871" cy="4742343"/>
          </a:xfrm>
          <a:prstGeom prst="rect">
            <a:avLst/>
          </a:prstGeom>
        </p:spPr>
        <p:txBody>
          <a:bodyPr vert="horz" lIns="0" tIns="22860" rIns="45720" bIns="22860" rtlCol="0">
            <a:no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114300" indent="0">
              <a:lnSpc>
                <a:spcPct val="120000"/>
              </a:lnSpc>
              <a:spcBef>
                <a:spcPts val="500"/>
              </a:spcBef>
              <a:buSzPts val="1529"/>
              <a:buNone/>
            </a:pPr>
            <a:r>
              <a:rPr lang="nl-NL" sz="2050" b="1">
                <a:solidFill>
                  <a:schemeClr val="accent1"/>
                </a:solidFill>
              </a:rPr>
              <a:t>PERSOONLIJKE BESCHERMINGSMIDDELEN &amp; WERKKLEDIJ</a:t>
            </a:r>
          </a:p>
          <a:p>
            <a:pPr marL="800100" lvl="2" indent="-228600">
              <a:lnSpc>
                <a:spcPct val="120000"/>
              </a:lnSpc>
              <a:spcBef>
                <a:spcPts val="250"/>
              </a:spcBef>
              <a:buSzPts val="1529"/>
              <a:buFont typeface="Arial"/>
              <a:buChar char="-"/>
            </a:pPr>
            <a:r>
              <a:rPr lang="nl-NL" sz="2050"/>
              <a:t>Worden gratis ter beschikking gesteld door de stagegever </a:t>
            </a:r>
          </a:p>
          <a:p>
            <a:pPr marL="800100" lvl="2" indent="-228600">
              <a:lnSpc>
                <a:spcPct val="120000"/>
              </a:lnSpc>
              <a:spcBef>
                <a:spcPts val="250"/>
              </a:spcBef>
              <a:buSzPts val="1529"/>
              <a:buFont typeface="Arial"/>
              <a:buChar char="-"/>
            </a:pPr>
            <a:r>
              <a:rPr lang="nl-NL" sz="2050"/>
              <a:t>Onderhoud verplicht door stagegever </a:t>
            </a:r>
          </a:p>
          <a:p>
            <a:pPr marL="800100" lvl="2" indent="-228600">
              <a:lnSpc>
                <a:spcPct val="120000"/>
              </a:lnSpc>
              <a:spcBef>
                <a:spcPts val="250"/>
              </a:spcBef>
              <a:buSzPts val="1529"/>
              <a:buFont typeface="Arial"/>
              <a:buChar char="-"/>
            </a:pPr>
            <a:r>
              <a:rPr lang="nl-NL" sz="2050"/>
              <a:t>De stagiair is verplicht om persoonlijke beschermingsmiddelen en werkkledij te dragen volgens de instructies</a:t>
            </a:r>
          </a:p>
          <a:p>
            <a:pPr marL="800100" lvl="2" indent="-228600">
              <a:lnSpc>
                <a:spcPct val="120000"/>
              </a:lnSpc>
              <a:spcBef>
                <a:spcPts val="250"/>
              </a:spcBef>
              <a:buSzPts val="1529"/>
              <a:buFont typeface="Arial"/>
              <a:buChar char="-"/>
            </a:pPr>
            <a:endParaRPr lang="nl-NL" sz="2050"/>
          </a:p>
          <a:p>
            <a:pPr marL="571500" lvl="2" indent="0">
              <a:lnSpc>
                <a:spcPct val="120000"/>
              </a:lnSpc>
              <a:spcBef>
                <a:spcPts val="250"/>
              </a:spcBef>
              <a:buSzPts val="1529"/>
              <a:buNone/>
            </a:pPr>
            <a:r>
              <a:rPr lang="nl-NL" sz="2050"/>
              <a:t>De school en de stagegever kunnen wel afspreken dat tijdens de stage de stagiair de werkkledij en persoonlijke beschermingsmiddelen van de </a:t>
            </a:r>
          </a:p>
          <a:p>
            <a:pPr marL="571500" lvl="2" indent="0">
              <a:lnSpc>
                <a:spcPct val="120000"/>
              </a:lnSpc>
              <a:spcBef>
                <a:spcPts val="250"/>
              </a:spcBef>
              <a:buSzPts val="1529"/>
              <a:buNone/>
            </a:pPr>
            <a:r>
              <a:rPr lang="nl-NL" sz="2050"/>
              <a:t>school mag gebruiken, maar steeds onder de verantwoordelijkheid </a:t>
            </a:r>
          </a:p>
          <a:p>
            <a:pPr marL="571500" lvl="2" indent="0">
              <a:lnSpc>
                <a:spcPct val="120000"/>
              </a:lnSpc>
              <a:spcBef>
                <a:spcPts val="250"/>
              </a:spcBef>
              <a:buSzPts val="1529"/>
              <a:buNone/>
            </a:pPr>
            <a:r>
              <a:rPr lang="nl-NL" sz="2050"/>
              <a:t>van de stagegever.</a:t>
            </a:r>
          </a:p>
        </p:txBody>
      </p:sp>
    </p:spTree>
    <p:extLst>
      <p:ext uri="{BB962C8B-B14F-4D97-AF65-F5344CB8AC3E}">
        <p14:creationId xmlns:p14="http://schemas.microsoft.com/office/powerpoint/2010/main" val="25340395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9" name="Google Shape;239;p28"/>
          <p:cNvSpPr txBox="1">
            <a:spLocks noGrp="1"/>
          </p:cNvSpPr>
          <p:nvPr>
            <p:ph type="ctrTitle"/>
          </p:nvPr>
        </p:nvSpPr>
        <p:spPr>
          <a:xfrm>
            <a:off x="761797" y="436645"/>
            <a:ext cx="7048799" cy="969962"/>
          </a:xfrm>
          <a:prstGeom prst="rect">
            <a:avLst/>
          </a:prstGeom>
          <a:noFill/>
          <a:ln>
            <a:noFill/>
          </a:ln>
        </p:spPr>
        <p:txBody>
          <a:bodyPr spcFirstLastPara="1" vert="horz" wrap="square" lIns="0" tIns="45697" rIns="0" bIns="45697" rtlCol="0" anchor="t" anchorCtr="0">
            <a:normAutofit fontScale="90000"/>
          </a:bodyPr>
          <a:lstStyle/>
          <a:p>
            <a:pPr>
              <a:buClr>
                <a:schemeClr val="accent3"/>
              </a:buClr>
              <a:buSzPts val="4000"/>
            </a:pPr>
            <a:r>
              <a:rPr lang="nl-BE"/>
              <a:t>Werkpostfiche</a:t>
            </a:r>
            <a:endParaRPr/>
          </a:p>
        </p:txBody>
      </p:sp>
      <p:sp>
        <p:nvSpPr>
          <p:cNvPr id="238" name="Google Shape;238;p28"/>
          <p:cNvSpPr txBox="1">
            <a:spLocks noGrp="1"/>
          </p:cNvSpPr>
          <p:nvPr>
            <p:ph type="subTitle" idx="4294967295"/>
          </p:nvPr>
        </p:nvSpPr>
        <p:spPr>
          <a:xfrm>
            <a:off x="660100" y="1566386"/>
            <a:ext cx="10871800" cy="4742974"/>
          </a:xfrm>
          <a:prstGeom prst="rect">
            <a:avLst/>
          </a:prstGeom>
          <a:noFill/>
          <a:ln>
            <a:noFill/>
          </a:ln>
        </p:spPr>
        <p:txBody>
          <a:bodyPr spcFirstLastPara="1" vert="horz" wrap="square" lIns="0" tIns="45697" rIns="0" bIns="45697" rtlCol="0" anchor="t" anchorCtr="0">
            <a:normAutofit fontScale="70000" lnSpcReduction="20000"/>
          </a:bodyPr>
          <a:lstStyle/>
          <a:p>
            <a:pPr marL="0" indent="-152393">
              <a:lnSpc>
                <a:spcPct val="100000"/>
              </a:lnSpc>
              <a:buSzPts val="2400"/>
              <a:buFont typeface="Noto Sans Symbols"/>
              <a:buChar char="⮚"/>
            </a:pPr>
            <a:r>
              <a:rPr lang="nl-BE" sz="3100" b="1"/>
              <a:t> Beschrijving van de functie of activiteit </a:t>
            </a:r>
            <a:r>
              <a:rPr lang="nl-BE" sz="3100"/>
              <a:t>die een passend gezondheidstoezicht    </a:t>
            </a:r>
            <a:endParaRPr sz="3100"/>
          </a:p>
          <a:p>
            <a:pPr marL="0" indent="0">
              <a:lnSpc>
                <a:spcPct val="100000"/>
              </a:lnSpc>
              <a:buSzPts val="2400"/>
              <a:buNone/>
            </a:pPr>
            <a:r>
              <a:rPr lang="nl-BE" sz="3100"/>
              <a:t>vereist (veiligheidsfunctie, functie met verhoogde waakzaamheid of activiteit met welbepaald risico)</a:t>
            </a:r>
            <a:endParaRPr sz="3100"/>
          </a:p>
          <a:p>
            <a:pPr marL="0" indent="-152393">
              <a:lnSpc>
                <a:spcPct val="100000"/>
              </a:lnSpc>
              <a:buSzPts val="2400"/>
              <a:buFont typeface="Noto Sans Symbols"/>
              <a:buChar char="⮚"/>
            </a:pPr>
            <a:r>
              <a:rPr lang="nl-BE" sz="3100"/>
              <a:t> De aard van het risico dat een specifiek </a:t>
            </a:r>
            <a:r>
              <a:rPr lang="nl-BE" sz="3100" b="1"/>
              <a:t>gezondheidstoezicht</a:t>
            </a:r>
            <a:r>
              <a:rPr lang="nl-BE" sz="3100"/>
              <a:t> vereist (&lt; 18 jaar)</a:t>
            </a:r>
            <a:endParaRPr sz="3100"/>
          </a:p>
          <a:p>
            <a:pPr marL="0" indent="-152393">
              <a:lnSpc>
                <a:spcPct val="100000"/>
              </a:lnSpc>
              <a:buSzPts val="2400"/>
              <a:buFont typeface="Noto Sans Symbols"/>
              <a:buChar char="⮚"/>
            </a:pPr>
            <a:r>
              <a:rPr lang="nl-BE" sz="3100"/>
              <a:t> Alle toe te passen </a:t>
            </a:r>
            <a:r>
              <a:rPr lang="nl-BE" sz="3100" b="1"/>
              <a:t>preventiemaatregelen</a:t>
            </a:r>
            <a:r>
              <a:rPr lang="nl-BE" sz="3100"/>
              <a:t> </a:t>
            </a:r>
            <a:endParaRPr sz="3100"/>
          </a:p>
          <a:p>
            <a:pPr marL="0" indent="-152393">
              <a:lnSpc>
                <a:spcPct val="100000"/>
              </a:lnSpc>
              <a:buSzPts val="2400"/>
              <a:buFont typeface="Noto Sans Symbols"/>
              <a:buChar char="⮚"/>
            </a:pPr>
            <a:r>
              <a:rPr lang="nl-BE" sz="3100" b="1"/>
              <a:t> Advies van de arbeidsarts </a:t>
            </a:r>
            <a:r>
              <a:rPr lang="nl-BE" sz="3100"/>
              <a:t>met betrekking tot gezondheidstoezicht, inentingen </a:t>
            </a:r>
            <a:endParaRPr sz="3100"/>
          </a:p>
          <a:p>
            <a:pPr marL="0" indent="0">
              <a:lnSpc>
                <a:spcPct val="100000"/>
              </a:lnSpc>
              <a:buSzPts val="2400"/>
              <a:buNone/>
            </a:pPr>
            <a:r>
              <a:rPr lang="nl-BE" sz="3100"/>
              <a:t>en/of technische onderzoeken</a:t>
            </a:r>
            <a:endParaRPr sz="3100"/>
          </a:p>
          <a:p>
            <a:pPr marL="0" indent="-152393">
              <a:lnSpc>
                <a:spcPct val="100000"/>
              </a:lnSpc>
              <a:buSzPts val="2400"/>
              <a:buFont typeface="Noto Sans Symbols"/>
              <a:buChar char="⮚"/>
            </a:pPr>
            <a:r>
              <a:rPr lang="nl-BE" sz="3100"/>
              <a:t> Aangepaste </a:t>
            </a:r>
            <a:r>
              <a:rPr lang="nl-BE" sz="3100" b="1"/>
              <a:t>opleiding </a:t>
            </a:r>
            <a:r>
              <a:rPr lang="nl-BE" sz="3100"/>
              <a:t>met het oog op de toepassing van de preventiemaatregelen</a:t>
            </a:r>
            <a:endParaRPr sz="3100"/>
          </a:p>
          <a:p>
            <a:pPr marL="0" indent="-152393">
              <a:lnSpc>
                <a:spcPct val="100000"/>
              </a:lnSpc>
              <a:buSzPts val="2400"/>
              <a:buFont typeface="Noto Sans Symbols"/>
              <a:buChar char="⮚"/>
            </a:pPr>
            <a:r>
              <a:rPr lang="nl-BE" sz="3100"/>
              <a:t>Verplichtingen die de stagiair moet naleven in verband met de risico’s die </a:t>
            </a:r>
            <a:endParaRPr sz="3100"/>
          </a:p>
          <a:p>
            <a:pPr marL="0" indent="0">
              <a:lnSpc>
                <a:spcPct val="100000"/>
              </a:lnSpc>
              <a:buSzPts val="2400"/>
              <a:buNone/>
            </a:pPr>
            <a:r>
              <a:rPr lang="nl-BE" sz="3100"/>
              <a:t>specifiek zijn voor de werkpost of activiteit.</a:t>
            </a:r>
            <a:endParaRPr sz="3100" b="1"/>
          </a:p>
          <a:p>
            <a:pPr marL="0" indent="0">
              <a:buSzPts val="2400"/>
            </a:pPr>
            <a:endParaRPr sz="2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6" name="Google Shape;246;p29"/>
          <p:cNvSpPr txBox="1">
            <a:spLocks noGrp="1"/>
          </p:cNvSpPr>
          <p:nvPr>
            <p:ph type="ctrTitle"/>
          </p:nvPr>
        </p:nvSpPr>
        <p:spPr>
          <a:xfrm>
            <a:off x="416357" y="441104"/>
            <a:ext cx="10317871" cy="969962"/>
          </a:xfrm>
          <a:prstGeom prst="rect">
            <a:avLst/>
          </a:prstGeom>
          <a:noFill/>
          <a:ln>
            <a:noFill/>
          </a:ln>
        </p:spPr>
        <p:txBody>
          <a:bodyPr spcFirstLastPara="1" vert="horz" wrap="square" lIns="0" tIns="45697" rIns="0" bIns="45697" rtlCol="0" anchor="t" anchorCtr="0">
            <a:normAutofit/>
          </a:bodyPr>
          <a:lstStyle/>
          <a:p>
            <a:pPr>
              <a:buClr>
                <a:schemeClr val="accent3"/>
              </a:buClr>
              <a:buSzPts val="4000"/>
            </a:pPr>
            <a:r>
              <a:rPr lang="nl-BE"/>
              <a:t>Werkpostfiche</a:t>
            </a:r>
            <a:endParaRPr/>
          </a:p>
        </p:txBody>
      </p:sp>
      <p:sp>
        <p:nvSpPr>
          <p:cNvPr id="245" name="Google Shape;245;p29"/>
          <p:cNvSpPr txBox="1">
            <a:spLocks noGrp="1"/>
          </p:cNvSpPr>
          <p:nvPr>
            <p:ph type="subTitle" idx="1"/>
          </p:nvPr>
        </p:nvSpPr>
        <p:spPr>
          <a:xfrm>
            <a:off x="416357" y="1744550"/>
            <a:ext cx="10678760" cy="969962"/>
          </a:xfrm>
          <a:prstGeom prst="rect">
            <a:avLst/>
          </a:prstGeom>
          <a:noFill/>
          <a:ln>
            <a:noFill/>
          </a:ln>
        </p:spPr>
        <p:txBody>
          <a:bodyPr spcFirstLastPara="1" vert="horz" wrap="square" lIns="0" tIns="45697" rIns="0" bIns="45697" rtlCol="0" anchor="t" anchorCtr="0">
            <a:normAutofit fontScale="25000" lnSpcReduction="20000"/>
          </a:bodyPr>
          <a:lstStyle/>
          <a:p>
            <a:pPr>
              <a:buClr>
                <a:schemeClr val="accent1"/>
              </a:buClr>
              <a:buSzPts val="2400"/>
            </a:pPr>
            <a:r>
              <a:rPr lang="nl-BE" sz="6000" b="1"/>
              <a:t>Indien op de stageplaats geen werkpostfiche aanwezig is, kunnen de werkpostfiches van</a:t>
            </a:r>
          </a:p>
          <a:p>
            <a:pPr>
              <a:buClr>
                <a:schemeClr val="accent1"/>
              </a:buClr>
              <a:buSzPts val="2400"/>
            </a:pPr>
            <a:r>
              <a:rPr lang="nl-BE" sz="6000" b="1"/>
              <a:t>de</a:t>
            </a:r>
            <a:r>
              <a:rPr lang="nl-BE" sz="6000"/>
              <a:t> </a:t>
            </a:r>
            <a:r>
              <a:rPr lang="nl-BE" sz="6000" b="1"/>
              <a:t>leerkrachten gebruikt worden, </a:t>
            </a:r>
            <a:r>
              <a:rPr lang="nl-BE" sz="6000" b="1" u="sng"/>
              <a:t>mits toevoeging(en) van de stagegever</a:t>
            </a:r>
            <a:endParaRPr sz="6000"/>
          </a:p>
          <a:p>
            <a:pPr>
              <a:buClr>
                <a:schemeClr val="accent1"/>
              </a:buClr>
              <a:buSzPts val="2400"/>
            </a:pPr>
            <a:endParaRPr/>
          </a:p>
        </p:txBody>
      </p:sp>
      <p:sp>
        <p:nvSpPr>
          <p:cNvPr id="247" name="Google Shape;247;p29"/>
          <p:cNvSpPr txBox="1"/>
          <p:nvPr/>
        </p:nvSpPr>
        <p:spPr>
          <a:xfrm>
            <a:off x="325812" y="1133093"/>
            <a:ext cx="11314964" cy="725440"/>
          </a:xfrm>
          <a:prstGeom prst="rect">
            <a:avLst/>
          </a:prstGeom>
          <a:noFill/>
          <a:ln>
            <a:noFill/>
          </a:ln>
        </p:spPr>
        <p:txBody>
          <a:bodyPr spcFirstLastPara="1" wrap="square" lIns="91419" tIns="45697" rIns="91419" bIns="45697" anchor="t" anchorCtr="0">
            <a:normAutofit/>
          </a:bodyPr>
          <a:lstStyle/>
          <a:p>
            <a:pPr>
              <a:buClr>
                <a:srgbClr val="000000"/>
              </a:buClr>
              <a:buSzPts val="2000"/>
            </a:pPr>
            <a:r>
              <a:rPr lang="nl-BE" sz="2000" b="1" u="sng">
                <a:solidFill>
                  <a:srgbClr val="C00000"/>
                </a:solidFill>
                <a:latin typeface="Arial"/>
                <a:ea typeface="Arial"/>
                <a:cs typeface="Arial"/>
                <a:sym typeface="Arial"/>
                <a:hlinkClick r:id="rId3">
                  <a:extLst>
                    <a:ext uri="{A12FA001-AC4F-418D-AE19-62706E023703}">
                      <ahyp:hlinkClr xmlns:ahyp="http://schemas.microsoft.com/office/drawing/2018/hyperlinkcolor" val="tx"/>
                    </a:ext>
                  </a:extLst>
                </a:hlinkClick>
              </a:rPr>
              <a:t>GO! Pro - A15 Stagedoende jongeren - Werkpostfiches (g-o.be)</a:t>
            </a:r>
            <a:endParaRPr sz="2000" b="1">
              <a:solidFill>
                <a:srgbClr val="C00000"/>
              </a:solidFill>
              <a:latin typeface="Arial"/>
              <a:ea typeface="Arial"/>
              <a:cs typeface="Arial"/>
              <a:sym typeface="Arial"/>
            </a:endParaRPr>
          </a:p>
        </p:txBody>
      </p:sp>
      <p:pic>
        <p:nvPicPr>
          <p:cNvPr id="248" name="Google Shape;248;p29"/>
          <p:cNvPicPr preferRelativeResize="0"/>
          <p:nvPr/>
        </p:nvPicPr>
        <p:blipFill rotWithShape="1">
          <a:blip r:embed="rId4">
            <a:alphaModFix/>
          </a:blip>
          <a:srcRect/>
          <a:stretch/>
        </p:blipFill>
        <p:spPr>
          <a:xfrm>
            <a:off x="1368107" y="2550522"/>
            <a:ext cx="5376221" cy="3994099"/>
          </a:xfrm>
          <a:prstGeom prst="rect">
            <a:avLst/>
          </a:prstGeom>
          <a:noFill/>
          <a:ln>
            <a:noFill/>
          </a:ln>
        </p:spPr>
      </p:pic>
      <p:sp>
        <p:nvSpPr>
          <p:cNvPr id="249" name="Google Shape;249;p29"/>
          <p:cNvSpPr/>
          <p:nvPr/>
        </p:nvSpPr>
        <p:spPr>
          <a:xfrm>
            <a:off x="7820775" y="3093715"/>
            <a:ext cx="3704159" cy="1604896"/>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328" y="67814"/>
                </a:moveTo>
                <a:lnTo>
                  <a:pt x="-20000" y="22500"/>
                </a:lnTo>
                <a:lnTo>
                  <a:pt x="-53814" y="-48025"/>
                </a:lnTo>
              </a:path>
            </a:pathLst>
          </a:custGeom>
          <a:solidFill>
            <a:schemeClr val="accent1"/>
          </a:solidFill>
          <a:ln w="25400" cap="flat" cmpd="sng">
            <a:solidFill>
              <a:srgbClr val="00829B"/>
            </a:solidFill>
            <a:prstDash val="solid"/>
            <a:round/>
            <a:headEnd type="none" w="sm" len="sm"/>
            <a:tailEnd type="none" w="sm" len="sm"/>
          </a:ln>
        </p:spPr>
        <p:txBody>
          <a:bodyPr spcFirstLastPara="1" wrap="square" lIns="91419" tIns="45697" rIns="91419" bIns="45697" anchor="ctr" anchorCtr="0">
            <a:noAutofit/>
          </a:bodyPr>
          <a:lstStyle/>
          <a:p>
            <a:pPr marL="285736" indent="-285736">
              <a:buClr>
                <a:srgbClr val="000000"/>
              </a:buClr>
              <a:buSzPts val="2000"/>
              <a:buFont typeface="Noto Sans Symbols"/>
              <a:buChar char="▪"/>
            </a:pPr>
            <a:r>
              <a:rPr lang="nl-BE" sz="2000">
                <a:solidFill>
                  <a:schemeClr val="lt1"/>
                </a:solidFill>
                <a:latin typeface="Arial"/>
                <a:ea typeface="Arial"/>
                <a:cs typeface="Arial"/>
                <a:sym typeface="Arial"/>
              </a:rPr>
              <a:t>Preventiemaatregelen</a:t>
            </a:r>
            <a:endParaRPr sz="3600"/>
          </a:p>
          <a:p>
            <a:pPr marL="285736" indent="-285736">
              <a:buClr>
                <a:srgbClr val="000000"/>
              </a:buClr>
              <a:buSzPts val="2000"/>
              <a:buFont typeface="Noto Sans Symbols"/>
              <a:buChar char="▪"/>
            </a:pPr>
            <a:r>
              <a:rPr lang="nl-BE" sz="2000">
                <a:solidFill>
                  <a:schemeClr val="lt1"/>
                </a:solidFill>
                <a:latin typeface="Arial"/>
                <a:ea typeface="Arial"/>
                <a:cs typeface="Arial"/>
                <a:sym typeface="Arial"/>
              </a:rPr>
              <a:t>Specifieke opleidingen</a:t>
            </a:r>
            <a:endParaRPr sz="3600"/>
          </a:p>
          <a:p>
            <a:pPr marL="285736" indent="-285736">
              <a:buClr>
                <a:srgbClr val="000000"/>
              </a:buClr>
              <a:buSzPts val="2000"/>
              <a:buFont typeface="Noto Sans Symbols"/>
              <a:buChar char="▪"/>
            </a:pPr>
            <a:r>
              <a:rPr lang="nl-BE" sz="2000">
                <a:solidFill>
                  <a:schemeClr val="lt1"/>
                </a:solidFill>
                <a:latin typeface="Arial"/>
                <a:ea typeface="Arial"/>
                <a:cs typeface="Arial"/>
                <a:sym typeface="Arial"/>
              </a:rPr>
              <a:t>Verboden arbeidsmiddelen</a:t>
            </a:r>
            <a:endParaRPr sz="3600"/>
          </a:p>
          <a:p>
            <a:pPr marL="285736" indent="-285736">
              <a:buClr>
                <a:srgbClr val="000000"/>
              </a:buClr>
              <a:buSzPts val="2000"/>
              <a:buFont typeface="Noto Sans Symbols"/>
              <a:buChar char="▪"/>
            </a:pPr>
            <a:r>
              <a:rPr lang="nl-BE" sz="2000">
                <a:solidFill>
                  <a:schemeClr val="lt1"/>
                </a:solidFill>
                <a:latin typeface="Arial"/>
                <a:ea typeface="Arial"/>
                <a:cs typeface="Arial"/>
                <a:sym typeface="Arial"/>
              </a:rPr>
              <a:t>…</a:t>
            </a:r>
            <a:endParaRPr sz="3600"/>
          </a:p>
        </p:txBody>
      </p:sp>
      <p:cxnSp>
        <p:nvCxnSpPr>
          <p:cNvPr id="5" name="Rechte verbindingslijn 4">
            <a:extLst>
              <a:ext uri="{FF2B5EF4-FFF2-40B4-BE49-F238E27FC236}">
                <a16:creationId xmlns:a16="http://schemas.microsoft.com/office/drawing/2014/main" id="{251874EC-574F-8893-168C-3A68E713B946}"/>
              </a:ext>
            </a:extLst>
          </p:cNvPr>
          <p:cNvCxnSpPr>
            <a:cxnSpLocks/>
          </p:cNvCxnSpPr>
          <p:nvPr/>
        </p:nvCxnSpPr>
        <p:spPr>
          <a:xfrm>
            <a:off x="6154769" y="2428240"/>
            <a:ext cx="1666006" cy="1595120"/>
          </a:xfrm>
          <a:prstGeom prst="line">
            <a:avLst/>
          </a:prstGeom>
          <a:ln w="76200"/>
        </p:spPr>
        <p:style>
          <a:lnRef idx="1">
            <a:schemeClr val="accent3"/>
          </a:lnRef>
          <a:fillRef idx="0">
            <a:schemeClr val="accent3"/>
          </a:fillRef>
          <a:effectRef idx="0">
            <a:schemeClr val="accent3"/>
          </a:effectRef>
          <a:fontRef idx="minor">
            <a:schemeClr val="tx1"/>
          </a:fontRef>
        </p:style>
      </p:cxnSp>
      <p:pic>
        <p:nvPicPr>
          <p:cNvPr id="7" name="Graphic 6">
            <a:extLst>
              <a:ext uri="{FF2B5EF4-FFF2-40B4-BE49-F238E27FC236}">
                <a16:creationId xmlns:a16="http://schemas.microsoft.com/office/drawing/2014/main" id="{7420A5F5-6B9F-3394-B389-AB34F49AEB3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200000">
            <a:off x="10182642" y="0"/>
            <a:ext cx="2009720" cy="200972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6" name="Google Shape;296;p36"/>
          <p:cNvSpPr txBox="1">
            <a:spLocks noGrp="1"/>
          </p:cNvSpPr>
          <p:nvPr>
            <p:ph type="ctrTitle"/>
          </p:nvPr>
        </p:nvSpPr>
        <p:spPr>
          <a:xfrm>
            <a:off x="447437" y="483792"/>
            <a:ext cx="11531600" cy="969962"/>
          </a:xfrm>
          <a:noFill/>
          <a:ln>
            <a:noFill/>
          </a:ln>
        </p:spPr>
        <p:txBody>
          <a:bodyPr spcFirstLastPara="1" vert="horz" wrap="square" lIns="0" tIns="45697" rIns="0" bIns="45697" rtlCol="0" anchor="t" anchorCtr="0">
            <a:normAutofit/>
          </a:bodyPr>
          <a:lstStyle/>
          <a:p>
            <a:r>
              <a:rPr lang="nl-BE" sz="4400"/>
              <a:t>Verplichtingen onderwijsinstellingen</a:t>
            </a:r>
          </a:p>
        </p:txBody>
      </p:sp>
      <p:sp>
        <p:nvSpPr>
          <p:cNvPr id="295" name="Google Shape;295;p36"/>
          <p:cNvSpPr txBox="1">
            <a:spLocks noGrp="1"/>
          </p:cNvSpPr>
          <p:nvPr>
            <p:ph type="body" idx="4294967295"/>
          </p:nvPr>
        </p:nvSpPr>
        <p:spPr>
          <a:xfrm>
            <a:off x="560546" y="1453754"/>
            <a:ext cx="11305382" cy="5221367"/>
          </a:xfrm>
          <a:noFill/>
          <a:ln>
            <a:noFill/>
          </a:ln>
        </p:spPr>
        <p:txBody>
          <a:bodyPr spcFirstLastPara="1" vert="horz" wrap="square" lIns="0" tIns="45697" rIns="0" bIns="45697" rtlCol="0" anchor="t" anchorCtr="0">
            <a:normAutofit fontScale="70000" lnSpcReduction="20000"/>
          </a:bodyPr>
          <a:lstStyle/>
          <a:p>
            <a:r>
              <a:rPr lang="nl-NL" sz="3100"/>
              <a:t>Nagaan of stageplaats, werkpost, werkomgeving voldoende waarborg biedt voor het </a:t>
            </a:r>
          </a:p>
          <a:p>
            <a:pPr marL="0" indent="0">
              <a:buNone/>
            </a:pPr>
            <a:r>
              <a:rPr lang="nl-NL" sz="3100"/>
              <a:t>veilig organiseren van stages:</a:t>
            </a:r>
          </a:p>
          <a:p>
            <a:pPr marL="0" indent="0">
              <a:buNone/>
            </a:pPr>
            <a:endParaRPr lang="nl-NL" sz="3100"/>
          </a:p>
          <a:p>
            <a:pPr marL="2154475" lvl="5" indent="0">
              <a:buNone/>
            </a:pPr>
            <a:r>
              <a:rPr lang="nl-NL" sz="3100" i="1"/>
              <a:t>- Quick scan stageplaats</a:t>
            </a:r>
          </a:p>
          <a:p>
            <a:pPr marL="2154475" lvl="5" indent="0">
              <a:buNone/>
            </a:pPr>
            <a:r>
              <a:rPr lang="nl-NL" sz="3100" i="1"/>
              <a:t>- bevraag de stagiairs op een actieve manier – maak van </a:t>
            </a:r>
          </a:p>
          <a:p>
            <a:pPr marL="2154475" lvl="5" indent="0">
              <a:buNone/>
            </a:pPr>
            <a:r>
              <a:rPr lang="nl-NL" sz="3100" i="1"/>
              <a:t>arbeidsveiligheid en andere ‘welzijn op het werk aspecten’ een verplicht </a:t>
            </a:r>
          </a:p>
          <a:p>
            <a:pPr marL="2154475" lvl="5" indent="0">
              <a:buNone/>
            </a:pPr>
            <a:r>
              <a:rPr lang="nl-NL" sz="3100" i="1"/>
              <a:t>in te vullen rubriek op het stageverslag</a:t>
            </a:r>
          </a:p>
          <a:p>
            <a:pPr marL="2154475" lvl="5" indent="0">
              <a:buNone/>
            </a:pPr>
            <a:endParaRPr lang="nl-NL" sz="3100" i="1"/>
          </a:p>
          <a:p>
            <a:r>
              <a:rPr lang="nl-NL" sz="3300"/>
              <a:t>De school is verplicht om voldoende kwaliteitsvolle stagebegeleiding te voorzien</a:t>
            </a:r>
          </a:p>
          <a:p>
            <a:r>
              <a:rPr lang="nl-NL" sz="3300" err="1"/>
              <a:t>Leerlingenstageovereenkomst</a:t>
            </a:r>
            <a:r>
              <a:rPr lang="nl-NL" sz="3300"/>
              <a:t> voorzien met duidelijke afspraken</a:t>
            </a:r>
          </a:p>
          <a:p>
            <a:r>
              <a:rPr lang="nl-NL" sz="3100" err="1"/>
              <a:t>Stageactiviteitenlijst</a:t>
            </a:r>
            <a:r>
              <a:rPr lang="nl-NL" sz="3100"/>
              <a:t> – geplande, geïndividualiseerde </a:t>
            </a:r>
            <a:r>
              <a:rPr lang="nl-NL" sz="3100" err="1"/>
              <a:t>stageactiviteitenlijst</a:t>
            </a:r>
            <a:endParaRPr lang="nl-NL" sz="3100"/>
          </a:p>
          <a:p>
            <a:r>
              <a:rPr lang="nl-NL" sz="3100"/>
              <a:t>School sluit arbeidsongevallenverzekering af </a:t>
            </a:r>
            <a:r>
              <a:rPr lang="nl-NL" sz="3100">
                <a:sym typeface="Wingdings" panose="05000000000000000000" pitchFamily="2" charset="2"/>
              </a:rPr>
              <a:t> de school doet de aangifte in geval van AO en </a:t>
            </a:r>
            <a:r>
              <a:rPr lang="nl-NL" sz="3100" err="1">
                <a:sym typeface="Wingdings" panose="05000000000000000000" pitchFamily="2" charset="2"/>
              </a:rPr>
              <a:t>eAO</a:t>
            </a:r>
            <a:endParaRPr lang="nl-NL" sz="3100">
              <a:sym typeface="Wingdings" panose="05000000000000000000" pitchFamily="2" charset="2"/>
            </a:endParaRPr>
          </a:p>
          <a:p>
            <a:pPr marL="0" indent="0">
              <a:buNone/>
            </a:pPr>
            <a:r>
              <a:rPr lang="nl-NL" sz="3100"/>
              <a:t>	</a:t>
            </a:r>
            <a:r>
              <a:rPr lang="nl-NL" sz="3300" b="1">
                <a:solidFill>
                  <a:schemeClr val="accent1"/>
                </a:solidFill>
              </a:rPr>
              <a:t>!!! steeds de preventieadviseur van de scholengroep op de hoogte brengen</a:t>
            </a:r>
          </a:p>
          <a:p>
            <a:pPr marL="0" indent="0">
              <a:buNone/>
            </a:pPr>
            <a:endParaRPr lang="nl-NL" sz="31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7"/>
          <p:cNvSpPr txBox="1">
            <a:spLocks noGrp="1"/>
          </p:cNvSpPr>
          <p:nvPr>
            <p:ph type="ctrTitle"/>
          </p:nvPr>
        </p:nvSpPr>
        <p:spPr>
          <a:xfrm>
            <a:off x="699507" y="863365"/>
            <a:ext cx="7048799" cy="969962"/>
          </a:xfrm>
          <a:noFill/>
          <a:ln>
            <a:noFill/>
          </a:ln>
        </p:spPr>
        <p:txBody>
          <a:bodyPr spcFirstLastPara="1" vert="horz" wrap="square" lIns="0" tIns="45697" rIns="0" bIns="45697" rtlCol="0" anchor="t" anchorCtr="0">
            <a:normAutofit fontScale="90000"/>
          </a:bodyPr>
          <a:lstStyle/>
          <a:p>
            <a:r>
              <a:rPr lang="nl-BE"/>
              <a:t> </a:t>
            </a:r>
            <a:r>
              <a:rPr lang="nl-BE" sz="4400"/>
              <a:t>Quick scan</a:t>
            </a:r>
            <a:br>
              <a:rPr lang="nl-BE"/>
            </a:br>
            <a:r>
              <a:rPr lang="nl-BE"/>
              <a:t>   </a:t>
            </a:r>
            <a:r>
              <a:rPr lang="nl-BE" sz="4000"/>
              <a:t>procedure 15</a:t>
            </a:r>
            <a:br>
              <a:rPr lang="nl-BE" sz="4000"/>
            </a:br>
            <a:r>
              <a:rPr lang="nl-BE" sz="1550">
                <a:hlinkClick r:id="rId3"/>
              </a:rPr>
              <a:t>https://pro.g-o.be/themas/preventie/procedures/</a:t>
            </a:r>
            <a:r>
              <a:rPr lang="nl-BE" sz="1550"/>
              <a:t> </a:t>
            </a:r>
            <a:br>
              <a:rPr lang="nl-BE" sz="1550"/>
            </a:br>
            <a:endParaRPr lang="nl-BE"/>
          </a:p>
        </p:txBody>
      </p:sp>
      <p:pic>
        <p:nvPicPr>
          <p:cNvPr id="302" name="Google Shape;302;p37"/>
          <p:cNvPicPr preferRelativeResize="0"/>
          <p:nvPr/>
        </p:nvPicPr>
        <p:blipFill rotWithShape="1">
          <a:blip r:embed="rId4">
            <a:alphaModFix/>
          </a:blip>
          <a:srcRect/>
          <a:stretch/>
        </p:blipFill>
        <p:spPr>
          <a:xfrm>
            <a:off x="4736969" y="0"/>
            <a:ext cx="6408755" cy="6735436"/>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5" name="Google Shape;285;p35"/>
          <p:cNvSpPr txBox="1">
            <a:spLocks noGrp="1"/>
          </p:cNvSpPr>
          <p:nvPr>
            <p:ph type="ctrTitle"/>
          </p:nvPr>
        </p:nvSpPr>
        <p:spPr>
          <a:xfrm>
            <a:off x="548340" y="529707"/>
            <a:ext cx="11095320" cy="969962"/>
          </a:xfrm>
          <a:noFill/>
          <a:ln>
            <a:noFill/>
          </a:ln>
        </p:spPr>
        <p:txBody>
          <a:bodyPr spcFirstLastPara="1" vert="horz" wrap="square" lIns="0" tIns="45697" rIns="0" bIns="45697" rtlCol="0" anchor="t" anchorCtr="0">
            <a:normAutofit/>
          </a:bodyPr>
          <a:lstStyle/>
          <a:p>
            <a:r>
              <a:rPr lang="nl-BE" sz="4000"/>
              <a:t>Verplichtingen onderwijsinstelling</a:t>
            </a:r>
          </a:p>
        </p:txBody>
      </p:sp>
      <p:sp>
        <p:nvSpPr>
          <p:cNvPr id="284" name="Google Shape;284;p35"/>
          <p:cNvSpPr txBox="1">
            <a:spLocks noGrp="1"/>
          </p:cNvSpPr>
          <p:nvPr>
            <p:ph type="body" idx="4294967295"/>
          </p:nvPr>
        </p:nvSpPr>
        <p:spPr>
          <a:xfrm>
            <a:off x="548340" y="1442818"/>
            <a:ext cx="11305382" cy="4885475"/>
          </a:xfrm>
          <a:noFill/>
          <a:ln>
            <a:noFill/>
          </a:ln>
        </p:spPr>
        <p:txBody>
          <a:bodyPr spcFirstLastPara="1" vert="horz" wrap="square" lIns="0" tIns="45697" rIns="0" bIns="45697" rtlCol="0" anchor="t" anchorCtr="0">
            <a:normAutofit/>
          </a:bodyPr>
          <a:lstStyle/>
          <a:p>
            <a:r>
              <a:rPr lang="nl-NL"/>
              <a:t>Toezien op ontvangst en de volledigheid van de </a:t>
            </a:r>
            <a:r>
              <a:rPr lang="nl-NL" b="1"/>
              <a:t>risicoanalyse</a:t>
            </a:r>
          </a:p>
          <a:p>
            <a:r>
              <a:rPr lang="nl-NL"/>
              <a:t>Toezien op ontvangst en de volledigheid van de </a:t>
            </a:r>
            <a:r>
              <a:rPr lang="nl-NL" b="1"/>
              <a:t>werkpostfiche</a:t>
            </a:r>
          </a:p>
          <a:p>
            <a:r>
              <a:rPr lang="nl-NL"/>
              <a:t>Toezien op </a:t>
            </a:r>
            <a:r>
              <a:rPr lang="nl-NL" b="1"/>
              <a:t>gezondheidstoezicht</a:t>
            </a:r>
            <a:r>
              <a:rPr lang="nl-NL"/>
              <a:t> </a:t>
            </a:r>
          </a:p>
          <a:p>
            <a:pPr marL="0" indent="0">
              <a:buNone/>
            </a:pPr>
            <a:r>
              <a:rPr lang="nl-NL"/>
              <a:t>	</a:t>
            </a:r>
            <a:r>
              <a:rPr lang="nl-NL" sz="2400"/>
              <a:t>bijhouden lijst: onderworpen stagiaires, gegevens stagiaires, specificaties stage</a:t>
            </a:r>
            <a:endParaRPr lang="nl-NL"/>
          </a:p>
          <a:p>
            <a:r>
              <a:rPr lang="nl-NL"/>
              <a:t>Werkpostfiche voor aanvang van de stage bespreken met de stagiair</a:t>
            </a:r>
          </a:p>
          <a:p>
            <a:r>
              <a:rPr lang="nl-NL"/>
              <a:t>DIMONA aangifte door de onderwijsinstelling</a:t>
            </a:r>
          </a:p>
          <a:p>
            <a:pPr marL="0" indent="0">
              <a:buNone/>
            </a:pPr>
            <a:endParaRPr lang="nl-NL"/>
          </a:p>
          <a:p>
            <a:pPr marL="0" indent="0">
              <a:buNone/>
            </a:pPr>
            <a:r>
              <a:rPr lang="nl-NL">
                <a:sym typeface="Wingdings" panose="05000000000000000000" pitchFamily="2" charset="2"/>
              </a:rPr>
              <a:t></a:t>
            </a:r>
            <a:r>
              <a:rPr lang="nl-NL"/>
              <a:t> Alle documenten met betrekking tot welzijnsbescherming moeten ter inzage liggen van inspectie en verificatie.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F8EAB0-19D1-A6D8-4637-C9EE5ED311AB}"/>
              </a:ext>
            </a:extLst>
          </p:cNvPr>
          <p:cNvSpPr>
            <a:spLocks noGrp="1"/>
          </p:cNvSpPr>
          <p:nvPr>
            <p:ph type="ctrTitle"/>
          </p:nvPr>
        </p:nvSpPr>
        <p:spPr/>
        <p:txBody>
          <a:bodyPr/>
          <a:lstStyle/>
          <a:p>
            <a:r>
              <a:rPr lang="nl-BE"/>
              <a:t>Meer info…</a:t>
            </a:r>
          </a:p>
        </p:txBody>
      </p:sp>
      <p:sp>
        <p:nvSpPr>
          <p:cNvPr id="3" name="Tijdelijke aanduiding voor tabel 2">
            <a:extLst>
              <a:ext uri="{FF2B5EF4-FFF2-40B4-BE49-F238E27FC236}">
                <a16:creationId xmlns:a16="http://schemas.microsoft.com/office/drawing/2014/main" id="{44F8890C-207A-F79A-F9A3-AAEC8F5E40C3}"/>
              </a:ext>
            </a:extLst>
          </p:cNvPr>
          <p:cNvSpPr>
            <a:spLocks noGrp="1"/>
          </p:cNvSpPr>
          <p:nvPr>
            <p:ph type="tbl" sz="quarter" idx="13"/>
          </p:nvPr>
        </p:nvSpPr>
        <p:spPr>
          <a:xfrm>
            <a:off x="761798" y="2104232"/>
            <a:ext cx="4371709" cy="3780000"/>
          </a:xfrm>
        </p:spPr>
        <p:txBody>
          <a:bodyPr/>
          <a:lstStyle/>
          <a:p>
            <a:pPr marL="0" indent="0">
              <a:buNone/>
            </a:pPr>
            <a:r>
              <a:rPr lang="nl-NL">
                <a:hlinkClick r:id="rId2"/>
              </a:rPr>
              <a:t>Infobrochure leerlingenstage in het voltijds gewoon secundair onderwijs en het buitengewoon onderwijs - versie september 2025</a:t>
            </a:r>
            <a:r>
              <a:rPr lang="nl-BE"/>
              <a:t> </a:t>
            </a:r>
          </a:p>
        </p:txBody>
      </p:sp>
    </p:spTree>
    <p:extLst>
      <p:ext uri="{BB962C8B-B14F-4D97-AF65-F5344CB8AC3E}">
        <p14:creationId xmlns:p14="http://schemas.microsoft.com/office/powerpoint/2010/main" val="2934325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8" name="Google Shape;308;p38"/>
          <p:cNvSpPr txBox="1">
            <a:spLocks noGrp="1"/>
          </p:cNvSpPr>
          <p:nvPr>
            <p:ph type="ctrTitle"/>
          </p:nvPr>
        </p:nvSpPr>
        <p:spPr>
          <a:xfrm>
            <a:off x="771957" y="345205"/>
            <a:ext cx="7048799" cy="969962"/>
          </a:xfrm>
          <a:noFill/>
          <a:ln>
            <a:noFill/>
          </a:ln>
        </p:spPr>
        <p:txBody>
          <a:bodyPr spcFirstLastPara="1" vert="horz" wrap="square" lIns="0" tIns="45697" rIns="0" bIns="45697" rtlCol="0" anchor="t" anchorCtr="0">
            <a:normAutofit/>
          </a:bodyPr>
          <a:lstStyle/>
          <a:p>
            <a:r>
              <a:rPr lang="nl-BE" sz="4000"/>
              <a:t>Gezondheidstoezicht</a:t>
            </a:r>
          </a:p>
        </p:txBody>
      </p:sp>
      <p:sp>
        <p:nvSpPr>
          <p:cNvPr id="307" name="Google Shape;307;p38"/>
          <p:cNvSpPr txBox="1">
            <a:spLocks noGrp="1"/>
          </p:cNvSpPr>
          <p:nvPr>
            <p:ph type="body" idx="4294967295"/>
          </p:nvPr>
        </p:nvSpPr>
        <p:spPr>
          <a:xfrm>
            <a:off x="616094" y="1086341"/>
            <a:ext cx="11305382" cy="5501496"/>
          </a:xfrm>
          <a:noFill/>
          <a:ln>
            <a:noFill/>
          </a:ln>
        </p:spPr>
        <p:txBody>
          <a:bodyPr spcFirstLastPara="1" vert="horz" wrap="square" lIns="0" tIns="45697" rIns="0" bIns="45697" rtlCol="0" anchor="t" anchorCtr="0">
            <a:noAutofit/>
          </a:bodyPr>
          <a:lstStyle/>
          <a:p>
            <a:r>
              <a:rPr lang="nl-NL"/>
              <a:t>Arbeidsarts interne of externe preventiedienst van de stageplaats - kosten ten laste van de stageplaats  </a:t>
            </a:r>
          </a:p>
          <a:p>
            <a:pPr marL="0" indent="0">
              <a:buNone/>
            </a:pPr>
            <a:r>
              <a:rPr lang="nl-NL"/>
              <a:t>		</a:t>
            </a:r>
            <a:r>
              <a:rPr lang="nl-NL">
                <a:sym typeface="Wingdings" panose="05000000000000000000" pitchFamily="2" charset="2"/>
              </a:rPr>
              <a:t></a:t>
            </a:r>
            <a:r>
              <a:rPr lang="nl-NL"/>
              <a:t> kopie beoordeling aan onderwijsinstelling en stagiair</a:t>
            </a:r>
          </a:p>
          <a:p>
            <a:pPr marL="0" indent="0">
              <a:buNone/>
            </a:pPr>
            <a:endParaRPr lang="nl-NL"/>
          </a:p>
          <a:p>
            <a:r>
              <a:rPr lang="nl-NL"/>
              <a:t>Doorgaans: stageplaats kan beroep doen op de arbeidsarts bevoegde externe dienst van de onderwijsinstelling</a:t>
            </a:r>
          </a:p>
          <a:p>
            <a:pPr lvl="4"/>
            <a:r>
              <a:rPr lang="nl-NL" sz="2200"/>
              <a:t>deze regeling op te nemen in de stageovereenkomst</a:t>
            </a:r>
          </a:p>
          <a:p>
            <a:pPr lvl="4"/>
            <a:r>
              <a:rPr lang="nl-NL" sz="2200"/>
              <a:t>regeling via EDPBW en </a:t>
            </a:r>
            <a:r>
              <a:rPr lang="nl-NL" sz="2200" err="1"/>
              <a:t>Fedris</a:t>
            </a:r>
            <a:r>
              <a:rPr lang="nl-NL" sz="2200"/>
              <a:t> </a:t>
            </a:r>
            <a:r>
              <a:rPr lang="nl-NL" sz="2200">
                <a:sym typeface="Wingdings" panose="05000000000000000000" pitchFamily="2" charset="2"/>
              </a:rPr>
              <a:t> </a:t>
            </a:r>
            <a:r>
              <a:rPr lang="nl-NL" sz="2200"/>
              <a:t>geen kosten voor de onderwijsinstelling noch voor de stageplaats</a:t>
            </a:r>
          </a:p>
          <a:p>
            <a:pPr lvl="4"/>
            <a:r>
              <a:rPr lang="nl-NL" sz="2200"/>
              <a:t>indien het gezondheidstoezicht via de externe dienst van de onderwijsinstelling verloopt </a:t>
            </a:r>
          </a:p>
          <a:p>
            <a:pPr marL="0" indent="0">
              <a:buNone/>
            </a:pPr>
            <a:r>
              <a:rPr lang="nl-NL"/>
              <a:t>		</a:t>
            </a:r>
            <a:r>
              <a:rPr lang="nl-NL">
                <a:sym typeface="Wingdings" panose="05000000000000000000" pitchFamily="2" charset="2"/>
              </a:rPr>
              <a:t></a:t>
            </a:r>
            <a:r>
              <a:rPr lang="nl-NL"/>
              <a:t> kopie beoordeling aan stageplaats en stagiair</a:t>
            </a:r>
          </a:p>
          <a:p>
            <a:pPr marL="0" indent="0">
              <a:buNone/>
            </a:pPr>
            <a:endParaRPr lang="nl-NL"/>
          </a:p>
          <a:p>
            <a:r>
              <a:rPr lang="nl-NL"/>
              <a:t>Nieuw onderzoek: nieuwe risico’s, andere werkpost waarvoor nog geen gezondheidsbeoordeling is gebeurd.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F79E6-CBE2-549A-0615-29FA6416D53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87D679-0B4E-258A-C703-B4C054D3E22E}"/>
              </a:ext>
            </a:extLst>
          </p:cNvPr>
          <p:cNvSpPr>
            <a:spLocks noGrp="1"/>
          </p:cNvSpPr>
          <p:nvPr>
            <p:ph type="ctrTitle"/>
          </p:nvPr>
        </p:nvSpPr>
        <p:spPr>
          <a:xfrm>
            <a:off x="761797" y="361490"/>
            <a:ext cx="10317871" cy="882039"/>
          </a:xfrm>
        </p:spPr>
        <p:txBody>
          <a:bodyPr/>
          <a:lstStyle/>
          <a:p>
            <a:r>
              <a:rPr lang="nl-BE"/>
              <a:t>Duaal leren</a:t>
            </a:r>
          </a:p>
        </p:txBody>
      </p:sp>
      <p:sp>
        <p:nvSpPr>
          <p:cNvPr id="4" name="Tijdelijke aanduiding voor tekst 3">
            <a:extLst>
              <a:ext uri="{FF2B5EF4-FFF2-40B4-BE49-F238E27FC236}">
                <a16:creationId xmlns:a16="http://schemas.microsoft.com/office/drawing/2014/main" id="{B54D71B3-7FD6-01FA-9104-718868F0CDD4}"/>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a:p>
        </p:txBody>
      </p:sp>
      <p:pic>
        <p:nvPicPr>
          <p:cNvPr id="6" name="Graphic 5">
            <a:extLst>
              <a:ext uri="{FF2B5EF4-FFF2-40B4-BE49-F238E27FC236}">
                <a16:creationId xmlns:a16="http://schemas.microsoft.com/office/drawing/2014/main" id="{63688CB7-0CD6-2983-3329-68DF378A52B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87207B8D-0B9D-E7DE-3EBB-48380950B263}"/>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a:p>
        </p:txBody>
      </p:sp>
      <p:sp>
        <p:nvSpPr>
          <p:cNvPr id="11" name="Google Shape;323;p40">
            <a:extLst>
              <a:ext uri="{FF2B5EF4-FFF2-40B4-BE49-F238E27FC236}">
                <a16:creationId xmlns:a16="http://schemas.microsoft.com/office/drawing/2014/main" id="{83F5EFEF-278F-A437-60A5-850F098D2B71}"/>
              </a:ext>
            </a:extLst>
          </p:cNvPr>
          <p:cNvSpPr txBox="1">
            <a:spLocks/>
          </p:cNvSpPr>
          <p:nvPr/>
        </p:nvSpPr>
        <p:spPr>
          <a:xfrm>
            <a:off x="884858" y="1389744"/>
            <a:ext cx="10545346" cy="3784929"/>
          </a:xfrm>
          <a:prstGeom prst="rect">
            <a:avLst/>
          </a:prstGeom>
          <a:noFill/>
          <a:ln>
            <a:noFill/>
          </a:ln>
        </p:spPr>
        <p:txBody>
          <a:bodyPr spcFirstLastPara="1" wrap="square" lIns="0" tIns="22850" rIns="0" bIns="22850" anchor="t" anchorCtr="0">
            <a:normAutofit lnSpcReduction="10000"/>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6pPr>
            <a:lvl7pPr marL="3200400" marR="0" lvl="6"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7pPr>
            <a:lvl8pPr marL="3657600" marR="0" lvl="7"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marL="0" indent="0" defTabSz="457200">
              <a:lnSpc>
                <a:spcPct val="120000"/>
              </a:lnSpc>
              <a:spcBef>
                <a:spcPts val="550"/>
              </a:spcBef>
              <a:buClr>
                <a:srgbClr val="000000"/>
              </a:buClr>
              <a:buSzPct val="64705"/>
              <a:defRPr/>
            </a:pPr>
            <a:endParaRPr lang="nl-NL" sz="850" b="1" kern="0">
              <a:solidFill>
                <a:srgbClr val="000000"/>
              </a:solidFill>
              <a:highlight>
                <a:srgbClr val="FFFFFF"/>
              </a:highlight>
            </a:endParaRPr>
          </a:p>
          <a:p>
            <a:pPr marL="0" indent="0" defTabSz="457200">
              <a:spcBef>
                <a:spcPts val="0"/>
              </a:spcBef>
              <a:buClr>
                <a:srgbClr val="666666"/>
              </a:buClr>
              <a:buSzPct val="69300"/>
              <a:defRPr/>
            </a:pPr>
            <a:r>
              <a:rPr lang="nl-NL" sz="2400" b="1" kern="0">
                <a:solidFill>
                  <a:srgbClr val="666666"/>
                </a:solidFill>
                <a:latin typeface="+mn-lt"/>
              </a:rPr>
              <a:t>Is geen stage maar wel een vorm van werkplekleren</a:t>
            </a:r>
          </a:p>
          <a:p>
            <a:pPr marL="0" indent="0" defTabSz="457200">
              <a:spcBef>
                <a:spcPts val="0"/>
              </a:spcBef>
              <a:buClr>
                <a:srgbClr val="666666"/>
              </a:buClr>
              <a:buSzPct val="69300"/>
              <a:defRPr/>
            </a:pPr>
            <a:endParaRPr lang="nl-NL" sz="2400" kern="0">
              <a:solidFill>
                <a:srgbClr val="5E5E5E"/>
              </a:solidFill>
              <a:latin typeface="+mn-lt"/>
            </a:endParaRPr>
          </a:p>
          <a:p>
            <a:pPr marL="0" indent="0" defTabSz="457200">
              <a:spcBef>
                <a:spcPts val="0"/>
              </a:spcBef>
              <a:buClr>
                <a:srgbClr val="666666"/>
              </a:buClr>
              <a:buSzPct val="69300"/>
              <a:defRPr/>
            </a:pPr>
            <a:r>
              <a:rPr lang="nl-NL" sz="2400" kern="0">
                <a:solidFill>
                  <a:srgbClr val="5E5E5E"/>
                </a:solidFill>
                <a:latin typeface="+mn-lt"/>
              </a:rPr>
              <a:t>Voorwaarden</a:t>
            </a:r>
          </a:p>
          <a:p>
            <a:pPr marL="369094" indent="-342900" defTabSz="457200">
              <a:lnSpc>
                <a:spcPct val="150000"/>
              </a:lnSpc>
              <a:spcBef>
                <a:spcPts val="550"/>
              </a:spcBef>
              <a:buClr>
                <a:srgbClr val="5E5E5E"/>
              </a:buClr>
              <a:buSzPct val="100000"/>
              <a:buFont typeface="Arial" panose="020B0604020202020204" pitchFamily="34" charset="0"/>
              <a:buChar char="•"/>
              <a:defRPr/>
            </a:pPr>
            <a:r>
              <a:rPr lang="nl-NL" sz="2400" kern="0">
                <a:solidFill>
                  <a:srgbClr val="5E5E5E"/>
                </a:solidFill>
                <a:latin typeface="+mn-lt"/>
              </a:rPr>
              <a:t>minstens 16 jaar </a:t>
            </a:r>
            <a:r>
              <a:rPr lang="nl-NL" sz="2400" b="1" u="sng" kern="0">
                <a:solidFill>
                  <a:srgbClr val="5E5E5E"/>
                </a:solidFill>
                <a:latin typeface="+mn-lt"/>
              </a:rPr>
              <a:t>of</a:t>
            </a:r>
            <a:r>
              <a:rPr lang="nl-NL" sz="2400" b="1" kern="0">
                <a:solidFill>
                  <a:srgbClr val="5E5E5E"/>
                </a:solidFill>
                <a:latin typeface="+mn-lt"/>
              </a:rPr>
              <a:t> </a:t>
            </a:r>
            <a:r>
              <a:rPr lang="nl-NL" sz="2400" kern="0">
                <a:solidFill>
                  <a:srgbClr val="5E5E5E"/>
                </a:solidFill>
                <a:latin typeface="+mn-lt"/>
              </a:rPr>
              <a:t>15 jaar én de 1ste graad van het secundair onderwijs hebben gevolgd.</a:t>
            </a:r>
          </a:p>
          <a:p>
            <a:pPr marL="369094" indent="-342900" defTabSz="457200">
              <a:lnSpc>
                <a:spcPct val="150000"/>
              </a:lnSpc>
              <a:spcBef>
                <a:spcPts val="0"/>
              </a:spcBef>
              <a:buClr>
                <a:srgbClr val="5E5E5E"/>
              </a:buClr>
              <a:buSzPct val="100000"/>
              <a:buFont typeface="Arial" panose="020B0604020202020204" pitchFamily="34" charset="0"/>
              <a:buChar char="•"/>
              <a:defRPr/>
            </a:pPr>
            <a:r>
              <a:rPr lang="nl-NL" sz="2400" kern="0">
                <a:solidFill>
                  <a:srgbClr val="5E5E5E"/>
                </a:solidFill>
                <a:latin typeface="+mn-lt"/>
              </a:rPr>
              <a:t>niet ouder dan 25 jaar.</a:t>
            </a:r>
          </a:p>
          <a:p>
            <a:pPr marL="369094" indent="-342900" defTabSz="457200">
              <a:lnSpc>
                <a:spcPct val="150000"/>
              </a:lnSpc>
              <a:spcBef>
                <a:spcPts val="0"/>
              </a:spcBef>
              <a:buClr>
                <a:srgbClr val="5E5E5E"/>
              </a:buClr>
              <a:buSzPct val="100000"/>
              <a:buFont typeface="Arial" panose="020B0604020202020204" pitchFamily="34" charset="0"/>
              <a:buChar char="•"/>
              <a:defRPr/>
            </a:pPr>
            <a:r>
              <a:rPr lang="nl-NL" sz="2400" kern="0">
                <a:solidFill>
                  <a:srgbClr val="5E5E5E"/>
                </a:solidFill>
                <a:latin typeface="+mn-lt"/>
              </a:rPr>
              <a:t>binnen de 20 dagen na inschrijving in een duale opleiding een werkplek vinden. Een trajectbegeleider van de school helpt daarbij.</a:t>
            </a:r>
          </a:p>
          <a:p>
            <a:pPr marL="0" indent="0" defTabSz="457200">
              <a:spcBef>
                <a:spcPts val="500"/>
              </a:spcBef>
              <a:buClr>
                <a:srgbClr val="666666"/>
              </a:buClr>
              <a:buSzPct val="108108"/>
              <a:defRPr/>
            </a:pPr>
            <a:endParaRPr lang="nl-NL" sz="900" kern="0">
              <a:solidFill>
                <a:srgbClr val="666666"/>
              </a:solidFill>
            </a:endParaRPr>
          </a:p>
        </p:txBody>
      </p:sp>
    </p:spTree>
    <p:extLst>
      <p:ext uri="{BB962C8B-B14F-4D97-AF65-F5344CB8AC3E}">
        <p14:creationId xmlns:p14="http://schemas.microsoft.com/office/powerpoint/2010/main" val="3033300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F83F6-AD3D-4DAA-30B9-878C7344EDB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D0FBB5E-85B0-798E-E931-494EB30EA504}"/>
              </a:ext>
            </a:extLst>
          </p:cNvPr>
          <p:cNvSpPr>
            <a:spLocks noGrp="1"/>
          </p:cNvSpPr>
          <p:nvPr>
            <p:ph type="ctrTitle"/>
          </p:nvPr>
        </p:nvSpPr>
        <p:spPr>
          <a:xfrm>
            <a:off x="761797" y="124178"/>
            <a:ext cx="10317871" cy="882039"/>
          </a:xfrm>
        </p:spPr>
        <p:txBody>
          <a:bodyPr/>
          <a:lstStyle/>
          <a:p>
            <a:r>
              <a:rPr lang="nl-BE"/>
              <a:t>Duaal leren</a:t>
            </a:r>
          </a:p>
        </p:txBody>
      </p:sp>
      <p:sp>
        <p:nvSpPr>
          <p:cNvPr id="4" name="Tijdelijke aanduiding voor tekst 3">
            <a:extLst>
              <a:ext uri="{FF2B5EF4-FFF2-40B4-BE49-F238E27FC236}">
                <a16:creationId xmlns:a16="http://schemas.microsoft.com/office/drawing/2014/main" id="{A459D74C-4E17-3FE4-E1E2-D8FB87202F0E}"/>
              </a:ext>
            </a:extLst>
          </p:cNvPr>
          <p:cNvSpPr>
            <a:spLocks noGrp="1"/>
          </p:cNvSpPr>
          <p:nvPr>
            <p:ph type="body" sz="quarter" idx="13"/>
          </p:nvPr>
        </p:nvSpPr>
        <p:spPr>
          <a:xfrm>
            <a:off x="761797" y="1535959"/>
            <a:ext cx="10317871" cy="4688996"/>
          </a:xfrm>
        </p:spPr>
        <p:txBody>
          <a:bodyPr>
            <a:normAutofit/>
          </a:bodyPr>
          <a:lstStyle/>
          <a:p>
            <a:pPr marL="0" indent="0">
              <a:buNone/>
            </a:pPr>
            <a:endParaRPr lang="nl-BE"/>
          </a:p>
          <a:p>
            <a:pPr marL="0" indent="0">
              <a:buNone/>
            </a:pPr>
            <a:endParaRPr lang="nl-BE"/>
          </a:p>
        </p:txBody>
      </p:sp>
      <p:pic>
        <p:nvPicPr>
          <p:cNvPr id="6" name="Graphic 5">
            <a:extLst>
              <a:ext uri="{FF2B5EF4-FFF2-40B4-BE49-F238E27FC236}">
                <a16:creationId xmlns:a16="http://schemas.microsoft.com/office/drawing/2014/main" id="{C9B59E00-E38A-38CB-3D0D-DF5433A3B8B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EBE48DBC-B33D-2CDE-A774-5C35A9517DBF}"/>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a:p>
        </p:txBody>
      </p:sp>
      <p:sp>
        <p:nvSpPr>
          <p:cNvPr id="8" name="Google Shape;331;p41">
            <a:extLst>
              <a:ext uri="{FF2B5EF4-FFF2-40B4-BE49-F238E27FC236}">
                <a16:creationId xmlns:a16="http://schemas.microsoft.com/office/drawing/2014/main" id="{5196F832-6E8C-233B-FDBE-8CBC14251B6E}"/>
              </a:ext>
            </a:extLst>
          </p:cNvPr>
          <p:cNvSpPr txBox="1">
            <a:spLocks/>
          </p:cNvSpPr>
          <p:nvPr/>
        </p:nvSpPr>
        <p:spPr>
          <a:xfrm>
            <a:off x="1600066" y="1136679"/>
            <a:ext cx="10116649" cy="5487554"/>
          </a:xfrm>
          <a:prstGeom prst="rect">
            <a:avLst/>
          </a:prstGeom>
          <a:noFill/>
          <a:ln w="9525" cap="flat" cmpd="sng">
            <a:noFill/>
            <a:prstDash val="solid"/>
            <a:round/>
            <a:headEnd type="none" w="sm" len="sm"/>
            <a:tailEnd type="none" w="sm" len="sm"/>
          </a:ln>
        </p:spPr>
        <p:txBody>
          <a:bodyPr spcFirstLastPara="1" wrap="square" lIns="0" tIns="22850" rIns="0" bIns="2285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6pPr>
            <a:lvl7pPr marL="3200400" marR="0" lvl="6"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7pPr>
            <a:lvl8pPr marL="3657600" marR="0" lvl="7"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marL="228600" indent="-185220" defTabSz="457200">
              <a:lnSpc>
                <a:spcPct val="115000"/>
              </a:lnSpc>
              <a:spcBef>
                <a:spcPts val="0"/>
              </a:spcBef>
              <a:buClr>
                <a:srgbClr val="666666"/>
              </a:buClr>
              <a:buSzPct val="100000"/>
              <a:buFont typeface="Arial"/>
              <a:buAutoNum type="arabicParenR"/>
              <a:defRPr/>
            </a:pPr>
            <a:r>
              <a:rPr lang="nl-NL" sz="2000" kern="0">
                <a:solidFill>
                  <a:srgbClr val="666666"/>
                </a:solidFill>
                <a:latin typeface="+mn-lt"/>
              </a:rPr>
              <a:t>stageovereenkomst alternerende opleiding: </a:t>
            </a:r>
            <a:r>
              <a:rPr lang="nl-NL" sz="2000" b="1" u="sng" kern="0">
                <a:solidFill>
                  <a:srgbClr val="666666"/>
                </a:solidFill>
                <a:latin typeface="+mn-lt"/>
              </a:rPr>
              <a:t>minder</a:t>
            </a:r>
            <a:r>
              <a:rPr lang="nl-NL" sz="2000" b="1" kern="0">
                <a:solidFill>
                  <a:srgbClr val="666666"/>
                </a:solidFill>
                <a:latin typeface="+mn-lt"/>
              </a:rPr>
              <a:t> </a:t>
            </a:r>
            <a:r>
              <a:rPr lang="nl-NL" sz="2000" kern="0">
                <a:solidFill>
                  <a:srgbClr val="666666"/>
                </a:solidFill>
                <a:latin typeface="+mn-lt"/>
              </a:rPr>
              <a:t>dan 20 uur/week</a:t>
            </a:r>
          </a:p>
          <a:p>
            <a:pPr marL="1143000" indent="-185220" defTabSz="457200">
              <a:lnSpc>
                <a:spcPct val="115000"/>
              </a:lnSpc>
              <a:spcBef>
                <a:spcPts val="0"/>
              </a:spcBef>
              <a:buClr>
                <a:srgbClr val="666666"/>
              </a:buClr>
              <a:buSzPct val="100000"/>
              <a:buFont typeface="Arial"/>
              <a:buChar char="●"/>
              <a:defRPr/>
            </a:pPr>
            <a:r>
              <a:rPr lang="nl-NL" sz="2000" kern="0">
                <a:solidFill>
                  <a:srgbClr val="666666"/>
                </a:solidFill>
                <a:latin typeface="+mn-lt"/>
              </a:rPr>
              <a:t>geen leervergoeding</a:t>
            </a:r>
          </a:p>
          <a:p>
            <a:pPr marL="1143000" indent="-185220" defTabSz="457200">
              <a:lnSpc>
                <a:spcPct val="115000"/>
              </a:lnSpc>
              <a:spcBef>
                <a:spcPts val="0"/>
              </a:spcBef>
              <a:buClr>
                <a:srgbClr val="666666"/>
              </a:buClr>
              <a:buSzPct val="100000"/>
              <a:buFont typeface="Arial"/>
              <a:buChar char="●"/>
              <a:defRPr/>
            </a:pPr>
            <a:r>
              <a:rPr lang="nl-NL" sz="2000" b="1" kern="0">
                <a:solidFill>
                  <a:schemeClr val="accent1"/>
                </a:solidFill>
                <a:latin typeface="+mn-lt"/>
              </a:rPr>
              <a:t>regeling als gewone stage</a:t>
            </a:r>
          </a:p>
          <a:p>
            <a:pPr marL="1371600" indent="0" defTabSz="457200">
              <a:lnSpc>
                <a:spcPct val="115000"/>
              </a:lnSpc>
              <a:spcBef>
                <a:spcPts val="0"/>
              </a:spcBef>
              <a:buClr>
                <a:srgbClr val="666666"/>
              </a:buClr>
              <a:buSzPct val="80616"/>
              <a:defRPr/>
            </a:pPr>
            <a:endParaRPr lang="nl-NL" sz="2000" kern="0">
              <a:solidFill>
                <a:srgbClr val="666666"/>
              </a:solidFill>
              <a:latin typeface="+mn-lt"/>
            </a:endParaRPr>
          </a:p>
          <a:p>
            <a:pPr marL="43409" indent="0" defTabSz="457200">
              <a:lnSpc>
                <a:spcPct val="115000"/>
              </a:lnSpc>
              <a:spcBef>
                <a:spcPts val="240"/>
              </a:spcBef>
              <a:buClr>
                <a:srgbClr val="666666"/>
              </a:buClr>
              <a:buSzPct val="100000"/>
              <a:defRPr/>
            </a:pPr>
            <a:r>
              <a:rPr lang="nl-NL" sz="2000" kern="0">
                <a:solidFill>
                  <a:srgbClr val="666666"/>
                </a:solidFill>
                <a:latin typeface="+mn-lt"/>
              </a:rPr>
              <a:t>2)  overeenkomst alternerende opleiding: minstens 20 uur/week</a:t>
            </a:r>
          </a:p>
          <a:p>
            <a:pPr marL="1143000" indent="-185220" defTabSz="457200">
              <a:lnSpc>
                <a:spcPct val="115000"/>
              </a:lnSpc>
              <a:spcBef>
                <a:spcPts val="0"/>
              </a:spcBef>
              <a:buClr>
                <a:srgbClr val="666666"/>
              </a:buClr>
              <a:buSzPct val="100000"/>
              <a:buFont typeface="Arial"/>
              <a:buChar char="●"/>
              <a:defRPr/>
            </a:pPr>
            <a:r>
              <a:rPr lang="nl-NL" sz="2000" kern="0">
                <a:solidFill>
                  <a:srgbClr val="666666"/>
                </a:solidFill>
                <a:latin typeface="+mn-lt"/>
              </a:rPr>
              <a:t>leervergoeding </a:t>
            </a:r>
          </a:p>
          <a:p>
            <a:pPr marL="1143000" indent="-185220" defTabSz="457200">
              <a:lnSpc>
                <a:spcPct val="115000"/>
              </a:lnSpc>
              <a:spcBef>
                <a:spcPts val="0"/>
              </a:spcBef>
              <a:buClr>
                <a:srgbClr val="666666"/>
              </a:buClr>
              <a:buSzPct val="100000"/>
              <a:buFont typeface="Arial"/>
              <a:buChar char="●"/>
              <a:defRPr/>
            </a:pPr>
            <a:r>
              <a:rPr lang="nl-NL" sz="2000" kern="0">
                <a:solidFill>
                  <a:srgbClr val="666666"/>
                </a:solidFill>
                <a:latin typeface="+mn-lt"/>
              </a:rPr>
              <a:t>opbouw van een aantal socialezekerheidsrechten</a:t>
            </a:r>
          </a:p>
          <a:p>
            <a:pPr marL="1143000" indent="-185220" defTabSz="457200">
              <a:lnSpc>
                <a:spcPct val="115000"/>
              </a:lnSpc>
              <a:spcBef>
                <a:spcPts val="0"/>
              </a:spcBef>
              <a:buClr>
                <a:srgbClr val="666666"/>
              </a:buClr>
              <a:buSzPct val="100000"/>
              <a:buFont typeface="Arial"/>
              <a:buChar char="●"/>
              <a:defRPr/>
            </a:pPr>
            <a:r>
              <a:rPr lang="nl-NL" sz="2000" kern="0">
                <a:solidFill>
                  <a:srgbClr val="666666"/>
                </a:solidFill>
                <a:latin typeface="+mn-lt"/>
              </a:rPr>
              <a:t>ouders hebben nog recht op kindergeld</a:t>
            </a:r>
          </a:p>
          <a:p>
            <a:pPr marL="1143000" indent="-185220" defTabSz="457200">
              <a:lnSpc>
                <a:spcPct val="115000"/>
              </a:lnSpc>
              <a:spcBef>
                <a:spcPts val="0"/>
              </a:spcBef>
              <a:buClr>
                <a:srgbClr val="666666"/>
              </a:buClr>
              <a:buSzPct val="100000"/>
              <a:buFont typeface="Arial"/>
              <a:buChar char="●"/>
              <a:defRPr/>
            </a:pPr>
            <a:r>
              <a:rPr lang="nl-NL" sz="2000" b="1" kern="0">
                <a:solidFill>
                  <a:srgbClr val="666666"/>
                </a:solidFill>
                <a:latin typeface="+mn-lt"/>
              </a:rPr>
              <a:t>ongevallen op de werkplek en op school zijn ten laste van de werkplek</a:t>
            </a:r>
          </a:p>
          <a:p>
            <a:pPr marL="1371600" indent="0" defTabSz="457200">
              <a:lnSpc>
                <a:spcPct val="115000"/>
              </a:lnSpc>
              <a:spcBef>
                <a:spcPts val="240"/>
              </a:spcBef>
              <a:buClr>
                <a:srgbClr val="666666"/>
              </a:buClr>
              <a:buSzPct val="80616"/>
              <a:defRPr/>
            </a:pPr>
            <a:endParaRPr lang="nl-NL" sz="2000" kern="0">
              <a:solidFill>
                <a:srgbClr val="666666"/>
              </a:solidFill>
              <a:latin typeface="+mn-lt"/>
            </a:endParaRPr>
          </a:p>
          <a:p>
            <a:pPr marL="43409" indent="0" defTabSz="457200">
              <a:lnSpc>
                <a:spcPct val="115000"/>
              </a:lnSpc>
              <a:spcBef>
                <a:spcPts val="240"/>
              </a:spcBef>
              <a:buClr>
                <a:srgbClr val="666666"/>
              </a:buClr>
              <a:buSzPct val="100000"/>
              <a:defRPr/>
            </a:pPr>
            <a:r>
              <a:rPr lang="nl-NL" sz="2000" kern="0">
                <a:solidFill>
                  <a:srgbClr val="666666"/>
                </a:solidFill>
                <a:latin typeface="+mn-lt"/>
              </a:rPr>
              <a:t>3)  deeltijds arbeidsovereenkomst: minstens 20 uur/week, </a:t>
            </a:r>
          </a:p>
          <a:p>
            <a:pPr marL="1143000" indent="-185220" defTabSz="457200">
              <a:lnSpc>
                <a:spcPct val="115000"/>
              </a:lnSpc>
              <a:spcBef>
                <a:spcPts val="0"/>
              </a:spcBef>
              <a:buClr>
                <a:srgbClr val="666666"/>
              </a:buClr>
              <a:buSzPct val="100000"/>
              <a:buFont typeface="Arial"/>
              <a:buChar char="●"/>
              <a:defRPr/>
            </a:pPr>
            <a:r>
              <a:rPr lang="nl-NL" sz="2000" kern="0">
                <a:solidFill>
                  <a:srgbClr val="666666"/>
                </a:solidFill>
                <a:latin typeface="+mn-lt"/>
              </a:rPr>
              <a:t>loon</a:t>
            </a:r>
          </a:p>
          <a:p>
            <a:pPr marL="1143000" indent="-185220" defTabSz="457200">
              <a:lnSpc>
                <a:spcPct val="115000"/>
              </a:lnSpc>
              <a:spcBef>
                <a:spcPts val="0"/>
              </a:spcBef>
              <a:buClr>
                <a:srgbClr val="666666"/>
              </a:buClr>
              <a:buSzPct val="100000"/>
              <a:buFont typeface="Arial"/>
              <a:buChar char="●"/>
              <a:defRPr/>
            </a:pPr>
            <a:r>
              <a:rPr lang="nl-NL" sz="2000" kern="0">
                <a:solidFill>
                  <a:srgbClr val="666666"/>
                </a:solidFill>
                <a:latin typeface="+mn-lt"/>
              </a:rPr>
              <a:t>opbouw van een aantal socialezekerheidsrechten</a:t>
            </a:r>
          </a:p>
          <a:p>
            <a:pPr marL="1143000" indent="-185220" defTabSz="457200">
              <a:lnSpc>
                <a:spcPct val="115000"/>
              </a:lnSpc>
              <a:spcBef>
                <a:spcPts val="0"/>
              </a:spcBef>
              <a:buClr>
                <a:srgbClr val="666666"/>
              </a:buClr>
              <a:buSzPct val="100000"/>
              <a:buFont typeface="Arial"/>
              <a:buChar char="●"/>
              <a:defRPr/>
            </a:pPr>
            <a:r>
              <a:rPr lang="nl-NL" sz="2000" kern="0">
                <a:solidFill>
                  <a:srgbClr val="666666"/>
                </a:solidFill>
                <a:latin typeface="+mn-lt"/>
              </a:rPr>
              <a:t>alleen mogelijk in de non-profitsector waarin de sociale Maribel van toepassing is</a:t>
            </a:r>
          </a:p>
          <a:p>
            <a:pPr marL="1143000" indent="-185220" defTabSz="457200">
              <a:lnSpc>
                <a:spcPct val="115000"/>
              </a:lnSpc>
              <a:spcBef>
                <a:spcPts val="0"/>
              </a:spcBef>
              <a:buClr>
                <a:srgbClr val="666666"/>
              </a:buClr>
              <a:buSzPct val="100000"/>
              <a:buFont typeface="Arial"/>
              <a:buChar char="●"/>
              <a:defRPr/>
            </a:pPr>
            <a:r>
              <a:rPr lang="nl-NL" sz="2000" b="1" kern="0">
                <a:solidFill>
                  <a:srgbClr val="666666"/>
                </a:solidFill>
                <a:latin typeface="+mn-lt"/>
              </a:rPr>
              <a:t>ongevallen op de werkplek en op school zijn ten laste van de werkplek</a:t>
            </a:r>
          </a:p>
        </p:txBody>
      </p:sp>
    </p:spTree>
    <p:extLst>
      <p:ext uri="{BB962C8B-B14F-4D97-AF65-F5344CB8AC3E}">
        <p14:creationId xmlns:p14="http://schemas.microsoft.com/office/powerpoint/2010/main" val="21106049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4">
          <a:extLst>
            <a:ext uri="{FF2B5EF4-FFF2-40B4-BE49-F238E27FC236}">
              <a16:creationId xmlns:a16="http://schemas.microsoft.com/office/drawing/2014/main" id="{DBD3681B-FFB0-5932-45E4-50BACD68BA91}"/>
            </a:ext>
          </a:extLst>
        </p:cNvPr>
        <p:cNvGrpSpPr/>
        <p:nvPr/>
      </p:nvGrpSpPr>
      <p:grpSpPr>
        <a:xfrm>
          <a:off x="0" y="0"/>
          <a:ext cx="0" cy="0"/>
          <a:chOff x="0" y="0"/>
          <a:chExt cx="0" cy="0"/>
        </a:xfrm>
      </p:grpSpPr>
      <p:sp>
        <p:nvSpPr>
          <p:cNvPr id="246" name="Google Shape;246;p29">
            <a:extLst>
              <a:ext uri="{FF2B5EF4-FFF2-40B4-BE49-F238E27FC236}">
                <a16:creationId xmlns:a16="http://schemas.microsoft.com/office/drawing/2014/main" id="{EEBBD8A9-2F8A-A57B-A318-561FE2881D01}"/>
              </a:ext>
            </a:extLst>
          </p:cNvPr>
          <p:cNvSpPr txBox="1">
            <a:spLocks noGrp="1"/>
          </p:cNvSpPr>
          <p:nvPr>
            <p:ph type="ctrTitle"/>
          </p:nvPr>
        </p:nvSpPr>
        <p:spPr>
          <a:xfrm>
            <a:off x="416357" y="441104"/>
            <a:ext cx="10317871" cy="969962"/>
          </a:xfrm>
          <a:prstGeom prst="rect">
            <a:avLst/>
          </a:prstGeom>
          <a:noFill/>
          <a:ln>
            <a:noFill/>
          </a:ln>
        </p:spPr>
        <p:txBody>
          <a:bodyPr spcFirstLastPara="1" vert="horz" wrap="square" lIns="0" tIns="45697" rIns="0" bIns="45697" rtlCol="0" anchor="t" anchorCtr="0">
            <a:normAutofit/>
          </a:bodyPr>
          <a:lstStyle/>
          <a:p>
            <a:pPr>
              <a:buClr>
                <a:schemeClr val="accent3"/>
              </a:buClr>
              <a:buSzPts val="4000"/>
            </a:pPr>
            <a:r>
              <a:rPr lang="nl-BE"/>
              <a:t>Buitenlandse leerlingenstage</a:t>
            </a:r>
            <a:endParaRPr/>
          </a:p>
        </p:txBody>
      </p:sp>
      <p:sp>
        <p:nvSpPr>
          <p:cNvPr id="245" name="Google Shape;245;p29">
            <a:extLst>
              <a:ext uri="{FF2B5EF4-FFF2-40B4-BE49-F238E27FC236}">
                <a16:creationId xmlns:a16="http://schemas.microsoft.com/office/drawing/2014/main" id="{7457BA6B-D710-029A-A883-D49AF14AF3B6}"/>
              </a:ext>
            </a:extLst>
          </p:cNvPr>
          <p:cNvSpPr txBox="1">
            <a:spLocks noGrp="1"/>
          </p:cNvSpPr>
          <p:nvPr>
            <p:ph type="subTitle" idx="1"/>
          </p:nvPr>
        </p:nvSpPr>
        <p:spPr>
          <a:xfrm>
            <a:off x="416357" y="1744550"/>
            <a:ext cx="10678760" cy="969962"/>
          </a:xfrm>
          <a:prstGeom prst="rect">
            <a:avLst/>
          </a:prstGeom>
          <a:noFill/>
          <a:ln>
            <a:noFill/>
          </a:ln>
        </p:spPr>
        <p:txBody>
          <a:bodyPr spcFirstLastPara="1" vert="horz" wrap="square" lIns="0" tIns="45697" rIns="0" bIns="45697" rtlCol="0" anchor="t" anchorCtr="0">
            <a:normAutofit fontScale="55000" lnSpcReduction="20000"/>
          </a:bodyPr>
          <a:lstStyle/>
          <a:p>
            <a:pPr>
              <a:buClr>
                <a:schemeClr val="accent1"/>
              </a:buClr>
              <a:buSzPts val="2400"/>
            </a:pPr>
            <a:r>
              <a:rPr lang="nl-BE" sz="6000" b="1"/>
              <a:t>Leerlingenstage is toegelaten in het buitenland</a:t>
            </a:r>
            <a:endParaRPr sz="6000"/>
          </a:p>
          <a:p>
            <a:pPr>
              <a:buClr>
                <a:schemeClr val="accent1"/>
              </a:buClr>
              <a:buSzPts val="2400"/>
            </a:pPr>
            <a:endParaRPr/>
          </a:p>
        </p:txBody>
      </p:sp>
      <p:pic>
        <p:nvPicPr>
          <p:cNvPr id="7" name="Graphic 6">
            <a:extLst>
              <a:ext uri="{FF2B5EF4-FFF2-40B4-BE49-F238E27FC236}">
                <a16:creationId xmlns:a16="http://schemas.microsoft.com/office/drawing/2014/main" id="{307A2375-5861-0A8C-3C39-376D340DE1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6200000">
            <a:off x="10182642" y="0"/>
            <a:ext cx="2009720" cy="2009720"/>
          </a:xfrm>
          <a:prstGeom prst="rect">
            <a:avLst/>
          </a:prstGeom>
        </p:spPr>
      </p:pic>
      <p:sp>
        <p:nvSpPr>
          <p:cNvPr id="2" name="Google Shape;314;p39">
            <a:extLst>
              <a:ext uri="{FF2B5EF4-FFF2-40B4-BE49-F238E27FC236}">
                <a16:creationId xmlns:a16="http://schemas.microsoft.com/office/drawing/2014/main" id="{1F8635A2-B04C-DB9F-45B5-4D0FD9FAB917}"/>
              </a:ext>
            </a:extLst>
          </p:cNvPr>
          <p:cNvSpPr txBox="1">
            <a:spLocks/>
          </p:cNvSpPr>
          <p:nvPr/>
        </p:nvSpPr>
        <p:spPr>
          <a:xfrm>
            <a:off x="416357" y="2573888"/>
            <a:ext cx="10953071" cy="3411276"/>
          </a:xfrm>
          <a:prstGeom prst="rect">
            <a:avLst/>
          </a:prstGeom>
          <a:noFill/>
          <a:ln>
            <a:noFill/>
          </a:ln>
        </p:spPr>
        <p:txBody>
          <a:bodyPr spcFirstLastPara="1" wrap="square" lIns="0" tIns="22850" rIns="0" bIns="2285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6pPr>
            <a:lvl7pPr marL="3200400" marR="0" lvl="6"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7pPr>
            <a:lvl8pPr marL="3657600" marR="0" lvl="7"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defTabSz="457200">
              <a:lnSpc>
                <a:spcPct val="100000"/>
              </a:lnSpc>
              <a:spcBef>
                <a:spcPts val="500"/>
              </a:spcBef>
              <a:buClr>
                <a:srgbClr val="666666"/>
              </a:buClr>
              <a:buSzPct val="69498"/>
              <a:buFont typeface="Arial"/>
              <a:buChar char="-"/>
              <a:defRPr/>
            </a:pPr>
            <a:r>
              <a:rPr lang="nl-NL" sz="2400" kern="0">
                <a:solidFill>
                  <a:srgbClr val="666666"/>
                </a:solidFill>
                <a:latin typeface="+mn-lt"/>
              </a:rPr>
              <a:t>Rekening houden met het gegeven dat de regelgeving rond arbeids- en welzijnsaspecten in het buitenland anders kan zijn dan in België. </a:t>
            </a:r>
          </a:p>
          <a:p>
            <a:pPr defTabSz="457200">
              <a:lnSpc>
                <a:spcPct val="100000"/>
              </a:lnSpc>
              <a:spcBef>
                <a:spcPts val="500"/>
              </a:spcBef>
              <a:buClr>
                <a:srgbClr val="666666"/>
              </a:buClr>
              <a:buSzPct val="69498"/>
              <a:buFont typeface="Arial"/>
              <a:buChar char="-"/>
              <a:defRPr/>
            </a:pPr>
            <a:r>
              <a:rPr lang="nl-NL" sz="2400" kern="0">
                <a:solidFill>
                  <a:srgbClr val="666666"/>
                </a:solidFill>
                <a:latin typeface="+mn-lt"/>
              </a:rPr>
              <a:t>De welzijnswetgeving van het land is van toepassing </a:t>
            </a:r>
          </a:p>
          <a:p>
            <a:pPr marL="228600" indent="0" defTabSz="457200">
              <a:lnSpc>
                <a:spcPct val="100000"/>
              </a:lnSpc>
              <a:spcBef>
                <a:spcPts val="500"/>
              </a:spcBef>
              <a:buClr>
                <a:srgbClr val="666666"/>
              </a:buClr>
              <a:buSzPct val="69498"/>
              <a:defRPr/>
            </a:pPr>
            <a:endParaRPr lang="nl-NL" sz="2400" kern="0">
              <a:solidFill>
                <a:srgbClr val="666666"/>
              </a:solidFill>
              <a:latin typeface="+mn-lt"/>
            </a:endParaRPr>
          </a:p>
          <a:p>
            <a:pPr marL="228600" indent="0" defTabSz="457200">
              <a:lnSpc>
                <a:spcPct val="100000"/>
              </a:lnSpc>
              <a:spcBef>
                <a:spcPts val="500"/>
              </a:spcBef>
              <a:buClr>
                <a:srgbClr val="666666"/>
              </a:buClr>
              <a:buSzPct val="69498"/>
              <a:defRPr/>
            </a:pPr>
            <a:r>
              <a:rPr lang="nl-NL" sz="2400" kern="0">
                <a:solidFill>
                  <a:srgbClr val="666666"/>
                </a:solidFill>
                <a:latin typeface="+mn-lt"/>
              </a:rPr>
              <a:t>MAAR… hier kan contractueel van afgeweken worden – strenger – in de stageovereenkomst wanneer de buitenlandse welzijnswetgeving minder bescherming biedt dan de Belgische wetgeving. </a:t>
            </a:r>
          </a:p>
        </p:txBody>
      </p:sp>
      <p:sp>
        <p:nvSpPr>
          <p:cNvPr id="3" name="Google Shape;317;p39">
            <a:extLst>
              <a:ext uri="{FF2B5EF4-FFF2-40B4-BE49-F238E27FC236}">
                <a16:creationId xmlns:a16="http://schemas.microsoft.com/office/drawing/2014/main" id="{B845AE54-0A57-55BB-D6EA-4ADAA59576F9}"/>
              </a:ext>
            </a:extLst>
          </p:cNvPr>
          <p:cNvSpPr/>
          <p:nvPr/>
        </p:nvSpPr>
        <p:spPr>
          <a:xfrm>
            <a:off x="7451366" y="4280349"/>
            <a:ext cx="1318959" cy="509860"/>
          </a:xfrm>
          <a:prstGeom prst="ellipse">
            <a:avLst/>
          </a:prstGeom>
          <a:noFill/>
          <a:ln w="38100" cap="flat" cmpd="sng">
            <a:solidFill>
              <a:srgbClr val="C00000"/>
            </a:solidFill>
            <a:prstDash val="solid"/>
            <a:round/>
            <a:headEnd type="none" w="sm" len="sm"/>
            <a:tailEnd type="none" w="sm" len="sm"/>
          </a:ln>
        </p:spPr>
        <p:txBody>
          <a:bodyPr spcFirstLastPara="1" wrap="square" lIns="45713" tIns="22850" rIns="45713" bIns="22850" anchor="ctr" anchorCtr="0">
            <a:noAutofit/>
          </a:bodyPr>
          <a:lstStyle/>
          <a:p>
            <a:pPr algn="ctr"/>
            <a:endParaRPr sz="700">
              <a:solidFill>
                <a:schemeClr val="lt1"/>
              </a:solidFill>
              <a:latin typeface="Arial"/>
              <a:ea typeface="Arial"/>
              <a:cs typeface="Arial"/>
              <a:sym typeface="Arial"/>
            </a:endParaRPr>
          </a:p>
        </p:txBody>
      </p:sp>
    </p:spTree>
    <p:extLst>
      <p:ext uri="{BB962C8B-B14F-4D97-AF65-F5344CB8AC3E}">
        <p14:creationId xmlns:p14="http://schemas.microsoft.com/office/powerpoint/2010/main" val="27072396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tekst 7">
            <a:extLst>
              <a:ext uri="{FF2B5EF4-FFF2-40B4-BE49-F238E27FC236}">
                <a16:creationId xmlns:a16="http://schemas.microsoft.com/office/drawing/2014/main" id="{9F43216B-FD87-9EC7-497E-84B75717F9D8}"/>
              </a:ext>
            </a:extLst>
          </p:cNvPr>
          <p:cNvSpPr>
            <a:spLocks noGrp="1"/>
          </p:cNvSpPr>
          <p:nvPr>
            <p:ph type="body" sz="quarter" idx="10"/>
          </p:nvPr>
        </p:nvSpPr>
        <p:spPr>
          <a:xfrm>
            <a:off x="972140" y="2318400"/>
            <a:ext cx="8442845" cy="2221200"/>
          </a:xfrm>
        </p:spPr>
        <p:txBody>
          <a:bodyPr/>
          <a:lstStyle/>
          <a:p>
            <a:r>
              <a:rPr lang="nl-NL" sz="4850">
                <a:solidFill>
                  <a:schemeClr val="tx1"/>
                </a:solidFill>
              </a:rPr>
              <a:t>Samen maken we van elke stage een veilige en waardevolle ervaring!</a:t>
            </a:r>
          </a:p>
          <a:p>
            <a:endParaRPr lang="nl-NL">
              <a:solidFill>
                <a:schemeClr val="tx1"/>
              </a:solidFill>
            </a:endParaRPr>
          </a:p>
          <a:p>
            <a:endParaRPr lang="nl-BE">
              <a:solidFill>
                <a:schemeClr val="tx1"/>
              </a:solidFill>
            </a:endParaRPr>
          </a:p>
          <a:p>
            <a:r>
              <a:rPr lang="nl-BE">
                <a:solidFill>
                  <a:schemeClr val="tx1"/>
                </a:solidFill>
              </a:rPr>
              <a:t>Wat zijn jullie vragen?</a:t>
            </a:r>
          </a:p>
        </p:txBody>
      </p:sp>
    </p:spTree>
    <p:extLst>
      <p:ext uri="{BB962C8B-B14F-4D97-AF65-F5344CB8AC3E}">
        <p14:creationId xmlns:p14="http://schemas.microsoft.com/office/powerpoint/2010/main" val="13244237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71690" y="503005"/>
            <a:ext cx="10515600" cy="672767"/>
          </a:xfrm>
        </p:spPr>
        <p:txBody>
          <a:bodyPr/>
          <a:lstStyle/>
          <a:p>
            <a:r>
              <a:rPr lang="fr-FR" sz="4000" err="1">
                <a:solidFill>
                  <a:srgbClr val="F39200"/>
                </a:solidFill>
              </a:rPr>
              <a:t>Praktische</a:t>
            </a:r>
            <a:r>
              <a:rPr lang="fr-FR" sz="4000">
                <a:solidFill>
                  <a:srgbClr val="F39200"/>
                </a:solidFill>
              </a:rPr>
              <a:t> </a:t>
            </a:r>
            <a:r>
              <a:rPr lang="fr-FR" sz="4000" err="1">
                <a:solidFill>
                  <a:srgbClr val="F39200"/>
                </a:solidFill>
              </a:rPr>
              <a:t>organisatie</a:t>
            </a:r>
            <a:r>
              <a:rPr lang="fr-FR" sz="4000">
                <a:solidFill>
                  <a:srgbClr val="F39200"/>
                </a:solidFill>
              </a:rPr>
              <a:t> </a:t>
            </a:r>
            <a:r>
              <a:rPr lang="fr-FR" sz="4000" err="1">
                <a:solidFill>
                  <a:srgbClr val="F39200"/>
                </a:solidFill>
              </a:rPr>
              <a:t>gezondheidstoezicht</a:t>
            </a:r>
            <a:endParaRPr lang="fr-FR" sz="4000">
              <a:solidFill>
                <a:srgbClr val="F39200"/>
              </a:solidFill>
            </a:endParaRPr>
          </a:p>
        </p:txBody>
      </p:sp>
    </p:spTree>
    <p:extLst>
      <p:ext uri="{BB962C8B-B14F-4D97-AF65-F5344CB8AC3E}">
        <p14:creationId xmlns:p14="http://schemas.microsoft.com/office/powerpoint/2010/main" val="30657872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3B53F-A042-01CD-B3B4-49DC88E9825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877C372-8364-7A3C-D565-E817004D3832}"/>
              </a:ext>
            </a:extLst>
          </p:cNvPr>
          <p:cNvSpPr>
            <a:spLocks noGrp="1"/>
          </p:cNvSpPr>
          <p:nvPr>
            <p:ph type="title"/>
          </p:nvPr>
        </p:nvSpPr>
        <p:spPr/>
        <p:txBody>
          <a:bodyPr/>
          <a:lstStyle/>
          <a:p>
            <a:r>
              <a:rPr lang="fr-FR" sz="3600">
                <a:latin typeface="Arial"/>
                <a:cs typeface="Arial"/>
              </a:rPr>
              <a:t>Planning </a:t>
            </a:r>
            <a:r>
              <a:rPr lang="fr-FR" sz="3600" err="1">
                <a:latin typeface="Arial"/>
                <a:cs typeface="Arial"/>
              </a:rPr>
              <a:t>stagiairs</a:t>
            </a:r>
            <a:endParaRPr lang="fr-FR" sz="3600"/>
          </a:p>
        </p:txBody>
      </p:sp>
      <p:sp>
        <p:nvSpPr>
          <p:cNvPr id="3" name="Espace réservé du texte 2">
            <a:extLst>
              <a:ext uri="{FF2B5EF4-FFF2-40B4-BE49-F238E27FC236}">
                <a16:creationId xmlns:a16="http://schemas.microsoft.com/office/drawing/2014/main" id="{D3550C56-1A59-9EFC-B4D4-FDCCE05E814E}"/>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fr-FR" sz="1800" b="1" err="1">
                <a:latin typeface="Arial"/>
                <a:cs typeface="Arial"/>
              </a:rPr>
              <a:t>Doorgeven</a:t>
            </a:r>
            <a:r>
              <a:rPr lang="fr-FR" sz="1800" b="1">
                <a:latin typeface="Arial"/>
                <a:cs typeface="Arial"/>
              </a:rPr>
              <a:t> van </a:t>
            </a:r>
            <a:r>
              <a:rPr lang="fr-FR" sz="1800" b="1" err="1">
                <a:latin typeface="Arial"/>
                <a:cs typeface="Arial"/>
              </a:rPr>
              <a:t>behoeftentabel</a:t>
            </a:r>
            <a:endParaRPr lang="fr-FR" sz="1800" b="1">
              <a:latin typeface="Arial"/>
              <a:cs typeface="Arial"/>
            </a:endParaRPr>
          </a:p>
          <a:p>
            <a:pPr lvl="1">
              <a:lnSpc>
                <a:spcPct val="107000"/>
              </a:lnSpc>
              <a:spcAft>
                <a:spcPts val="800"/>
              </a:spcAft>
            </a:pPr>
            <a:r>
              <a:rPr lang="nl-BE" sz="1600">
                <a:solidFill>
                  <a:srgbClr val="004070"/>
                </a:solidFill>
                <a:latin typeface="Arial"/>
                <a:ea typeface="Aptos" panose="020B0004020202020204" pitchFamily="34" charset="0"/>
                <a:cs typeface="Times New Roman" panose="02020603050405020304" pitchFamily="18" charset="0"/>
              </a:rPr>
              <a:t>Opleiding - risicoklasse</a:t>
            </a:r>
          </a:p>
          <a:p>
            <a:pPr lvl="1">
              <a:lnSpc>
                <a:spcPct val="107000"/>
              </a:lnSpc>
              <a:spcAft>
                <a:spcPts val="800"/>
              </a:spcAft>
            </a:pPr>
            <a:r>
              <a:rPr lang="nl-BE" sz="1600">
                <a:solidFill>
                  <a:srgbClr val="004070"/>
                </a:solidFill>
                <a:latin typeface="Arial"/>
                <a:ea typeface="Aptos" panose="020B0004020202020204" pitchFamily="34" charset="0"/>
                <a:cs typeface="Times New Roman" panose="02020603050405020304" pitchFamily="18" charset="0"/>
              </a:rPr>
              <a:t>Startdatum stage</a:t>
            </a:r>
          </a:p>
          <a:p>
            <a:pPr lvl="1">
              <a:lnSpc>
                <a:spcPct val="107000"/>
              </a:lnSpc>
              <a:spcAft>
                <a:spcPts val="800"/>
              </a:spcAft>
            </a:pPr>
            <a:r>
              <a:rPr lang="nl-BE" sz="1600">
                <a:solidFill>
                  <a:srgbClr val="004070"/>
                </a:solidFill>
                <a:latin typeface="Arial"/>
                <a:ea typeface="Aptos" panose="020B0004020202020204" pitchFamily="34" charset="0"/>
                <a:cs typeface="Times New Roman" panose="02020603050405020304" pitchFamily="18" charset="0"/>
              </a:rPr>
              <a:t>Aantal leerlingen</a:t>
            </a:r>
          </a:p>
          <a:p>
            <a:r>
              <a:rPr lang="fr-FR" sz="1800" b="1">
                <a:latin typeface="Arial"/>
                <a:cs typeface="Arial"/>
              </a:rPr>
              <a:t>Te </a:t>
            </a:r>
            <a:r>
              <a:rPr lang="fr-FR" sz="1800" b="1" err="1">
                <a:latin typeface="Arial"/>
                <a:cs typeface="Arial"/>
              </a:rPr>
              <a:t>laat</a:t>
            </a:r>
            <a:r>
              <a:rPr lang="fr-FR" sz="1800" b="1">
                <a:latin typeface="Arial"/>
                <a:cs typeface="Arial"/>
              </a:rPr>
              <a:t> </a:t>
            </a:r>
            <a:r>
              <a:rPr lang="nl-BE" sz="1800" b="1">
                <a:solidFill>
                  <a:srgbClr val="004070"/>
                </a:solidFill>
                <a:latin typeface="Arial"/>
                <a:ea typeface="Aptos" panose="020B0004020202020204" pitchFamily="34" charset="0"/>
                <a:cs typeface="Times New Roman" panose="02020603050405020304" pitchFamily="18" charset="0"/>
              </a:rPr>
              <a:t>of niet doorgeven van behoeften </a:t>
            </a:r>
          </a:p>
          <a:p>
            <a:pPr marL="0" indent="0">
              <a:buNone/>
            </a:pPr>
            <a:r>
              <a:rPr lang="nl-BE" sz="1800" b="1">
                <a:latin typeface="Arial"/>
                <a:ea typeface="Aptos" panose="020B0004020202020204" pitchFamily="34" charset="0"/>
                <a:cs typeface="Times New Roman" panose="02020603050405020304" pitchFamily="18" charset="0"/>
              </a:rPr>
              <a:t>	</a:t>
            </a:r>
            <a:r>
              <a:rPr lang="nl-BE" sz="1800" b="1">
                <a:solidFill>
                  <a:srgbClr val="004070"/>
                </a:solidFill>
                <a:latin typeface="Arial"/>
                <a:ea typeface="Aptos" panose="020B0004020202020204" pitchFamily="34" charset="0"/>
                <a:cs typeface="Times New Roman" panose="02020603050405020304" pitchFamily="18" charset="0"/>
              </a:rPr>
              <a:t>→ </a:t>
            </a:r>
            <a:r>
              <a:rPr lang="nl-BE" sz="1800">
                <a:solidFill>
                  <a:srgbClr val="004070"/>
                </a:solidFill>
                <a:latin typeface="Arial"/>
                <a:ea typeface="Aptos" panose="020B0004020202020204" pitchFamily="34" charset="0"/>
                <a:cs typeface="Times New Roman" panose="02020603050405020304" pitchFamily="18" charset="0"/>
              </a:rPr>
              <a:t>geen garantie dat stagiairs tijdig ingepland kunnen worden </a:t>
            </a:r>
            <a:r>
              <a:rPr lang="fr-FR" sz="1800">
                <a:latin typeface="Arial"/>
                <a:cs typeface="Arial"/>
              </a:rPr>
              <a:t>			</a:t>
            </a:r>
          </a:p>
          <a:p>
            <a:r>
              <a:rPr lang="fr-FR" sz="1800" err="1">
                <a:latin typeface="Arial"/>
                <a:cs typeface="Arial"/>
              </a:rPr>
              <a:t>Gegevens</a:t>
            </a:r>
            <a:r>
              <a:rPr lang="fr-FR" sz="1800">
                <a:latin typeface="Arial"/>
                <a:cs typeface="Arial"/>
              </a:rPr>
              <a:t> </a:t>
            </a:r>
            <a:r>
              <a:rPr lang="nl-BE" sz="1800" b="1">
                <a:solidFill>
                  <a:srgbClr val="004070"/>
                </a:solidFill>
                <a:latin typeface="Arial"/>
                <a:ea typeface="Aptos" panose="020B0004020202020204" pitchFamily="34" charset="0"/>
                <a:cs typeface="Times New Roman" panose="02020603050405020304" pitchFamily="18" charset="0"/>
              </a:rPr>
              <a:t>contactpersoon planning school – GSM</a:t>
            </a:r>
            <a:endParaRPr lang="nl-NL" sz="1800">
              <a:latin typeface="Arial"/>
              <a:cs typeface="Arial"/>
            </a:endParaRPr>
          </a:p>
          <a:p>
            <a:pPr marL="0" indent="0">
              <a:buNone/>
            </a:pPr>
            <a:endParaRPr lang="nl-NL">
              <a:latin typeface="Arial"/>
              <a:cs typeface="Arial"/>
            </a:endParaRPr>
          </a:p>
        </p:txBody>
      </p:sp>
      <p:pic>
        <p:nvPicPr>
          <p:cNvPr id="9" name="Afbeelding 8">
            <a:extLst>
              <a:ext uri="{FF2B5EF4-FFF2-40B4-BE49-F238E27FC236}">
                <a16:creationId xmlns:a16="http://schemas.microsoft.com/office/drawing/2014/main" id="{E81431EE-86F7-18C3-9B31-4001BE44BB4C}"/>
              </a:ext>
            </a:extLst>
          </p:cNvPr>
          <p:cNvPicPr>
            <a:picLocks noChangeAspect="1"/>
          </p:cNvPicPr>
          <p:nvPr/>
        </p:nvPicPr>
        <p:blipFill>
          <a:blip r:embed="rId3"/>
          <a:stretch>
            <a:fillRect/>
          </a:stretch>
        </p:blipFill>
        <p:spPr>
          <a:xfrm>
            <a:off x="186662" y="4276715"/>
            <a:ext cx="11649077" cy="1466317"/>
          </a:xfrm>
          <a:prstGeom prst="rect">
            <a:avLst/>
          </a:prstGeom>
        </p:spPr>
      </p:pic>
    </p:spTree>
    <p:extLst>
      <p:ext uri="{BB962C8B-B14F-4D97-AF65-F5344CB8AC3E}">
        <p14:creationId xmlns:p14="http://schemas.microsoft.com/office/powerpoint/2010/main" val="3823155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0F1E1-1062-5122-C141-346D8AD61AB7}"/>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58A68C3A-B431-BA4C-D361-03361EFEC446}"/>
              </a:ext>
            </a:extLst>
          </p:cNvPr>
          <p:cNvSpPr>
            <a:spLocks noGrp="1"/>
          </p:cNvSpPr>
          <p:nvPr>
            <p:ph type="title"/>
          </p:nvPr>
        </p:nvSpPr>
        <p:spPr/>
        <p:txBody>
          <a:bodyPr/>
          <a:lstStyle/>
          <a:p>
            <a:r>
              <a:rPr lang="fr-FR" sz="3600" err="1">
                <a:latin typeface="Arial"/>
                <a:cs typeface="Arial"/>
              </a:rPr>
              <a:t>Welke</a:t>
            </a:r>
            <a:r>
              <a:rPr lang="fr-FR" sz="3600">
                <a:latin typeface="Arial"/>
                <a:cs typeface="Arial"/>
              </a:rPr>
              <a:t> </a:t>
            </a:r>
            <a:r>
              <a:rPr lang="fr-FR" sz="3600" err="1">
                <a:latin typeface="Arial"/>
                <a:cs typeface="Arial"/>
              </a:rPr>
              <a:t>stagiairs</a:t>
            </a:r>
            <a:r>
              <a:rPr lang="fr-FR" sz="3600">
                <a:latin typeface="Arial"/>
                <a:cs typeface="Arial"/>
              </a:rPr>
              <a:t> </a:t>
            </a:r>
            <a:r>
              <a:rPr lang="fr-FR" sz="3600" err="1">
                <a:latin typeface="Arial"/>
                <a:cs typeface="Arial"/>
              </a:rPr>
              <a:t>komen</a:t>
            </a:r>
            <a:r>
              <a:rPr lang="fr-FR" sz="3600">
                <a:latin typeface="Arial"/>
                <a:cs typeface="Arial"/>
              </a:rPr>
              <a:t> op onderzoek?</a:t>
            </a:r>
            <a:endParaRPr lang="fr-FR" sz="3600"/>
          </a:p>
        </p:txBody>
      </p:sp>
      <p:sp>
        <p:nvSpPr>
          <p:cNvPr id="3" name="Espace réservé du texte 2">
            <a:extLst>
              <a:ext uri="{FF2B5EF4-FFF2-40B4-BE49-F238E27FC236}">
                <a16:creationId xmlns:a16="http://schemas.microsoft.com/office/drawing/2014/main" id="{A855E37B-922C-0021-9FDF-6C678B473A35}"/>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nl-NL" sz="2000">
                <a:latin typeface="Arial"/>
                <a:cs typeface="Arial"/>
              </a:rPr>
              <a:t>Theorie : basis = risicoanalyse &amp; werkpostfiche</a:t>
            </a:r>
          </a:p>
          <a:p>
            <a:pPr marL="0" indent="0">
              <a:buNone/>
            </a:pPr>
            <a:endParaRPr lang="nl-NL">
              <a:latin typeface="Arial"/>
              <a:cs typeface="Arial"/>
            </a:endParaRPr>
          </a:p>
          <a:p>
            <a:pPr marL="0" indent="0">
              <a:buNone/>
            </a:pPr>
            <a:endParaRPr lang="nl-NL">
              <a:latin typeface="Arial"/>
              <a:cs typeface="Arial"/>
            </a:endParaRPr>
          </a:p>
          <a:p>
            <a:r>
              <a:rPr lang="nl-NL" sz="2000" b="1">
                <a:latin typeface="Arial"/>
                <a:cs typeface="Arial"/>
              </a:rPr>
              <a:t>Praktijk</a:t>
            </a:r>
            <a:r>
              <a:rPr lang="nl-NL" sz="2000">
                <a:latin typeface="Arial"/>
                <a:cs typeface="Arial"/>
              </a:rPr>
              <a:t> : </a:t>
            </a:r>
          </a:p>
          <a:p>
            <a:pPr lvl="1"/>
            <a:r>
              <a:rPr lang="nl-NL">
                <a:latin typeface="Arial"/>
                <a:cs typeface="Arial"/>
              </a:rPr>
              <a:t>Werkpostfiches ontbreken</a:t>
            </a:r>
          </a:p>
          <a:p>
            <a:pPr lvl="1"/>
            <a:r>
              <a:rPr lang="nl-NL">
                <a:latin typeface="Arial"/>
                <a:cs typeface="Arial"/>
              </a:rPr>
              <a:t>Nieuwe studierichtingen of nieuwe benamingen → geen info over risico’s voor stagiair</a:t>
            </a:r>
          </a:p>
          <a:p>
            <a:pPr marL="457200" lvl="1" indent="0">
              <a:buNone/>
            </a:pPr>
            <a:endParaRPr lang="nl-NL">
              <a:latin typeface="Arial"/>
              <a:cs typeface="Arial"/>
            </a:endParaRPr>
          </a:p>
          <a:p>
            <a:r>
              <a:rPr lang="fr-FR" sz="2000">
                <a:latin typeface="Arial"/>
                <a:cs typeface="Arial"/>
              </a:rPr>
              <a:t>Gezondheidstoezicht </a:t>
            </a:r>
            <a:r>
              <a:rPr lang="fr-FR" sz="2000" err="1">
                <a:latin typeface="Arial"/>
                <a:cs typeface="Arial"/>
              </a:rPr>
              <a:t>als</a:t>
            </a:r>
            <a:r>
              <a:rPr lang="fr-FR" sz="2000">
                <a:latin typeface="Arial"/>
                <a:cs typeface="Arial"/>
              </a:rPr>
              <a:t> </a:t>
            </a:r>
            <a:r>
              <a:rPr lang="fr-FR" sz="2000" err="1">
                <a:latin typeface="Arial"/>
                <a:cs typeface="Arial"/>
              </a:rPr>
              <a:t>stagiair</a:t>
            </a:r>
            <a:r>
              <a:rPr lang="fr-FR" sz="2000">
                <a:latin typeface="Arial"/>
                <a:cs typeface="Arial"/>
              </a:rPr>
              <a:t> </a:t>
            </a:r>
            <a:r>
              <a:rPr lang="fr-FR" sz="2000" err="1">
                <a:latin typeface="Arial"/>
                <a:cs typeface="Arial"/>
              </a:rPr>
              <a:t>wordt</a:t>
            </a:r>
            <a:r>
              <a:rPr lang="fr-FR" sz="2000">
                <a:latin typeface="Arial"/>
                <a:cs typeface="Arial"/>
              </a:rPr>
              <a:t> </a:t>
            </a:r>
            <a:r>
              <a:rPr lang="fr-FR" sz="2000" err="1">
                <a:latin typeface="Arial"/>
                <a:cs typeface="Arial"/>
              </a:rPr>
              <a:t>blootgesteld</a:t>
            </a:r>
            <a:r>
              <a:rPr lang="fr-FR" sz="2000">
                <a:latin typeface="Arial"/>
                <a:cs typeface="Arial"/>
              </a:rPr>
              <a:t> </a:t>
            </a:r>
            <a:r>
              <a:rPr lang="fr-FR" sz="2000" err="1">
                <a:latin typeface="Arial"/>
                <a:cs typeface="Arial"/>
              </a:rPr>
              <a:t>aan</a:t>
            </a:r>
            <a:r>
              <a:rPr lang="fr-FR" sz="2000">
                <a:latin typeface="Arial"/>
                <a:cs typeface="Arial"/>
              </a:rPr>
              <a:t> </a:t>
            </a:r>
            <a:r>
              <a:rPr lang="fr-FR" sz="2000" err="1">
                <a:latin typeface="Arial"/>
                <a:cs typeface="Arial"/>
              </a:rPr>
              <a:t>risico's</a:t>
            </a:r>
            <a:r>
              <a:rPr lang="fr-FR" sz="2000">
                <a:latin typeface="Arial"/>
                <a:cs typeface="Arial"/>
              </a:rPr>
              <a:t> </a:t>
            </a:r>
            <a:r>
              <a:rPr lang="fr-FR" sz="2000" err="1">
                <a:latin typeface="Arial"/>
                <a:cs typeface="Arial"/>
              </a:rPr>
              <a:t>waarvoor</a:t>
            </a:r>
            <a:r>
              <a:rPr lang="fr-FR" sz="2000">
                <a:latin typeface="Arial"/>
                <a:cs typeface="Arial"/>
              </a:rPr>
              <a:t> </a:t>
            </a:r>
            <a:r>
              <a:rPr lang="fr-FR" sz="2000" err="1">
                <a:latin typeface="Arial"/>
                <a:cs typeface="Arial"/>
              </a:rPr>
              <a:t>voor</a:t>
            </a:r>
            <a:r>
              <a:rPr lang="fr-FR" sz="2000">
                <a:latin typeface="Arial"/>
                <a:cs typeface="Arial"/>
              </a:rPr>
              <a:t> de </a:t>
            </a:r>
            <a:r>
              <a:rPr lang="fr-FR" sz="2000" err="1">
                <a:latin typeface="Arial"/>
                <a:cs typeface="Arial"/>
              </a:rPr>
              <a:t>gewone</a:t>
            </a:r>
            <a:r>
              <a:rPr lang="fr-FR" sz="2000">
                <a:latin typeface="Arial"/>
                <a:cs typeface="Arial"/>
              </a:rPr>
              <a:t> </a:t>
            </a:r>
            <a:r>
              <a:rPr lang="fr-FR" sz="2000" err="1">
                <a:latin typeface="Arial"/>
                <a:cs typeface="Arial"/>
              </a:rPr>
              <a:t>werknemers</a:t>
            </a:r>
            <a:r>
              <a:rPr lang="fr-FR" sz="2000">
                <a:latin typeface="Arial"/>
                <a:cs typeface="Arial"/>
              </a:rPr>
              <a:t> van de </a:t>
            </a:r>
            <a:r>
              <a:rPr lang="fr-FR" sz="2000" err="1">
                <a:latin typeface="Arial"/>
                <a:cs typeface="Arial"/>
              </a:rPr>
              <a:t>onderneming</a:t>
            </a:r>
            <a:r>
              <a:rPr lang="fr-FR" sz="2000">
                <a:latin typeface="Arial"/>
                <a:cs typeface="Arial"/>
              </a:rPr>
              <a:t>/</a:t>
            </a:r>
            <a:r>
              <a:rPr lang="fr-FR" sz="2000" err="1">
                <a:latin typeface="Arial"/>
                <a:cs typeface="Arial"/>
              </a:rPr>
              <a:t>instelling</a:t>
            </a:r>
            <a:r>
              <a:rPr lang="fr-FR" sz="2000">
                <a:latin typeface="Arial"/>
                <a:cs typeface="Arial"/>
              </a:rPr>
              <a:t> </a:t>
            </a:r>
            <a:r>
              <a:rPr lang="fr-FR" sz="2000" err="1">
                <a:latin typeface="Arial"/>
                <a:cs typeface="Arial"/>
              </a:rPr>
              <a:t>ook</a:t>
            </a:r>
            <a:r>
              <a:rPr lang="fr-FR" sz="2000">
                <a:latin typeface="Arial"/>
                <a:cs typeface="Arial"/>
              </a:rPr>
              <a:t> </a:t>
            </a:r>
            <a:r>
              <a:rPr lang="fr-FR" sz="2000" err="1">
                <a:latin typeface="Arial"/>
                <a:cs typeface="Arial"/>
              </a:rPr>
              <a:t>een</a:t>
            </a:r>
            <a:r>
              <a:rPr lang="fr-FR" sz="2000">
                <a:latin typeface="Arial"/>
                <a:cs typeface="Arial"/>
              </a:rPr>
              <a:t> </a:t>
            </a:r>
            <a:r>
              <a:rPr lang="fr-FR" sz="2000" err="1">
                <a:latin typeface="Arial"/>
                <a:cs typeface="Arial"/>
              </a:rPr>
              <a:t>gezondheidstoezicht</a:t>
            </a:r>
            <a:r>
              <a:rPr lang="fr-FR" sz="2000">
                <a:latin typeface="Arial"/>
                <a:cs typeface="Arial"/>
              </a:rPr>
              <a:t> </a:t>
            </a:r>
            <a:r>
              <a:rPr lang="fr-FR" sz="2000" err="1">
                <a:latin typeface="Arial"/>
                <a:cs typeface="Arial"/>
              </a:rPr>
              <a:t>geldt</a:t>
            </a:r>
            <a:r>
              <a:rPr lang="fr-FR" sz="2000">
                <a:latin typeface="Arial"/>
                <a:cs typeface="Arial"/>
              </a:rPr>
              <a:t>  </a:t>
            </a:r>
          </a:p>
          <a:p>
            <a:pPr marL="0" indent="0">
              <a:buNone/>
            </a:pPr>
            <a:r>
              <a:rPr lang="fr-FR" sz="1800">
                <a:latin typeface="Arial"/>
                <a:cs typeface="Arial"/>
              </a:rPr>
              <a:t>    </a:t>
            </a:r>
            <a:r>
              <a:rPr lang="fr-FR" sz="1600">
                <a:latin typeface="Arial"/>
                <a:cs typeface="Arial"/>
              </a:rPr>
              <a:t>(</a:t>
            </a:r>
            <a:r>
              <a:rPr lang="fr-FR" sz="1600" err="1">
                <a:latin typeface="Arial"/>
                <a:cs typeface="Arial"/>
              </a:rPr>
              <a:t>als</a:t>
            </a:r>
            <a:r>
              <a:rPr lang="fr-FR" sz="1600">
                <a:latin typeface="Arial"/>
                <a:cs typeface="Arial"/>
              </a:rPr>
              <a:t> de </a:t>
            </a:r>
            <a:r>
              <a:rPr lang="fr-FR" sz="1600" err="1">
                <a:latin typeface="Arial"/>
                <a:cs typeface="Arial"/>
              </a:rPr>
              <a:t>stagiair</a:t>
            </a:r>
            <a:r>
              <a:rPr lang="fr-FR" sz="1600">
                <a:latin typeface="Arial"/>
                <a:cs typeface="Arial"/>
              </a:rPr>
              <a:t> </a:t>
            </a:r>
            <a:r>
              <a:rPr lang="fr-FR" sz="1600" err="1">
                <a:latin typeface="Arial"/>
                <a:cs typeface="Arial"/>
              </a:rPr>
              <a:t>hiervoor</a:t>
            </a:r>
            <a:r>
              <a:rPr lang="fr-FR" sz="1600">
                <a:latin typeface="Arial"/>
                <a:cs typeface="Arial"/>
              </a:rPr>
              <a:t> </a:t>
            </a:r>
            <a:r>
              <a:rPr lang="fr-FR" sz="1600" err="1">
                <a:latin typeface="Arial"/>
                <a:cs typeface="Arial"/>
              </a:rPr>
              <a:t>nog</a:t>
            </a:r>
            <a:r>
              <a:rPr lang="fr-FR" sz="1600">
                <a:latin typeface="Arial"/>
                <a:cs typeface="Arial"/>
              </a:rPr>
              <a:t> niet </a:t>
            </a:r>
            <a:r>
              <a:rPr lang="fr-FR" sz="1600" err="1">
                <a:latin typeface="Arial"/>
                <a:cs typeface="Arial"/>
              </a:rPr>
              <a:t>eerder</a:t>
            </a:r>
            <a:r>
              <a:rPr lang="fr-FR" sz="1600">
                <a:latin typeface="Arial"/>
                <a:cs typeface="Arial"/>
              </a:rPr>
              <a:t> </a:t>
            </a:r>
            <a:r>
              <a:rPr lang="fr-FR" sz="1600" err="1">
                <a:latin typeface="Arial"/>
                <a:cs typeface="Arial"/>
              </a:rPr>
              <a:t>werd</a:t>
            </a:r>
            <a:r>
              <a:rPr lang="fr-FR" sz="1600">
                <a:latin typeface="Arial"/>
                <a:cs typeface="Arial"/>
              </a:rPr>
              <a:t> </a:t>
            </a:r>
            <a:r>
              <a:rPr lang="fr-FR" sz="1600" err="1">
                <a:latin typeface="Arial"/>
                <a:cs typeface="Arial"/>
              </a:rPr>
              <a:t>onderzocht</a:t>
            </a:r>
            <a:r>
              <a:rPr lang="fr-FR" sz="1600">
                <a:latin typeface="Arial"/>
                <a:cs typeface="Arial"/>
              </a:rPr>
              <a:t>)</a:t>
            </a:r>
          </a:p>
          <a:p>
            <a:pPr marL="0" indent="0">
              <a:buNone/>
            </a:pPr>
            <a:endParaRPr lang="fr-FR" sz="1800">
              <a:latin typeface="Arial"/>
              <a:cs typeface="Arial"/>
            </a:endParaRPr>
          </a:p>
          <a:p>
            <a:endParaRPr lang="nl-NL">
              <a:latin typeface="Arial"/>
              <a:cs typeface="Arial"/>
            </a:endParaRPr>
          </a:p>
          <a:p>
            <a:pPr marL="457200" lvl="1" indent="0">
              <a:buNone/>
            </a:pPr>
            <a:endParaRPr lang="nl-NL">
              <a:latin typeface="Arial"/>
              <a:cs typeface="Arial"/>
            </a:endParaRPr>
          </a:p>
        </p:txBody>
      </p:sp>
      <p:sp>
        <p:nvSpPr>
          <p:cNvPr id="4" name="Pijl: omhoog/omlaag 3">
            <a:extLst>
              <a:ext uri="{FF2B5EF4-FFF2-40B4-BE49-F238E27FC236}">
                <a16:creationId xmlns:a16="http://schemas.microsoft.com/office/drawing/2014/main" id="{A9F7AADF-2E0F-DC5A-0684-84D71C60DE22}"/>
              </a:ext>
            </a:extLst>
          </p:cNvPr>
          <p:cNvSpPr/>
          <p:nvPr/>
        </p:nvSpPr>
        <p:spPr>
          <a:xfrm>
            <a:off x="2642716" y="1872174"/>
            <a:ext cx="241161" cy="482321"/>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11390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CF271-0411-A094-3120-44B08E60DEA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6C9DF1A-B0FD-744C-E06C-BBF7AEF7CC39}"/>
              </a:ext>
            </a:extLst>
          </p:cNvPr>
          <p:cNvSpPr>
            <a:spLocks noGrp="1"/>
          </p:cNvSpPr>
          <p:nvPr>
            <p:ph type="title"/>
          </p:nvPr>
        </p:nvSpPr>
        <p:spPr/>
        <p:txBody>
          <a:bodyPr/>
          <a:lstStyle/>
          <a:p>
            <a:r>
              <a:rPr lang="fr-FR" sz="3600" err="1">
                <a:latin typeface="Arial"/>
                <a:cs typeface="Arial"/>
              </a:rPr>
              <a:t>Welke</a:t>
            </a:r>
            <a:r>
              <a:rPr lang="fr-FR" sz="3600">
                <a:latin typeface="Arial"/>
                <a:cs typeface="Arial"/>
              </a:rPr>
              <a:t> </a:t>
            </a:r>
            <a:r>
              <a:rPr lang="fr-FR" sz="3600" err="1">
                <a:latin typeface="Arial"/>
                <a:cs typeface="Arial"/>
              </a:rPr>
              <a:t>stagiairs</a:t>
            </a:r>
            <a:r>
              <a:rPr lang="fr-FR" sz="3600">
                <a:latin typeface="Arial"/>
                <a:cs typeface="Arial"/>
              </a:rPr>
              <a:t> </a:t>
            </a:r>
            <a:r>
              <a:rPr lang="fr-FR" sz="3600" err="1">
                <a:latin typeface="Arial"/>
                <a:cs typeface="Arial"/>
              </a:rPr>
              <a:t>komen</a:t>
            </a:r>
            <a:r>
              <a:rPr lang="fr-FR" sz="3600">
                <a:latin typeface="Arial"/>
                <a:cs typeface="Arial"/>
              </a:rPr>
              <a:t> op onderzoek?</a:t>
            </a:r>
            <a:endParaRPr lang="fr-FR" sz="3600"/>
          </a:p>
        </p:txBody>
      </p:sp>
      <p:sp>
        <p:nvSpPr>
          <p:cNvPr id="3" name="Espace réservé du texte 2">
            <a:extLst>
              <a:ext uri="{FF2B5EF4-FFF2-40B4-BE49-F238E27FC236}">
                <a16:creationId xmlns:a16="http://schemas.microsoft.com/office/drawing/2014/main" id="{D757B54F-ADD6-1D4C-1A57-666923D87C98}"/>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fr-FR" sz="2000" err="1">
                <a:latin typeface="Arial"/>
                <a:cs typeface="Arial"/>
              </a:rPr>
              <a:t>Technische</a:t>
            </a:r>
            <a:r>
              <a:rPr lang="fr-FR" sz="2000">
                <a:latin typeface="Arial"/>
                <a:cs typeface="Arial"/>
              </a:rPr>
              <a:t> </a:t>
            </a:r>
            <a:r>
              <a:rPr lang="fr-FR" sz="2000" err="1">
                <a:latin typeface="Arial"/>
                <a:cs typeface="Arial"/>
              </a:rPr>
              <a:t>Opleidingen</a:t>
            </a:r>
            <a:endParaRPr lang="fr-FR" sz="2000">
              <a:latin typeface="Arial"/>
              <a:cs typeface="Arial"/>
            </a:endParaRPr>
          </a:p>
          <a:p>
            <a:r>
              <a:rPr lang="fr-FR" sz="2000" err="1">
                <a:latin typeface="Arial"/>
                <a:cs typeface="Arial"/>
              </a:rPr>
              <a:t>Opleidingen</a:t>
            </a:r>
            <a:r>
              <a:rPr lang="fr-FR" sz="2000">
                <a:latin typeface="Arial"/>
                <a:cs typeface="Arial"/>
              </a:rPr>
              <a:t> </a:t>
            </a:r>
            <a:r>
              <a:rPr lang="fr-FR" sz="2000" err="1">
                <a:latin typeface="Arial"/>
                <a:cs typeface="Arial"/>
              </a:rPr>
              <a:t>Zorg</a:t>
            </a:r>
            <a:endParaRPr lang="fr-FR" sz="2000">
              <a:latin typeface="Arial"/>
              <a:cs typeface="Arial"/>
            </a:endParaRPr>
          </a:p>
          <a:p>
            <a:pPr marL="0" indent="0">
              <a:buNone/>
            </a:pPr>
            <a:r>
              <a:rPr lang="fr-FR" sz="2000">
                <a:latin typeface="Arial"/>
                <a:cs typeface="Arial"/>
              </a:rPr>
              <a:t>		</a:t>
            </a:r>
            <a:r>
              <a:rPr lang="fr-FR" sz="1600" err="1">
                <a:latin typeface="Arial"/>
                <a:cs typeface="Arial"/>
              </a:rPr>
              <a:t>Werkpostfiche</a:t>
            </a:r>
            <a:r>
              <a:rPr lang="fr-FR" sz="1600">
                <a:latin typeface="Arial"/>
                <a:cs typeface="Arial"/>
              </a:rPr>
              <a:t> </a:t>
            </a:r>
            <a:r>
              <a:rPr lang="fr-FR" sz="1600" err="1">
                <a:latin typeface="Arial"/>
                <a:cs typeface="Arial"/>
              </a:rPr>
              <a:t>is</a:t>
            </a:r>
            <a:r>
              <a:rPr lang="fr-FR" sz="1600">
                <a:latin typeface="Arial"/>
                <a:cs typeface="Arial"/>
              </a:rPr>
              <a:t> </a:t>
            </a:r>
            <a:r>
              <a:rPr lang="fr-FR" sz="1600" err="1">
                <a:latin typeface="Arial"/>
                <a:cs typeface="Arial"/>
              </a:rPr>
              <a:t>aanwezig</a:t>
            </a:r>
            <a:r>
              <a:rPr lang="fr-FR" sz="1600">
                <a:latin typeface="Arial"/>
                <a:cs typeface="Arial"/>
              </a:rPr>
              <a:t> en </a:t>
            </a:r>
            <a:r>
              <a:rPr lang="fr-FR" sz="1600" err="1">
                <a:latin typeface="Arial"/>
                <a:cs typeface="Arial"/>
              </a:rPr>
              <a:t>geeft</a:t>
            </a:r>
            <a:r>
              <a:rPr lang="fr-FR" sz="1600">
                <a:latin typeface="Arial"/>
                <a:cs typeface="Arial"/>
              </a:rPr>
              <a:t> </a:t>
            </a:r>
            <a:r>
              <a:rPr lang="fr-FR" sz="1600" err="1">
                <a:latin typeface="Arial"/>
                <a:cs typeface="Arial"/>
              </a:rPr>
              <a:t>aan</a:t>
            </a:r>
            <a:r>
              <a:rPr lang="fr-FR" sz="1600">
                <a:latin typeface="Arial"/>
                <a:cs typeface="Arial"/>
              </a:rPr>
              <a:t> </a:t>
            </a:r>
            <a:r>
              <a:rPr lang="fr-FR" sz="1600" err="1">
                <a:latin typeface="Arial"/>
                <a:cs typeface="Arial"/>
              </a:rPr>
              <a:t>dat</a:t>
            </a:r>
            <a:r>
              <a:rPr lang="fr-FR" sz="1600">
                <a:latin typeface="Arial"/>
                <a:cs typeface="Arial"/>
              </a:rPr>
              <a:t> </a:t>
            </a:r>
            <a:r>
              <a:rPr lang="fr-FR" sz="1600" err="1">
                <a:latin typeface="Arial"/>
                <a:cs typeface="Arial"/>
              </a:rPr>
              <a:t>gezondheidsbeoordeling</a:t>
            </a:r>
            <a:r>
              <a:rPr lang="fr-FR" sz="1600">
                <a:latin typeface="Arial"/>
                <a:cs typeface="Arial"/>
              </a:rPr>
              <a:t> </a:t>
            </a:r>
            <a:r>
              <a:rPr lang="fr-FR" sz="1600" err="1">
                <a:latin typeface="Arial"/>
                <a:cs typeface="Arial"/>
              </a:rPr>
              <a:t>nodig</a:t>
            </a:r>
            <a:r>
              <a:rPr lang="fr-FR" sz="1600">
                <a:latin typeface="Arial"/>
                <a:cs typeface="Arial"/>
              </a:rPr>
              <a:t> </a:t>
            </a:r>
            <a:r>
              <a:rPr lang="fr-FR" sz="1600" err="1">
                <a:latin typeface="Arial"/>
                <a:cs typeface="Arial"/>
              </a:rPr>
              <a:t>is</a:t>
            </a:r>
            <a:endParaRPr lang="fr-FR" sz="2000">
              <a:latin typeface="Arial"/>
              <a:cs typeface="Arial"/>
            </a:endParaRPr>
          </a:p>
          <a:p>
            <a:pPr marL="0" indent="0">
              <a:buNone/>
            </a:pPr>
            <a:r>
              <a:rPr lang="fr-FR">
                <a:latin typeface="Arial"/>
                <a:cs typeface="Arial"/>
              </a:rPr>
              <a:t>		</a:t>
            </a:r>
            <a:r>
              <a:rPr lang="fr-FR" sz="1600">
                <a:latin typeface="Arial"/>
                <a:cs typeface="Arial"/>
              </a:rPr>
              <a:t>Excel </a:t>
            </a:r>
            <a:r>
              <a:rPr lang="fr-FR" sz="1600" err="1">
                <a:latin typeface="Arial"/>
                <a:cs typeface="Arial"/>
              </a:rPr>
              <a:t>tabel</a:t>
            </a:r>
            <a:r>
              <a:rPr lang="fr-FR" sz="1600">
                <a:latin typeface="Arial"/>
                <a:cs typeface="Arial"/>
              </a:rPr>
              <a:t> met heel </a:t>
            </a:r>
            <a:r>
              <a:rPr lang="fr-FR" sz="1600" err="1">
                <a:latin typeface="Arial"/>
                <a:cs typeface="Arial"/>
              </a:rPr>
              <a:t>wat</a:t>
            </a:r>
            <a:r>
              <a:rPr lang="fr-FR" sz="1600">
                <a:latin typeface="Arial"/>
                <a:cs typeface="Arial"/>
              </a:rPr>
              <a:t> </a:t>
            </a:r>
            <a:r>
              <a:rPr lang="fr-FR" sz="1600" err="1">
                <a:latin typeface="Arial"/>
                <a:cs typeface="Arial"/>
              </a:rPr>
              <a:t>studierichtingen</a:t>
            </a:r>
            <a:r>
              <a:rPr lang="fr-FR" sz="1600">
                <a:latin typeface="Arial"/>
                <a:cs typeface="Arial"/>
              </a:rPr>
              <a:t> GO!</a:t>
            </a:r>
            <a:endParaRPr lang="fr-FR" sz="1600" b="1">
              <a:latin typeface="Arial"/>
              <a:cs typeface="Arial"/>
            </a:endParaRPr>
          </a:p>
          <a:p>
            <a:pPr marL="0" indent="0">
              <a:buNone/>
            </a:pPr>
            <a:r>
              <a:rPr lang="fr-FR">
                <a:latin typeface="Arial"/>
                <a:cs typeface="Arial"/>
              </a:rPr>
              <a:t>		</a:t>
            </a:r>
            <a:r>
              <a:rPr lang="fr-FR" sz="1600" err="1">
                <a:latin typeface="Arial"/>
                <a:cs typeface="Arial"/>
              </a:rPr>
              <a:t>Geen</a:t>
            </a:r>
            <a:r>
              <a:rPr lang="fr-FR" sz="1600">
                <a:latin typeface="Arial"/>
                <a:cs typeface="Arial"/>
              </a:rPr>
              <a:t> WPF en niet in </a:t>
            </a:r>
            <a:r>
              <a:rPr lang="fr-FR" sz="1600" err="1">
                <a:latin typeface="Arial"/>
                <a:cs typeface="Arial"/>
              </a:rPr>
              <a:t>tabel</a:t>
            </a:r>
            <a:r>
              <a:rPr lang="fr-FR" sz="1600">
                <a:latin typeface="Arial"/>
                <a:cs typeface="Arial"/>
              </a:rPr>
              <a:t>: </a:t>
            </a:r>
          </a:p>
          <a:p>
            <a:pPr lvl="5"/>
            <a:r>
              <a:rPr lang="fr-FR" sz="1600" err="1">
                <a:solidFill>
                  <a:srgbClr val="004070"/>
                </a:solidFill>
                <a:latin typeface="Arial"/>
                <a:cs typeface="Arial"/>
              </a:rPr>
              <a:t>Vraag</a:t>
            </a:r>
            <a:r>
              <a:rPr lang="fr-FR" sz="1600">
                <a:solidFill>
                  <a:srgbClr val="004070"/>
                </a:solidFill>
                <a:latin typeface="Arial"/>
                <a:cs typeface="Arial"/>
              </a:rPr>
              <a:t> </a:t>
            </a:r>
            <a:r>
              <a:rPr lang="fr-FR" sz="1600" err="1">
                <a:solidFill>
                  <a:srgbClr val="004070"/>
                </a:solidFill>
                <a:latin typeface="Arial"/>
                <a:cs typeface="Arial"/>
              </a:rPr>
              <a:t>werkpostfiche</a:t>
            </a:r>
            <a:r>
              <a:rPr lang="fr-FR" sz="1600">
                <a:solidFill>
                  <a:srgbClr val="004070"/>
                </a:solidFill>
                <a:latin typeface="Arial"/>
                <a:cs typeface="Arial"/>
              </a:rPr>
              <a:t> op?</a:t>
            </a:r>
          </a:p>
          <a:p>
            <a:pPr lvl="5"/>
            <a:r>
              <a:rPr lang="fr-FR" sz="1600" err="1">
                <a:solidFill>
                  <a:srgbClr val="004070"/>
                </a:solidFill>
                <a:latin typeface="Arial"/>
                <a:cs typeface="Arial"/>
              </a:rPr>
              <a:t>Waar</a:t>
            </a:r>
            <a:r>
              <a:rPr lang="fr-FR" sz="1600">
                <a:solidFill>
                  <a:srgbClr val="004070"/>
                </a:solidFill>
                <a:latin typeface="Arial"/>
                <a:cs typeface="Arial"/>
              </a:rPr>
              <a:t> </a:t>
            </a:r>
            <a:r>
              <a:rPr lang="fr-FR" sz="1600" err="1">
                <a:solidFill>
                  <a:srgbClr val="004070"/>
                </a:solidFill>
                <a:latin typeface="Arial"/>
                <a:cs typeface="Arial"/>
              </a:rPr>
              <a:t>gaat</a:t>
            </a:r>
            <a:r>
              <a:rPr lang="fr-FR" sz="1600">
                <a:solidFill>
                  <a:srgbClr val="004070"/>
                </a:solidFill>
                <a:latin typeface="Arial"/>
                <a:cs typeface="Arial"/>
              </a:rPr>
              <a:t> de </a:t>
            </a:r>
            <a:r>
              <a:rPr lang="fr-FR" sz="1600" err="1">
                <a:solidFill>
                  <a:srgbClr val="004070"/>
                </a:solidFill>
                <a:latin typeface="Arial"/>
                <a:cs typeface="Arial"/>
              </a:rPr>
              <a:t>stagiair</a:t>
            </a:r>
            <a:r>
              <a:rPr lang="fr-FR" sz="1600">
                <a:solidFill>
                  <a:srgbClr val="004070"/>
                </a:solidFill>
                <a:latin typeface="Arial"/>
                <a:cs typeface="Arial"/>
              </a:rPr>
              <a:t> op stage? </a:t>
            </a:r>
          </a:p>
          <a:p>
            <a:pPr lvl="5"/>
            <a:r>
              <a:rPr lang="fr-FR" sz="1600" err="1">
                <a:solidFill>
                  <a:srgbClr val="004070"/>
                </a:solidFill>
                <a:latin typeface="Arial"/>
                <a:cs typeface="Arial"/>
              </a:rPr>
              <a:t>Welke</a:t>
            </a:r>
            <a:r>
              <a:rPr lang="fr-FR" sz="1600">
                <a:solidFill>
                  <a:srgbClr val="004070"/>
                </a:solidFill>
                <a:latin typeface="Arial"/>
                <a:cs typeface="Arial"/>
              </a:rPr>
              <a:t> </a:t>
            </a:r>
            <a:r>
              <a:rPr lang="fr-FR" sz="1600" err="1">
                <a:solidFill>
                  <a:srgbClr val="004070"/>
                </a:solidFill>
                <a:latin typeface="Arial"/>
                <a:cs typeface="Arial"/>
              </a:rPr>
              <a:t>taken</a:t>
            </a:r>
            <a:r>
              <a:rPr lang="fr-FR" sz="1600">
                <a:solidFill>
                  <a:srgbClr val="004070"/>
                </a:solidFill>
                <a:latin typeface="Arial"/>
                <a:cs typeface="Arial"/>
              </a:rPr>
              <a:t> </a:t>
            </a:r>
            <a:r>
              <a:rPr lang="fr-FR" sz="1600" err="1">
                <a:solidFill>
                  <a:srgbClr val="004070"/>
                </a:solidFill>
                <a:latin typeface="Arial"/>
                <a:cs typeface="Arial"/>
              </a:rPr>
              <a:t>zal</a:t>
            </a:r>
            <a:r>
              <a:rPr lang="fr-FR" sz="1600">
                <a:solidFill>
                  <a:srgbClr val="004070"/>
                </a:solidFill>
                <a:latin typeface="Arial"/>
                <a:cs typeface="Arial"/>
              </a:rPr>
              <a:t> </a:t>
            </a:r>
            <a:r>
              <a:rPr lang="fr-FR" sz="1600" err="1">
                <a:solidFill>
                  <a:srgbClr val="004070"/>
                </a:solidFill>
                <a:latin typeface="Arial"/>
                <a:cs typeface="Arial"/>
              </a:rPr>
              <a:t>hij</a:t>
            </a:r>
            <a:r>
              <a:rPr lang="fr-FR" sz="1600">
                <a:solidFill>
                  <a:srgbClr val="004070"/>
                </a:solidFill>
                <a:latin typeface="Arial"/>
                <a:cs typeface="Arial"/>
              </a:rPr>
              <a:t>/</a:t>
            </a:r>
            <a:r>
              <a:rPr lang="fr-FR" sz="1600" err="1">
                <a:solidFill>
                  <a:srgbClr val="004070"/>
                </a:solidFill>
                <a:latin typeface="Arial"/>
                <a:cs typeface="Arial"/>
              </a:rPr>
              <a:t>zij</a:t>
            </a:r>
            <a:r>
              <a:rPr lang="fr-FR" sz="1600">
                <a:solidFill>
                  <a:srgbClr val="004070"/>
                </a:solidFill>
                <a:latin typeface="Arial"/>
                <a:cs typeface="Arial"/>
              </a:rPr>
              <a:t> </a:t>
            </a:r>
            <a:r>
              <a:rPr lang="fr-FR" sz="1600" err="1">
                <a:solidFill>
                  <a:srgbClr val="004070"/>
                </a:solidFill>
                <a:latin typeface="Arial"/>
                <a:cs typeface="Arial"/>
              </a:rPr>
              <a:t>moeten</a:t>
            </a:r>
            <a:r>
              <a:rPr lang="fr-FR" sz="1600">
                <a:solidFill>
                  <a:srgbClr val="004070"/>
                </a:solidFill>
                <a:latin typeface="Arial"/>
                <a:cs typeface="Arial"/>
              </a:rPr>
              <a:t> </a:t>
            </a:r>
            <a:r>
              <a:rPr lang="fr-FR" sz="1600" err="1">
                <a:solidFill>
                  <a:srgbClr val="004070"/>
                </a:solidFill>
                <a:latin typeface="Arial"/>
                <a:cs typeface="Arial"/>
              </a:rPr>
              <a:t>uitvoeren</a:t>
            </a:r>
            <a:r>
              <a:rPr lang="fr-FR" sz="1600">
                <a:solidFill>
                  <a:srgbClr val="004070"/>
                </a:solidFill>
                <a:latin typeface="Arial"/>
                <a:cs typeface="Arial"/>
              </a:rPr>
              <a:t>?</a:t>
            </a:r>
            <a:r>
              <a:rPr lang="fr-FR" sz="1200">
                <a:solidFill>
                  <a:srgbClr val="004070"/>
                </a:solidFill>
                <a:latin typeface="Arial"/>
                <a:cs typeface="Arial"/>
              </a:rPr>
              <a:t>	</a:t>
            </a:r>
            <a:r>
              <a:rPr lang="fr-FR" sz="1200">
                <a:latin typeface="Arial"/>
                <a:cs typeface="Arial"/>
              </a:rPr>
              <a:t>		</a:t>
            </a:r>
          </a:p>
          <a:p>
            <a:endParaRPr lang="fr-FR" sz="2000">
              <a:latin typeface="Arial"/>
              <a:cs typeface="Arial"/>
            </a:endParaRPr>
          </a:p>
          <a:p>
            <a:r>
              <a:rPr lang="fr-FR" sz="2000" err="1">
                <a:latin typeface="Arial"/>
                <a:cs typeface="Arial"/>
              </a:rPr>
              <a:t>Kijkstages</a:t>
            </a:r>
            <a:r>
              <a:rPr lang="fr-FR" sz="2000">
                <a:latin typeface="Arial"/>
                <a:cs typeface="Arial"/>
              </a:rPr>
              <a:t> →  </a:t>
            </a:r>
            <a:r>
              <a:rPr lang="fr-FR" sz="2000" err="1">
                <a:latin typeface="Arial"/>
                <a:cs typeface="Arial"/>
              </a:rPr>
              <a:t>geen</a:t>
            </a:r>
            <a:r>
              <a:rPr lang="fr-FR" sz="2000">
                <a:latin typeface="Arial"/>
                <a:cs typeface="Arial"/>
              </a:rPr>
              <a:t> </a:t>
            </a:r>
            <a:r>
              <a:rPr lang="fr-FR" sz="2000" err="1">
                <a:latin typeface="Arial"/>
                <a:cs typeface="Arial"/>
              </a:rPr>
              <a:t>gezondheidstoezicht</a:t>
            </a:r>
            <a:r>
              <a:rPr lang="fr-FR" sz="2000">
                <a:latin typeface="Arial"/>
                <a:cs typeface="Arial"/>
              </a:rPr>
              <a:t> </a:t>
            </a:r>
          </a:p>
          <a:p>
            <a:r>
              <a:rPr lang="fr-FR" sz="2000" err="1">
                <a:latin typeface="Arial"/>
                <a:cs typeface="Arial"/>
              </a:rPr>
              <a:t>Duaal</a:t>
            </a:r>
            <a:r>
              <a:rPr lang="fr-FR" sz="2000">
                <a:latin typeface="Arial"/>
                <a:cs typeface="Arial"/>
              </a:rPr>
              <a:t> </a:t>
            </a:r>
            <a:r>
              <a:rPr lang="fr-FR" sz="2000" err="1">
                <a:latin typeface="Arial"/>
                <a:cs typeface="Arial"/>
              </a:rPr>
              <a:t>leren</a:t>
            </a:r>
            <a:r>
              <a:rPr lang="fr-FR" sz="2000">
                <a:latin typeface="Arial"/>
                <a:cs typeface="Arial"/>
              </a:rPr>
              <a:t> → </a:t>
            </a:r>
            <a:r>
              <a:rPr lang="fr-FR" sz="2000" err="1">
                <a:latin typeface="Arial"/>
                <a:cs typeface="Arial"/>
              </a:rPr>
              <a:t>bezoldiging</a:t>
            </a:r>
            <a:r>
              <a:rPr lang="fr-FR" sz="2000">
                <a:latin typeface="Arial"/>
                <a:cs typeface="Arial"/>
              </a:rPr>
              <a:t> </a:t>
            </a:r>
            <a:r>
              <a:rPr lang="fr-FR" sz="2000" err="1">
                <a:latin typeface="Arial"/>
                <a:cs typeface="Arial"/>
              </a:rPr>
              <a:t>door</a:t>
            </a:r>
            <a:r>
              <a:rPr lang="fr-FR" sz="2000">
                <a:latin typeface="Arial"/>
                <a:cs typeface="Arial"/>
              </a:rPr>
              <a:t> de </a:t>
            </a:r>
            <a:r>
              <a:rPr lang="fr-FR" sz="2000" err="1">
                <a:latin typeface="Arial"/>
                <a:cs typeface="Arial"/>
              </a:rPr>
              <a:t>werkgever</a:t>
            </a:r>
            <a:r>
              <a:rPr lang="fr-FR" sz="2000">
                <a:latin typeface="Arial"/>
                <a:cs typeface="Arial"/>
              </a:rPr>
              <a:t> → </a:t>
            </a:r>
            <a:r>
              <a:rPr lang="fr-FR" sz="2000" err="1">
                <a:latin typeface="Arial"/>
                <a:cs typeface="Arial"/>
              </a:rPr>
              <a:t>gezondheidstoezicht</a:t>
            </a:r>
            <a:r>
              <a:rPr lang="fr-FR" sz="2000">
                <a:latin typeface="Arial"/>
                <a:cs typeface="Arial"/>
              </a:rPr>
              <a:t> </a:t>
            </a:r>
            <a:r>
              <a:rPr lang="fr-FR" sz="2000" err="1">
                <a:latin typeface="Arial"/>
                <a:cs typeface="Arial"/>
              </a:rPr>
              <a:t>door</a:t>
            </a:r>
            <a:r>
              <a:rPr lang="fr-FR" sz="2000">
                <a:latin typeface="Arial"/>
                <a:cs typeface="Arial"/>
              </a:rPr>
              <a:t> de </a:t>
            </a:r>
            <a:r>
              <a:rPr lang="fr-FR" sz="2000" err="1">
                <a:latin typeface="Arial"/>
                <a:cs typeface="Arial"/>
              </a:rPr>
              <a:t>werkgever</a:t>
            </a:r>
            <a:endParaRPr lang="fr-FR" sz="2000">
              <a:latin typeface="Arial"/>
              <a:cs typeface="Arial"/>
            </a:endParaRPr>
          </a:p>
          <a:p>
            <a:pPr marL="0" indent="0">
              <a:buNone/>
            </a:pPr>
            <a:endParaRPr lang="nl-NL">
              <a:latin typeface="Arial"/>
              <a:cs typeface="Arial"/>
            </a:endParaRPr>
          </a:p>
          <a:p>
            <a:pPr marL="0" indent="0">
              <a:buNone/>
            </a:pPr>
            <a:endParaRPr lang="nl-NL">
              <a:latin typeface="Arial"/>
              <a:cs typeface="Arial"/>
            </a:endParaRPr>
          </a:p>
        </p:txBody>
      </p:sp>
      <p:sp>
        <p:nvSpPr>
          <p:cNvPr id="4" name="Pijl: rechts 3">
            <a:extLst>
              <a:ext uri="{FF2B5EF4-FFF2-40B4-BE49-F238E27FC236}">
                <a16:creationId xmlns:a16="http://schemas.microsoft.com/office/drawing/2014/main" id="{75831BBC-310F-E28A-3E5B-DCEE517DAFD8}"/>
              </a:ext>
            </a:extLst>
          </p:cNvPr>
          <p:cNvSpPr/>
          <p:nvPr/>
        </p:nvSpPr>
        <p:spPr>
          <a:xfrm>
            <a:off x="1462547" y="2617302"/>
            <a:ext cx="717755" cy="1573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Pijl: rechts 4">
            <a:extLst>
              <a:ext uri="{FF2B5EF4-FFF2-40B4-BE49-F238E27FC236}">
                <a16:creationId xmlns:a16="http://schemas.microsoft.com/office/drawing/2014/main" id="{B52EA635-1CA8-43CF-D23F-F1E27FABB5FC}"/>
              </a:ext>
            </a:extLst>
          </p:cNvPr>
          <p:cNvSpPr/>
          <p:nvPr/>
        </p:nvSpPr>
        <p:spPr>
          <a:xfrm>
            <a:off x="1462547" y="3058529"/>
            <a:ext cx="717755" cy="1573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jl: rechts 5">
            <a:extLst>
              <a:ext uri="{FF2B5EF4-FFF2-40B4-BE49-F238E27FC236}">
                <a16:creationId xmlns:a16="http://schemas.microsoft.com/office/drawing/2014/main" id="{90F24019-3993-9A1E-D801-5BEABD304AE7}"/>
              </a:ext>
            </a:extLst>
          </p:cNvPr>
          <p:cNvSpPr/>
          <p:nvPr/>
        </p:nvSpPr>
        <p:spPr>
          <a:xfrm>
            <a:off x="1462547" y="2225933"/>
            <a:ext cx="717755" cy="1573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42602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431C8-A8BA-FA30-309B-C9F615F4A41D}"/>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7BEBF6E-610C-AB90-6393-29D645944010}"/>
              </a:ext>
            </a:extLst>
          </p:cNvPr>
          <p:cNvSpPr>
            <a:spLocks noGrp="1"/>
          </p:cNvSpPr>
          <p:nvPr>
            <p:ph type="title"/>
          </p:nvPr>
        </p:nvSpPr>
        <p:spPr/>
        <p:txBody>
          <a:bodyPr/>
          <a:lstStyle/>
          <a:p>
            <a:r>
              <a:rPr lang="fr-FR" sz="3600" err="1">
                <a:latin typeface="Arial"/>
                <a:cs typeface="Arial"/>
              </a:rPr>
              <a:t>Welke</a:t>
            </a:r>
            <a:r>
              <a:rPr lang="fr-FR" sz="3600">
                <a:latin typeface="Arial"/>
                <a:cs typeface="Arial"/>
              </a:rPr>
              <a:t> </a:t>
            </a:r>
            <a:r>
              <a:rPr lang="fr-FR" sz="3600" err="1">
                <a:latin typeface="Arial"/>
                <a:cs typeface="Arial"/>
              </a:rPr>
              <a:t>stagiairs</a:t>
            </a:r>
            <a:r>
              <a:rPr lang="fr-FR" sz="3600">
                <a:latin typeface="Arial"/>
                <a:cs typeface="Arial"/>
              </a:rPr>
              <a:t> </a:t>
            </a:r>
            <a:r>
              <a:rPr lang="fr-FR" sz="3600" err="1">
                <a:latin typeface="Arial"/>
                <a:cs typeface="Arial"/>
              </a:rPr>
              <a:t>komen</a:t>
            </a:r>
            <a:r>
              <a:rPr lang="fr-FR" sz="3600">
                <a:latin typeface="Arial"/>
                <a:cs typeface="Arial"/>
              </a:rPr>
              <a:t> op onderzoek?</a:t>
            </a:r>
            <a:endParaRPr lang="fr-FR" sz="3600"/>
          </a:p>
        </p:txBody>
      </p:sp>
      <p:sp>
        <p:nvSpPr>
          <p:cNvPr id="3" name="Espace réservé du texte 2">
            <a:extLst>
              <a:ext uri="{FF2B5EF4-FFF2-40B4-BE49-F238E27FC236}">
                <a16:creationId xmlns:a16="http://schemas.microsoft.com/office/drawing/2014/main" id="{420DFEC6-0504-BDC0-0A55-F776849AB035}"/>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fr-FR">
                <a:latin typeface="Arial"/>
                <a:cs typeface="Arial"/>
              </a:rPr>
              <a:t>Cohezio: </a:t>
            </a:r>
            <a:r>
              <a:rPr lang="fr-FR" b="1" err="1">
                <a:latin typeface="Arial"/>
                <a:cs typeface="Arial"/>
              </a:rPr>
              <a:t>risicoklassen</a:t>
            </a:r>
            <a:r>
              <a:rPr lang="fr-FR" b="1">
                <a:latin typeface="Arial"/>
                <a:cs typeface="Arial"/>
              </a:rPr>
              <a:t> </a:t>
            </a:r>
          </a:p>
          <a:p>
            <a:pPr lvl="1"/>
            <a:r>
              <a:rPr lang="fr-FR" err="1">
                <a:latin typeface="Arial"/>
                <a:cs typeface="Arial"/>
              </a:rPr>
              <a:t>Zichtbaar</a:t>
            </a:r>
            <a:r>
              <a:rPr lang="fr-FR">
                <a:latin typeface="Arial"/>
                <a:cs typeface="Arial"/>
              </a:rPr>
              <a:t> op Cohezio4U</a:t>
            </a:r>
          </a:p>
          <a:p>
            <a:pPr lvl="1"/>
            <a:r>
              <a:rPr lang="fr-FR">
                <a:latin typeface="Arial"/>
                <a:cs typeface="Arial"/>
              </a:rPr>
              <a:t>Excel file Cohezio </a:t>
            </a:r>
          </a:p>
          <a:p>
            <a:pPr marL="457200" lvl="1" indent="0">
              <a:buNone/>
            </a:pPr>
            <a:endParaRPr lang="fr-FR">
              <a:latin typeface="Arial"/>
              <a:cs typeface="Arial"/>
            </a:endParaRPr>
          </a:p>
          <a:p>
            <a:r>
              <a:rPr lang="fr-FR" b="1">
                <a:latin typeface="Arial"/>
                <a:cs typeface="Arial"/>
              </a:rPr>
              <a:t>Elke </a:t>
            </a:r>
            <a:r>
              <a:rPr lang="fr-FR" b="1" err="1">
                <a:latin typeface="Arial"/>
                <a:cs typeface="Arial"/>
              </a:rPr>
              <a:t>stagiair</a:t>
            </a:r>
            <a:r>
              <a:rPr lang="fr-FR" b="1">
                <a:latin typeface="Arial"/>
                <a:cs typeface="Arial"/>
              </a:rPr>
              <a:t> </a:t>
            </a:r>
            <a:r>
              <a:rPr lang="fr-FR" err="1">
                <a:latin typeface="Arial"/>
                <a:cs typeface="Arial"/>
              </a:rPr>
              <a:t>dient</a:t>
            </a:r>
            <a:r>
              <a:rPr lang="fr-FR">
                <a:latin typeface="Arial"/>
                <a:cs typeface="Arial"/>
              </a:rPr>
              <a:t> </a:t>
            </a:r>
            <a:r>
              <a:rPr lang="fr-FR" err="1">
                <a:latin typeface="Arial"/>
                <a:cs typeface="Arial"/>
              </a:rPr>
              <a:t>gekoppeld</a:t>
            </a:r>
            <a:r>
              <a:rPr lang="fr-FR">
                <a:latin typeface="Arial"/>
                <a:cs typeface="Arial"/>
              </a:rPr>
              <a:t> te </a:t>
            </a:r>
            <a:r>
              <a:rPr lang="fr-FR" err="1">
                <a:latin typeface="Arial"/>
                <a:cs typeface="Arial"/>
              </a:rPr>
              <a:t>worden</a:t>
            </a:r>
            <a:r>
              <a:rPr lang="fr-FR">
                <a:latin typeface="Arial"/>
                <a:cs typeface="Arial"/>
              </a:rPr>
              <a:t> </a:t>
            </a:r>
            <a:r>
              <a:rPr lang="fr-FR" err="1">
                <a:latin typeface="Arial"/>
                <a:cs typeface="Arial"/>
              </a:rPr>
              <a:t>aan</a:t>
            </a:r>
            <a:r>
              <a:rPr lang="fr-FR">
                <a:latin typeface="Arial"/>
                <a:cs typeface="Arial"/>
              </a:rPr>
              <a:t> </a:t>
            </a:r>
            <a:r>
              <a:rPr lang="fr-FR" err="1">
                <a:latin typeface="Arial"/>
                <a:cs typeface="Arial"/>
              </a:rPr>
              <a:t>een</a:t>
            </a:r>
            <a:r>
              <a:rPr lang="fr-FR">
                <a:latin typeface="Arial"/>
                <a:cs typeface="Arial"/>
              </a:rPr>
              <a:t> </a:t>
            </a:r>
            <a:r>
              <a:rPr lang="fr-FR" err="1">
                <a:latin typeface="Arial"/>
                <a:cs typeface="Arial"/>
              </a:rPr>
              <a:t>risicoklasse</a:t>
            </a:r>
            <a:endParaRPr lang="fr-FR">
              <a:latin typeface="Arial"/>
              <a:cs typeface="Arial"/>
            </a:endParaRPr>
          </a:p>
          <a:p>
            <a:pPr marL="0" indent="0">
              <a:buNone/>
            </a:pPr>
            <a:endParaRPr lang="fr-FR">
              <a:latin typeface="Arial"/>
              <a:cs typeface="Arial"/>
            </a:endParaRPr>
          </a:p>
          <a:p>
            <a:r>
              <a:rPr lang="fr-FR" b="1">
                <a:latin typeface="Arial"/>
                <a:cs typeface="Arial"/>
              </a:rPr>
              <a:t>Niet </a:t>
            </a:r>
            <a:r>
              <a:rPr lang="fr-FR" b="1" err="1">
                <a:latin typeface="Arial"/>
                <a:cs typeface="Arial"/>
              </a:rPr>
              <a:t>altijd</a:t>
            </a:r>
            <a:r>
              <a:rPr lang="fr-FR" b="1">
                <a:latin typeface="Arial"/>
                <a:cs typeface="Arial"/>
              </a:rPr>
              <a:t> 1-1 </a:t>
            </a:r>
            <a:r>
              <a:rPr lang="fr-FR" b="1" err="1">
                <a:latin typeface="Arial"/>
                <a:cs typeface="Arial"/>
              </a:rPr>
              <a:t>link</a:t>
            </a:r>
            <a:r>
              <a:rPr lang="fr-FR" b="1">
                <a:latin typeface="Arial"/>
                <a:cs typeface="Arial"/>
              </a:rPr>
              <a:t> </a:t>
            </a:r>
            <a:r>
              <a:rPr lang="fr-FR">
                <a:latin typeface="Arial"/>
                <a:cs typeface="Arial"/>
              </a:rPr>
              <a:t>met de </a:t>
            </a:r>
            <a:r>
              <a:rPr lang="fr-FR" err="1">
                <a:latin typeface="Arial"/>
                <a:cs typeface="Arial"/>
              </a:rPr>
              <a:t>naam</a:t>
            </a:r>
            <a:r>
              <a:rPr lang="fr-FR">
                <a:latin typeface="Arial"/>
                <a:cs typeface="Arial"/>
              </a:rPr>
              <a:t> van de </a:t>
            </a:r>
            <a:r>
              <a:rPr lang="fr-FR" err="1">
                <a:latin typeface="Arial"/>
                <a:cs typeface="Arial"/>
              </a:rPr>
              <a:t>opleiding</a:t>
            </a:r>
            <a:r>
              <a:rPr lang="fr-FR">
                <a:latin typeface="Arial"/>
                <a:cs typeface="Arial"/>
              </a:rPr>
              <a:t> → </a:t>
            </a:r>
            <a:r>
              <a:rPr lang="fr-FR" b="1" err="1">
                <a:latin typeface="Arial"/>
                <a:cs typeface="Arial"/>
              </a:rPr>
              <a:t>meest</a:t>
            </a:r>
            <a:r>
              <a:rPr lang="fr-FR" b="1">
                <a:latin typeface="Arial"/>
                <a:cs typeface="Arial"/>
              </a:rPr>
              <a:t> </a:t>
            </a:r>
            <a:r>
              <a:rPr lang="fr-FR" b="1" err="1">
                <a:latin typeface="Arial"/>
                <a:cs typeface="Arial"/>
              </a:rPr>
              <a:t>gepaste</a:t>
            </a:r>
            <a:r>
              <a:rPr lang="fr-FR" b="1">
                <a:latin typeface="Arial"/>
                <a:cs typeface="Arial"/>
              </a:rPr>
              <a:t> </a:t>
            </a:r>
            <a:r>
              <a:rPr lang="fr-FR" err="1">
                <a:latin typeface="Arial"/>
                <a:cs typeface="Arial"/>
              </a:rPr>
              <a:t>risicoklasse</a:t>
            </a:r>
            <a:endParaRPr lang="fr-FR">
              <a:latin typeface="Arial"/>
              <a:cs typeface="Arial"/>
            </a:endParaRPr>
          </a:p>
          <a:p>
            <a:pPr marL="0" indent="0">
              <a:buNone/>
            </a:pPr>
            <a:endParaRPr lang="fr-FR">
              <a:latin typeface="Arial"/>
              <a:cs typeface="Arial"/>
            </a:endParaRPr>
          </a:p>
          <a:p>
            <a:r>
              <a:rPr lang="fr-FR" err="1">
                <a:latin typeface="Arial"/>
                <a:cs typeface="Arial"/>
              </a:rPr>
              <a:t>Geen</a:t>
            </a:r>
            <a:r>
              <a:rPr lang="fr-FR">
                <a:latin typeface="Arial"/>
                <a:cs typeface="Arial"/>
              </a:rPr>
              <a:t> </a:t>
            </a:r>
            <a:r>
              <a:rPr lang="fr-FR" err="1">
                <a:latin typeface="Arial"/>
                <a:cs typeface="Arial"/>
              </a:rPr>
              <a:t>gepaste</a:t>
            </a:r>
            <a:r>
              <a:rPr lang="fr-FR">
                <a:latin typeface="Arial"/>
                <a:cs typeface="Arial"/>
              </a:rPr>
              <a:t> </a:t>
            </a:r>
            <a:r>
              <a:rPr lang="fr-FR" err="1">
                <a:latin typeface="Arial"/>
                <a:cs typeface="Arial"/>
              </a:rPr>
              <a:t>risicoklasse</a:t>
            </a:r>
            <a:r>
              <a:rPr lang="fr-FR">
                <a:latin typeface="Arial"/>
                <a:cs typeface="Arial"/>
              </a:rPr>
              <a:t> → </a:t>
            </a:r>
            <a:r>
              <a:rPr lang="fr-FR" err="1">
                <a:latin typeface="Arial"/>
                <a:cs typeface="Arial"/>
              </a:rPr>
              <a:t>nieuwe</a:t>
            </a:r>
            <a:r>
              <a:rPr lang="fr-FR">
                <a:latin typeface="Arial"/>
                <a:cs typeface="Arial"/>
              </a:rPr>
              <a:t> </a:t>
            </a:r>
            <a:r>
              <a:rPr lang="fr-FR" err="1">
                <a:latin typeface="Arial"/>
                <a:cs typeface="Arial"/>
              </a:rPr>
              <a:t>risicoklasse</a:t>
            </a:r>
            <a:r>
              <a:rPr lang="fr-FR">
                <a:latin typeface="Arial"/>
                <a:cs typeface="Arial"/>
              </a:rPr>
              <a:t> op basis van de </a:t>
            </a:r>
            <a:r>
              <a:rPr lang="fr-FR" err="1">
                <a:latin typeface="Arial"/>
                <a:cs typeface="Arial"/>
              </a:rPr>
              <a:t>werkpostfiche</a:t>
            </a:r>
            <a:endParaRPr lang="fr-FR">
              <a:latin typeface="Arial"/>
              <a:cs typeface="Arial"/>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23053552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3488D-980A-EB34-7C2D-0692A6BA091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6F1160-A7BD-DF90-A138-C87B95959DE0}"/>
              </a:ext>
            </a:extLst>
          </p:cNvPr>
          <p:cNvSpPr>
            <a:spLocks noGrp="1"/>
          </p:cNvSpPr>
          <p:nvPr>
            <p:ph type="title"/>
          </p:nvPr>
        </p:nvSpPr>
        <p:spPr>
          <a:xfrm>
            <a:off x="542923" y="158262"/>
            <a:ext cx="10515600" cy="672766"/>
          </a:xfrm>
        </p:spPr>
        <p:txBody>
          <a:bodyPr/>
          <a:lstStyle/>
          <a:p>
            <a:r>
              <a:rPr lang="fr-FR" sz="3600" err="1">
                <a:latin typeface="Arial"/>
                <a:cs typeface="Arial"/>
              </a:rPr>
              <a:t>Welke</a:t>
            </a:r>
            <a:r>
              <a:rPr lang="fr-FR" sz="3600">
                <a:latin typeface="Arial"/>
                <a:cs typeface="Arial"/>
              </a:rPr>
              <a:t> </a:t>
            </a:r>
            <a:r>
              <a:rPr lang="fr-FR" sz="3600" err="1">
                <a:latin typeface="Arial"/>
                <a:cs typeface="Arial"/>
              </a:rPr>
              <a:t>stagiairs</a:t>
            </a:r>
            <a:r>
              <a:rPr lang="fr-FR" sz="3600">
                <a:latin typeface="Arial"/>
                <a:cs typeface="Arial"/>
              </a:rPr>
              <a:t> </a:t>
            </a:r>
            <a:r>
              <a:rPr lang="fr-FR" sz="3600" err="1">
                <a:latin typeface="Arial"/>
                <a:cs typeface="Arial"/>
              </a:rPr>
              <a:t>komen</a:t>
            </a:r>
            <a:r>
              <a:rPr lang="fr-FR" sz="3600">
                <a:latin typeface="Arial"/>
                <a:cs typeface="Arial"/>
              </a:rPr>
              <a:t> op onderzoek?</a:t>
            </a:r>
            <a:endParaRPr lang="en-US" sz="3600"/>
          </a:p>
        </p:txBody>
      </p:sp>
      <p:sp>
        <p:nvSpPr>
          <p:cNvPr id="3" name="Tijdelijke aanduiding voor tekst 2">
            <a:extLst>
              <a:ext uri="{FF2B5EF4-FFF2-40B4-BE49-F238E27FC236}">
                <a16:creationId xmlns:a16="http://schemas.microsoft.com/office/drawing/2014/main" id="{AE7BF15B-4414-2670-CF00-47D604F58415}"/>
              </a:ext>
            </a:extLst>
          </p:cNvPr>
          <p:cNvSpPr>
            <a:spLocks noGrp="1"/>
          </p:cNvSpPr>
          <p:nvPr>
            <p:ph type="body" sz="quarter" idx="10"/>
          </p:nvPr>
        </p:nvSpPr>
        <p:spPr/>
        <p:txBody>
          <a:bodyPr/>
          <a:lstStyle/>
          <a:p>
            <a:r>
              <a:rPr lang="fr-BE" b="1" err="1"/>
              <a:t>Aanpak</a:t>
            </a:r>
            <a:r>
              <a:rPr lang="fr-BE" b="1"/>
              <a:t>: </a:t>
            </a:r>
          </a:p>
          <a:p>
            <a:pPr lvl="1"/>
            <a:r>
              <a:rPr lang="fr-BE" sz="1800" b="1" err="1"/>
              <a:t>Zorg</a:t>
            </a:r>
            <a:r>
              <a:rPr lang="fr-BE" sz="1800" b="1"/>
              <a:t>:</a:t>
            </a:r>
            <a:r>
              <a:rPr lang="fr-BE" sz="1800"/>
              <a:t> tuberculine </a:t>
            </a:r>
            <a:r>
              <a:rPr lang="fr-BE" sz="1800" err="1"/>
              <a:t>huidtest</a:t>
            </a:r>
            <a:r>
              <a:rPr lang="fr-BE" sz="1800"/>
              <a:t>  </a:t>
            </a:r>
          </a:p>
          <a:p>
            <a:pPr marL="457200" lvl="1" indent="0">
              <a:buNone/>
            </a:pPr>
            <a:endParaRPr lang="fr-BE" sz="1800"/>
          </a:p>
          <a:p>
            <a:pPr lvl="1"/>
            <a:r>
              <a:rPr lang="fr-BE" sz="1800" b="1" err="1"/>
              <a:t>Eenmalig</a:t>
            </a:r>
            <a:r>
              <a:rPr lang="fr-BE" sz="1800" b="1"/>
              <a:t> </a:t>
            </a:r>
            <a:r>
              <a:rPr lang="fr-BE" sz="1800" err="1"/>
              <a:t>bij</a:t>
            </a:r>
            <a:r>
              <a:rPr lang="fr-BE" sz="1800"/>
              <a:t> de start van de stage – </a:t>
            </a:r>
            <a:r>
              <a:rPr lang="fr-BE" sz="1800" err="1"/>
              <a:t>geen</a:t>
            </a:r>
            <a:r>
              <a:rPr lang="fr-BE" sz="1800"/>
              <a:t> </a:t>
            </a:r>
            <a:r>
              <a:rPr lang="fr-BE" sz="1800" err="1"/>
              <a:t>jaarlijkse</a:t>
            </a:r>
            <a:r>
              <a:rPr lang="fr-BE" sz="1800"/>
              <a:t> </a:t>
            </a:r>
            <a:r>
              <a:rPr lang="fr-BE" sz="1800" err="1"/>
              <a:t>opvolging</a:t>
            </a:r>
            <a:endParaRPr lang="fr-BE" sz="1800"/>
          </a:p>
          <a:p>
            <a:pPr marL="457200" lvl="1" indent="0">
              <a:buNone/>
            </a:pPr>
            <a:endParaRPr lang="fr-BE" sz="1800"/>
          </a:p>
          <a:p>
            <a:pPr lvl="1"/>
            <a:r>
              <a:rPr lang="fr-BE" sz="1800" err="1"/>
              <a:t>Aflezing</a:t>
            </a:r>
            <a:r>
              <a:rPr lang="fr-BE" sz="1800"/>
              <a:t> </a:t>
            </a:r>
            <a:r>
              <a:rPr lang="fr-BE" sz="1800" err="1"/>
              <a:t>door</a:t>
            </a:r>
            <a:r>
              <a:rPr lang="fr-BE" sz="1800"/>
              <a:t> de </a:t>
            </a:r>
            <a:r>
              <a:rPr lang="fr-BE" sz="1800" err="1"/>
              <a:t>stagebegeleider</a:t>
            </a:r>
            <a:endParaRPr lang="fr-BE" sz="1800"/>
          </a:p>
          <a:p>
            <a:pPr lvl="2"/>
            <a:r>
              <a:rPr lang="fr-BE" sz="1600" err="1"/>
              <a:t>Instructies</a:t>
            </a:r>
            <a:r>
              <a:rPr lang="fr-BE" sz="1600"/>
              <a:t> om </a:t>
            </a:r>
            <a:r>
              <a:rPr lang="fr-BE" sz="1600" err="1"/>
              <a:t>af</a:t>
            </a:r>
            <a:r>
              <a:rPr lang="fr-BE" sz="1600"/>
              <a:t> te </a:t>
            </a:r>
            <a:r>
              <a:rPr lang="fr-BE" sz="1600" err="1"/>
              <a:t>lezen</a:t>
            </a:r>
            <a:r>
              <a:rPr lang="fr-BE" sz="1600"/>
              <a:t> </a:t>
            </a:r>
            <a:r>
              <a:rPr lang="fr-BE" sz="1600" err="1"/>
              <a:t>worden</a:t>
            </a:r>
            <a:r>
              <a:rPr lang="fr-BE" sz="1600"/>
              <a:t> ter </a:t>
            </a:r>
            <a:r>
              <a:rPr lang="fr-BE" sz="1600" err="1"/>
              <a:t>beschikking</a:t>
            </a:r>
            <a:r>
              <a:rPr lang="fr-BE" sz="1600"/>
              <a:t> </a:t>
            </a:r>
            <a:r>
              <a:rPr lang="fr-BE" sz="1600" err="1"/>
              <a:t>gesteld</a:t>
            </a:r>
            <a:endParaRPr lang="fr-BE" sz="1600"/>
          </a:p>
          <a:p>
            <a:pPr lvl="2"/>
            <a:r>
              <a:rPr lang="fr-BE" sz="1600"/>
              <a:t>Template om </a:t>
            </a:r>
            <a:r>
              <a:rPr lang="fr-BE" sz="1600" err="1"/>
              <a:t>resultaat</a:t>
            </a:r>
            <a:r>
              <a:rPr lang="fr-BE" sz="1600"/>
              <a:t> in te </a:t>
            </a:r>
            <a:r>
              <a:rPr lang="fr-BE" sz="1600" err="1"/>
              <a:t>vullen</a:t>
            </a:r>
            <a:endParaRPr lang="fr-BE" sz="1600"/>
          </a:p>
          <a:p>
            <a:pPr lvl="2"/>
            <a:r>
              <a:rPr lang="fr-BE" sz="1600" err="1"/>
              <a:t>Versturen</a:t>
            </a:r>
            <a:r>
              <a:rPr lang="fr-BE" sz="1600"/>
              <a:t> (in bulk) </a:t>
            </a:r>
            <a:r>
              <a:rPr lang="fr-BE" sz="1600" err="1"/>
              <a:t>naar</a:t>
            </a:r>
            <a:r>
              <a:rPr lang="fr-BE" sz="1600"/>
              <a:t> ‘</a:t>
            </a:r>
            <a:r>
              <a:rPr lang="fr-BE" sz="1600" err="1"/>
              <a:t>verpleegkundige</a:t>
            </a:r>
            <a:r>
              <a:rPr lang="fr-BE" sz="1600"/>
              <a:t>’ die de test </a:t>
            </a:r>
            <a:r>
              <a:rPr lang="fr-BE" sz="1600" err="1"/>
              <a:t>heeft</a:t>
            </a:r>
            <a:r>
              <a:rPr lang="fr-BE" sz="1600"/>
              <a:t> </a:t>
            </a:r>
            <a:r>
              <a:rPr lang="fr-BE" sz="1600" err="1"/>
              <a:t>geplaatst</a:t>
            </a:r>
            <a:endParaRPr lang="fr-BE" sz="1600"/>
          </a:p>
          <a:p>
            <a:pPr lvl="2"/>
            <a:r>
              <a:rPr lang="fr-BE" sz="1600" err="1"/>
              <a:t>Eenmalige</a:t>
            </a:r>
            <a:r>
              <a:rPr lang="fr-BE" sz="1600"/>
              <a:t> </a:t>
            </a:r>
            <a:r>
              <a:rPr lang="fr-BE" sz="1600" err="1"/>
              <a:t>reminder</a:t>
            </a:r>
            <a:r>
              <a:rPr lang="fr-BE" sz="1600"/>
              <a:t> indien </a:t>
            </a:r>
            <a:r>
              <a:rPr lang="fr-BE" sz="1600" err="1"/>
              <a:t>resultaat</a:t>
            </a:r>
            <a:r>
              <a:rPr lang="fr-BE" sz="1600"/>
              <a:t> niet </a:t>
            </a:r>
            <a:r>
              <a:rPr lang="fr-BE" sz="1600" err="1"/>
              <a:t>ontvangen</a:t>
            </a:r>
            <a:endParaRPr lang="fr-BE" sz="1600"/>
          </a:p>
          <a:p>
            <a:pPr lvl="1"/>
            <a:endParaRPr lang="fr-BE" sz="1800"/>
          </a:p>
          <a:p>
            <a:pPr lvl="1"/>
            <a:r>
              <a:rPr lang="en-US" sz="1800" err="1"/>
              <a:t>Goed</a:t>
            </a:r>
            <a:r>
              <a:rPr lang="en-US" sz="1800"/>
              <a:t> </a:t>
            </a:r>
            <a:r>
              <a:rPr lang="en-US" sz="1800" err="1"/>
              <a:t>contactonderzoek</a:t>
            </a:r>
            <a:r>
              <a:rPr lang="en-US" sz="1800"/>
              <a:t> </a:t>
            </a:r>
            <a:r>
              <a:rPr lang="en-US" sz="1800" err="1"/>
              <a:t>indien</a:t>
            </a:r>
            <a:r>
              <a:rPr lang="en-US" sz="1800"/>
              <a:t> </a:t>
            </a:r>
            <a:r>
              <a:rPr lang="en-US" sz="1800" err="1"/>
              <a:t>risicovol</a:t>
            </a:r>
            <a:r>
              <a:rPr lang="en-US" sz="1800"/>
              <a:t> contact op </a:t>
            </a:r>
            <a:r>
              <a:rPr lang="en-US" sz="1800" err="1"/>
              <a:t>stageplaats</a:t>
            </a:r>
            <a:r>
              <a:rPr lang="en-US" sz="1800"/>
              <a:t> </a:t>
            </a:r>
            <a:r>
              <a:rPr lang="en-US" sz="1400"/>
              <a:t>(</a:t>
            </a:r>
            <a:r>
              <a:rPr lang="en-US" sz="1400" err="1"/>
              <a:t>verplichte</a:t>
            </a:r>
            <a:r>
              <a:rPr lang="en-US" sz="1400"/>
              <a:t> </a:t>
            </a:r>
            <a:r>
              <a:rPr lang="en-US" sz="1400" err="1"/>
              <a:t>aangifte</a:t>
            </a:r>
            <a:r>
              <a:rPr lang="en-US" sz="1400"/>
              <a:t>)</a:t>
            </a:r>
          </a:p>
          <a:p>
            <a:pPr lvl="1"/>
            <a:endParaRPr lang="en-US" sz="1800"/>
          </a:p>
          <a:p>
            <a:pPr lvl="1"/>
            <a:endParaRPr lang="en-US" sz="1800"/>
          </a:p>
        </p:txBody>
      </p:sp>
      <p:sp>
        <p:nvSpPr>
          <p:cNvPr id="4" name="Tijdelijke aanduiding voor inhoud 3">
            <a:extLst>
              <a:ext uri="{FF2B5EF4-FFF2-40B4-BE49-F238E27FC236}">
                <a16:creationId xmlns:a16="http://schemas.microsoft.com/office/drawing/2014/main" id="{EAB2ED65-519B-311C-4730-1655D933054A}"/>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21665675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6583E-A63C-86AC-AE1B-F893055877D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8750B4A7-BF18-265D-B13B-CEDD502C2886}"/>
              </a:ext>
            </a:extLst>
          </p:cNvPr>
          <p:cNvSpPr>
            <a:spLocks noGrp="1"/>
          </p:cNvSpPr>
          <p:nvPr>
            <p:ph type="title"/>
          </p:nvPr>
        </p:nvSpPr>
        <p:spPr/>
        <p:txBody>
          <a:bodyPr/>
          <a:lstStyle/>
          <a:p>
            <a:r>
              <a:rPr lang="fr-FR" sz="3600">
                <a:latin typeface="Arial"/>
                <a:cs typeface="Arial"/>
              </a:rPr>
              <a:t>Planning </a:t>
            </a:r>
            <a:r>
              <a:rPr lang="fr-FR" sz="3600" err="1">
                <a:latin typeface="Arial"/>
                <a:cs typeface="Arial"/>
              </a:rPr>
              <a:t>stagiairs</a:t>
            </a:r>
            <a:endParaRPr lang="fr-FR" sz="3600"/>
          </a:p>
        </p:txBody>
      </p:sp>
      <p:sp>
        <p:nvSpPr>
          <p:cNvPr id="3" name="Espace réservé du texte 2">
            <a:extLst>
              <a:ext uri="{FF2B5EF4-FFF2-40B4-BE49-F238E27FC236}">
                <a16:creationId xmlns:a16="http://schemas.microsoft.com/office/drawing/2014/main" id="{34A80ADD-B402-F680-4306-F3C10CEF3B5F}"/>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r>
              <a:rPr lang="fr-FR" b="1" err="1">
                <a:latin typeface="Arial"/>
                <a:cs typeface="Arial"/>
              </a:rPr>
              <a:t>Belang</a:t>
            </a:r>
            <a:r>
              <a:rPr lang="fr-FR" b="1">
                <a:latin typeface="Arial"/>
                <a:cs typeface="Arial"/>
              </a:rPr>
              <a:t> van correcte planning:</a:t>
            </a:r>
          </a:p>
          <a:p>
            <a:pPr marL="1200150" lvl="2" indent="-285750">
              <a:lnSpc>
                <a:spcPct val="107000"/>
              </a:lnSpc>
              <a:spcAft>
                <a:spcPts val="800"/>
              </a:spcAft>
              <a:buFont typeface="Wingdings" panose="05000000000000000000" pitchFamily="2" charset="2"/>
              <a:buChar char="§"/>
            </a:pPr>
            <a:r>
              <a:rPr lang="nl-BE">
                <a:solidFill>
                  <a:srgbClr val="004070"/>
                </a:solidFill>
                <a:latin typeface="Arial"/>
                <a:ea typeface="Aptos" panose="020B0004020202020204" pitchFamily="34" charset="0"/>
                <a:cs typeface="Times New Roman"/>
              </a:rPr>
              <a:t>Capaciteit van medisch team (artsen en verpleegkundigen)</a:t>
            </a:r>
          </a:p>
          <a:p>
            <a:pPr marL="1200150" lvl="2" indent="-285750">
              <a:lnSpc>
                <a:spcPct val="107000"/>
              </a:lnSpc>
              <a:spcAft>
                <a:spcPts val="800"/>
              </a:spcAft>
              <a:buFont typeface="Wingdings" panose="05000000000000000000" pitchFamily="2" charset="2"/>
              <a:buChar char="§"/>
            </a:pPr>
            <a:r>
              <a:rPr lang="nl-BE">
                <a:solidFill>
                  <a:srgbClr val="004070"/>
                </a:solidFill>
                <a:latin typeface="Arial"/>
                <a:ea typeface="Aptos" panose="020B0004020202020204" pitchFamily="34" charset="0"/>
                <a:cs typeface="Times New Roman"/>
              </a:rPr>
              <a:t>FACTURATIE –  niet ingevulde gereserveerde plaatsen worden gefactureerd.</a:t>
            </a:r>
          </a:p>
          <a:p>
            <a:pPr marL="457200" lvl="1" indent="0">
              <a:buNone/>
            </a:pPr>
            <a:endParaRPr lang="fr-FR" sz="1800">
              <a:latin typeface="Arial"/>
              <a:cs typeface="Arial"/>
            </a:endParaRPr>
          </a:p>
          <a:p>
            <a:r>
              <a:rPr lang="fr-FR" b="1" err="1">
                <a:latin typeface="Arial"/>
                <a:cs typeface="Arial"/>
              </a:rPr>
              <a:t>Aandachtspunten</a:t>
            </a:r>
            <a:endParaRPr lang="fr-FR" b="1">
              <a:latin typeface="Arial"/>
              <a:cs typeface="Arial"/>
            </a:endParaRPr>
          </a:p>
          <a:p>
            <a:pPr marL="1200150" lvl="2" indent="-285750">
              <a:lnSpc>
                <a:spcPct val="107000"/>
              </a:lnSpc>
              <a:spcAft>
                <a:spcPts val="800"/>
              </a:spcAft>
              <a:buFont typeface="Wingdings" panose="05000000000000000000" pitchFamily="2" charset="2"/>
              <a:buChar char="§"/>
            </a:pPr>
            <a:r>
              <a:rPr lang="nl-BE">
                <a:solidFill>
                  <a:srgbClr val="004070"/>
                </a:solidFill>
                <a:latin typeface="Arial"/>
                <a:ea typeface="Aptos" panose="020B0004020202020204" pitchFamily="34" charset="0"/>
                <a:cs typeface="Times New Roman"/>
              </a:rPr>
              <a:t>Wijzigingen in behoeften</a:t>
            </a:r>
            <a:r>
              <a:rPr lang="nl-BE" b="1">
                <a:solidFill>
                  <a:srgbClr val="004070"/>
                </a:solidFill>
                <a:latin typeface="Arial"/>
                <a:ea typeface="Aptos" panose="020B0004020202020204" pitchFamily="34" charset="0"/>
                <a:cs typeface="Times New Roman"/>
              </a:rPr>
              <a:t>: </a:t>
            </a:r>
            <a:r>
              <a:rPr lang="nl-BE">
                <a:solidFill>
                  <a:srgbClr val="004070"/>
                </a:solidFill>
                <a:latin typeface="Arial"/>
                <a:ea typeface="Aptos" panose="020B0004020202020204" pitchFamily="34" charset="0"/>
                <a:cs typeface="Times New Roman"/>
              </a:rPr>
              <a:t>Zo snel mogelijk doorgeven aan </a:t>
            </a:r>
            <a:r>
              <a:rPr lang="nl-BE" b="1">
                <a:solidFill>
                  <a:srgbClr val="004070"/>
                </a:solidFill>
                <a:latin typeface="Arial"/>
                <a:ea typeface="Aptos" panose="020B0004020202020204" pitchFamily="34" charset="0"/>
                <a:cs typeface="Times New Roman"/>
                <a:hlinkClick r:id="rId2"/>
              </a:rPr>
              <a:t>planning.vlaanderen@cohezio.be</a:t>
            </a:r>
            <a:endParaRPr lang="nl-BE" b="1">
              <a:solidFill>
                <a:srgbClr val="004070"/>
              </a:solidFill>
              <a:latin typeface="Arial"/>
              <a:ea typeface="Aptos" panose="020B0004020202020204" pitchFamily="34" charset="0"/>
              <a:cs typeface="Times New Roman"/>
            </a:endParaRPr>
          </a:p>
          <a:p>
            <a:pPr marL="1200150" lvl="2" indent="-285750">
              <a:lnSpc>
                <a:spcPct val="107000"/>
              </a:lnSpc>
              <a:spcAft>
                <a:spcPts val="800"/>
              </a:spcAft>
              <a:buFont typeface="Wingdings" panose="05000000000000000000" pitchFamily="2" charset="2"/>
              <a:buChar char="§"/>
            </a:pPr>
            <a:r>
              <a:rPr lang="nl-BE" err="1">
                <a:solidFill>
                  <a:srgbClr val="004070"/>
                </a:solidFill>
                <a:latin typeface="Arial"/>
                <a:ea typeface="Aptos" panose="020B0004020202020204" pitchFamily="34" charset="0"/>
                <a:cs typeface="Times New Roman"/>
              </a:rPr>
              <a:t>Annulatietermijn</a:t>
            </a:r>
            <a:r>
              <a:rPr lang="nl-BE">
                <a:solidFill>
                  <a:srgbClr val="004070"/>
                </a:solidFill>
                <a:latin typeface="Arial"/>
                <a:ea typeface="Aptos" panose="020B0004020202020204" pitchFamily="34" charset="0"/>
                <a:cs typeface="Times New Roman"/>
              </a:rPr>
              <a:t>: </a:t>
            </a:r>
          </a:p>
          <a:p>
            <a:pPr marL="1657350" lvl="3" indent="-285750">
              <a:lnSpc>
                <a:spcPct val="107000"/>
              </a:lnSpc>
              <a:spcAft>
                <a:spcPts val="800"/>
              </a:spcAft>
              <a:buFont typeface="Wingdings" panose="05000000000000000000" pitchFamily="2" charset="2"/>
              <a:buChar char="§"/>
            </a:pPr>
            <a:r>
              <a:rPr lang="nl-BE" sz="1800">
                <a:solidFill>
                  <a:srgbClr val="004070"/>
                </a:solidFill>
                <a:latin typeface="Arial"/>
                <a:ea typeface="Aptos" panose="020B0004020202020204" pitchFamily="34" charset="0"/>
                <a:cs typeface="Times New Roman"/>
              </a:rPr>
              <a:t>14 dagen voor consultatieblokken (halve/volledige dagen)</a:t>
            </a:r>
          </a:p>
          <a:p>
            <a:pPr marL="1657350" lvl="3" indent="-285750">
              <a:lnSpc>
                <a:spcPct val="107000"/>
              </a:lnSpc>
              <a:spcAft>
                <a:spcPts val="800"/>
              </a:spcAft>
              <a:buFont typeface="Wingdings" panose="05000000000000000000" pitchFamily="2" charset="2"/>
              <a:buChar char="§"/>
            </a:pPr>
            <a:r>
              <a:rPr lang="nl-BE" sz="1800">
                <a:solidFill>
                  <a:srgbClr val="004070"/>
                </a:solidFill>
                <a:latin typeface="Arial"/>
                <a:ea typeface="Aptos" panose="020B0004020202020204" pitchFamily="34" charset="0"/>
                <a:cs typeface="Times New Roman"/>
              </a:rPr>
              <a:t>48 uur voor individuele afspraken – </a:t>
            </a:r>
            <a:r>
              <a:rPr lang="nl-BE" sz="1800" b="1">
                <a:solidFill>
                  <a:srgbClr val="004070"/>
                </a:solidFill>
                <a:latin typeface="Arial"/>
                <a:ea typeface="Aptos" panose="020B0004020202020204" pitchFamily="34" charset="0"/>
                <a:cs typeface="Times New Roman"/>
              </a:rPr>
              <a:t>vlaanderen@cohezio.be</a:t>
            </a:r>
            <a:endParaRPr lang="nl-BE" sz="1800" b="1">
              <a:solidFill>
                <a:srgbClr val="004070"/>
              </a:solidFill>
              <a:latin typeface="Arial"/>
              <a:ea typeface="Aptos" panose="020B0004020202020204" pitchFamily="34" charset="0"/>
              <a:cs typeface="Times New Roman" panose="02020603050405020304" pitchFamily="18" charset="0"/>
            </a:endParaRPr>
          </a:p>
          <a:p>
            <a:pPr marL="0" indent="0">
              <a:buNone/>
            </a:pPr>
            <a:endParaRPr lang="fr-FR">
              <a:latin typeface="Arial"/>
              <a:cs typeface="Arial"/>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37312653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F663D-0946-F0A2-727B-E7D606D2809D}"/>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61C1FE1-E573-95A8-B486-328D0C76B23B}"/>
              </a:ext>
            </a:extLst>
          </p:cNvPr>
          <p:cNvSpPr>
            <a:spLocks noGrp="1"/>
          </p:cNvSpPr>
          <p:nvPr>
            <p:ph type="title"/>
          </p:nvPr>
        </p:nvSpPr>
        <p:spPr/>
        <p:txBody>
          <a:bodyPr/>
          <a:lstStyle/>
          <a:p>
            <a:r>
              <a:rPr lang="fr-FR" sz="3600">
                <a:latin typeface="Arial"/>
                <a:cs typeface="Arial"/>
              </a:rPr>
              <a:t>Planning </a:t>
            </a:r>
            <a:r>
              <a:rPr lang="fr-FR" sz="3600" err="1">
                <a:latin typeface="Arial"/>
                <a:cs typeface="Arial"/>
              </a:rPr>
              <a:t>stagiairs</a:t>
            </a:r>
            <a:endParaRPr lang="fr-FR" sz="3600"/>
          </a:p>
        </p:txBody>
      </p:sp>
      <p:sp>
        <p:nvSpPr>
          <p:cNvPr id="3" name="Espace réservé du texte 2">
            <a:extLst>
              <a:ext uri="{FF2B5EF4-FFF2-40B4-BE49-F238E27FC236}">
                <a16:creationId xmlns:a16="http://schemas.microsoft.com/office/drawing/2014/main" id="{A701977C-7A61-43A5-E7DE-B775CEC4EAE7}"/>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r>
              <a:rPr lang="fr-FR" b="1" err="1">
                <a:latin typeface="Arial"/>
                <a:cs typeface="Arial"/>
              </a:rPr>
              <a:t>Opmaak</a:t>
            </a:r>
            <a:r>
              <a:rPr lang="fr-FR" b="1">
                <a:latin typeface="Arial"/>
                <a:cs typeface="Arial"/>
              </a:rPr>
              <a:t> van planning </a:t>
            </a:r>
            <a:r>
              <a:rPr lang="nl-BE">
                <a:solidFill>
                  <a:srgbClr val="004070"/>
                </a:solidFill>
                <a:latin typeface="Arial"/>
                <a:ea typeface="Aptos" panose="020B0004020202020204" pitchFamily="34" charset="0"/>
                <a:cs typeface="Times New Roman"/>
              </a:rPr>
              <a:t>communicatie naar scholen (begin juni)</a:t>
            </a:r>
          </a:p>
          <a:p>
            <a:pPr marL="0" indent="0">
              <a:buNone/>
            </a:pPr>
            <a:endParaRPr lang="nl-BE">
              <a:solidFill>
                <a:srgbClr val="004070"/>
              </a:solidFill>
              <a:latin typeface="Arial"/>
              <a:ea typeface="Aptos" panose="020B0004020202020204" pitchFamily="34" charset="0"/>
              <a:cs typeface="Times New Roman"/>
            </a:endParaRPr>
          </a:p>
          <a:p>
            <a:pPr lvl="1"/>
            <a:r>
              <a:rPr lang="nl-BE" sz="1800">
                <a:solidFill>
                  <a:srgbClr val="004070"/>
                </a:solidFill>
                <a:effectLst/>
                <a:latin typeface="Arial"/>
                <a:ea typeface="Aptos" panose="020B0004020202020204" pitchFamily="34" charset="0"/>
                <a:cs typeface="Times New Roman"/>
              </a:rPr>
              <a:t>De gereserveerde </a:t>
            </a:r>
            <a:r>
              <a:rPr lang="nl-BE" sz="1800" b="1">
                <a:solidFill>
                  <a:srgbClr val="004070"/>
                </a:solidFill>
                <a:effectLst/>
                <a:latin typeface="Arial"/>
                <a:ea typeface="Aptos" panose="020B0004020202020204" pitchFamily="34" charset="0"/>
                <a:cs typeface="Times New Roman"/>
              </a:rPr>
              <a:t>data </a:t>
            </a:r>
            <a:r>
              <a:rPr lang="nl-BE" sz="1800">
                <a:solidFill>
                  <a:srgbClr val="004070"/>
                </a:solidFill>
                <a:effectLst/>
                <a:latin typeface="Arial"/>
                <a:ea typeface="Aptos" panose="020B0004020202020204" pitchFamily="34" charset="0"/>
                <a:cs typeface="Times New Roman"/>
              </a:rPr>
              <a:t>+ uren</a:t>
            </a:r>
            <a:endParaRPr lang="nl-BE" sz="1800">
              <a:ea typeface="Aptos" panose="020B0004020202020204" pitchFamily="34" charset="0"/>
              <a:cs typeface="Calibri"/>
            </a:endParaRPr>
          </a:p>
          <a:p>
            <a:pPr lvl="1"/>
            <a:r>
              <a:rPr lang="nl-BE" sz="1800">
                <a:solidFill>
                  <a:srgbClr val="004070"/>
                </a:solidFill>
                <a:effectLst/>
                <a:latin typeface="Arial"/>
                <a:ea typeface="Aptos" panose="020B0004020202020204" pitchFamily="34" charset="0"/>
                <a:cs typeface="Times New Roman"/>
              </a:rPr>
              <a:t>De </a:t>
            </a:r>
            <a:r>
              <a:rPr lang="nl-BE" sz="1800" b="1">
                <a:solidFill>
                  <a:srgbClr val="004070"/>
                </a:solidFill>
                <a:effectLst/>
                <a:latin typeface="Arial"/>
                <a:ea typeface="Aptos" panose="020B0004020202020204" pitchFamily="34" charset="0"/>
                <a:cs typeface="Times New Roman"/>
              </a:rPr>
              <a:t>inlichtingentabel</a:t>
            </a:r>
            <a:r>
              <a:rPr lang="nl-BE" sz="1800" b="1">
                <a:solidFill>
                  <a:srgbClr val="004070"/>
                </a:solidFill>
                <a:latin typeface="Arial"/>
                <a:ea typeface="Aptos" panose="020B0004020202020204" pitchFamily="34" charset="0"/>
                <a:cs typeface="Times New Roman"/>
              </a:rPr>
              <a:t> </a:t>
            </a:r>
            <a:r>
              <a:rPr lang="nl-BE" sz="1800">
                <a:solidFill>
                  <a:srgbClr val="004070"/>
                </a:solidFill>
                <a:latin typeface="Arial"/>
                <a:ea typeface="Aptos" panose="020B0004020202020204" pitchFamily="34" charset="0"/>
                <a:cs typeface="Times New Roman"/>
              </a:rPr>
              <a:t>met gegevens van stagiairs: mailadres</a:t>
            </a:r>
          </a:p>
          <a:p>
            <a:pPr lvl="1"/>
            <a:r>
              <a:rPr lang="nl-BE" sz="1800">
                <a:solidFill>
                  <a:srgbClr val="004070"/>
                </a:solidFill>
                <a:latin typeface="Arial"/>
                <a:ea typeface="Aptos" panose="020B0004020202020204" pitchFamily="34" charset="0"/>
                <a:cs typeface="Times New Roman"/>
              </a:rPr>
              <a:t>Template </a:t>
            </a:r>
            <a:r>
              <a:rPr lang="nl-BE" sz="1800" b="1">
                <a:solidFill>
                  <a:srgbClr val="004070"/>
                </a:solidFill>
                <a:latin typeface="Arial"/>
                <a:ea typeface="Aptos" panose="020B0004020202020204" pitchFamily="34" charset="0"/>
                <a:cs typeface="Times New Roman"/>
              </a:rPr>
              <a:t>dagplanning</a:t>
            </a:r>
          </a:p>
          <a:p>
            <a:pPr lvl="1"/>
            <a:r>
              <a:rPr lang="nl-BE" sz="1800" b="1">
                <a:solidFill>
                  <a:srgbClr val="004070"/>
                </a:solidFill>
                <a:latin typeface="Arial"/>
                <a:ea typeface="Aptos" panose="020B0004020202020204" pitchFamily="34" charset="0"/>
                <a:cs typeface="Times New Roman"/>
              </a:rPr>
              <a:t>Documenten voor de stagiair: </a:t>
            </a:r>
          </a:p>
          <a:p>
            <a:pPr lvl="2"/>
            <a:r>
              <a:rPr lang="nl-BE" sz="1600">
                <a:solidFill>
                  <a:srgbClr val="004070"/>
                </a:solidFill>
                <a:effectLst/>
                <a:latin typeface="Arial"/>
                <a:ea typeface="Aptos" panose="020B0004020202020204" pitchFamily="34" charset="0"/>
                <a:cs typeface="Times New Roman"/>
              </a:rPr>
              <a:t>Info</a:t>
            </a:r>
            <a:r>
              <a:rPr lang="nl-BE" sz="1600">
                <a:solidFill>
                  <a:srgbClr val="004070"/>
                </a:solidFill>
                <a:latin typeface="Arial"/>
                <a:ea typeface="Aptos" panose="020B0004020202020204" pitchFamily="34" charset="0"/>
                <a:cs typeface="Times New Roman"/>
              </a:rPr>
              <a:t>brief voor de stagiairs</a:t>
            </a:r>
          </a:p>
          <a:p>
            <a:pPr lvl="2"/>
            <a:r>
              <a:rPr lang="nl-BE" sz="1600">
                <a:solidFill>
                  <a:srgbClr val="004070"/>
                </a:solidFill>
                <a:latin typeface="Arial"/>
                <a:ea typeface="Aptos" panose="020B0004020202020204" pitchFamily="34" charset="0"/>
                <a:cs typeface="Times New Roman"/>
              </a:rPr>
              <a:t>Persoonlijke medische vragenlijst voor</a:t>
            </a:r>
            <a:r>
              <a:rPr lang="nl-BE" sz="1600">
                <a:solidFill>
                  <a:srgbClr val="004070"/>
                </a:solidFill>
                <a:effectLst/>
                <a:latin typeface="Arial"/>
                <a:ea typeface="Aptos" panose="020B0004020202020204" pitchFamily="34" charset="0"/>
                <a:cs typeface="Times New Roman"/>
              </a:rPr>
              <a:t> de student</a:t>
            </a:r>
          </a:p>
          <a:p>
            <a:pPr lvl="2"/>
            <a:r>
              <a:rPr lang="nl-BE" sz="1600">
                <a:solidFill>
                  <a:srgbClr val="004070"/>
                </a:solidFill>
                <a:latin typeface="Arial"/>
                <a:ea typeface="Aptos" panose="020B0004020202020204" pitchFamily="34" charset="0"/>
                <a:cs typeface="Times New Roman"/>
              </a:rPr>
              <a:t>Verwijsbrief huisarts in het kader van hepatitis B (gezondheidszorg)</a:t>
            </a:r>
          </a:p>
          <a:p>
            <a:pPr lvl="2"/>
            <a:r>
              <a:rPr lang="nl-BE" sz="1600">
                <a:solidFill>
                  <a:srgbClr val="004070"/>
                </a:solidFill>
                <a:latin typeface="Arial"/>
                <a:ea typeface="Aptos" panose="020B0004020202020204" pitchFamily="34" charset="0"/>
                <a:cs typeface="Times New Roman"/>
              </a:rPr>
              <a:t>Document Aflezing tuberculinetest (gezondheidszorg)</a:t>
            </a:r>
          </a:p>
          <a:p>
            <a:pPr lvl="1"/>
            <a:r>
              <a:rPr lang="nl-BE" sz="1800" b="1">
                <a:solidFill>
                  <a:srgbClr val="004070"/>
                </a:solidFill>
                <a:latin typeface="Arial"/>
                <a:cs typeface="Times New Roman"/>
              </a:rPr>
              <a:t>Lokaalvereisten </a:t>
            </a:r>
          </a:p>
          <a:p>
            <a:pPr lvl="1"/>
            <a:r>
              <a:rPr lang="nl-BE" sz="1800" b="1">
                <a:solidFill>
                  <a:srgbClr val="004070"/>
                </a:solidFill>
                <a:latin typeface="Arial"/>
                <a:cs typeface="Times New Roman"/>
              </a:rPr>
              <a:t>PPT:</a:t>
            </a:r>
            <a:r>
              <a:rPr lang="nl-BE" sz="1800">
                <a:solidFill>
                  <a:srgbClr val="004070"/>
                </a:solidFill>
                <a:latin typeface="Arial"/>
                <a:cs typeface="Times New Roman"/>
              </a:rPr>
              <a:t>  </a:t>
            </a:r>
          </a:p>
          <a:p>
            <a:pPr lvl="2"/>
            <a:r>
              <a:rPr lang="nl-BE" sz="1600">
                <a:solidFill>
                  <a:srgbClr val="004070"/>
                </a:solidFill>
                <a:latin typeface="Arial"/>
                <a:cs typeface="Times New Roman"/>
              </a:rPr>
              <a:t>Info om stagiairs te informeren</a:t>
            </a:r>
          </a:p>
          <a:p>
            <a:pPr lvl="2"/>
            <a:r>
              <a:rPr lang="nl-BE" sz="1600">
                <a:solidFill>
                  <a:srgbClr val="004070"/>
                </a:solidFill>
                <a:latin typeface="Arial"/>
                <a:cs typeface="Times New Roman"/>
              </a:rPr>
              <a:t>Info voor stagebegeleiders</a:t>
            </a:r>
          </a:p>
          <a:p>
            <a:pPr marL="0" indent="0">
              <a:buNone/>
            </a:pPr>
            <a:endParaRPr lang="fr-FR">
              <a:latin typeface="Arial"/>
              <a:cs typeface="Arial"/>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24817462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D56D3-8BD0-684F-658A-78E9BF20D37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27515A0-F53D-E368-2E7C-24F092B7FE3B}"/>
              </a:ext>
            </a:extLst>
          </p:cNvPr>
          <p:cNvSpPr>
            <a:spLocks noGrp="1"/>
          </p:cNvSpPr>
          <p:nvPr>
            <p:ph type="title"/>
          </p:nvPr>
        </p:nvSpPr>
        <p:spPr/>
        <p:txBody>
          <a:bodyPr/>
          <a:lstStyle/>
          <a:p>
            <a:r>
              <a:rPr lang="fr-FR" sz="3600">
                <a:latin typeface="Arial"/>
                <a:cs typeface="Arial"/>
              </a:rPr>
              <a:t>Data planning</a:t>
            </a:r>
            <a:endParaRPr lang="fr-FR" sz="3600"/>
          </a:p>
        </p:txBody>
      </p:sp>
      <p:sp>
        <p:nvSpPr>
          <p:cNvPr id="3" name="Espace réservé du texte 2">
            <a:extLst>
              <a:ext uri="{FF2B5EF4-FFF2-40B4-BE49-F238E27FC236}">
                <a16:creationId xmlns:a16="http://schemas.microsoft.com/office/drawing/2014/main" id="{E5D68EBD-D696-BCE0-0206-5D7F477945F9}"/>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r>
              <a:rPr lang="fr-FR" b="1">
                <a:latin typeface="Arial"/>
                <a:cs typeface="Arial"/>
              </a:rPr>
              <a:t>TO DO SCHOOL:</a:t>
            </a:r>
            <a:endParaRPr lang="fr-BE" sz="1800">
              <a:solidFill>
                <a:srgbClr val="004070"/>
              </a:solidFill>
              <a:latin typeface="Arial"/>
              <a:ea typeface="Aptos" panose="020B0004020202020204" pitchFamily="34" charset="0"/>
              <a:cs typeface="Times New Roman"/>
            </a:endParaRPr>
          </a:p>
          <a:p>
            <a:endParaRPr lang="fr-BE" sz="1800">
              <a:solidFill>
                <a:srgbClr val="004070"/>
              </a:solidFill>
              <a:latin typeface="Arial"/>
              <a:ea typeface="Aptos" panose="020B0004020202020204" pitchFamily="34" charset="0"/>
              <a:cs typeface="Times New Roman"/>
            </a:endParaRPr>
          </a:p>
          <a:p>
            <a:pPr marL="742950" lvl="1" indent="-285750">
              <a:buFont typeface="Arial" panose="020B0604020202020204" pitchFamily="34" charset="0"/>
              <a:buChar char="•"/>
            </a:pPr>
            <a:r>
              <a:rPr lang="fr-BE" err="1">
                <a:solidFill>
                  <a:srgbClr val="004070"/>
                </a:solidFill>
                <a:latin typeface="Arial"/>
                <a:ea typeface="Aptos" panose="020B0004020202020204" pitchFamily="34" charset="0"/>
                <a:cs typeface="Times New Roman"/>
              </a:rPr>
              <a:t>Contacteer</a:t>
            </a:r>
            <a:r>
              <a:rPr lang="fr-BE">
                <a:solidFill>
                  <a:srgbClr val="004070"/>
                </a:solidFill>
                <a:latin typeface="Arial"/>
                <a:ea typeface="Aptos" panose="020B0004020202020204" pitchFamily="34" charset="0"/>
                <a:cs typeface="Times New Roman"/>
              </a:rPr>
              <a:t> </a:t>
            </a:r>
            <a:r>
              <a:rPr lang="fr-BE">
                <a:solidFill>
                  <a:srgbClr val="004070"/>
                </a:solidFill>
                <a:latin typeface="Arial"/>
                <a:ea typeface="Aptos" panose="020B0004020202020204" pitchFamily="34" charset="0"/>
                <a:cs typeface="Times New Roman"/>
                <a:hlinkClick r:id="rId2"/>
              </a:rPr>
              <a:t>planning.vlaanderen@cohezio.be</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als</a:t>
            </a:r>
            <a:r>
              <a:rPr lang="fr-BE">
                <a:solidFill>
                  <a:srgbClr val="004070"/>
                </a:solidFill>
                <a:latin typeface="Arial"/>
                <a:ea typeface="Aptos" panose="020B0004020202020204" pitchFamily="34" charset="0"/>
                <a:cs typeface="Times New Roman"/>
              </a:rPr>
              <a:t> data niet </a:t>
            </a:r>
            <a:r>
              <a:rPr lang="fr-BE" err="1">
                <a:solidFill>
                  <a:srgbClr val="004070"/>
                </a:solidFill>
                <a:latin typeface="Arial"/>
                <a:ea typeface="Aptos" panose="020B0004020202020204" pitchFamily="34" charset="0"/>
                <a:cs typeface="Times New Roman"/>
              </a:rPr>
              <a:t>passen</a:t>
            </a:r>
            <a:r>
              <a:rPr lang="fr-BE">
                <a:latin typeface="Arial"/>
                <a:ea typeface="Aptos" panose="020B0004020202020204" pitchFamily="34" charset="0"/>
                <a:cs typeface="Times New Roman"/>
              </a:rPr>
              <a:t>.</a:t>
            </a:r>
            <a:endParaRPr lang="fr-BE">
              <a:solidFill>
                <a:srgbClr val="004070"/>
              </a:solidFill>
              <a:latin typeface="Arial"/>
              <a:ea typeface="Aptos" panose="020B0004020202020204" pitchFamily="34" charset="0"/>
              <a:cs typeface="Times New Roman"/>
            </a:endParaRPr>
          </a:p>
          <a:p>
            <a:pPr marL="457200" lvl="1" indent="0">
              <a:buNone/>
            </a:pPr>
            <a:endParaRPr lang="fr-BE">
              <a:solidFill>
                <a:srgbClr val="004070"/>
              </a:solidFill>
              <a:latin typeface="Arial"/>
              <a:ea typeface="Aptos" panose="020B0004020202020204" pitchFamily="34" charset="0"/>
              <a:cs typeface="Times New Roman"/>
            </a:endParaRPr>
          </a:p>
          <a:p>
            <a:pPr marL="742950" lvl="1" indent="-285750">
              <a:buFont typeface="Arial" panose="020B0604020202020204" pitchFamily="34" charset="0"/>
              <a:buChar char="•"/>
            </a:pPr>
            <a:r>
              <a:rPr lang="fr-BE" err="1">
                <a:solidFill>
                  <a:srgbClr val="004070"/>
                </a:solidFill>
                <a:latin typeface="Arial"/>
                <a:ea typeface="Aptos" panose="020B0004020202020204" pitchFamily="34" charset="0"/>
                <a:cs typeface="Times New Roman"/>
              </a:rPr>
              <a:t>Contacteer</a:t>
            </a:r>
            <a:r>
              <a:rPr lang="fr-BE">
                <a:solidFill>
                  <a:srgbClr val="004070"/>
                </a:solidFill>
                <a:latin typeface="Arial"/>
                <a:ea typeface="Aptos" panose="020B0004020202020204" pitchFamily="34" charset="0"/>
                <a:cs typeface="Times New Roman"/>
              </a:rPr>
              <a:t> </a:t>
            </a:r>
            <a:r>
              <a:rPr lang="fr-BE">
                <a:solidFill>
                  <a:srgbClr val="004070"/>
                </a:solidFill>
                <a:latin typeface="Arial"/>
                <a:ea typeface="Aptos" panose="020B0004020202020204" pitchFamily="34" charset="0"/>
                <a:cs typeface="Times New Roman"/>
                <a:hlinkClick r:id="rId2"/>
              </a:rPr>
              <a:t>planning.vlaanderen@cohezio.be</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als</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behoeften</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gewijzigd</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zijn</a:t>
            </a:r>
            <a:r>
              <a:rPr lang="fr-BE">
                <a:solidFill>
                  <a:srgbClr val="004070"/>
                </a:solidFill>
                <a:latin typeface="Arial"/>
                <a:ea typeface="Aptos" panose="020B0004020202020204" pitchFamily="34" charset="0"/>
                <a:cs typeface="Times New Roman"/>
              </a:rPr>
              <a:t>.</a:t>
            </a:r>
          </a:p>
          <a:p>
            <a:pPr marL="457200" lvl="1" indent="0">
              <a:buNone/>
            </a:pPr>
            <a:endParaRPr lang="fr-BE">
              <a:solidFill>
                <a:srgbClr val="004070"/>
              </a:solidFill>
              <a:latin typeface="Arial"/>
              <a:ea typeface="Aptos" panose="020B0004020202020204" pitchFamily="34" charset="0"/>
              <a:cs typeface="Times New Roman"/>
            </a:endParaRPr>
          </a:p>
          <a:p>
            <a:pPr marL="742950" lvl="1" indent="-285750">
              <a:buFont typeface="Arial" panose="020B0604020202020204" pitchFamily="34" charset="0"/>
              <a:buChar char="•"/>
            </a:pPr>
            <a:r>
              <a:rPr lang="fr-BE" err="1">
                <a:solidFill>
                  <a:srgbClr val="004070"/>
                </a:solidFill>
                <a:latin typeface="Arial"/>
                <a:ea typeface="Aptos" panose="020B0004020202020204" pitchFamily="34" charset="0"/>
                <a:cs typeface="Times New Roman"/>
              </a:rPr>
              <a:t>Stuur</a:t>
            </a:r>
            <a:r>
              <a:rPr lang="fr-BE">
                <a:solidFill>
                  <a:srgbClr val="004070"/>
                </a:solidFill>
                <a:latin typeface="Arial"/>
                <a:ea typeface="Aptos" panose="020B0004020202020204" pitchFamily="34" charset="0"/>
                <a:cs typeface="Times New Roman"/>
              </a:rPr>
              <a:t> </a:t>
            </a:r>
            <a:r>
              <a:rPr lang="fr-BE" b="1" err="1">
                <a:solidFill>
                  <a:srgbClr val="004070"/>
                </a:solidFill>
                <a:latin typeface="Arial"/>
                <a:ea typeface="Aptos" panose="020B0004020202020204" pitchFamily="34" charset="0"/>
                <a:cs typeface="Times New Roman"/>
              </a:rPr>
              <a:t>ingevulde</a:t>
            </a:r>
            <a:r>
              <a:rPr lang="fr-BE" b="1">
                <a:solidFill>
                  <a:srgbClr val="004070"/>
                </a:solidFill>
                <a:latin typeface="Arial"/>
                <a:ea typeface="Aptos" panose="020B0004020202020204" pitchFamily="34" charset="0"/>
                <a:cs typeface="Times New Roman"/>
              </a:rPr>
              <a:t> </a:t>
            </a:r>
            <a:r>
              <a:rPr lang="fr-BE" b="1" err="1">
                <a:solidFill>
                  <a:srgbClr val="004070"/>
                </a:solidFill>
                <a:latin typeface="Arial"/>
                <a:ea typeface="Aptos" panose="020B0004020202020204" pitchFamily="34" charset="0"/>
                <a:cs typeface="Times New Roman"/>
              </a:rPr>
              <a:t>inlichtingentabel</a:t>
            </a:r>
            <a:r>
              <a:rPr lang="fr-BE" b="1">
                <a:solidFill>
                  <a:srgbClr val="004070"/>
                </a:solidFill>
                <a:latin typeface="Arial"/>
                <a:ea typeface="Aptos" panose="020B0004020202020204" pitchFamily="34" charset="0"/>
                <a:cs typeface="Times New Roman"/>
              </a:rPr>
              <a:t> + </a:t>
            </a:r>
            <a:r>
              <a:rPr lang="fr-BE" b="1" err="1">
                <a:solidFill>
                  <a:srgbClr val="004070"/>
                </a:solidFill>
                <a:latin typeface="Arial"/>
                <a:ea typeface="Aptos" panose="020B0004020202020204" pitchFamily="34" charset="0"/>
                <a:cs typeface="Times New Roman"/>
              </a:rPr>
              <a:t>dagplanning</a:t>
            </a:r>
            <a:r>
              <a:rPr lang="fr-BE" b="1">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ten</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laatste</a:t>
            </a:r>
            <a:r>
              <a:rPr lang="fr-BE">
                <a:solidFill>
                  <a:srgbClr val="004070"/>
                </a:solidFill>
                <a:latin typeface="Arial"/>
                <a:ea typeface="Aptos" panose="020B0004020202020204" pitchFamily="34" charset="0"/>
                <a:cs typeface="Times New Roman"/>
              </a:rPr>
              <a:t> 1 </a:t>
            </a:r>
            <a:r>
              <a:rPr lang="fr-BE" err="1">
                <a:solidFill>
                  <a:srgbClr val="004070"/>
                </a:solidFill>
                <a:latin typeface="Arial"/>
                <a:ea typeface="Aptos" panose="020B0004020202020204" pitchFamily="34" charset="0"/>
                <a:cs typeface="Times New Roman"/>
              </a:rPr>
              <a:t>week</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voor</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elke</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consultatie</a:t>
            </a:r>
            <a:r>
              <a:rPr lang="fr-BE">
                <a:solidFill>
                  <a:srgbClr val="004070"/>
                </a:solidFill>
                <a:latin typeface="Arial"/>
                <a:ea typeface="Aptos" panose="020B0004020202020204" pitchFamily="34" charset="0"/>
                <a:cs typeface="Times New Roman"/>
              </a:rPr>
              <a:t> </a:t>
            </a:r>
            <a:r>
              <a:rPr lang="fr-BE" err="1">
                <a:solidFill>
                  <a:srgbClr val="004070"/>
                </a:solidFill>
                <a:latin typeface="Arial"/>
                <a:ea typeface="Aptos" panose="020B0004020202020204" pitchFamily="34" charset="0"/>
                <a:cs typeface="Times New Roman"/>
              </a:rPr>
              <a:t>door</a:t>
            </a:r>
            <a:r>
              <a:rPr lang="fr-BE">
                <a:solidFill>
                  <a:srgbClr val="004070"/>
                </a:solidFill>
                <a:latin typeface="Arial"/>
                <a:ea typeface="Aptos" panose="020B0004020202020204" pitchFamily="34" charset="0"/>
                <a:cs typeface="Times New Roman"/>
              </a:rPr>
              <a:t> naar vlaanderen@cohezio.be.</a:t>
            </a:r>
          </a:p>
          <a:p>
            <a:pPr marL="0" indent="0">
              <a:buNone/>
            </a:pPr>
            <a:endParaRPr lang="fr-FR">
              <a:latin typeface="Arial"/>
              <a:cs typeface="Arial"/>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8682027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ABE8C-1505-AB3B-C9E8-B7226397B76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E0848898-0ED2-5586-623B-D52AA0153A04}"/>
              </a:ext>
            </a:extLst>
          </p:cNvPr>
          <p:cNvSpPr>
            <a:spLocks noGrp="1"/>
          </p:cNvSpPr>
          <p:nvPr>
            <p:ph type="title"/>
          </p:nvPr>
        </p:nvSpPr>
        <p:spPr/>
        <p:txBody>
          <a:bodyPr/>
          <a:lstStyle/>
          <a:p>
            <a:r>
              <a:rPr lang="fr-FR" sz="3600" err="1">
                <a:latin typeface="Arial"/>
                <a:cs typeface="Arial"/>
              </a:rPr>
              <a:t>Inlichtingentabel</a:t>
            </a:r>
            <a:endParaRPr lang="fr-FR" sz="3600"/>
          </a:p>
        </p:txBody>
      </p:sp>
      <p:sp>
        <p:nvSpPr>
          <p:cNvPr id="3" name="Espace réservé du texte 2">
            <a:extLst>
              <a:ext uri="{FF2B5EF4-FFF2-40B4-BE49-F238E27FC236}">
                <a16:creationId xmlns:a16="http://schemas.microsoft.com/office/drawing/2014/main" id="{463FFB23-08EF-F20E-46F6-757202952CD2}"/>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pPr marL="0" indent="0">
              <a:buNone/>
            </a:pPr>
            <a:endParaRPr lang="fr-FR">
              <a:latin typeface="Arial"/>
              <a:cs typeface="Arial"/>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pic>
        <p:nvPicPr>
          <p:cNvPr id="5" name="Picture 6">
            <a:extLst>
              <a:ext uri="{FF2B5EF4-FFF2-40B4-BE49-F238E27FC236}">
                <a16:creationId xmlns:a16="http://schemas.microsoft.com/office/drawing/2014/main" id="{0A673938-D472-FECF-4241-490057848B7F}"/>
              </a:ext>
            </a:extLst>
          </p:cNvPr>
          <p:cNvPicPr>
            <a:picLocks noChangeAspect="1"/>
          </p:cNvPicPr>
          <p:nvPr/>
        </p:nvPicPr>
        <p:blipFill>
          <a:blip r:embed="rId3"/>
          <a:stretch>
            <a:fillRect/>
          </a:stretch>
        </p:blipFill>
        <p:spPr>
          <a:xfrm>
            <a:off x="0" y="1493792"/>
            <a:ext cx="12192000" cy="3395820"/>
          </a:xfrm>
          <a:prstGeom prst="rect">
            <a:avLst/>
          </a:prstGeom>
        </p:spPr>
      </p:pic>
      <p:pic>
        <p:nvPicPr>
          <p:cNvPr id="6" name="Afbeelding 5">
            <a:extLst>
              <a:ext uri="{FF2B5EF4-FFF2-40B4-BE49-F238E27FC236}">
                <a16:creationId xmlns:a16="http://schemas.microsoft.com/office/drawing/2014/main" id="{B00F0B07-85C0-A300-614B-A8A18F3AFA95}"/>
              </a:ext>
            </a:extLst>
          </p:cNvPr>
          <p:cNvPicPr>
            <a:picLocks noChangeAspect="1"/>
          </p:cNvPicPr>
          <p:nvPr/>
        </p:nvPicPr>
        <p:blipFill>
          <a:blip r:embed="rId4"/>
          <a:stretch>
            <a:fillRect/>
          </a:stretch>
        </p:blipFill>
        <p:spPr>
          <a:xfrm>
            <a:off x="3051058" y="2272959"/>
            <a:ext cx="913112" cy="737667"/>
          </a:xfrm>
          <a:prstGeom prst="rect">
            <a:avLst/>
          </a:prstGeom>
        </p:spPr>
      </p:pic>
      <p:pic>
        <p:nvPicPr>
          <p:cNvPr id="7" name="Afbeelding 6">
            <a:extLst>
              <a:ext uri="{FF2B5EF4-FFF2-40B4-BE49-F238E27FC236}">
                <a16:creationId xmlns:a16="http://schemas.microsoft.com/office/drawing/2014/main" id="{7D1E98DC-B8D3-98CF-A72C-2CFB8A2F9781}"/>
              </a:ext>
            </a:extLst>
          </p:cNvPr>
          <p:cNvPicPr>
            <a:picLocks noChangeAspect="1"/>
          </p:cNvPicPr>
          <p:nvPr/>
        </p:nvPicPr>
        <p:blipFill>
          <a:blip r:embed="rId5"/>
          <a:stretch>
            <a:fillRect/>
          </a:stretch>
        </p:blipFill>
        <p:spPr>
          <a:xfrm rot="5400000">
            <a:off x="10350460" y="2637513"/>
            <a:ext cx="914479" cy="737680"/>
          </a:xfrm>
          <a:prstGeom prst="rect">
            <a:avLst/>
          </a:prstGeom>
        </p:spPr>
      </p:pic>
      <p:pic>
        <p:nvPicPr>
          <p:cNvPr id="8" name="Afbeelding 7">
            <a:extLst>
              <a:ext uri="{FF2B5EF4-FFF2-40B4-BE49-F238E27FC236}">
                <a16:creationId xmlns:a16="http://schemas.microsoft.com/office/drawing/2014/main" id="{F1C49B3B-37F6-D54C-B47D-1B51D3100BA5}"/>
              </a:ext>
            </a:extLst>
          </p:cNvPr>
          <p:cNvPicPr>
            <a:picLocks noChangeAspect="1"/>
          </p:cNvPicPr>
          <p:nvPr/>
        </p:nvPicPr>
        <p:blipFill>
          <a:blip r:embed="rId6"/>
          <a:stretch>
            <a:fillRect/>
          </a:stretch>
        </p:blipFill>
        <p:spPr>
          <a:xfrm>
            <a:off x="5922170" y="4176115"/>
            <a:ext cx="1474829" cy="2190602"/>
          </a:xfrm>
          <a:prstGeom prst="rect">
            <a:avLst/>
          </a:prstGeom>
        </p:spPr>
      </p:pic>
    </p:spTree>
    <p:extLst>
      <p:ext uri="{BB962C8B-B14F-4D97-AF65-F5344CB8AC3E}">
        <p14:creationId xmlns:p14="http://schemas.microsoft.com/office/powerpoint/2010/main" val="39964727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F340D-05AA-64D7-8637-4C099D92E0D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20007A0B-1A68-BCC1-210A-56B8F0555FCF}"/>
              </a:ext>
            </a:extLst>
          </p:cNvPr>
          <p:cNvSpPr>
            <a:spLocks noGrp="1"/>
          </p:cNvSpPr>
          <p:nvPr>
            <p:ph type="title"/>
          </p:nvPr>
        </p:nvSpPr>
        <p:spPr/>
        <p:txBody>
          <a:bodyPr/>
          <a:lstStyle/>
          <a:p>
            <a:r>
              <a:rPr lang="fr-FR" sz="3600" err="1">
                <a:latin typeface="Arial"/>
                <a:cs typeface="Arial"/>
              </a:rPr>
              <a:t>Inlichtingentabel</a:t>
            </a:r>
            <a:endParaRPr lang="fr-FR" sz="3600"/>
          </a:p>
        </p:txBody>
      </p:sp>
      <p:sp>
        <p:nvSpPr>
          <p:cNvPr id="3" name="Espace réservé du texte 2">
            <a:extLst>
              <a:ext uri="{FF2B5EF4-FFF2-40B4-BE49-F238E27FC236}">
                <a16:creationId xmlns:a16="http://schemas.microsoft.com/office/drawing/2014/main" id="{C6EE1E13-E7E9-769C-E796-912C1115AD5D}"/>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pic>
        <p:nvPicPr>
          <p:cNvPr id="13" name="Afbeelding 12">
            <a:extLst>
              <a:ext uri="{FF2B5EF4-FFF2-40B4-BE49-F238E27FC236}">
                <a16:creationId xmlns:a16="http://schemas.microsoft.com/office/drawing/2014/main" id="{563E8CAA-EFB5-773E-30C4-93FBBAF7A704}"/>
              </a:ext>
            </a:extLst>
          </p:cNvPr>
          <p:cNvPicPr>
            <a:picLocks noChangeAspect="1"/>
          </p:cNvPicPr>
          <p:nvPr/>
        </p:nvPicPr>
        <p:blipFill>
          <a:blip r:embed="rId3"/>
          <a:stretch>
            <a:fillRect/>
          </a:stretch>
        </p:blipFill>
        <p:spPr>
          <a:xfrm>
            <a:off x="729942" y="1164049"/>
            <a:ext cx="9315495" cy="1579001"/>
          </a:xfrm>
          <a:prstGeom prst="rect">
            <a:avLst/>
          </a:prstGeom>
        </p:spPr>
      </p:pic>
      <p:sp>
        <p:nvSpPr>
          <p:cNvPr id="14" name="Tekstvak 13">
            <a:extLst>
              <a:ext uri="{FF2B5EF4-FFF2-40B4-BE49-F238E27FC236}">
                <a16:creationId xmlns:a16="http://schemas.microsoft.com/office/drawing/2014/main" id="{EFD2BF08-F19C-886A-9165-2B77599734A3}"/>
              </a:ext>
            </a:extLst>
          </p:cNvPr>
          <p:cNvSpPr txBox="1"/>
          <p:nvPr/>
        </p:nvSpPr>
        <p:spPr>
          <a:xfrm>
            <a:off x="817450" y="2226957"/>
            <a:ext cx="6096000" cy="369332"/>
          </a:xfrm>
          <a:prstGeom prst="rect">
            <a:avLst/>
          </a:prstGeom>
          <a:noFill/>
        </p:spPr>
        <p:txBody>
          <a:bodyPr wrap="square">
            <a:spAutoFit/>
          </a:bodyPr>
          <a:lstStyle/>
          <a:p>
            <a:pPr algn="ctr"/>
            <a:r>
              <a:rPr lang="nl-BE" b="1">
                <a:solidFill>
                  <a:srgbClr val="D9112F"/>
                </a:solidFill>
                <a:effectLst>
                  <a:outerShdw blurRad="38100" dist="38100" dir="2700000" algn="tl">
                    <a:srgbClr val="000000">
                      <a:alpha val="43137"/>
                    </a:srgbClr>
                  </a:outerShdw>
                </a:effectLst>
              </a:rPr>
              <a:t>Laurent</a:t>
            </a:r>
          </a:p>
        </p:txBody>
      </p:sp>
      <p:pic>
        <p:nvPicPr>
          <p:cNvPr id="15" name="Afbeelding 14">
            <a:extLst>
              <a:ext uri="{FF2B5EF4-FFF2-40B4-BE49-F238E27FC236}">
                <a16:creationId xmlns:a16="http://schemas.microsoft.com/office/drawing/2014/main" id="{A3049EB3-C30E-6767-0ADD-08BC28EAD7AF}"/>
              </a:ext>
            </a:extLst>
          </p:cNvPr>
          <p:cNvPicPr>
            <a:picLocks noChangeAspect="1"/>
          </p:cNvPicPr>
          <p:nvPr/>
        </p:nvPicPr>
        <p:blipFill>
          <a:blip r:embed="rId4"/>
          <a:stretch>
            <a:fillRect/>
          </a:stretch>
        </p:blipFill>
        <p:spPr>
          <a:xfrm>
            <a:off x="5173008" y="2176118"/>
            <a:ext cx="6096528" cy="530398"/>
          </a:xfrm>
          <a:prstGeom prst="rect">
            <a:avLst/>
          </a:prstGeom>
        </p:spPr>
      </p:pic>
      <p:pic>
        <p:nvPicPr>
          <p:cNvPr id="16" name="Afbeelding 15">
            <a:extLst>
              <a:ext uri="{FF2B5EF4-FFF2-40B4-BE49-F238E27FC236}">
                <a16:creationId xmlns:a16="http://schemas.microsoft.com/office/drawing/2014/main" id="{3B9899BE-1BCE-F983-17F8-CFCEB4761A5F}"/>
              </a:ext>
            </a:extLst>
          </p:cNvPr>
          <p:cNvPicPr>
            <a:picLocks noChangeAspect="1"/>
          </p:cNvPicPr>
          <p:nvPr/>
        </p:nvPicPr>
        <p:blipFill>
          <a:blip r:embed="rId5"/>
          <a:stretch>
            <a:fillRect/>
          </a:stretch>
        </p:blipFill>
        <p:spPr>
          <a:xfrm>
            <a:off x="3078416" y="2176118"/>
            <a:ext cx="5226863" cy="530398"/>
          </a:xfrm>
          <a:prstGeom prst="rect">
            <a:avLst/>
          </a:prstGeom>
        </p:spPr>
      </p:pic>
      <p:pic>
        <p:nvPicPr>
          <p:cNvPr id="17" name="Afbeelding 16">
            <a:extLst>
              <a:ext uri="{FF2B5EF4-FFF2-40B4-BE49-F238E27FC236}">
                <a16:creationId xmlns:a16="http://schemas.microsoft.com/office/drawing/2014/main" id="{5A3D7267-517B-F36E-752B-B27DD1E778FC}"/>
              </a:ext>
            </a:extLst>
          </p:cNvPr>
          <p:cNvPicPr>
            <a:picLocks noChangeAspect="1"/>
          </p:cNvPicPr>
          <p:nvPr/>
        </p:nvPicPr>
        <p:blipFill>
          <a:blip r:embed="rId6"/>
          <a:stretch>
            <a:fillRect/>
          </a:stretch>
        </p:blipFill>
        <p:spPr>
          <a:xfrm>
            <a:off x="-1191430" y="2200482"/>
            <a:ext cx="6096528" cy="524301"/>
          </a:xfrm>
          <a:prstGeom prst="rect">
            <a:avLst/>
          </a:prstGeom>
        </p:spPr>
      </p:pic>
      <p:sp>
        <p:nvSpPr>
          <p:cNvPr id="18" name="Ovaal 17">
            <a:extLst>
              <a:ext uri="{FF2B5EF4-FFF2-40B4-BE49-F238E27FC236}">
                <a16:creationId xmlns:a16="http://schemas.microsoft.com/office/drawing/2014/main" id="{616C7BE9-CA87-5D20-0340-26F658C4B9FF}"/>
              </a:ext>
            </a:extLst>
          </p:cNvPr>
          <p:cNvSpPr/>
          <p:nvPr/>
        </p:nvSpPr>
        <p:spPr>
          <a:xfrm>
            <a:off x="6642560" y="2146655"/>
            <a:ext cx="792859" cy="529936"/>
          </a:xfrm>
          <a:prstGeom prst="ellipse">
            <a:avLst/>
          </a:prstGeom>
          <a:noFill/>
          <a:ln>
            <a:solidFill>
              <a:srgbClr val="FF0000"/>
            </a:solidFill>
          </a:ln>
          <a:effectLst>
            <a:glow rad="101600">
              <a:srgbClr val="FF0000">
                <a:alpha val="40000"/>
              </a:srgb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9" name="Afbeelding 18">
            <a:extLst>
              <a:ext uri="{FF2B5EF4-FFF2-40B4-BE49-F238E27FC236}">
                <a16:creationId xmlns:a16="http://schemas.microsoft.com/office/drawing/2014/main" id="{C84C7D8E-135A-C4FB-4C70-C4A45F703121}"/>
              </a:ext>
            </a:extLst>
          </p:cNvPr>
          <p:cNvPicPr>
            <a:picLocks noChangeAspect="1"/>
          </p:cNvPicPr>
          <p:nvPr/>
        </p:nvPicPr>
        <p:blipFill>
          <a:blip r:embed="rId7"/>
          <a:stretch>
            <a:fillRect/>
          </a:stretch>
        </p:blipFill>
        <p:spPr>
          <a:xfrm>
            <a:off x="3260580" y="3115603"/>
            <a:ext cx="3248025" cy="285750"/>
          </a:xfrm>
          <a:prstGeom prst="rect">
            <a:avLst/>
          </a:prstGeom>
        </p:spPr>
      </p:pic>
      <p:sp>
        <p:nvSpPr>
          <p:cNvPr id="20" name="Pijl: omlaag 19">
            <a:extLst>
              <a:ext uri="{FF2B5EF4-FFF2-40B4-BE49-F238E27FC236}">
                <a16:creationId xmlns:a16="http://schemas.microsoft.com/office/drawing/2014/main" id="{FF390A75-ACDD-D5A2-2C32-49B952B69A5E}"/>
              </a:ext>
            </a:extLst>
          </p:cNvPr>
          <p:cNvSpPr/>
          <p:nvPr/>
        </p:nvSpPr>
        <p:spPr>
          <a:xfrm rot="2138420">
            <a:off x="6440399" y="2501169"/>
            <a:ext cx="136413" cy="750249"/>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solidFill>
                <a:srgbClr val="FF0000"/>
              </a:solidFill>
            </a:endParaRPr>
          </a:p>
        </p:txBody>
      </p:sp>
      <p:pic>
        <p:nvPicPr>
          <p:cNvPr id="21" name="Afbeelding 20">
            <a:extLst>
              <a:ext uri="{FF2B5EF4-FFF2-40B4-BE49-F238E27FC236}">
                <a16:creationId xmlns:a16="http://schemas.microsoft.com/office/drawing/2014/main" id="{FD935BAC-9499-6BD0-82CA-250036EF4BD6}"/>
              </a:ext>
            </a:extLst>
          </p:cNvPr>
          <p:cNvPicPr>
            <a:picLocks noChangeAspect="1"/>
          </p:cNvPicPr>
          <p:nvPr/>
        </p:nvPicPr>
        <p:blipFill>
          <a:blip r:embed="rId8"/>
          <a:stretch>
            <a:fillRect/>
          </a:stretch>
        </p:blipFill>
        <p:spPr>
          <a:xfrm>
            <a:off x="6908502" y="3120823"/>
            <a:ext cx="2574114" cy="3379000"/>
          </a:xfrm>
          <a:prstGeom prst="rect">
            <a:avLst/>
          </a:prstGeom>
        </p:spPr>
      </p:pic>
      <p:pic>
        <p:nvPicPr>
          <p:cNvPr id="22" name="Afbeelding 21">
            <a:extLst>
              <a:ext uri="{FF2B5EF4-FFF2-40B4-BE49-F238E27FC236}">
                <a16:creationId xmlns:a16="http://schemas.microsoft.com/office/drawing/2014/main" id="{A70BFD11-8ED1-19BE-79EC-3AAC76DD59F1}"/>
              </a:ext>
            </a:extLst>
          </p:cNvPr>
          <p:cNvPicPr>
            <a:picLocks noChangeAspect="1"/>
          </p:cNvPicPr>
          <p:nvPr/>
        </p:nvPicPr>
        <p:blipFill>
          <a:blip r:embed="rId9"/>
          <a:stretch>
            <a:fillRect/>
          </a:stretch>
        </p:blipFill>
        <p:spPr>
          <a:xfrm rot="16682348">
            <a:off x="6392607" y="3267285"/>
            <a:ext cx="506012" cy="652329"/>
          </a:xfrm>
          <a:prstGeom prst="rect">
            <a:avLst/>
          </a:prstGeom>
        </p:spPr>
      </p:pic>
    </p:spTree>
    <p:extLst>
      <p:ext uri="{BB962C8B-B14F-4D97-AF65-F5344CB8AC3E}">
        <p14:creationId xmlns:p14="http://schemas.microsoft.com/office/powerpoint/2010/main" val="14725798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AAE71-C04A-1363-8B42-1BABD056BFA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DB7FABE-7336-BB14-8153-EDEC511EE38B}"/>
              </a:ext>
            </a:extLst>
          </p:cNvPr>
          <p:cNvSpPr>
            <a:spLocks noGrp="1"/>
          </p:cNvSpPr>
          <p:nvPr>
            <p:ph type="title"/>
          </p:nvPr>
        </p:nvSpPr>
        <p:spPr/>
        <p:txBody>
          <a:bodyPr/>
          <a:lstStyle/>
          <a:p>
            <a:r>
              <a:rPr lang="fr-FR" sz="3600" err="1">
                <a:latin typeface="Arial"/>
                <a:cs typeface="Arial"/>
              </a:rPr>
              <a:t>Dagplanning</a:t>
            </a:r>
            <a:endParaRPr lang="fr-FR" sz="3600"/>
          </a:p>
        </p:txBody>
      </p:sp>
      <p:sp>
        <p:nvSpPr>
          <p:cNvPr id="3" name="Espace réservé du texte 2">
            <a:extLst>
              <a:ext uri="{FF2B5EF4-FFF2-40B4-BE49-F238E27FC236}">
                <a16:creationId xmlns:a16="http://schemas.microsoft.com/office/drawing/2014/main" id="{47028593-16B3-F9BE-9FEE-A3E97A4E6A31}"/>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r>
              <a:rPr lang="fr-BE" b="1">
                <a:latin typeface="Arial"/>
                <a:cs typeface="Arial"/>
              </a:rPr>
              <a:t>3 </a:t>
            </a:r>
            <a:r>
              <a:rPr lang="fr-BE" b="1" err="1">
                <a:latin typeface="Arial"/>
                <a:cs typeface="Arial"/>
              </a:rPr>
              <a:t>mogelijke</a:t>
            </a:r>
            <a:r>
              <a:rPr lang="fr-BE" b="1">
                <a:latin typeface="Arial"/>
                <a:cs typeface="Arial"/>
              </a:rPr>
              <a:t> </a:t>
            </a:r>
            <a:r>
              <a:rPr lang="fr-BE" b="1" err="1">
                <a:latin typeface="Arial"/>
                <a:cs typeface="Arial"/>
              </a:rPr>
              <a:t>organisaties</a:t>
            </a:r>
            <a:r>
              <a:rPr lang="fr-BE" b="1">
                <a:latin typeface="Arial"/>
                <a:cs typeface="Arial"/>
              </a:rPr>
              <a:t>:</a:t>
            </a:r>
            <a:endParaRPr lang="fr-BE">
              <a:solidFill>
                <a:srgbClr val="004070"/>
              </a:solidFill>
              <a:latin typeface="Arial"/>
              <a:ea typeface="Aptos" panose="020B0004020202020204" pitchFamily="34" charset="0"/>
              <a:cs typeface="Times New Roman"/>
            </a:endParaRPr>
          </a:p>
          <a:p>
            <a:endParaRPr lang="fr-BE" sz="1800">
              <a:solidFill>
                <a:srgbClr val="004070"/>
              </a:solidFill>
              <a:latin typeface="Arial"/>
              <a:ea typeface="Aptos" panose="020B0004020202020204" pitchFamily="34" charset="0"/>
              <a:cs typeface="Times New Roman"/>
            </a:endParaRPr>
          </a:p>
          <a:p>
            <a:pPr marL="742950" lvl="1" indent="-285750">
              <a:buFont typeface="Arial" panose="020B0604020202020204" pitchFamily="34" charset="0"/>
              <a:buChar char="•"/>
            </a:pPr>
            <a:r>
              <a:rPr lang="fr-BE">
                <a:solidFill>
                  <a:srgbClr val="004070"/>
                </a:solidFill>
                <a:effectLst/>
                <a:latin typeface="Arial"/>
                <a:ea typeface="Aptos" panose="020B0004020202020204" pitchFamily="34" charset="0"/>
                <a:cs typeface="Times New Roman"/>
              </a:rPr>
              <a:t>verpleegkundige </a:t>
            </a:r>
            <a:r>
              <a:rPr lang="fr-BE" err="1">
                <a:solidFill>
                  <a:srgbClr val="004070"/>
                </a:solidFill>
                <a:effectLst/>
                <a:latin typeface="Arial"/>
                <a:ea typeface="Aptos" panose="020B0004020202020204" pitchFamily="34" charset="0"/>
                <a:cs typeface="Times New Roman"/>
              </a:rPr>
              <a:t>doet</a:t>
            </a:r>
            <a:r>
              <a:rPr lang="fr-BE">
                <a:solidFill>
                  <a:srgbClr val="004070"/>
                </a:solidFill>
                <a:effectLst/>
                <a:latin typeface="Arial"/>
                <a:ea typeface="Aptos" panose="020B0004020202020204" pitchFamily="34" charset="0"/>
                <a:cs typeface="Times New Roman"/>
              </a:rPr>
              <a:t> de </a:t>
            </a:r>
            <a:r>
              <a:rPr lang="fr-BE" err="1">
                <a:solidFill>
                  <a:srgbClr val="004070"/>
                </a:solidFill>
                <a:effectLst/>
                <a:latin typeface="Arial"/>
                <a:ea typeface="Aptos" panose="020B0004020202020204" pitchFamily="34" charset="0"/>
                <a:cs typeface="Times New Roman"/>
              </a:rPr>
              <a:t>consultatie</a:t>
            </a:r>
            <a:endParaRPr lang="fr-BE">
              <a:solidFill>
                <a:srgbClr val="004070"/>
              </a:solidFill>
              <a:effectLst/>
              <a:latin typeface="Arial"/>
              <a:ea typeface="Aptos" panose="020B0004020202020204" pitchFamily="34" charset="0"/>
              <a:cs typeface="Times New Roman"/>
            </a:endParaRPr>
          </a:p>
          <a:p>
            <a:pPr marL="742950" lvl="1" indent="-285750">
              <a:buFont typeface="Arial" panose="020B0604020202020204" pitchFamily="34" charset="0"/>
              <a:buChar char="•"/>
            </a:pPr>
            <a:endParaRPr lang="fr-BE">
              <a:solidFill>
                <a:srgbClr val="004070"/>
              </a:solidFill>
              <a:effectLst/>
              <a:latin typeface="Arial"/>
              <a:ea typeface="Aptos" panose="020B0004020202020204" pitchFamily="34" charset="0"/>
              <a:cs typeface="Times New Roman"/>
            </a:endParaRPr>
          </a:p>
          <a:p>
            <a:pPr marL="742950" lvl="1" indent="-285750">
              <a:buFont typeface="Arial" panose="020B0604020202020204" pitchFamily="34" charset="0"/>
              <a:buChar char="•"/>
            </a:pPr>
            <a:r>
              <a:rPr lang="fr-BE">
                <a:solidFill>
                  <a:srgbClr val="004070"/>
                </a:solidFill>
                <a:latin typeface="Arial"/>
                <a:ea typeface="Aptos" panose="020B0004020202020204" pitchFamily="34" charset="0"/>
                <a:cs typeface="Times New Roman"/>
              </a:rPr>
              <a:t>Verpleegkundige + arts </a:t>
            </a:r>
            <a:r>
              <a:rPr lang="fr-BE" err="1">
                <a:solidFill>
                  <a:srgbClr val="004070"/>
                </a:solidFill>
                <a:latin typeface="Arial"/>
                <a:ea typeface="Aptos" panose="020B0004020202020204" pitchFamily="34" charset="0"/>
                <a:cs typeface="Times New Roman"/>
              </a:rPr>
              <a:t>doen</a:t>
            </a:r>
            <a:r>
              <a:rPr lang="fr-BE">
                <a:solidFill>
                  <a:srgbClr val="004070"/>
                </a:solidFill>
                <a:latin typeface="Arial"/>
                <a:ea typeface="Aptos" panose="020B0004020202020204" pitchFamily="34" charset="0"/>
                <a:cs typeface="Times New Roman"/>
              </a:rPr>
              <a:t> de </a:t>
            </a:r>
            <a:r>
              <a:rPr lang="fr-BE" err="1">
                <a:solidFill>
                  <a:srgbClr val="004070"/>
                </a:solidFill>
                <a:latin typeface="Arial"/>
                <a:ea typeface="Aptos" panose="020B0004020202020204" pitchFamily="34" charset="0"/>
                <a:cs typeface="Times New Roman"/>
              </a:rPr>
              <a:t>consultatie</a:t>
            </a:r>
            <a:r>
              <a:rPr lang="fr-BE">
                <a:solidFill>
                  <a:srgbClr val="004070"/>
                </a:solidFill>
                <a:latin typeface="Arial"/>
                <a:ea typeface="Aptos" panose="020B0004020202020204" pitchFamily="34" charset="0"/>
                <a:cs typeface="Times New Roman"/>
              </a:rPr>
              <a:t> </a:t>
            </a:r>
          </a:p>
          <a:p>
            <a:pPr marL="742950" lvl="1" indent="-285750">
              <a:buFont typeface="Arial" panose="020B0604020202020204" pitchFamily="34" charset="0"/>
              <a:buChar char="•"/>
            </a:pPr>
            <a:endParaRPr lang="fr-BE">
              <a:solidFill>
                <a:srgbClr val="004070"/>
              </a:solidFill>
              <a:latin typeface="Arial"/>
              <a:ea typeface="Aptos" panose="020B0004020202020204" pitchFamily="34" charset="0"/>
              <a:cs typeface="Times New Roman"/>
            </a:endParaRPr>
          </a:p>
          <a:p>
            <a:pPr marL="742950" lvl="1" indent="-285750">
              <a:buFont typeface="Arial" panose="020B0604020202020204" pitchFamily="34" charset="0"/>
              <a:buChar char="•"/>
            </a:pPr>
            <a:r>
              <a:rPr lang="fr-BE">
                <a:solidFill>
                  <a:srgbClr val="004070"/>
                </a:solidFill>
                <a:effectLst/>
                <a:latin typeface="Arial"/>
                <a:ea typeface="Aptos" panose="020B0004020202020204" pitchFamily="34" charset="0"/>
                <a:cs typeface="Times New Roman"/>
              </a:rPr>
              <a:t>2 </a:t>
            </a:r>
            <a:r>
              <a:rPr lang="fr-BE" err="1">
                <a:solidFill>
                  <a:srgbClr val="004070"/>
                </a:solidFill>
                <a:effectLst/>
                <a:latin typeface="Arial"/>
                <a:ea typeface="Aptos" panose="020B0004020202020204" pitchFamily="34" charset="0"/>
                <a:cs typeface="Times New Roman"/>
              </a:rPr>
              <a:t>verpleegkundigen</a:t>
            </a:r>
            <a:r>
              <a:rPr lang="fr-BE">
                <a:solidFill>
                  <a:srgbClr val="004070"/>
                </a:solidFill>
                <a:effectLst/>
                <a:latin typeface="Arial"/>
                <a:ea typeface="Aptos" panose="020B0004020202020204" pitchFamily="34" charset="0"/>
                <a:cs typeface="Times New Roman"/>
              </a:rPr>
              <a:t> + 1 arts </a:t>
            </a:r>
            <a:r>
              <a:rPr lang="fr-BE" err="1">
                <a:solidFill>
                  <a:srgbClr val="004070"/>
                </a:solidFill>
                <a:effectLst/>
                <a:latin typeface="Arial"/>
                <a:ea typeface="Aptos" panose="020B0004020202020204" pitchFamily="34" charset="0"/>
                <a:cs typeface="Times New Roman"/>
              </a:rPr>
              <a:t>doen</a:t>
            </a:r>
            <a:r>
              <a:rPr lang="fr-BE">
                <a:solidFill>
                  <a:srgbClr val="004070"/>
                </a:solidFill>
                <a:effectLst/>
                <a:latin typeface="Arial"/>
                <a:ea typeface="Aptos" panose="020B0004020202020204" pitchFamily="34" charset="0"/>
                <a:cs typeface="Times New Roman"/>
              </a:rPr>
              <a:t> de </a:t>
            </a:r>
            <a:r>
              <a:rPr lang="fr-BE" err="1">
                <a:solidFill>
                  <a:srgbClr val="004070"/>
                </a:solidFill>
                <a:latin typeface="Arial"/>
                <a:ea typeface="Aptos" panose="020B0004020202020204" pitchFamily="34" charset="0"/>
                <a:cs typeface="Times New Roman"/>
              </a:rPr>
              <a:t>consultatie</a:t>
            </a:r>
            <a:r>
              <a:rPr lang="fr-BE">
                <a:solidFill>
                  <a:srgbClr val="004070"/>
                </a:solidFill>
                <a:latin typeface="Arial"/>
                <a:ea typeface="Aptos" panose="020B0004020202020204" pitchFamily="34" charset="0"/>
                <a:cs typeface="Times New Roman"/>
              </a:rPr>
              <a:t> </a:t>
            </a:r>
            <a:endParaRPr lang="fr-BE">
              <a:solidFill>
                <a:srgbClr val="004070"/>
              </a:solidFill>
              <a:effectLst/>
              <a:latin typeface="Arial"/>
              <a:ea typeface="Aptos" panose="020B0004020202020204" pitchFamily="34" charset="0"/>
              <a:cs typeface="Times New Roman"/>
            </a:endParaRPr>
          </a:p>
          <a:p>
            <a:pPr marL="0" indent="0">
              <a:buNone/>
            </a:pPr>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12941868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BB21B-E39A-3B2C-DAAB-F9809F4AF61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DE0CE8E-96F3-5072-054D-278E0993B31A}"/>
              </a:ext>
            </a:extLst>
          </p:cNvPr>
          <p:cNvSpPr>
            <a:spLocks noGrp="1"/>
          </p:cNvSpPr>
          <p:nvPr>
            <p:ph type="title"/>
          </p:nvPr>
        </p:nvSpPr>
        <p:spPr/>
        <p:txBody>
          <a:bodyPr/>
          <a:lstStyle/>
          <a:p>
            <a:r>
              <a:rPr lang="fr-FR" sz="3600">
                <a:latin typeface="Arial"/>
                <a:cs typeface="Arial"/>
              </a:rPr>
              <a:t>Info </a:t>
            </a:r>
            <a:r>
              <a:rPr lang="fr-FR" sz="3600" err="1">
                <a:latin typeface="Arial"/>
                <a:cs typeface="Arial"/>
              </a:rPr>
              <a:t>voor</a:t>
            </a:r>
            <a:r>
              <a:rPr lang="fr-FR" sz="3600">
                <a:latin typeface="Arial"/>
                <a:cs typeface="Arial"/>
              </a:rPr>
              <a:t> de </a:t>
            </a:r>
            <a:r>
              <a:rPr lang="fr-FR" sz="3600" err="1">
                <a:latin typeface="Arial"/>
                <a:cs typeface="Arial"/>
              </a:rPr>
              <a:t>stagiair</a:t>
            </a:r>
            <a:endParaRPr lang="fr-FR" sz="3600"/>
          </a:p>
        </p:txBody>
      </p:sp>
      <p:sp>
        <p:nvSpPr>
          <p:cNvPr id="3" name="Espace réservé du texte 2">
            <a:extLst>
              <a:ext uri="{FF2B5EF4-FFF2-40B4-BE49-F238E27FC236}">
                <a16:creationId xmlns:a16="http://schemas.microsoft.com/office/drawing/2014/main" id="{ED64E1EF-9F74-25FA-C195-3FE2F8D54B7F}"/>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r>
              <a:rPr lang="fr-FR" err="1">
                <a:latin typeface="Arial"/>
                <a:cs typeface="Arial"/>
              </a:rPr>
              <a:t>Gebruik</a:t>
            </a:r>
            <a:r>
              <a:rPr lang="fr-FR">
                <a:latin typeface="Arial"/>
                <a:cs typeface="Arial"/>
              </a:rPr>
              <a:t> </a:t>
            </a:r>
            <a:r>
              <a:rPr lang="fr-BE" err="1">
                <a:solidFill>
                  <a:srgbClr val="004070"/>
                </a:solidFill>
                <a:latin typeface="Arial"/>
                <a:cs typeface="Times New Roman"/>
              </a:rPr>
              <a:t>presentie</a:t>
            </a:r>
            <a:r>
              <a:rPr lang="fr-BE">
                <a:solidFill>
                  <a:srgbClr val="004070"/>
                </a:solidFill>
                <a:latin typeface="Arial"/>
                <a:cs typeface="Times New Roman"/>
              </a:rPr>
              <a:t> ‘</a:t>
            </a:r>
            <a:r>
              <a:rPr lang="fr-BE" b="1" err="1">
                <a:solidFill>
                  <a:srgbClr val="004070"/>
                </a:solidFill>
                <a:latin typeface="Arial"/>
                <a:cs typeface="Times New Roman"/>
              </a:rPr>
              <a:t>klassikale</a:t>
            </a:r>
            <a:r>
              <a:rPr lang="fr-BE" b="1">
                <a:solidFill>
                  <a:srgbClr val="004070"/>
                </a:solidFill>
                <a:latin typeface="Arial"/>
                <a:cs typeface="Times New Roman"/>
              </a:rPr>
              <a:t> </a:t>
            </a:r>
            <a:r>
              <a:rPr lang="fr-BE" b="1" err="1">
                <a:solidFill>
                  <a:srgbClr val="004070"/>
                </a:solidFill>
                <a:latin typeface="Arial"/>
                <a:cs typeface="Times New Roman"/>
              </a:rPr>
              <a:t>infosessie</a:t>
            </a:r>
            <a:r>
              <a:rPr lang="fr-BE">
                <a:solidFill>
                  <a:srgbClr val="004070"/>
                </a:solidFill>
                <a:latin typeface="Arial"/>
                <a:cs typeface="Times New Roman"/>
              </a:rPr>
              <a:t>’ om de </a:t>
            </a:r>
            <a:r>
              <a:rPr lang="fr-BE" err="1">
                <a:solidFill>
                  <a:srgbClr val="004070"/>
                </a:solidFill>
                <a:latin typeface="Arial"/>
                <a:cs typeface="Times New Roman"/>
              </a:rPr>
              <a:t>stagiairs</a:t>
            </a:r>
            <a:r>
              <a:rPr lang="fr-BE">
                <a:solidFill>
                  <a:srgbClr val="004070"/>
                </a:solidFill>
                <a:latin typeface="Arial"/>
                <a:cs typeface="Times New Roman"/>
              </a:rPr>
              <a:t> </a:t>
            </a:r>
            <a:r>
              <a:rPr lang="fr-BE" b="1" err="1">
                <a:solidFill>
                  <a:srgbClr val="004070"/>
                </a:solidFill>
                <a:latin typeface="Arial"/>
                <a:cs typeface="Times New Roman"/>
              </a:rPr>
              <a:t>collectief</a:t>
            </a:r>
            <a:r>
              <a:rPr lang="fr-BE">
                <a:solidFill>
                  <a:srgbClr val="004070"/>
                </a:solidFill>
                <a:latin typeface="Arial"/>
                <a:cs typeface="Times New Roman"/>
              </a:rPr>
              <a:t> te </a:t>
            </a:r>
            <a:r>
              <a:rPr lang="fr-BE" err="1">
                <a:solidFill>
                  <a:srgbClr val="004070"/>
                </a:solidFill>
                <a:latin typeface="Arial"/>
                <a:cs typeface="Times New Roman"/>
              </a:rPr>
              <a:t>informeren</a:t>
            </a:r>
            <a:endParaRPr lang="fr-BE">
              <a:solidFill>
                <a:srgbClr val="004070"/>
              </a:solidFill>
              <a:latin typeface="Arial"/>
              <a:cs typeface="Times New Roman"/>
            </a:endParaRPr>
          </a:p>
          <a:p>
            <a:endParaRPr lang="fr-FR" b="1">
              <a:latin typeface="Arial"/>
              <a:cs typeface="Arial"/>
            </a:endParaRPr>
          </a:p>
          <a:p>
            <a:r>
              <a:rPr lang="fr-FR" b="1" err="1">
                <a:latin typeface="Arial"/>
                <a:cs typeface="Arial"/>
              </a:rPr>
              <a:t>Bezorg</a:t>
            </a:r>
            <a:r>
              <a:rPr lang="fr-FR" b="1">
                <a:latin typeface="Arial"/>
                <a:cs typeface="Arial"/>
              </a:rPr>
              <a:t> </a:t>
            </a:r>
            <a:r>
              <a:rPr lang="fr-BE">
                <a:solidFill>
                  <a:srgbClr val="004070"/>
                </a:solidFill>
                <a:latin typeface="Arial"/>
                <a:cs typeface="Times New Roman"/>
              </a:rPr>
              <a:t>de </a:t>
            </a:r>
            <a:r>
              <a:rPr lang="fr-BE" err="1">
                <a:solidFill>
                  <a:srgbClr val="004070"/>
                </a:solidFill>
                <a:latin typeface="Arial"/>
                <a:cs typeface="Times New Roman"/>
              </a:rPr>
              <a:t>documenten</a:t>
            </a:r>
            <a:r>
              <a:rPr lang="fr-BE">
                <a:solidFill>
                  <a:srgbClr val="004070"/>
                </a:solidFill>
                <a:latin typeface="Arial"/>
                <a:cs typeface="Times New Roman"/>
              </a:rPr>
              <a:t> </a:t>
            </a:r>
            <a:r>
              <a:rPr lang="fr-BE" b="1" err="1">
                <a:solidFill>
                  <a:srgbClr val="004070"/>
                </a:solidFill>
                <a:latin typeface="Arial"/>
                <a:cs typeface="Times New Roman"/>
              </a:rPr>
              <a:t>tijdig</a:t>
            </a:r>
            <a:r>
              <a:rPr lang="fr-BE" b="1">
                <a:solidFill>
                  <a:srgbClr val="004070"/>
                </a:solidFill>
                <a:latin typeface="Arial"/>
                <a:cs typeface="Times New Roman"/>
              </a:rPr>
              <a:t> </a:t>
            </a:r>
            <a:r>
              <a:rPr lang="fr-BE" err="1">
                <a:solidFill>
                  <a:srgbClr val="004070"/>
                </a:solidFill>
                <a:latin typeface="Arial"/>
                <a:cs typeface="Times New Roman"/>
              </a:rPr>
              <a:t>aan</a:t>
            </a:r>
            <a:r>
              <a:rPr lang="fr-BE">
                <a:solidFill>
                  <a:srgbClr val="004070"/>
                </a:solidFill>
                <a:latin typeface="Arial"/>
                <a:cs typeface="Times New Roman"/>
              </a:rPr>
              <a:t> de </a:t>
            </a:r>
            <a:r>
              <a:rPr lang="fr-BE" err="1">
                <a:solidFill>
                  <a:srgbClr val="004070"/>
                </a:solidFill>
                <a:latin typeface="Arial"/>
                <a:cs typeface="Times New Roman"/>
              </a:rPr>
              <a:t>stagiairs</a:t>
            </a:r>
            <a:r>
              <a:rPr lang="nl-BE">
                <a:effectLst/>
                <a:ea typeface="Aptos" panose="020B0004020202020204" pitchFamily="34" charset="0"/>
                <a:cs typeface="Times New Roman"/>
              </a:rPr>
              <a:t> </a:t>
            </a:r>
          </a:p>
          <a:p>
            <a:endParaRPr lang="fr-FR" b="1">
              <a:latin typeface="Arial"/>
              <a:cs typeface="Arial"/>
            </a:endParaRPr>
          </a:p>
          <a:p>
            <a:pPr marL="742950" lvl="1" indent="-285750">
              <a:buFont typeface="Arial" panose="020B0604020202020204" pitchFamily="34" charset="0"/>
              <a:buChar char="•"/>
            </a:pPr>
            <a:r>
              <a:rPr lang="nl-BE">
                <a:latin typeface="Aptos" panose="020B0004020202020204" pitchFamily="34" charset="0"/>
                <a:ea typeface="Aptos" panose="020B0004020202020204" pitchFamily="34" charset="0"/>
                <a:cs typeface="Times New Roman"/>
              </a:rPr>
              <a:t>Voor de grote vakantie als afspraak begin september:</a:t>
            </a:r>
          </a:p>
          <a:p>
            <a:pPr marL="1200150" lvl="2" indent="-285750">
              <a:buFont typeface="Arial" panose="020B0604020202020204" pitchFamily="34" charset="0"/>
              <a:buChar char="•"/>
            </a:pPr>
            <a:r>
              <a:rPr lang="nl-BE">
                <a:latin typeface="Aptos" panose="020B0004020202020204" pitchFamily="34" charset="0"/>
                <a:ea typeface="Aptos" panose="020B0004020202020204" pitchFamily="34" charset="0"/>
                <a:cs typeface="Times New Roman"/>
              </a:rPr>
              <a:t>Infobrief  (voor alle stagiairs)</a:t>
            </a:r>
          </a:p>
          <a:p>
            <a:pPr marL="1200150" lvl="2" indent="-285750">
              <a:buFont typeface="Arial" panose="020B0604020202020204" pitchFamily="34" charset="0"/>
              <a:buChar char="•"/>
            </a:pPr>
            <a:r>
              <a:rPr lang="nl-BE">
                <a:latin typeface="Aptos" panose="020B0004020202020204" pitchFamily="34" charset="0"/>
                <a:ea typeface="Aptos" panose="020B0004020202020204" pitchFamily="34" charset="0"/>
                <a:cs typeface="Times New Roman"/>
              </a:rPr>
              <a:t>Persoonlijke medische vragenlijst (voor alle stagiairs)</a:t>
            </a:r>
          </a:p>
          <a:p>
            <a:pPr marL="1200150" lvl="2" indent="-285750">
              <a:buFont typeface="Arial" panose="020B0604020202020204" pitchFamily="34" charset="0"/>
              <a:buChar char="•"/>
            </a:pPr>
            <a:r>
              <a:rPr lang="nl-BE">
                <a:latin typeface="Aptos" panose="020B0004020202020204" pitchFamily="34" charset="0"/>
                <a:ea typeface="Aptos" panose="020B0004020202020204" pitchFamily="34" charset="0"/>
                <a:cs typeface="Times New Roman"/>
              </a:rPr>
              <a:t>Verwijsbrief huisarts hepatitis B (enkel richtingen zorg)</a:t>
            </a:r>
          </a:p>
          <a:p>
            <a:pPr marL="1200150" lvl="2" indent="-285750">
              <a:buFont typeface="Arial" panose="020B0604020202020204" pitchFamily="34" charset="0"/>
              <a:buChar char="•"/>
            </a:pPr>
            <a:r>
              <a:rPr lang="nl-BE">
                <a:latin typeface="Aptos" panose="020B0004020202020204" pitchFamily="34" charset="0"/>
                <a:ea typeface="Aptos" panose="020B0004020202020204" pitchFamily="34" charset="0"/>
                <a:cs typeface="Times New Roman"/>
              </a:rPr>
              <a:t>Afleesdocument tuberculose test (enkel richtingen zorg)</a:t>
            </a:r>
          </a:p>
          <a:p>
            <a:pPr marL="742950" lvl="1" indent="-285750">
              <a:buFont typeface="Arial" panose="020B0604020202020204" pitchFamily="34" charset="0"/>
              <a:buChar char="•"/>
            </a:pPr>
            <a:endParaRPr lang="nl-BE" sz="1800">
              <a:latin typeface="Aptos" panose="020B0004020202020204" pitchFamily="34" charset="0"/>
              <a:ea typeface="Aptos" panose="020B0004020202020204" pitchFamily="34" charset="0"/>
              <a:cs typeface="Times New Roman"/>
            </a:endParaRPr>
          </a:p>
          <a:p>
            <a:pPr marL="742950" lvl="1" indent="-285750"/>
            <a:r>
              <a:rPr lang="nl-BE">
                <a:effectLst/>
                <a:latin typeface="Aptos" panose="020B0004020202020204" pitchFamily="34" charset="0"/>
                <a:ea typeface="Aptos" panose="020B0004020202020204" pitchFamily="34" charset="0"/>
                <a:cs typeface="Times New Roman" panose="02020603050405020304" pitchFamily="18" charset="0"/>
              </a:rPr>
              <a:t>Geen </a:t>
            </a:r>
            <a:r>
              <a:rPr lang="nl-BE" err="1">
                <a:effectLst/>
                <a:latin typeface="Aptos" panose="020B0004020202020204" pitchFamily="34" charset="0"/>
                <a:ea typeface="Aptos" panose="020B0004020202020204" pitchFamily="34" charset="0"/>
                <a:cs typeface="Times New Roman" panose="02020603050405020304" pitchFamily="18" charset="0"/>
              </a:rPr>
              <a:t>bloedname</a:t>
            </a:r>
            <a:r>
              <a:rPr lang="nl-BE">
                <a:effectLst/>
                <a:latin typeface="Aptos" panose="020B0004020202020204" pitchFamily="34" charset="0"/>
                <a:ea typeface="Aptos" panose="020B0004020202020204" pitchFamily="34" charset="0"/>
                <a:cs typeface="Times New Roman" panose="02020603050405020304" pitchFamily="18" charset="0"/>
              </a:rPr>
              <a:t> op consultatie –  geen uitvoering van medisch onderzoek – facturatie </a:t>
            </a:r>
            <a:br>
              <a:rPr lang="nl-BE">
                <a:effectLst/>
                <a:latin typeface="Aptos" panose="020B0004020202020204" pitchFamily="34" charset="0"/>
                <a:ea typeface="Aptos" panose="020B0004020202020204" pitchFamily="34" charset="0"/>
                <a:cs typeface="Times New Roman" panose="02020603050405020304" pitchFamily="18" charset="0"/>
              </a:rPr>
            </a:br>
            <a:endParaRPr lang="nl-BE">
              <a:latin typeface="Aptos" panose="020B0004020202020204" pitchFamily="34" charset="0"/>
              <a:ea typeface="Aptos" panose="020B0004020202020204" pitchFamily="34" charset="0"/>
              <a:cs typeface="Times New Roman" panose="02020603050405020304" pitchFamily="18" charset="0"/>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40685636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7DD72-6DF0-CDEA-20BB-A3FB9D93CE2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AD1122A-F32B-9F75-8F0F-E166013C0CB3}"/>
              </a:ext>
            </a:extLst>
          </p:cNvPr>
          <p:cNvSpPr>
            <a:spLocks noGrp="1"/>
          </p:cNvSpPr>
          <p:nvPr>
            <p:ph type="title"/>
          </p:nvPr>
        </p:nvSpPr>
        <p:spPr/>
        <p:txBody>
          <a:bodyPr/>
          <a:lstStyle/>
          <a:p>
            <a:r>
              <a:rPr lang="nl-NL" sz="3600">
                <a:solidFill>
                  <a:srgbClr val="009FE3"/>
                </a:solidFill>
                <a:latin typeface="Arial"/>
                <a:cs typeface="Arial"/>
              </a:rPr>
              <a:t>Lokaalvereisten</a:t>
            </a:r>
          </a:p>
        </p:txBody>
      </p:sp>
      <p:sp>
        <p:nvSpPr>
          <p:cNvPr id="3" name="Tijdelijke aanduiding voor tekst 2">
            <a:extLst>
              <a:ext uri="{FF2B5EF4-FFF2-40B4-BE49-F238E27FC236}">
                <a16:creationId xmlns:a16="http://schemas.microsoft.com/office/drawing/2014/main" id="{2214610C-A002-0176-5246-E52B38E3EF23}"/>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marL="285750" indent="-285750">
              <a:lnSpc>
                <a:spcPct val="100000"/>
              </a:lnSpc>
              <a:spcBef>
                <a:spcPts val="0"/>
              </a:spcBef>
              <a:buFont typeface="Arial,Sans-Serif"/>
            </a:pPr>
            <a:r>
              <a:rPr lang="nl-BE" sz="1800">
                <a:latin typeface="Arial" panose="020B0604020202020204" pitchFamily="34" charset="0"/>
                <a:cs typeface="Arial" panose="020B0604020202020204" pitchFamily="34" charset="0"/>
              </a:rPr>
              <a:t>Twee/drie afzonderlijke lokalen in de nabijheid van mekaar, met respect voor </a:t>
            </a:r>
            <a:r>
              <a:rPr lang="nl-BE" sz="1800" b="1">
                <a:latin typeface="Arial" panose="020B0604020202020204" pitchFamily="34" charset="0"/>
                <a:cs typeface="Arial" panose="020B0604020202020204" pitchFamily="34" charset="0"/>
              </a:rPr>
              <a:t>privacy </a:t>
            </a:r>
            <a:endParaRPr lang="en-US" sz="1800" b="1">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a:latin typeface="Arial" panose="020B0604020202020204" pitchFamily="34" charset="0"/>
                <a:cs typeface="Arial" panose="020B0604020202020204" pitchFamily="34" charset="0"/>
              </a:rPr>
              <a:t>Elk lokaal is voorzien van 1 voldoende grote tafel (voor plaatsen van onderzoeksmateriaal en –toestellen) + 2 stoelen</a:t>
            </a:r>
            <a:endParaRPr lang="en-US" sz="180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a:latin typeface="Arial" panose="020B0604020202020204" pitchFamily="34" charset="0"/>
                <a:cs typeface="Arial" panose="020B0604020202020204" pitchFamily="34" charset="0"/>
              </a:rPr>
              <a:t>1 vuilbakje per lokaal</a:t>
            </a:r>
            <a:endParaRPr lang="en-US" sz="1800">
              <a:solidFill>
                <a:srgbClr val="000000"/>
              </a:solidFill>
              <a:latin typeface="Arial" panose="020B0604020202020204" pitchFamily="34" charset="0"/>
              <a:cs typeface="Arial" panose="020B0604020202020204" pitchFamily="34" charset="0"/>
            </a:endParaRPr>
          </a:p>
          <a:p>
            <a:pPr marL="0" indent="0">
              <a:lnSpc>
                <a:spcPct val="100000"/>
              </a:lnSpc>
              <a:spcBef>
                <a:spcPts val="0"/>
              </a:spcBef>
              <a:buNone/>
            </a:pPr>
            <a:endParaRPr lang="nl-BE" sz="180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a:latin typeface="Arial" panose="020B0604020202020204" pitchFamily="34" charset="0"/>
                <a:cs typeface="Arial" panose="020B0604020202020204" pitchFamily="34" charset="0"/>
              </a:rPr>
              <a:t>Een toilet en wastafel en zeep in de nabije omgeving</a:t>
            </a:r>
            <a:endParaRPr lang="en-US" sz="180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a:latin typeface="Arial" panose="020B0604020202020204" pitchFamily="34" charset="0"/>
                <a:cs typeface="Arial" panose="020B0604020202020204" pitchFamily="34" charset="0"/>
              </a:rPr>
              <a:t>Voldoende elektrische stopcontacten (minimum 3 en indien nodig een verlengsnoer voorzien)</a:t>
            </a:r>
            <a:endParaRPr lang="en-US" sz="180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a:latin typeface="Arial" panose="020B0604020202020204" pitchFamily="34" charset="0"/>
                <a:cs typeface="Arial" panose="020B0604020202020204" pitchFamily="34" charset="0"/>
              </a:rPr>
              <a:t>Er dient </a:t>
            </a:r>
            <a:r>
              <a:rPr lang="nl-BE" sz="1800" b="1">
                <a:latin typeface="Arial" panose="020B0604020202020204" pitchFamily="34" charset="0"/>
                <a:cs typeface="Arial" panose="020B0604020202020204" pitchFamily="34" charset="0"/>
              </a:rPr>
              <a:t>voldoende verwarming </a:t>
            </a:r>
            <a:r>
              <a:rPr lang="nl-BE" sz="1800">
                <a:latin typeface="Arial" panose="020B0604020202020204" pitchFamily="34" charset="0"/>
                <a:cs typeface="Arial" panose="020B0604020202020204" pitchFamily="34" charset="0"/>
              </a:rPr>
              <a:t>aanwezig te zijn in beide lokalen</a:t>
            </a:r>
            <a:endParaRPr lang="en-US" sz="180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a:latin typeface="Arial" panose="020B0604020202020204" pitchFamily="34" charset="0"/>
                <a:cs typeface="Arial" panose="020B0604020202020204" pitchFamily="34" charset="0"/>
              </a:rPr>
              <a:t>Netjes onderhouden</a:t>
            </a:r>
            <a:endParaRPr lang="en-US" sz="180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b="1">
                <a:latin typeface="Arial" panose="020B0604020202020204" pitchFamily="34" charset="0"/>
                <a:cs typeface="Arial" panose="020B0604020202020204" pitchFamily="34" charset="0"/>
              </a:rPr>
              <a:t>WIFI</a:t>
            </a:r>
            <a:r>
              <a:rPr lang="nl-BE" sz="1800">
                <a:latin typeface="Arial" panose="020B0604020202020204" pitchFamily="34" charset="0"/>
                <a:cs typeface="Arial" panose="020B0604020202020204" pitchFamily="34" charset="0"/>
              </a:rPr>
              <a:t>: bedankt om de inloggegevens vooraf klaar te leggen voor ons medisch team</a:t>
            </a:r>
            <a:endParaRPr lang="nl-BE" sz="1800">
              <a:solidFill>
                <a:srgbClr val="000000"/>
              </a:solidFill>
              <a:latin typeface="Arial" panose="020B0604020202020204" pitchFamily="34" charset="0"/>
              <a:cs typeface="Arial" panose="020B0604020202020204" pitchFamily="34" charset="0"/>
            </a:endParaRPr>
          </a:p>
          <a:p>
            <a:pPr lvl="1">
              <a:lnSpc>
                <a:spcPct val="107000"/>
              </a:lnSpc>
              <a:spcBef>
                <a:spcPts val="0"/>
              </a:spcBef>
              <a:spcAft>
                <a:spcPts val="800"/>
              </a:spcAft>
              <a:buFont typeface="Arial,Sans-Serif"/>
            </a:pPr>
            <a:endParaRPr lang="nl-BE" sz="1800">
              <a:solidFill>
                <a:srgbClr val="000000"/>
              </a:solidFill>
              <a:latin typeface="Arial" panose="020B0604020202020204" pitchFamily="34" charset="0"/>
              <a:cs typeface="Arial" panose="020B0604020202020204" pitchFamily="34" charset="0"/>
            </a:endParaRPr>
          </a:p>
          <a:p>
            <a:endParaRPr lang="nl-NL" sz="1800"/>
          </a:p>
        </p:txBody>
      </p:sp>
    </p:spTree>
    <p:extLst>
      <p:ext uri="{BB962C8B-B14F-4D97-AF65-F5344CB8AC3E}">
        <p14:creationId xmlns:p14="http://schemas.microsoft.com/office/powerpoint/2010/main" val="2154995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F66D3-6759-0CF2-18A0-76275ECFC00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D1004A1-6CE8-5220-5E79-2100B19D5BA1}"/>
              </a:ext>
            </a:extLst>
          </p:cNvPr>
          <p:cNvSpPr>
            <a:spLocks noGrp="1"/>
          </p:cNvSpPr>
          <p:nvPr>
            <p:ph type="title"/>
          </p:nvPr>
        </p:nvSpPr>
        <p:spPr/>
        <p:txBody>
          <a:bodyPr/>
          <a:lstStyle/>
          <a:p>
            <a:r>
              <a:rPr lang="fr-FR" sz="3600" err="1">
                <a:latin typeface="Arial"/>
                <a:cs typeface="Arial"/>
              </a:rPr>
              <a:t>Invullen</a:t>
            </a:r>
            <a:r>
              <a:rPr lang="fr-FR" sz="3600">
                <a:latin typeface="Arial"/>
                <a:cs typeface="Arial"/>
              </a:rPr>
              <a:t> planning met </a:t>
            </a:r>
            <a:r>
              <a:rPr lang="fr-FR" sz="3600" err="1">
                <a:latin typeface="Arial"/>
                <a:cs typeface="Arial"/>
              </a:rPr>
              <a:t>namen</a:t>
            </a:r>
            <a:r>
              <a:rPr lang="fr-FR" sz="3600">
                <a:latin typeface="Arial"/>
                <a:cs typeface="Arial"/>
              </a:rPr>
              <a:t> </a:t>
            </a:r>
            <a:r>
              <a:rPr lang="fr-FR" sz="3600" err="1">
                <a:latin typeface="Arial"/>
                <a:cs typeface="Arial"/>
              </a:rPr>
              <a:t>stagiairs</a:t>
            </a:r>
            <a:endParaRPr lang="fr-FR" sz="3600"/>
          </a:p>
        </p:txBody>
      </p:sp>
      <p:sp>
        <p:nvSpPr>
          <p:cNvPr id="3" name="Espace réservé du texte 2">
            <a:extLst>
              <a:ext uri="{FF2B5EF4-FFF2-40B4-BE49-F238E27FC236}">
                <a16:creationId xmlns:a16="http://schemas.microsoft.com/office/drawing/2014/main" id="{15A7332B-5C72-0EE2-07D1-93399E2595C8}"/>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r>
              <a:rPr lang="fr-BE" b="1" err="1">
                <a:solidFill>
                  <a:srgbClr val="004070"/>
                </a:solidFill>
                <a:latin typeface="Arial"/>
                <a:cs typeface="Times New Roman"/>
              </a:rPr>
              <a:t>Herinnering</a:t>
            </a:r>
            <a:r>
              <a:rPr lang="fr-BE">
                <a:solidFill>
                  <a:srgbClr val="004070"/>
                </a:solidFill>
                <a:latin typeface="Arial"/>
                <a:cs typeface="Times New Roman"/>
              </a:rPr>
              <a:t> </a:t>
            </a:r>
            <a:r>
              <a:rPr lang="fr-BE" b="1">
                <a:solidFill>
                  <a:srgbClr val="004070"/>
                </a:solidFill>
                <a:latin typeface="Arial"/>
                <a:cs typeface="Times New Roman"/>
              </a:rPr>
              <a:t>2 </a:t>
            </a:r>
            <a:r>
              <a:rPr lang="fr-BE" b="1" err="1">
                <a:solidFill>
                  <a:srgbClr val="004070"/>
                </a:solidFill>
                <a:latin typeface="Arial"/>
                <a:cs typeface="Times New Roman"/>
              </a:rPr>
              <a:t>weken</a:t>
            </a:r>
            <a:r>
              <a:rPr lang="fr-BE" b="1">
                <a:solidFill>
                  <a:srgbClr val="004070"/>
                </a:solidFill>
                <a:latin typeface="Arial"/>
                <a:cs typeface="Times New Roman"/>
              </a:rPr>
              <a:t> </a:t>
            </a:r>
            <a:r>
              <a:rPr lang="fr-BE" err="1">
                <a:solidFill>
                  <a:srgbClr val="004070"/>
                </a:solidFill>
                <a:latin typeface="Arial"/>
                <a:cs typeface="Times New Roman"/>
              </a:rPr>
              <a:t>voor</a:t>
            </a:r>
            <a:r>
              <a:rPr lang="fr-BE">
                <a:solidFill>
                  <a:srgbClr val="004070"/>
                </a:solidFill>
                <a:latin typeface="Arial"/>
                <a:cs typeface="Times New Roman"/>
              </a:rPr>
              <a:t> de </a:t>
            </a:r>
            <a:r>
              <a:rPr lang="fr-BE" err="1">
                <a:solidFill>
                  <a:srgbClr val="004070"/>
                </a:solidFill>
                <a:latin typeface="Arial"/>
                <a:cs typeface="Times New Roman"/>
              </a:rPr>
              <a:t>effectieve</a:t>
            </a:r>
            <a:r>
              <a:rPr lang="fr-BE">
                <a:solidFill>
                  <a:srgbClr val="004070"/>
                </a:solidFill>
                <a:latin typeface="Arial"/>
                <a:cs typeface="Times New Roman"/>
              </a:rPr>
              <a:t> </a:t>
            </a:r>
            <a:r>
              <a:rPr lang="fr-BE" err="1">
                <a:solidFill>
                  <a:srgbClr val="004070"/>
                </a:solidFill>
                <a:latin typeface="Arial"/>
                <a:cs typeface="Times New Roman"/>
              </a:rPr>
              <a:t>eerste</a:t>
            </a:r>
            <a:r>
              <a:rPr lang="fr-BE">
                <a:solidFill>
                  <a:srgbClr val="004070"/>
                </a:solidFill>
                <a:latin typeface="Arial"/>
                <a:cs typeface="Times New Roman"/>
              </a:rPr>
              <a:t> </a:t>
            </a:r>
            <a:r>
              <a:rPr lang="fr-BE" err="1">
                <a:solidFill>
                  <a:srgbClr val="004070"/>
                </a:solidFill>
                <a:latin typeface="Arial"/>
                <a:cs typeface="Times New Roman"/>
              </a:rPr>
              <a:t>consultatie</a:t>
            </a:r>
            <a:endParaRPr lang="fr-BE">
              <a:solidFill>
                <a:srgbClr val="004070"/>
              </a:solidFill>
              <a:latin typeface="Arial"/>
              <a:cs typeface="Times New Roman"/>
            </a:endParaRPr>
          </a:p>
          <a:p>
            <a:pPr marL="457200" lvl="1" indent="0">
              <a:buNone/>
            </a:pPr>
            <a:endParaRPr lang="fr-FR" sz="2200">
              <a:latin typeface="Arial"/>
              <a:cs typeface="Arial"/>
            </a:endParaRPr>
          </a:p>
          <a:p>
            <a:r>
              <a:rPr lang="fr-FR">
                <a:latin typeface="Arial"/>
                <a:cs typeface="Arial"/>
              </a:rPr>
              <a:t>Ten</a:t>
            </a:r>
            <a:r>
              <a:rPr lang="fr-FR" b="1">
                <a:latin typeface="Arial"/>
                <a:cs typeface="Arial"/>
              </a:rPr>
              <a:t> l</a:t>
            </a:r>
            <a:r>
              <a:rPr lang="fr-BE" err="1">
                <a:solidFill>
                  <a:srgbClr val="004070"/>
                </a:solidFill>
                <a:latin typeface="Arial"/>
                <a:cs typeface="Times New Roman"/>
              </a:rPr>
              <a:t>aatste</a:t>
            </a:r>
            <a:r>
              <a:rPr lang="fr-BE">
                <a:solidFill>
                  <a:srgbClr val="004070"/>
                </a:solidFill>
                <a:latin typeface="Arial"/>
                <a:cs typeface="Times New Roman"/>
              </a:rPr>
              <a:t> </a:t>
            </a:r>
            <a:r>
              <a:rPr lang="fr-BE" b="1">
                <a:solidFill>
                  <a:srgbClr val="004070"/>
                </a:solidFill>
                <a:latin typeface="Arial"/>
                <a:cs typeface="Times New Roman"/>
              </a:rPr>
              <a:t>1 </a:t>
            </a:r>
            <a:r>
              <a:rPr lang="fr-BE" b="1" err="1">
                <a:solidFill>
                  <a:srgbClr val="004070"/>
                </a:solidFill>
                <a:latin typeface="Arial"/>
                <a:cs typeface="Times New Roman"/>
              </a:rPr>
              <a:t>week</a:t>
            </a:r>
            <a:r>
              <a:rPr lang="fr-BE" b="1">
                <a:solidFill>
                  <a:srgbClr val="004070"/>
                </a:solidFill>
                <a:latin typeface="Arial"/>
                <a:cs typeface="Times New Roman"/>
              </a:rPr>
              <a:t> </a:t>
            </a:r>
            <a:r>
              <a:rPr lang="fr-BE" b="1" err="1">
                <a:solidFill>
                  <a:srgbClr val="004070"/>
                </a:solidFill>
                <a:latin typeface="Arial"/>
                <a:cs typeface="Times New Roman"/>
              </a:rPr>
              <a:t>voor</a:t>
            </a:r>
            <a:r>
              <a:rPr lang="fr-BE" b="1">
                <a:solidFill>
                  <a:srgbClr val="004070"/>
                </a:solidFill>
                <a:latin typeface="Arial"/>
                <a:cs typeface="Times New Roman"/>
              </a:rPr>
              <a:t> de </a:t>
            </a:r>
            <a:r>
              <a:rPr lang="fr-BE" b="1" err="1">
                <a:solidFill>
                  <a:srgbClr val="004070"/>
                </a:solidFill>
                <a:latin typeface="Arial"/>
                <a:cs typeface="Times New Roman"/>
              </a:rPr>
              <a:t>consultatie</a:t>
            </a:r>
            <a:r>
              <a:rPr lang="fr-BE" b="1">
                <a:solidFill>
                  <a:srgbClr val="004070"/>
                </a:solidFill>
                <a:latin typeface="Arial"/>
                <a:cs typeface="Times New Roman"/>
              </a:rPr>
              <a:t>: </a:t>
            </a:r>
          </a:p>
          <a:p>
            <a:pPr marL="742950" lvl="1" indent="-285750">
              <a:lnSpc>
                <a:spcPct val="107000"/>
              </a:lnSpc>
              <a:spcAft>
                <a:spcPts val="800"/>
              </a:spcAft>
              <a:buFont typeface="Wingdings" panose="05000000000000000000" pitchFamily="2" charset="2"/>
              <a:buChar char="§"/>
            </a:pPr>
            <a:r>
              <a:rPr lang="nl-BE" sz="1800">
                <a:solidFill>
                  <a:srgbClr val="004070"/>
                </a:solidFill>
                <a:latin typeface="Arial"/>
                <a:ea typeface="Aptos" panose="020B0004020202020204" pitchFamily="34" charset="0"/>
                <a:cs typeface="Times New Roman"/>
              </a:rPr>
              <a:t>De ingevulde inlichtingentabel</a:t>
            </a:r>
          </a:p>
          <a:p>
            <a:pPr marL="742950" lvl="1" indent="-285750">
              <a:lnSpc>
                <a:spcPct val="107000"/>
              </a:lnSpc>
              <a:spcAft>
                <a:spcPts val="800"/>
              </a:spcAft>
              <a:buFont typeface="Wingdings" panose="05000000000000000000" pitchFamily="2" charset="2"/>
              <a:buChar char="§"/>
            </a:pPr>
            <a:r>
              <a:rPr lang="nl-BE" sz="1800">
                <a:solidFill>
                  <a:srgbClr val="004070"/>
                </a:solidFill>
                <a:latin typeface="Arial"/>
                <a:ea typeface="Aptos" panose="020B0004020202020204" pitchFamily="34" charset="0"/>
                <a:cs typeface="Times New Roman"/>
              </a:rPr>
              <a:t>Een ingevulde dagplanning: </a:t>
            </a:r>
          </a:p>
          <a:p>
            <a:pPr marL="1200150" lvl="2" indent="-285750">
              <a:lnSpc>
                <a:spcPct val="107000"/>
              </a:lnSpc>
              <a:spcAft>
                <a:spcPts val="800"/>
              </a:spcAft>
              <a:buFont typeface="Wingdings" panose="05000000000000000000" pitchFamily="2" charset="2"/>
              <a:buChar char="§"/>
            </a:pPr>
            <a:r>
              <a:rPr lang="nl-BE" sz="1600">
                <a:solidFill>
                  <a:srgbClr val="004070"/>
                </a:solidFill>
                <a:latin typeface="Arial"/>
                <a:cs typeface="Times New Roman"/>
              </a:rPr>
              <a:t>Respecteren van de tijdsloten: begin- en </a:t>
            </a:r>
            <a:r>
              <a:rPr lang="nl-BE" sz="1600" err="1">
                <a:solidFill>
                  <a:srgbClr val="004070"/>
                </a:solidFill>
                <a:latin typeface="Arial"/>
                <a:cs typeface="Times New Roman"/>
              </a:rPr>
              <a:t>einduur</a:t>
            </a:r>
            <a:r>
              <a:rPr lang="nl-BE" sz="1600">
                <a:solidFill>
                  <a:srgbClr val="004070"/>
                </a:solidFill>
                <a:latin typeface="Arial"/>
                <a:cs typeface="Times New Roman"/>
              </a:rPr>
              <a:t> van de consultatie</a:t>
            </a:r>
          </a:p>
          <a:p>
            <a:pPr marL="1200150" lvl="2" indent="-285750">
              <a:lnSpc>
                <a:spcPct val="107000"/>
              </a:lnSpc>
              <a:spcAft>
                <a:spcPts val="800"/>
              </a:spcAft>
              <a:buFont typeface="Wingdings" panose="05000000000000000000" pitchFamily="2" charset="2"/>
              <a:buChar char="§"/>
            </a:pPr>
            <a:r>
              <a:rPr lang="nl-BE" sz="1600">
                <a:solidFill>
                  <a:srgbClr val="004070"/>
                </a:solidFill>
                <a:latin typeface="Arial"/>
                <a:cs typeface="Times New Roman"/>
              </a:rPr>
              <a:t>Niet ingevulde plaatsen worden gefactureerd</a:t>
            </a:r>
          </a:p>
          <a:p>
            <a:pPr marL="1200150" lvl="2" indent="-285750">
              <a:lnSpc>
                <a:spcPct val="107000"/>
              </a:lnSpc>
              <a:spcAft>
                <a:spcPts val="800"/>
              </a:spcAft>
              <a:buFont typeface="Wingdings" panose="05000000000000000000" pitchFamily="2" charset="2"/>
              <a:buChar char="§"/>
            </a:pPr>
            <a:r>
              <a:rPr lang="nl-BE" sz="1600">
                <a:solidFill>
                  <a:srgbClr val="004070"/>
                </a:solidFill>
                <a:latin typeface="Arial"/>
                <a:cs typeface="Times New Roman"/>
              </a:rPr>
              <a:t>Laattijdige afwezigheid van stagiair – vervanging</a:t>
            </a:r>
          </a:p>
          <a:p>
            <a:pPr marL="742950" lvl="1" indent="-285750">
              <a:lnSpc>
                <a:spcPct val="107000"/>
              </a:lnSpc>
              <a:spcAft>
                <a:spcPts val="800"/>
              </a:spcAft>
              <a:buFont typeface="Wingdings" panose="05000000000000000000" pitchFamily="2" charset="2"/>
              <a:buChar char="§"/>
            </a:pPr>
            <a:r>
              <a:rPr lang="nl-BE" sz="1800">
                <a:solidFill>
                  <a:srgbClr val="004070"/>
                </a:solidFill>
                <a:latin typeface="Arial"/>
                <a:ea typeface="Aptos" panose="020B0004020202020204" pitchFamily="34" charset="0"/>
                <a:cs typeface="Times New Roman"/>
              </a:rPr>
              <a:t>Werkpostfiche/risicoklasse</a:t>
            </a:r>
            <a:br>
              <a:rPr lang="nl-BE" sz="1600">
                <a:latin typeface="Arial"/>
                <a:ea typeface="Aptos" panose="020B0004020202020204" pitchFamily="34" charset="0"/>
                <a:cs typeface="Times New Roman" panose="02020603050405020304" pitchFamily="18" charset="0"/>
              </a:rPr>
            </a:br>
            <a:endParaRPr lang="fr-FR">
              <a:latin typeface="Arial"/>
              <a:cs typeface="Arial"/>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6484475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70E0B-0F79-2A6B-5585-910F6E40E32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8327D03-4DF9-91A5-A038-CFAB4CE2182D}"/>
              </a:ext>
            </a:extLst>
          </p:cNvPr>
          <p:cNvSpPr>
            <a:spLocks noGrp="1"/>
          </p:cNvSpPr>
          <p:nvPr>
            <p:ph type="title"/>
          </p:nvPr>
        </p:nvSpPr>
        <p:spPr/>
        <p:txBody>
          <a:bodyPr/>
          <a:lstStyle/>
          <a:p>
            <a:r>
              <a:rPr lang="fr-FR" sz="3600" err="1">
                <a:latin typeface="Arial"/>
                <a:cs typeface="Arial"/>
              </a:rPr>
              <a:t>Praktische</a:t>
            </a:r>
            <a:r>
              <a:rPr lang="fr-FR" sz="3600">
                <a:latin typeface="Arial"/>
                <a:cs typeface="Arial"/>
              </a:rPr>
              <a:t> </a:t>
            </a:r>
            <a:r>
              <a:rPr lang="fr-FR" sz="3600" err="1">
                <a:latin typeface="Arial"/>
                <a:cs typeface="Arial"/>
              </a:rPr>
              <a:t>afspraken</a:t>
            </a:r>
            <a:endParaRPr lang="fr-FR" sz="3600"/>
          </a:p>
        </p:txBody>
      </p:sp>
      <p:sp>
        <p:nvSpPr>
          <p:cNvPr id="3" name="Espace réservé du texte 2">
            <a:extLst>
              <a:ext uri="{FF2B5EF4-FFF2-40B4-BE49-F238E27FC236}">
                <a16:creationId xmlns:a16="http://schemas.microsoft.com/office/drawing/2014/main" id="{B45A4691-5913-BE79-D3E4-4D3882502C61}"/>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endParaRPr lang="fr-FR" b="1">
              <a:latin typeface="Arial"/>
              <a:cs typeface="Arial"/>
            </a:endParaRPr>
          </a:p>
          <a:p>
            <a:r>
              <a:rPr lang="fr-FR" b="1" err="1">
                <a:latin typeface="Arial"/>
                <a:cs typeface="Arial"/>
              </a:rPr>
              <a:t>Minder</a:t>
            </a:r>
            <a:r>
              <a:rPr lang="fr-FR" b="1">
                <a:latin typeface="Arial"/>
                <a:cs typeface="Arial"/>
              </a:rPr>
              <a:t> </a:t>
            </a:r>
            <a:r>
              <a:rPr lang="fr-BE" b="1">
                <a:solidFill>
                  <a:srgbClr val="004070"/>
                </a:solidFill>
                <a:latin typeface="Arial"/>
                <a:cs typeface="Times New Roman"/>
              </a:rPr>
              <a:t>dan 10 </a:t>
            </a:r>
            <a:r>
              <a:rPr lang="fr-BE" b="1" err="1">
                <a:solidFill>
                  <a:srgbClr val="004070"/>
                </a:solidFill>
                <a:latin typeface="Arial"/>
                <a:cs typeface="Times New Roman"/>
              </a:rPr>
              <a:t>stagiairs</a:t>
            </a:r>
            <a:endParaRPr lang="fr-BE" b="1">
              <a:solidFill>
                <a:srgbClr val="004070"/>
              </a:solidFill>
              <a:latin typeface="Arial"/>
              <a:cs typeface="Times New Roman"/>
            </a:endParaRPr>
          </a:p>
          <a:p>
            <a:pPr marL="0" indent="0">
              <a:buNone/>
            </a:pPr>
            <a:r>
              <a:rPr lang="fr-BE" sz="2400">
                <a:solidFill>
                  <a:srgbClr val="004070"/>
                </a:solidFill>
                <a:latin typeface="Arial"/>
                <a:cs typeface="Times New Roman"/>
              </a:rPr>
              <a:t>	</a:t>
            </a:r>
            <a:r>
              <a:rPr lang="fr-BE" sz="1800">
                <a:solidFill>
                  <a:srgbClr val="004070"/>
                </a:solidFill>
                <a:latin typeface="Arial"/>
                <a:cs typeface="Times New Roman"/>
              </a:rPr>
              <a:t>→ </a:t>
            </a:r>
            <a:r>
              <a:rPr lang="fr-BE" sz="1800" err="1">
                <a:solidFill>
                  <a:srgbClr val="004070"/>
                </a:solidFill>
                <a:latin typeface="Arial"/>
                <a:cs typeface="Times New Roman"/>
              </a:rPr>
              <a:t>geen</a:t>
            </a:r>
            <a:r>
              <a:rPr lang="fr-BE" sz="1800">
                <a:solidFill>
                  <a:srgbClr val="004070"/>
                </a:solidFill>
                <a:latin typeface="Arial"/>
                <a:cs typeface="Times New Roman"/>
              </a:rPr>
              <a:t> onderzoek ter </a:t>
            </a:r>
            <a:r>
              <a:rPr lang="fr-BE" sz="1800" err="1">
                <a:solidFill>
                  <a:srgbClr val="004070"/>
                </a:solidFill>
                <a:latin typeface="Arial"/>
                <a:cs typeface="Times New Roman"/>
              </a:rPr>
              <a:t>plaatse</a:t>
            </a:r>
            <a:r>
              <a:rPr lang="fr-BE" sz="1800">
                <a:solidFill>
                  <a:srgbClr val="004070"/>
                </a:solidFill>
                <a:latin typeface="Arial"/>
                <a:cs typeface="Times New Roman"/>
              </a:rPr>
              <a:t> op </a:t>
            </a:r>
            <a:r>
              <a:rPr lang="fr-BE" sz="1800" err="1">
                <a:solidFill>
                  <a:srgbClr val="004070"/>
                </a:solidFill>
                <a:latin typeface="Arial"/>
                <a:cs typeface="Times New Roman"/>
              </a:rPr>
              <a:t>school</a:t>
            </a:r>
            <a:r>
              <a:rPr lang="fr-BE" sz="1800">
                <a:solidFill>
                  <a:srgbClr val="004070"/>
                </a:solidFill>
                <a:latin typeface="Arial"/>
                <a:cs typeface="Times New Roman"/>
              </a:rPr>
              <a:t> maar </a:t>
            </a:r>
            <a:r>
              <a:rPr lang="fr-BE" sz="1800" err="1">
                <a:solidFill>
                  <a:srgbClr val="004070"/>
                </a:solidFill>
                <a:latin typeface="Arial"/>
                <a:cs typeface="Times New Roman"/>
              </a:rPr>
              <a:t>afspraak</a:t>
            </a:r>
            <a:r>
              <a:rPr lang="fr-BE" sz="1800">
                <a:solidFill>
                  <a:srgbClr val="004070"/>
                </a:solidFill>
                <a:latin typeface="Arial"/>
                <a:cs typeface="Times New Roman"/>
              </a:rPr>
              <a:t> Cohezio centrum</a:t>
            </a:r>
          </a:p>
          <a:p>
            <a:endParaRPr lang="fr-FR" b="1">
              <a:latin typeface="Arial"/>
              <a:cs typeface="Arial"/>
            </a:endParaRPr>
          </a:p>
          <a:p>
            <a:r>
              <a:rPr lang="nl-BE">
                <a:solidFill>
                  <a:srgbClr val="004070"/>
                </a:solidFill>
                <a:latin typeface="Arial"/>
                <a:ea typeface="Aptos" panose="020B0004020202020204" pitchFamily="34" charset="0"/>
                <a:cs typeface="Times New Roman"/>
              </a:rPr>
              <a:t>Contacteer </a:t>
            </a:r>
            <a:r>
              <a:rPr lang="nl-BE">
                <a:solidFill>
                  <a:srgbClr val="004070"/>
                </a:solidFill>
                <a:latin typeface="Arial"/>
                <a:ea typeface="Aptos" panose="020B0004020202020204" pitchFamily="34" charset="0"/>
                <a:cs typeface="Times New Roman"/>
                <a:hlinkClick r:id="rId2"/>
              </a:rPr>
              <a:t>vlaanderen@cohezio.be</a:t>
            </a:r>
            <a:r>
              <a:rPr lang="nl-BE">
                <a:solidFill>
                  <a:srgbClr val="004070"/>
                </a:solidFill>
                <a:latin typeface="Arial"/>
                <a:ea typeface="Aptos" panose="020B0004020202020204" pitchFamily="34" charset="0"/>
                <a:cs typeface="Times New Roman"/>
              </a:rPr>
              <a:t> met volgende info</a:t>
            </a:r>
            <a:r>
              <a:rPr lang="nl-BE">
                <a:solidFill>
                  <a:srgbClr val="004070"/>
                </a:solidFill>
                <a:effectLst/>
                <a:latin typeface="Arial"/>
                <a:ea typeface="Aptos" panose="020B0004020202020204" pitchFamily="34" charset="0"/>
                <a:cs typeface="Times New Roman"/>
              </a:rPr>
              <a:t>:</a:t>
            </a:r>
            <a:r>
              <a:rPr lang="nl-BE">
                <a:solidFill>
                  <a:srgbClr val="004070"/>
                </a:solidFill>
                <a:latin typeface="Arial"/>
                <a:ea typeface="Aptos" panose="020B0004020202020204" pitchFamily="34" charset="0"/>
                <a:cs typeface="Times New Roman"/>
              </a:rPr>
              <a:t> </a:t>
            </a:r>
          </a:p>
          <a:p>
            <a:pPr marL="800100" lvl="1" indent="-342900">
              <a:lnSpc>
                <a:spcPct val="107000"/>
              </a:lnSpc>
              <a:spcAft>
                <a:spcPts val="800"/>
              </a:spcAft>
              <a:buFont typeface="Wingdings" panose="020B0604020202020204" pitchFamily="34" charset="0"/>
              <a:buChar char="§"/>
            </a:pPr>
            <a:r>
              <a:rPr lang="nl-BE" sz="1800">
                <a:solidFill>
                  <a:srgbClr val="004070"/>
                </a:solidFill>
                <a:latin typeface="Arial"/>
                <a:ea typeface="Aptos" panose="020B0004020202020204" pitchFamily="34" charset="0"/>
                <a:cs typeface="Times New Roman"/>
              </a:rPr>
              <a:t>Gegevens van de stagiair (naam, voornaam, rijksregisternummer en emailadres)</a:t>
            </a:r>
          </a:p>
          <a:p>
            <a:pPr marL="800100" lvl="1" indent="-342900">
              <a:lnSpc>
                <a:spcPct val="107000"/>
              </a:lnSpc>
              <a:spcAft>
                <a:spcPts val="800"/>
              </a:spcAft>
              <a:buFont typeface="Wingdings" panose="020B0604020202020204" pitchFamily="34" charset="0"/>
              <a:buChar char="§"/>
            </a:pPr>
            <a:r>
              <a:rPr lang="nl-BE" sz="1800">
                <a:solidFill>
                  <a:srgbClr val="004070"/>
                </a:solidFill>
                <a:latin typeface="Arial"/>
                <a:ea typeface="Aptos" panose="020B0004020202020204" pitchFamily="34" charset="0"/>
                <a:cs typeface="Times New Roman"/>
              </a:rPr>
              <a:t>Werkpostfiche/risicoklasse - opleiding</a:t>
            </a:r>
          </a:p>
          <a:p>
            <a:pPr marL="742950" lvl="1" indent="-285750">
              <a:lnSpc>
                <a:spcPct val="107000"/>
              </a:lnSpc>
              <a:spcAft>
                <a:spcPts val="800"/>
              </a:spcAft>
              <a:buFont typeface="Wingdings" panose="05000000000000000000" pitchFamily="2" charset="2"/>
              <a:buChar char="§"/>
            </a:pPr>
            <a:r>
              <a:rPr lang="nl-BE" sz="1800">
                <a:solidFill>
                  <a:srgbClr val="004070"/>
                </a:solidFill>
                <a:latin typeface="Arial"/>
                <a:ea typeface="Aptos" panose="020B0004020202020204" pitchFamily="34" charset="0"/>
                <a:cs typeface="Times New Roman"/>
              </a:rPr>
              <a:t>Startdatum stage</a:t>
            </a:r>
          </a:p>
          <a:p>
            <a:endParaRPr lang="fr-FR" b="1">
              <a:latin typeface="Arial"/>
              <a:cs typeface="Arial"/>
            </a:endParaRPr>
          </a:p>
          <a:p>
            <a:r>
              <a:rPr lang="fr-FR" b="1" err="1">
                <a:latin typeface="Arial"/>
                <a:cs typeface="Arial"/>
              </a:rPr>
              <a:t>Uitnodiging</a:t>
            </a:r>
            <a:r>
              <a:rPr lang="fr-FR" b="1">
                <a:latin typeface="Arial"/>
                <a:cs typeface="Arial"/>
              </a:rPr>
              <a:t> </a:t>
            </a:r>
            <a:r>
              <a:rPr lang="nl-BE">
                <a:solidFill>
                  <a:srgbClr val="004070"/>
                </a:solidFill>
                <a:effectLst/>
                <a:latin typeface="Arial"/>
                <a:ea typeface="Aptos" panose="020B0004020202020204" pitchFamily="34" charset="0"/>
                <a:cs typeface="Times New Roman"/>
              </a:rPr>
              <a:t>+ documenten stagiairs worden verstuurd naar contactpersoon planning van school → tijdig te bezorgen aan stagiair</a:t>
            </a:r>
            <a:endParaRPr lang="nl-BE">
              <a:effectLst/>
              <a:latin typeface="Aptos" panose="020B0004020202020204" pitchFamily="34" charset="0"/>
              <a:ea typeface="Aptos" panose="020B0004020202020204" pitchFamily="34" charset="0"/>
              <a:cs typeface="Times New Roman" panose="02020603050405020304" pitchFamily="18" charset="0"/>
            </a:endParaRPr>
          </a:p>
          <a:p>
            <a:endParaRPr lang="fr-FR" b="1">
              <a:latin typeface="Arial"/>
              <a:cs typeface="Arial"/>
            </a:endParaRPr>
          </a:p>
          <a:p>
            <a:pPr marL="0" indent="0">
              <a:buNone/>
            </a:pPr>
            <a:endParaRPr lang="fr-FR">
              <a:latin typeface="Arial"/>
              <a:cs typeface="Arial"/>
            </a:endParaRPr>
          </a:p>
          <a:p>
            <a:endParaRPr lang="fr-FR">
              <a:latin typeface="Arial"/>
              <a:cs typeface="Arial"/>
            </a:endParaRPr>
          </a:p>
          <a:p>
            <a:pPr marL="0" indent="0">
              <a:buNone/>
            </a:pPr>
            <a:endParaRPr lang="fr-FR">
              <a:latin typeface="Arial"/>
              <a:cs typeface="Arial"/>
            </a:endParaRPr>
          </a:p>
          <a:p>
            <a:pPr marL="0" indent="0">
              <a:buNone/>
            </a:pPr>
            <a:endParaRPr lang="nl-NL">
              <a:latin typeface="Arial"/>
              <a:cs typeface="Arial"/>
            </a:endParaRPr>
          </a:p>
        </p:txBody>
      </p:sp>
    </p:spTree>
    <p:extLst>
      <p:ext uri="{BB962C8B-B14F-4D97-AF65-F5344CB8AC3E}">
        <p14:creationId xmlns:p14="http://schemas.microsoft.com/office/powerpoint/2010/main" val="2450196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8244" y="523875"/>
            <a:ext cx="10515600" cy="640174"/>
          </a:xfrm>
        </p:spPr>
        <p:txBody>
          <a:bodyPr/>
          <a:lstStyle/>
          <a:p>
            <a:r>
              <a:rPr lang="fr-FR" sz="4000">
                <a:solidFill>
                  <a:srgbClr val="F39200"/>
                </a:solidFill>
              </a:rPr>
              <a:t>Gezondheidstoezicht </a:t>
            </a:r>
            <a:r>
              <a:rPr lang="fr-FR" sz="4000" err="1">
                <a:solidFill>
                  <a:srgbClr val="F39200"/>
                </a:solidFill>
              </a:rPr>
              <a:t>stagiairs</a:t>
            </a:r>
            <a:endParaRPr lang="fr-FR" sz="4000">
              <a:solidFill>
                <a:srgbClr val="F39200"/>
              </a:solidFill>
            </a:endParaRPr>
          </a:p>
        </p:txBody>
      </p:sp>
    </p:spTree>
    <p:extLst>
      <p:ext uri="{BB962C8B-B14F-4D97-AF65-F5344CB8AC3E}">
        <p14:creationId xmlns:p14="http://schemas.microsoft.com/office/powerpoint/2010/main" val="32771072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1633CD-12A1-2B0D-5BF3-4DA5EEC6279E}"/>
              </a:ext>
            </a:extLst>
          </p:cNvPr>
          <p:cNvSpPr>
            <a:spLocks noGrp="1"/>
          </p:cNvSpPr>
          <p:nvPr>
            <p:ph type="title"/>
          </p:nvPr>
        </p:nvSpPr>
        <p:spPr>
          <a:xfrm>
            <a:off x="542923" y="370222"/>
            <a:ext cx="10515600" cy="672766"/>
          </a:xfrm>
        </p:spPr>
        <p:txBody>
          <a:bodyPr/>
          <a:lstStyle/>
          <a:p>
            <a:r>
              <a:rPr lang="fr-BE" sz="3600" err="1">
                <a:solidFill>
                  <a:srgbClr val="009FE3"/>
                </a:solidFill>
              </a:rPr>
              <a:t>Voorbereiding</a:t>
            </a:r>
            <a:r>
              <a:rPr lang="fr-BE" sz="3600">
                <a:solidFill>
                  <a:srgbClr val="009FE3"/>
                </a:solidFill>
              </a:rPr>
              <a:t> </a:t>
            </a:r>
            <a:r>
              <a:rPr lang="fr-BE" sz="3600" err="1">
                <a:solidFill>
                  <a:srgbClr val="009FE3"/>
                </a:solidFill>
              </a:rPr>
              <a:t>gezondheidstoezicht</a:t>
            </a:r>
            <a:endParaRPr lang="en-US" sz="3600">
              <a:solidFill>
                <a:srgbClr val="009FE3"/>
              </a:solidFill>
            </a:endParaRPr>
          </a:p>
        </p:txBody>
      </p:sp>
      <p:sp>
        <p:nvSpPr>
          <p:cNvPr id="3" name="Tijdelijke aanduiding voor tekst 2">
            <a:extLst>
              <a:ext uri="{FF2B5EF4-FFF2-40B4-BE49-F238E27FC236}">
                <a16:creationId xmlns:a16="http://schemas.microsoft.com/office/drawing/2014/main" id="{A3C93BDD-3ECB-E3C4-8D01-AD4F9355D285}"/>
              </a:ext>
            </a:extLst>
          </p:cNvPr>
          <p:cNvSpPr>
            <a:spLocks noGrp="1"/>
          </p:cNvSpPr>
          <p:nvPr>
            <p:ph type="body" sz="quarter" idx="10"/>
          </p:nvPr>
        </p:nvSpPr>
        <p:spPr/>
        <p:txBody>
          <a:bodyPr/>
          <a:lstStyle/>
          <a:p>
            <a:r>
              <a:rPr lang="fr-BE" sz="1800" err="1">
                <a:latin typeface="Arial" panose="020B0604020202020204" pitchFamily="34" charset="0"/>
                <a:cs typeface="Arial" panose="020B0604020202020204" pitchFamily="34" charset="0"/>
              </a:rPr>
              <a:t>Informeer</a:t>
            </a:r>
            <a:r>
              <a:rPr lang="fr-BE" sz="1800">
                <a:latin typeface="Arial" panose="020B0604020202020204" pitchFamily="34" charset="0"/>
                <a:cs typeface="Arial" panose="020B0604020202020204" pitchFamily="34" charset="0"/>
              </a:rPr>
              <a:t> de </a:t>
            </a:r>
            <a:r>
              <a:rPr lang="fr-BE" sz="1800" err="1">
                <a:latin typeface="Arial" panose="020B0604020202020204" pitchFamily="34" charset="0"/>
                <a:cs typeface="Arial" panose="020B0604020202020204" pitchFamily="34" charset="0"/>
              </a:rPr>
              <a:t>student</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aan</a:t>
            </a:r>
            <a:r>
              <a:rPr lang="fr-BE" sz="1800">
                <a:latin typeface="Arial" panose="020B0604020202020204" pitchFamily="34" charset="0"/>
                <a:cs typeface="Arial" panose="020B0604020202020204" pitchFamily="34" charset="0"/>
              </a:rPr>
              <a:t> de hand van </a:t>
            </a:r>
            <a:r>
              <a:rPr lang="fr-BE" sz="1800" err="1">
                <a:latin typeface="Arial" panose="020B0604020202020204" pitchFamily="34" charset="0"/>
                <a:cs typeface="Arial" panose="020B0604020202020204" pitchFamily="34" charset="0"/>
              </a:rPr>
              <a:t>een</a:t>
            </a:r>
            <a:r>
              <a:rPr lang="fr-BE" sz="1800">
                <a:latin typeface="Arial" panose="020B0604020202020204" pitchFamily="34" charset="0"/>
                <a:cs typeface="Arial" panose="020B0604020202020204" pitchFamily="34" charset="0"/>
              </a:rPr>
              <a:t> </a:t>
            </a:r>
            <a:r>
              <a:rPr lang="fr-BE" sz="1800" b="1" err="1">
                <a:latin typeface="Arial" panose="020B0604020202020204" pitchFamily="34" charset="0"/>
                <a:cs typeface="Arial" panose="020B0604020202020204" pitchFamily="34" charset="0"/>
              </a:rPr>
              <a:t>klassikale</a:t>
            </a:r>
            <a:r>
              <a:rPr lang="fr-BE" sz="1800" b="1">
                <a:latin typeface="Arial" panose="020B0604020202020204" pitchFamily="34" charset="0"/>
                <a:cs typeface="Arial" panose="020B0604020202020204" pitchFamily="34" charset="0"/>
              </a:rPr>
              <a:t> </a:t>
            </a:r>
            <a:r>
              <a:rPr lang="fr-BE" sz="1800" b="1" err="1">
                <a:latin typeface="Arial" panose="020B0604020202020204" pitchFamily="34" charset="0"/>
                <a:cs typeface="Arial" panose="020B0604020202020204" pitchFamily="34" charset="0"/>
              </a:rPr>
              <a:t>infosessie</a:t>
            </a:r>
            <a:endParaRPr lang="fr-BE" sz="1800" b="1">
              <a:latin typeface="Arial" panose="020B0604020202020204" pitchFamily="34" charset="0"/>
              <a:cs typeface="Arial" panose="020B0604020202020204" pitchFamily="34" charset="0"/>
            </a:endParaRPr>
          </a:p>
          <a:p>
            <a:pPr marL="457200" lvl="1" indent="0">
              <a:buNone/>
            </a:pP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Gebruik</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hiervoor</a:t>
            </a:r>
            <a:r>
              <a:rPr lang="fr-BE" sz="1800">
                <a:latin typeface="Arial" panose="020B0604020202020204" pitchFamily="34" charset="0"/>
                <a:cs typeface="Arial" panose="020B0604020202020204" pitchFamily="34" charset="0"/>
              </a:rPr>
              <a:t> de </a:t>
            </a:r>
            <a:r>
              <a:rPr lang="fr-BE" sz="1800" u="sng" err="1">
                <a:latin typeface="Arial" panose="020B0604020202020204" pitchFamily="34" charset="0"/>
                <a:cs typeface="Arial" panose="020B0604020202020204" pitchFamily="34" charset="0"/>
              </a:rPr>
              <a:t>presentatie</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infosessie</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stagiairs</a:t>
            </a:r>
            <a:r>
              <a:rPr lang="fr-BE" sz="1800">
                <a:latin typeface="Arial" panose="020B0604020202020204" pitchFamily="34" charset="0"/>
                <a:cs typeface="Arial" panose="020B0604020202020204" pitchFamily="34" charset="0"/>
              </a:rPr>
              <a:t> Cohezio</a:t>
            </a:r>
          </a:p>
          <a:p>
            <a:pPr marL="0" indent="0">
              <a:buNone/>
            </a:pPr>
            <a:endParaRPr lang="fr-BE" sz="2000">
              <a:latin typeface="Arial" panose="020B0604020202020204" pitchFamily="34" charset="0"/>
              <a:cs typeface="Arial" panose="020B0604020202020204" pitchFamily="34" charset="0"/>
            </a:endParaRPr>
          </a:p>
          <a:p>
            <a:pPr marL="0" indent="0">
              <a:buNone/>
            </a:pPr>
            <a:r>
              <a:rPr lang="fr-BE" sz="1800" err="1">
                <a:latin typeface="Arial" panose="020B0604020202020204" pitchFamily="34" charset="0"/>
                <a:cs typeface="Arial" panose="020B0604020202020204" pitchFamily="34" charset="0"/>
              </a:rPr>
              <a:t>Geef</a:t>
            </a:r>
            <a:r>
              <a:rPr lang="fr-BE" sz="1800">
                <a:latin typeface="Arial" panose="020B0604020202020204" pitchFamily="34" charset="0"/>
                <a:cs typeface="Arial" panose="020B0604020202020204" pitchFamily="34" charset="0"/>
              </a:rPr>
              <a:t> de </a:t>
            </a:r>
            <a:r>
              <a:rPr lang="fr-BE" sz="1800" err="1">
                <a:latin typeface="Arial" panose="020B0604020202020204" pitchFamily="34" charset="0"/>
                <a:cs typeface="Arial" panose="020B0604020202020204" pitchFamily="34" charset="0"/>
              </a:rPr>
              <a:t>student</a:t>
            </a:r>
            <a:r>
              <a:rPr lang="fr-BE" sz="1800">
                <a:latin typeface="Arial" panose="020B0604020202020204" pitchFamily="34" charset="0"/>
                <a:cs typeface="Arial" panose="020B0604020202020204" pitchFamily="34" charset="0"/>
              </a:rPr>
              <a:t> </a:t>
            </a:r>
            <a:r>
              <a:rPr lang="fr-BE" sz="1800" b="1" err="1">
                <a:latin typeface="Arial" panose="020B0604020202020204" pitchFamily="34" charset="0"/>
                <a:cs typeface="Arial" panose="020B0604020202020204" pitchFamily="34" charset="0"/>
              </a:rPr>
              <a:t>tijdig</a:t>
            </a:r>
            <a:r>
              <a:rPr lang="fr-BE" sz="1800" b="1">
                <a:latin typeface="Arial" panose="020B0604020202020204" pitchFamily="34" charset="0"/>
                <a:cs typeface="Arial" panose="020B0604020202020204" pitchFamily="34" charset="0"/>
              </a:rPr>
              <a:t> </a:t>
            </a:r>
            <a:r>
              <a:rPr lang="fr-BE" sz="1800" b="1" err="1">
                <a:latin typeface="Arial" panose="020B0604020202020204" pitchFamily="34" charset="0"/>
                <a:cs typeface="Arial" panose="020B0604020202020204" pitchFamily="34" charset="0"/>
              </a:rPr>
              <a:t>volgende</a:t>
            </a:r>
            <a:r>
              <a:rPr lang="fr-BE" sz="1800" b="1">
                <a:latin typeface="Arial" panose="020B0604020202020204" pitchFamily="34" charset="0"/>
                <a:cs typeface="Arial" panose="020B0604020202020204" pitchFamily="34" charset="0"/>
              </a:rPr>
              <a:t> </a:t>
            </a:r>
            <a:r>
              <a:rPr lang="fr-BE" sz="1800" b="1" err="1">
                <a:latin typeface="Arial" panose="020B0604020202020204" pitchFamily="34" charset="0"/>
                <a:cs typeface="Arial" panose="020B0604020202020204" pitchFamily="34" charset="0"/>
              </a:rPr>
              <a:t>documenten</a:t>
            </a:r>
            <a:r>
              <a:rPr lang="fr-BE" sz="1800" b="1">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mee</a:t>
            </a:r>
            <a:r>
              <a:rPr lang="fr-BE" sz="1800">
                <a:latin typeface="Arial" panose="020B0604020202020204" pitchFamily="34" charset="0"/>
                <a:cs typeface="Arial" panose="020B0604020202020204" pitchFamily="34" charset="0"/>
              </a:rPr>
              <a:t> </a:t>
            </a:r>
          </a:p>
          <a:p>
            <a:pPr lvl="1">
              <a:buFont typeface="Arial" panose="020B0604020202020204" pitchFamily="34" charset="0"/>
              <a:buChar char="•"/>
            </a:pPr>
            <a:r>
              <a:rPr lang="fr-BE" sz="1800" err="1">
                <a:latin typeface="Arial" panose="020B0604020202020204" pitchFamily="34" charset="0"/>
                <a:cs typeface="Arial" panose="020B0604020202020204" pitchFamily="34" charset="0"/>
              </a:rPr>
              <a:t>Infobrief</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stagiairs</a:t>
            </a:r>
            <a:endParaRPr lang="fr-BE" sz="1800">
              <a:latin typeface="Arial" panose="020B0604020202020204" pitchFamily="34" charset="0"/>
              <a:cs typeface="Arial" panose="020B0604020202020204" pitchFamily="34" charset="0"/>
            </a:endParaRPr>
          </a:p>
          <a:p>
            <a:pPr lvl="1">
              <a:buFont typeface="Arial" panose="020B0604020202020204" pitchFamily="34" charset="0"/>
              <a:buChar char="•"/>
            </a:pPr>
            <a:r>
              <a:rPr lang="fr-BE" sz="1800" err="1">
                <a:latin typeface="Arial" panose="020B0604020202020204" pitchFamily="34" charset="0"/>
                <a:cs typeface="Arial" panose="020B0604020202020204" pitchFamily="34" charset="0"/>
              </a:rPr>
              <a:t>Medische</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vragenlijst</a:t>
            </a:r>
            <a:endParaRPr lang="fr-BE" sz="1800">
              <a:latin typeface="Arial" panose="020B0604020202020204" pitchFamily="34" charset="0"/>
              <a:cs typeface="Arial" panose="020B0604020202020204" pitchFamily="34" charset="0"/>
            </a:endParaRPr>
          </a:p>
          <a:p>
            <a:pPr lvl="1">
              <a:buFont typeface="Arial" panose="020B0604020202020204" pitchFamily="34" charset="0"/>
              <a:buChar char="•"/>
            </a:pPr>
            <a:r>
              <a:rPr lang="fr-BE" sz="1800" err="1">
                <a:latin typeface="Arial" panose="020B0604020202020204" pitchFamily="34" charset="0"/>
                <a:cs typeface="Arial" panose="020B0604020202020204" pitchFamily="34" charset="0"/>
              </a:rPr>
              <a:t>Verwijsbrief</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huisarts</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voor</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bepaling</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hepatitis</a:t>
            </a:r>
            <a:r>
              <a:rPr lang="fr-BE" sz="1800">
                <a:latin typeface="Arial" panose="020B0604020202020204" pitchFamily="34" charset="0"/>
                <a:cs typeface="Arial" panose="020B0604020202020204" pitchFamily="34" charset="0"/>
              </a:rPr>
              <a:t> B </a:t>
            </a:r>
            <a:r>
              <a:rPr lang="fr-BE" sz="1800" err="1">
                <a:latin typeface="Arial" panose="020B0604020202020204" pitchFamily="34" charset="0"/>
                <a:cs typeface="Arial" panose="020B0604020202020204" pitchFamily="34" charset="0"/>
              </a:rPr>
              <a:t>antistoffen</a:t>
            </a:r>
            <a:r>
              <a:rPr lang="fr-BE" sz="1800">
                <a:latin typeface="Arial" panose="020B0604020202020204" pitchFamily="34" charset="0"/>
                <a:cs typeface="Arial" panose="020B0604020202020204" pitchFamily="34" charset="0"/>
              </a:rPr>
              <a:t> ( </a:t>
            </a:r>
            <a:r>
              <a:rPr lang="fr-BE" sz="1800" err="1">
                <a:latin typeface="Arial" panose="020B0604020202020204" pitchFamily="34" charset="0"/>
                <a:cs typeface="Arial" panose="020B0604020202020204" pitchFamily="34" charset="0"/>
              </a:rPr>
              <a:t>enkel</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voor</a:t>
            </a:r>
            <a:r>
              <a:rPr lang="fr-BE" sz="1800">
                <a:latin typeface="Arial" panose="020B0604020202020204" pitchFamily="34" charset="0"/>
                <a:cs typeface="Arial" panose="020B0604020202020204" pitchFamily="34" charset="0"/>
              </a:rPr>
              <a:t> de </a:t>
            </a:r>
            <a:r>
              <a:rPr lang="fr-BE" sz="1800" err="1">
                <a:latin typeface="Arial" panose="020B0604020202020204" pitchFamily="34" charset="0"/>
                <a:cs typeface="Arial" panose="020B0604020202020204" pitchFamily="34" charset="0"/>
              </a:rPr>
              <a:t>richtingen</a:t>
            </a:r>
            <a:r>
              <a:rPr lang="fr-BE" sz="1800">
                <a:latin typeface="Arial" panose="020B0604020202020204" pitchFamily="34" charset="0"/>
                <a:cs typeface="Arial" panose="020B0604020202020204" pitchFamily="34" charset="0"/>
              </a:rPr>
              <a:t> </a:t>
            </a:r>
            <a:r>
              <a:rPr lang="fr-BE" sz="1800" err="1">
                <a:latin typeface="Arial" panose="020B0604020202020204" pitchFamily="34" charset="0"/>
                <a:cs typeface="Arial" panose="020B0604020202020204" pitchFamily="34" charset="0"/>
              </a:rPr>
              <a:t>zorg</a:t>
            </a:r>
            <a:r>
              <a:rPr lang="fr-BE" sz="1800">
                <a:latin typeface="Arial" panose="020B0604020202020204" pitchFamily="34" charset="0"/>
                <a:cs typeface="Arial" panose="020B0604020202020204" pitchFamily="34" charset="0"/>
              </a:rPr>
              <a:t>)</a:t>
            </a:r>
          </a:p>
          <a:p>
            <a:pPr marL="457200" lvl="1" indent="0">
              <a:buNone/>
            </a:pPr>
            <a:endParaRPr lang="fr-BE" sz="1800">
              <a:latin typeface="Arial" panose="020B0604020202020204" pitchFamily="34" charset="0"/>
              <a:cs typeface="Arial" panose="020B0604020202020204" pitchFamily="34" charset="0"/>
            </a:endParaRPr>
          </a:p>
          <a:p>
            <a:pPr marL="457200" lvl="1" indent="0">
              <a:buNone/>
            </a:pPr>
            <a:endParaRPr lang="fr-BE" sz="1800"/>
          </a:p>
          <a:p>
            <a:pPr marL="457200" lvl="1" indent="0">
              <a:buNone/>
            </a:pPr>
            <a:endParaRPr lang="fr-BE" sz="1800"/>
          </a:p>
          <a:p>
            <a:endParaRPr lang="fr-BE"/>
          </a:p>
          <a:p>
            <a:pPr lvl="2"/>
            <a:endParaRPr lang="fr-BE"/>
          </a:p>
          <a:p>
            <a:pPr marL="0" indent="0">
              <a:buNone/>
            </a:pPr>
            <a:endParaRPr lang="fr-BE"/>
          </a:p>
        </p:txBody>
      </p:sp>
      <p:sp>
        <p:nvSpPr>
          <p:cNvPr id="4" name="Tijdelijke aanduiding voor inhoud 3">
            <a:extLst>
              <a:ext uri="{FF2B5EF4-FFF2-40B4-BE49-F238E27FC236}">
                <a16:creationId xmlns:a16="http://schemas.microsoft.com/office/drawing/2014/main" id="{6A96FB7E-7029-057E-F117-DB64CA5AC0C8}"/>
              </a:ext>
            </a:extLst>
          </p:cNvPr>
          <p:cNvSpPr>
            <a:spLocks noGrp="1"/>
          </p:cNvSpPr>
          <p:nvPr>
            <p:ph sz="quarter" idx="11"/>
          </p:nvPr>
        </p:nvSpPr>
        <p:spPr/>
        <p:txBody>
          <a:bodyPr>
            <a:noAutofit/>
          </a:bodyPr>
          <a:lstStyle/>
          <a:p>
            <a:r>
              <a:rPr lang="fr-BE" sz="2000" b="1" err="1"/>
              <a:t>Voorwaarden</a:t>
            </a:r>
            <a:r>
              <a:rPr lang="fr-BE" sz="2000" b="1"/>
              <a:t> </a:t>
            </a:r>
            <a:r>
              <a:rPr lang="fr-BE" sz="2000" b="1" err="1"/>
              <a:t>voor</a:t>
            </a:r>
            <a:r>
              <a:rPr lang="fr-BE" sz="2000" b="1"/>
              <a:t> </a:t>
            </a:r>
            <a:r>
              <a:rPr lang="fr-BE" sz="2000" b="1" err="1"/>
              <a:t>een</a:t>
            </a:r>
            <a:r>
              <a:rPr lang="fr-BE" sz="2000" b="1"/>
              <a:t> </a:t>
            </a:r>
            <a:r>
              <a:rPr lang="fr-BE" sz="2000" b="1" err="1"/>
              <a:t>vlot</a:t>
            </a:r>
            <a:r>
              <a:rPr lang="fr-BE" sz="2000" b="1"/>
              <a:t> </a:t>
            </a:r>
            <a:r>
              <a:rPr lang="fr-BE" sz="2000" b="1" err="1"/>
              <a:t>verloop</a:t>
            </a:r>
            <a:endParaRPr lang="en-US" sz="2000" b="1"/>
          </a:p>
        </p:txBody>
      </p:sp>
    </p:spTree>
    <p:extLst>
      <p:ext uri="{BB962C8B-B14F-4D97-AF65-F5344CB8AC3E}">
        <p14:creationId xmlns:p14="http://schemas.microsoft.com/office/powerpoint/2010/main" val="24114021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D8344F-6555-608E-5235-4D8AA892051D}"/>
              </a:ext>
            </a:extLst>
          </p:cNvPr>
          <p:cNvSpPr>
            <a:spLocks noGrp="1"/>
          </p:cNvSpPr>
          <p:nvPr>
            <p:ph type="title"/>
          </p:nvPr>
        </p:nvSpPr>
        <p:spPr/>
        <p:txBody>
          <a:bodyPr/>
          <a:lstStyle/>
          <a:p>
            <a:r>
              <a:rPr lang="nl-NL" sz="3600">
                <a:solidFill>
                  <a:srgbClr val="009FE3"/>
                </a:solidFill>
                <a:latin typeface="Arial"/>
                <a:cs typeface="Arial"/>
              </a:rPr>
              <a:t>Voorwaarden voor een vlot verloop</a:t>
            </a:r>
          </a:p>
        </p:txBody>
      </p:sp>
      <p:sp>
        <p:nvSpPr>
          <p:cNvPr id="3" name="Tijdelijke aanduiding voor tekst 2">
            <a:extLst>
              <a:ext uri="{FF2B5EF4-FFF2-40B4-BE49-F238E27FC236}">
                <a16:creationId xmlns:a16="http://schemas.microsoft.com/office/drawing/2014/main" id="{9A17BAB0-D262-2BF5-95C6-4D94A5A66D23}"/>
              </a:ext>
            </a:extLst>
          </p:cNvPr>
          <p:cNvSpPr>
            <a:spLocks noGrp="1"/>
          </p:cNvSpPr>
          <p:nvPr>
            <p:ph type="body" sz="quarter" idx="10"/>
          </p:nvPr>
        </p:nvSpPr>
        <p:spPr>
          <a:xfrm>
            <a:off x="552949" y="1517904"/>
            <a:ext cx="10515600" cy="4720624"/>
          </a:xfrm>
        </p:spPr>
        <p:txBody>
          <a:bodyPr vert="horz" lIns="91440" tIns="45720" rIns="91440" bIns="45720" rtlCol="0" anchor="t">
            <a:noAutofit/>
          </a:bodyPr>
          <a:lstStyle/>
          <a:p>
            <a:pPr marL="285750" indent="-285750">
              <a:lnSpc>
                <a:spcPct val="100000"/>
              </a:lnSpc>
              <a:spcBef>
                <a:spcPts val="0"/>
              </a:spcBef>
              <a:buFont typeface="Arial,Sans-Serif"/>
            </a:pPr>
            <a:r>
              <a:rPr lang="fr-BE" sz="1600" err="1">
                <a:solidFill>
                  <a:srgbClr val="002060"/>
                </a:solidFill>
                <a:latin typeface="Arial"/>
                <a:cs typeface="Arial"/>
              </a:rPr>
              <a:t>Stel</a:t>
            </a:r>
            <a:r>
              <a:rPr lang="fr-BE" sz="1600">
                <a:solidFill>
                  <a:srgbClr val="002060"/>
                </a:solidFill>
                <a:latin typeface="Arial"/>
                <a:cs typeface="Arial"/>
              </a:rPr>
              <a:t> </a:t>
            </a:r>
            <a:r>
              <a:rPr lang="fr-BE" sz="1600" err="1">
                <a:solidFill>
                  <a:srgbClr val="002060"/>
                </a:solidFill>
                <a:latin typeface="Arial"/>
                <a:cs typeface="Arial"/>
              </a:rPr>
              <a:t>iemand</a:t>
            </a:r>
            <a:r>
              <a:rPr lang="fr-BE" sz="1600">
                <a:solidFill>
                  <a:srgbClr val="002060"/>
                </a:solidFill>
                <a:latin typeface="Arial"/>
                <a:cs typeface="Arial"/>
              </a:rPr>
              <a:t> </a:t>
            </a:r>
            <a:r>
              <a:rPr lang="fr-BE" sz="1600" err="1">
                <a:solidFill>
                  <a:srgbClr val="002060"/>
                </a:solidFill>
                <a:latin typeface="Arial"/>
                <a:cs typeface="Arial"/>
              </a:rPr>
              <a:t>aan</a:t>
            </a:r>
            <a:r>
              <a:rPr lang="fr-BE" sz="1600">
                <a:solidFill>
                  <a:srgbClr val="002060"/>
                </a:solidFill>
                <a:latin typeface="Arial"/>
                <a:cs typeface="Arial"/>
              </a:rPr>
              <a:t> </a:t>
            </a:r>
            <a:r>
              <a:rPr lang="fr-BE" sz="1600" err="1">
                <a:solidFill>
                  <a:srgbClr val="002060"/>
                </a:solidFill>
                <a:latin typeface="Arial"/>
                <a:cs typeface="Arial"/>
              </a:rPr>
              <a:t>als</a:t>
            </a:r>
            <a:r>
              <a:rPr lang="fr-BE" sz="1600">
                <a:solidFill>
                  <a:srgbClr val="002060"/>
                </a:solidFill>
                <a:latin typeface="Arial"/>
                <a:cs typeface="Arial"/>
              </a:rPr>
              <a:t> </a:t>
            </a:r>
            <a:r>
              <a:rPr lang="fr-BE" sz="1600" b="1" err="1">
                <a:solidFill>
                  <a:srgbClr val="002060"/>
                </a:solidFill>
                <a:latin typeface="Arial"/>
                <a:cs typeface="Arial"/>
              </a:rPr>
              <a:t>contactpersoon</a:t>
            </a:r>
            <a:r>
              <a:rPr lang="fr-BE" sz="1600">
                <a:solidFill>
                  <a:srgbClr val="002060"/>
                </a:solidFill>
                <a:latin typeface="Arial"/>
                <a:cs typeface="Arial"/>
              </a:rPr>
              <a:t> </a:t>
            </a:r>
            <a:r>
              <a:rPr lang="fr-BE" sz="1600" err="1">
                <a:solidFill>
                  <a:srgbClr val="002060"/>
                </a:solidFill>
                <a:latin typeface="Arial"/>
                <a:cs typeface="Arial"/>
              </a:rPr>
              <a:t>voor</a:t>
            </a:r>
            <a:r>
              <a:rPr lang="fr-BE" sz="1600">
                <a:solidFill>
                  <a:srgbClr val="002060"/>
                </a:solidFill>
                <a:latin typeface="Arial"/>
                <a:cs typeface="Arial"/>
              </a:rPr>
              <a:t> het </a:t>
            </a:r>
            <a:r>
              <a:rPr lang="fr-BE" sz="1600" err="1">
                <a:solidFill>
                  <a:srgbClr val="002060"/>
                </a:solidFill>
                <a:latin typeface="Arial"/>
                <a:cs typeface="Arial"/>
              </a:rPr>
              <a:t>medisch</a:t>
            </a:r>
            <a:r>
              <a:rPr lang="fr-BE" sz="1600">
                <a:solidFill>
                  <a:srgbClr val="002060"/>
                </a:solidFill>
                <a:latin typeface="Arial"/>
                <a:cs typeface="Arial"/>
              </a:rPr>
              <a:t> team </a:t>
            </a:r>
            <a:r>
              <a:rPr lang="fr-BE" sz="1600" b="1">
                <a:solidFill>
                  <a:srgbClr val="002060"/>
                </a:solidFill>
                <a:latin typeface="Arial"/>
                <a:cs typeface="Arial"/>
              </a:rPr>
              <a:t>de dag van het onderzoek</a:t>
            </a:r>
          </a:p>
          <a:p>
            <a:pPr marL="0" indent="0">
              <a:lnSpc>
                <a:spcPct val="100000"/>
              </a:lnSpc>
              <a:spcBef>
                <a:spcPts val="0"/>
              </a:spcBef>
              <a:buNone/>
            </a:pPr>
            <a:endParaRPr lang="fr-BE" sz="1600">
              <a:solidFill>
                <a:srgbClr val="002060"/>
              </a:solidFill>
              <a:latin typeface="Arial"/>
              <a:cs typeface="Arial"/>
            </a:endParaRPr>
          </a:p>
          <a:p>
            <a:pPr lvl="1">
              <a:lnSpc>
                <a:spcPct val="100000"/>
              </a:lnSpc>
              <a:spcBef>
                <a:spcPts val="0"/>
              </a:spcBef>
            </a:pPr>
            <a:r>
              <a:rPr lang="fr-BE" sz="1600">
                <a:solidFill>
                  <a:srgbClr val="002060"/>
                </a:solidFill>
                <a:latin typeface="Arial"/>
                <a:cs typeface="Arial"/>
              </a:rPr>
              <a:t> </a:t>
            </a:r>
            <a:r>
              <a:rPr lang="fr-BE" sz="1600" err="1">
                <a:solidFill>
                  <a:srgbClr val="002060"/>
                </a:solidFill>
                <a:latin typeface="Arial"/>
                <a:cs typeface="Arial"/>
              </a:rPr>
              <a:t>Geef</a:t>
            </a:r>
            <a:r>
              <a:rPr lang="fr-BE" sz="1600">
                <a:solidFill>
                  <a:srgbClr val="002060"/>
                </a:solidFill>
                <a:latin typeface="Arial"/>
                <a:cs typeface="Arial"/>
              </a:rPr>
              <a:t> </a:t>
            </a:r>
            <a:r>
              <a:rPr lang="fr-BE" sz="1600" err="1">
                <a:solidFill>
                  <a:srgbClr val="002060"/>
                </a:solidFill>
                <a:latin typeface="Arial"/>
                <a:cs typeface="Arial"/>
              </a:rPr>
              <a:t>naam</a:t>
            </a:r>
            <a:r>
              <a:rPr lang="fr-BE" sz="1600">
                <a:solidFill>
                  <a:srgbClr val="002060"/>
                </a:solidFill>
                <a:latin typeface="Arial"/>
                <a:cs typeface="Arial"/>
              </a:rPr>
              <a:t>+ GSM </a:t>
            </a:r>
            <a:r>
              <a:rPr lang="fr-BE" sz="1600" err="1">
                <a:solidFill>
                  <a:srgbClr val="002060"/>
                </a:solidFill>
                <a:latin typeface="Arial"/>
                <a:cs typeface="Arial"/>
              </a:rPr>
              <a:t>nummer</a:t>
            </a:r>
            <a:r>
              <a:rPr lang="fr-BE" sz="1600">
                <a:solidFill>
                  <a:srgbClr val="002060"/>
                </a:solidFill>
                <a:latin typeface="Arial"/>
                <a:cs typeface="Arial"/>
              </a:rPr>
              <a:t> op </a:t>
            </a:r>
            <a:r>
              <a:rPr lang="fr-BE" sz="1600" err="1">
                <a:solidFill>
                  <a:srgbClr val="002060"/>
                </a:solidFill>
                <a:latin typeface="Arial"/>
                <a:cs typeface="Arial"/>
              </a:rPr>
              <a:t>voorhand</a:t>
            </a:r>
            <a:r>
              <a:rPr lang="fr-BE" sz="1600">
                <a:solidFill>
                  <a:srgbClr val="002060"/>
                </a:solidFill>
                <a:latin typeface="Arial"/>
                <a:cs typeface="Arial"/>
              </a:rPr>
              <a:t> </a:t>
            </a:r>
            <a:r>
              <a:rPr lang="fr-BE" sz="1600" err="1">
                <a:solidFill>
                  <a:srgbClr val="002060"/>
                </a:solidFill>
                <a:latin typeface="Arial"/>
                <a:cs typeface="Arial"/>
              </a:rPr>
              <a:t>door</a:t>
            </a:r>
            <a:r>
              <a:rPr lang="fr-BE" sz="1600">
                <a:solidFill>
                  <a:srgbClr val="002060"/>
                </a:solidFill>
                <a:latin typeface="Arial"/>
                <a:cs typeface="Arial"/>
              </a:rPr>
              <a:t> </a:t>
            </a:r>
            <a:r>
              <a:rPr lang="fr-BE" sz="1600" err="1">
                <a:solidFill>
                  <a:srgbClr val="002060"/>
                </a:solidFill>
                <a:latin typeface="Arial"/>
                <a:cs typeface="Arial"/>
              </a:rPr>
              <a:t>aan</a:t>
            </a:r>
            <a:r>
              <a:rPr lang="fr-BE" sz="1600">
                <a:solidFill>
                  <a:srgbClr val="002060"/>
                </a:solidFill>
                <a:latin typeface="Arial"/>
                <a:cs typeface="Arial"/>
              </a:rPr>
              <a:t> vlaanderen@cohezio.be</a:t>
            </a:r>
          </a:p>
          <a:p>
            <a:pPr marL="742950" lvl="1" indent="-285750">
              <a:lnSpc>
                <a:spcPct val="100000"/>
              </a:lnSpc>
              <a:spcBef>
                <a:spcPts val="0"/>
              </a:spcBef>
              <a:buFont typeface="Arial,Sans-Serif"/>
            </a:pPr>
            <a:r>
              <a:rPr lang="fr-BE" sz="1600" err="1">
                <a:solidFill>
                  <a:srgbClr val="002060"/>
                </a:solidFill>
                <a:latin typeface="Arial"/>
                <a:cs typeface="Arial"/>
              </a:rPr>
              <a:t>Zorgt</a:t>
            </a:r>
            <a:r>
              <a:rPr lang="fr-BE" sz="1600">
                <a:solidFill>
                  <a:srgbClr val="002060"/>
                </a:solidFill>
                <a:latin typeface="Arial"/>
                <a:cs typeface="Arial"/>
              </a:rPr>
              <a:t> </a:t>
            </a:r>
            <a:r>
              <a:rPr lang="fr-BE" sz="1600" err="1">
                <a:solidFill>
                  <a:srgbClr val="002060"/>
                </a:solidFill>
                <a:latin typeface="Arial"/>
                <a:cs typeface="Arial"/>
              </a:rPr>
              <a:t>voor</a:t>
            </a:r>
            <a:r>
              <a:rPr lang="fr-BE" sz="1600">
                <a:solidFill>
                  <a:srgbClr val="002060"/>
                </a:solidFill>
                <a:latin typeface="Arial"/>
                <a:cs typeface="Arial"/>
              </a:rPr>
              <a:t> </a:t>
            </a:r>
            <a:r>
              <a:rPr lang="fr-BE" sz="1600" err="1">
                <a:solidFill>
                  <a:srgbClr val="002060"/>
                </a:solidFill>
                <a:latin typeface="Arial"/>
                <a:cs typeface="Arial"/>
              </a:rPr>
              <a:t>onthaal</a:t>
            </a:r>
            <a:r>
              <a:rPr lang="fr-BE" sz="1600">
                <a:solidFill>
                  <a:srgbClr val="002060"/>
                </a:solidFill>
                <a:latin typeface="Arial"/>
                <a:cs typeface="Arial"/>
              </a:rPr>
              <a:t> van het </a:t>
            </a:r>
            <a:r>
              <a:rPr lang="fr-BE" sz="1600" err="1">
                <a:solidFill>
                  <a:srgbClr val="002060"/>
                </a:solidFill>
                <a:latin typeface="Arial"/>
                <a:cs typeface="Arial"/>
              </a:rPr>
              <a:t>medisch</a:t>
            </a:r>
            <a:r>
              <a:rPr lang="fr-BE" sz="1600">
                <a:solidFill>
                  <a:srgbClr val="002060"/>
                </a:solidFill>
                <a:latin typeface="Arial"/>
                <a:cs typeface="Arial"/>
              </a:rPr>
              <a:t> team en </a:t>
            </a:r>
            <a:r>
              <a:rPr lang="fr-BE" sz="1600" err="1">
                <a:solidFill>
                  <a:srgbClr val="002060"/>
                </a:solidFill>
                <a:latin typeface="Arial"/>
                <a:cs typeface="Arial"/>
              </a:rPr>
              <a:t>wijst</a:t>
            </a:r>
            <a:r>
              <a:rPr lang="fr-BE" sz="1600">
                <a:solidFill>
                  <a:srgbClr val="002060"/>
                </a:solidFill>
                <a:latin typeface="Arial"/>
                <a:cs typeface="Arial"/>
              </a:rPr>
              <a:t> de </a:t>
            </a:r>
            <a:r>
              <a:rPr lang="fr-BE" sz="1600" err="1">
                <a:solidFill>
                  <a:srgbClr val="002060"/>
                </a:solidFill>
                <a:latin typeface="Arial"/>
                <a:cs typeface="Arial"/>
              </a:rPr>
              <a:t>lokalen</a:t>
            </a:r>
            <a:r>
              <a:rPr lang="fr-BE" sz="1600">
                <a:solidFill>
                  <a:srgbClr val="002060"/>
                </a:solidFill>
                <a:latin typeface="Arial"/>
                <a:cs typeface="Arial"/>
              </a:rPr>
              <a:t> </a:t>
            </a:r>
            <a:r>
              <a:rPr lang="fr-BE" sz="1600" err="1">
                <a:solidFill>
                  <a:srgbClr val="002060"/>
                </a:solidFill>
                <a:latin typeface="Arial"/>
                <a:cs typeface="Arial"/>
              </a:rPr>
              <a:t>toe</a:t>
            </a:r>
            <a:r>
              <a:rPr lang="fr-BE" sz="1600">
                <a:solidFill>
                  <a:srgbClr val="002060"/>
                </a:solidFill>
                <a:latin typeface="Arial"/>
                <a:cs typeface="Arial"/>
              </a:rPr>
              <a:t> – </a:t>
            </a:r>
            <a:r>
              <a:rPr lang="fr-BE" sz="1600" err="1">
                <a:solidFill>
                  <a:srgbClr val="002060"/>
                </a:solidFill>
                <a:latin typeface="Arial"/>
                <a:cs typeface="Arial"/>
              </a:rPr>
              <a:t>houd</a:t>
            </a:r>
            <a:r>
              <a:rPr lang="fr-BE" sz="1600">
                <a:solidFill>
                  <a:srgbClr val="002060"/>
                </a:solidFill>
                <a:latin typeface="Arial"/>
                <a:cs typeface="Arial"/>
              </a:rPr>
              <a:t> </a:t>
            </a:r>
            <a:r>
              <a:rPr lang="fr-BE" sz="1600" err="1">
                <a:solidFill>
                  <a:srgbClr val="002060"/>
                </a:solidFill>
                <a:latin typeface="Arial"/>
                <a:cs typeface="Arial"/>
              </a:rPr>
              <a:t>rekening</a:t>
            </a:r>
            <a:r>
              <a:rPr lang="fr-BE" sz="1600">
                <a:solidFill>
                  <a:srgbClr val="002060"/>
                </a:solidFill>
                <a:latin typeface="Arial"/>
                <a:cs typeface="Arial"/>
              </a:rPr>
              <a:t> met het </a:t>
            </a:r>
            <a:r>
              <a:rPr lang="fr-BE" sz="1600" err="1">
                <a:solidFill>
                  <a:srgbClr val="002060"/>
                </a:solidFill>
                <a:latin typeface="Arial"/>
                <a:cs typeface="Arial"/>
              </a:rPr>
              <a:t>startuur</a:t>
            </a:r>
            <a:r>
              <a:rPr lang="fr-BE" sz="1600">
                <a:solidFill>
                  <a:srgbClr val="002060"/>
                </a:solidFill>
                <a:latin typeface="Arial"/>
                <a:cs typeface="Arial"/>
              </a:rPr>
              <a:t> van de </a:t>
            </a:r>
            <a:r>
              <a:rPr lang="fr-BE" sz="1600" err="1">
                <a:solidFill>
                  <a:srgbClr val="002060"/>
                </a:solidFill>
                <a:latin typeface="Arial"/>
                <a:cs typeface="Arial"/>
              </a:rPr>
              <a:t>consultatie</a:t>
            </a:r>
            <a:endParaRPr lang="fr-BE" sz="1600">
              <a:solidFill>
                <a:srgbClr val="002060"/>
              </a:solidFill>
              <a:latin typeface="Arial"/>
              <a:cs typeface="Arial"/>
            </a:endParaRPr>
          </a:p>
          <a:p>
            <a:pPr marL="742950" lvl="1" indent="-285750">
              <a:lnSpc>
                <a:spcPct val="100000"/>
              </a:lnSpc>
              <a:spcBef>
                <a:spcPts val="0"/>
              </a:spcBef>
              <a:buFont typeface="Arial,Sans-Serif"/>
            </a:pPr>
            <a:r>
              <a:rPr lang="fr-BE" sz="1600">
                <a:solidFill>
                  <a:srgbClr val="002060"/>
                </a:solidFill>
                <a:latin typeface="Arial"/>
                <a:cs typeface="Arial"/>
              </a:rPr>
              <a:t>Is </a:t>
            </a:r>
            <a:r>
              <a:rPr lang="fr-BE" sz="1600" err="1">
                <a:solidFill>
                  <a:srgbClr val="002060"/>
                </a:solidFill>
                <a:latin typeface="Arial"/>
                <a:cs typeface="Arial"/>
              </a:rPr>
              <a:t>bereikbaar</a:t>
            </a:r>
            <a:r>
              <a:rPr lang="fr-BE" sz="1600">
                <a:solidFill>
                  <a:srgbClr val="002060"/>
                </a:solidFill>
                <a:latin typeface="Arial"/>
                <a:cs typeface="Arial"/>
              </a:rPr>
              <a:t> </a:t>
            </a:r>
            <a:r>
              <a:rPr lang="fr-BE" sz="1600" err="1">
                <a:solidFill>
                  <a:srgbClr val="002060"/>
                </a:solidFill>
                <a:latin typeface="Arial"/>
                <a:cs typeface="Arial"/>
              </a:rPr>
              <a:t>tijdens</a:t>
            </a:r>
            <a:r>
              <a:rPr lang="fr-BE" sz="1600">
                <a:solidFill>
                  <a:srgbClr val="002060"/>
                </a:solidFill>
                <a:latin typeface="Arial"/>
                <a:cs typeface="Arial"/>
              </a:rPr>
              <a:t> de </a:t>
            </a:r>
            <a:r>
              <a:rPr lang="fr-BE" sz="1600" err="1">
                <a:solidFill>
                  <a:srgbClr val="002060"/>
                </a:solidFill>
                <a:latin typeface="Arial"/>
                <a:cs typeface="Arial"/>
              </a:rPr>
              <a:t>consultatie</a:t>
            </a:r>
            <a:r>
              <a:rPr lang="fr-BE" sz="1600">
                <a:solidFill>
                  <a:srgbClr val="002060"/>
                </a:solidFill>
                <a:latin typeface="Arial"/>
                <a:cs typeface="Arial"/>
              </a:rPr>
              <a:t> </a:t>
            </a:r>
            <a:r>
              <a:rPr lang="fr-BE" sz="1600" err="1">
                <a:solidFill>
                  <a:srgbClr val="002060"/>
                </a:solidFill>
                <a:latin typeface="Arial"/>
                <a:cs typeface="Arial"/>
              </a:rPr>
              <a:t>bij</a:t>
            </a:r>
            <a:r>
              <a:rPr lang="fr-BE" sz="1600">
                <a:solidFill>
                  <a:srgbClr val="002060"/>
                </a:solidFill>
                <a:latin typeface="Arial"/>
                <a:cs typeface="Arial"/>
              </a:rPr>
              <a:t> </a:t>
            </a:r>
            <a:r>
              <a:rPr lang="fr-BE" sz="1600" err="1">
                <a:solidFill>
                  <a:srgbClr val="002060"/>
                </a:solidFill>
                <a:latin typeface="Arial"/>
                <a:cs typeface="Arial"/>
              </a:rPr>
              <a:t>problemen</a:t>
            </a:r>
            <a:r>
              <a:rPr lang="fr-BE" sz="1600">
                <a:solidFill>
                  <a:srgbClr val="002060"/>
                </a:solidFill>
                <a:latin typeface="Arial"/>
                <a:cs typeface="Arial"/>
              </a:rPr>
              <a:t> (</a:t>
            </a:r>
            <a:r>
              <a:rPr lang="fr-BE" sz="1600" err="1">
                <a:solidFill>
                  <a:srgbClr val="002060"/>
                </a:solidFill>
                <a:latin typeface="Arial"/>
                <a:cs typeface="Arial"/>
              </a:rPr>
              <a:t>geen</a:t>
            </a:r>
            <a:r>
              <a:rPr lang="fr-BE" sz="1600">
                <a:solidFill>
                  <a:srgbClr val="002060"/>
                </a:solidFill>
                <a:latin typeface="Arial"/>
                <a:cs typeface="Arial"/>
              </a:rPr>
              <a:t> </a:t>
            </a:r>
            <a:r>
              <a:rPr lang="fr-BE" sz="1600" err="1">
                <a:solidFill>
                  <a:srgbClr val="002060"/>
                </a:solidFill>
                <a:latin typeface="Arial"/>
                <a:cs typeface="Arial"/>
              </a:rPr>
              <a:t>vlotte</a:t>
            </a:r>
            <a:r>
              <a:rPr lang="fr-BE" sz="1600">
                <a:solidFill>
                  <a:srgbClr val="002060"/>
                </a:solidFill>
                <a:latin typeface="Arial"/>
                <a:cs typeface="Arial"/>
              </a:rPr>
              <a:t> </a:t>
            </a:r>
            <a:r>
              <a:rPr lang="fr-BE" sz="1600" err="1">
                <a:solidFill>
                  <a:srgbClr val="002060"/>
                </a:solidFill>
                <a:latin typeface="Arial"/>
                <a:cs typeface="Arial"/>
              </a:rPr>
              <a:t>opkomst</a:t>
            </a:r>
            <a:r>
              <a:rPr lang="fr-BE" sz="1600">
                <a:solidFill>
                  <a:srgbClr val="002060"/>
                </a:solidFill>
                <a:latin typeface="Arial"/>
                <a:cs typeface="Arial"/>
              </a:rPr>
              <a:t>)</a:t>
            </a:r>
          </a:p>
          <a:p>
            <a:pPr marL="457200" lvl="1" indent="0">
              <a:lnSpc>
                <a:spcPct val="100000"/>
              </a:lnSpc>
              <a:spcBef>
                <a:spcPts val="0"/>
              </a:spcBef>
              <a:buNone/>
            </a:pPr>
            <a:endParaRPr lang="fr-BE" sz="1600">
              <a:solidFill>
                <a:srgbClr val="002060"/>
              </a:solidFill>
              <a:latin typeface="Arial"/>
              <a:cs typeface="Arial"/>
            </a:endParaRPr>
          </a:p>
          <a:p>
            <a:pPr marL="285750" indent="-285750">
              <a:lnSpc>
                <a:spcPct val="100000"/>
              </a:lnSpc>
              <a:spcBef>
                <a:spcPts val="0"/>
              </a:spcBef>
              <a:buFont typeface="Arial,Sans-Serif"/>
            </a:pPr>
            <a:r>
              <a:rPr lang="fr-BE" sz="1600" err="1">
                <a:solidFill>
                  <a:srgbClr val="002060"/>
                </a:solidFill>
                <a:latin typeface="Arial"/>
                <a:cs typeface="Arial"/>
              </a:rPr>
              <a:t>Zorg</a:t>
            </a:r>
            <a:r>
              <a:rPr lang="fr-BE" sz="1600">
                <a:solidFill>
                  <a:srgbClr val="002060"/>
                </a:solidFill>
                <a:latin typeface="Arial"/>
                <a:cs typeface="Arial"/>
              </a:rPr>
              <a:t> </a:t>
            </a:r>
            <a:r>
              <a:rPr lang="fr-BE" sz="1600" err="1">
                <a:solidFill>
                  <a:srgbClr val="002060"/>
                </a:solidFill>
                <a:latin typeface="Arial"/>
                <a:cs typeface="Arial"/>
              </a:rPr>
              <a:t>dat</a:t>
            </a:r>
            <a:r>
              <a:rPr lang="fr-BE" sz="1600">
                <a:solidFill>
                  <a:srgbClr val="002060"/>
                </a:solidFill>
                <a:latin typeface="Arial"/>
                <a:cs typeface="Arial"/>
              </a:rPr>
              <a:t> de </a:t>
            </a:r>
            <a:r>
              <a:rPr lang="fr-BE" sz="1600" b="1" err="1">
                <a:solidFill>
                  <a:srgbClr val="002060"/>
                </a:solidFill>
                <a:latin typeface="Arial"/>
                <a:cs typeface="Arial"/>
              </a:rPr>
              <a:t>lokalen</a:t>
            </a:r>
            <a:r>
              <a:rPr lang="fr-BE" sz="1600" b="1">
                <a:solidFill>
                  <a:srgbClr val="002060"/>
                </a:solidFill>
                <a:latin typeface="Arial"/>
                <a:cs typeface="Arial"/>
              </a:rPr>
              <a:t> in </a:t>
            </a:r>
            <a:r>
              <a:rPr lang="fr-BE" sz="1600" b="1" err="1">
                <a:solidFill>
                  <a:srgbClr val="002060"/>
                </a:solidFill>
                <a:latin typeface="Arial"/>
                <a:cs typeface="Arial"/>
              </a:rPr>
              <a:t>orde</a:t>
            </a:r>
            <a:r>
              <a:rPr lang="fr-BE" sz="1600" b="1">
                <a:solidFill>
                  <a:srgbClr val="002060"/>
                </a:solidFill>
                <a:latin typeface="Arial"/>
                <a:cs typeface="Arial"/>
              </a:rPr>
              <a:t> </a:t>
            </a:r>
            <a:r>
              <a:rPr lang="fr-BE" sz="1600" err="1">
                <a:solidFill>
                  <a:srgbClr val="002060"/>
                </a:solidFill>
                <a:latin typeface="Arial"/>
                <a:cs typeface="Arial"/>
              </a:rPr>
              <a:t>zijn</a:t>
            </a:r>
            <a:r>
              <a:rPr lang="fr-BE" sz="1600">
                <a:solidFill>
                  <a:srgbClr val="002060"/>
                </a:solidFill>
                <a:latin typeface="Arial"/>
                <a:cs typeface="Arial"/>
              </a:rPr>
              <a:t> </a:t>
            </a:r>
            <a:r>
              <a:rPr lang="fr-BE" sz="1600" err="1">
                <a:solidFill>
                  <a:srgbClr val="002060"/>
                </a:solidFill>
                <a:latin typeface="Arial"/>
                <a:cs typeface="Arial"/>
              </a:rPr>
              <a:t>zodat</a:t>
            </a:r>
            <a:r>
              <a:rPr lang="fr-BE" sz="1600">
                <a:solidFill>
                  <a:srgbClr val="002060"/>
                </a:solidFill>
                <a:latin typeface="Arial"/>
                <a:cs typeface="Arial"/>
              </a:rPr>
              <a:t> het </a:t>
            </a:r>
            <a:r>
              <a:rPr lang="fr-BE" sz="1600" err="1">
                <a:solidFill>
                  <a:srgbClr val="002060"/>
                </a:solidFill>
                <a:latin typeface="Arial"/>
                <a:cs typeface="Arial"/>
              </a:rPr>
              <a:t>medisch</a:t>
            </a:r>
            <a:r>
              <a:rPr lang="fr-BE" sz="1600">
                <a:solidFill>
                  <a:srgbClr val="002060"/>
                </a:solidFill>
                <a:latin typeface="Arial"/>
                <a:cs typeface="Arial"/>
              </a:rPr>
              <a:t> team </a:t>
            </a:r>
            <a:r>
              <a:rPr lang="fr-BE" sz="1600" err="1">
                <a:solidFill>
                  <a:srgbClr val="002060"/>
                </a:solidFill>
                <a:latin typeface="Arial"/>
                <a:cs typeface="Arial"/>
              </a:rPr>
              <a:t>zich</a:t>
            </a:r>
            <a:r>
              <a:rPr lang="fr-BE" sz="1600">
                <a:solidFill>
                  <a:srgbClr val="002060"/>
                </a:solidFill>
                <a:latin typeface="Arial"/>
                <a:cs typeface="Arial"/>
              </a:rPr>
              <a:t> </a:t>
            </a:r>
            <a:r>
              <a:rPr lang="fr-BE" sz="1600" err="1">
                <a:solidFill>
                  <a:srgbClr val="002060"/>
                </a:solidFill>
                <a:latin typeface="Arial"/>
                <a:cs typeface="Arial"/>
              </a:rPr>
              <a:t>vlot</a:t>
            </a:r>
            <a:r>
              <a:rPr lang="fr-BE" sz="1600">
                <a:solidFill>
                  <a:srgbClr val="002060"/>
                </a:solidFill>
                <a:latin typeface="Arial"/>
                <a:cs typeface="Arial"/>
              </a:rPr>
              <a:t> kan </a:t>
            </a:r>
            <a:r>
              <a:rPr lang="fr-BE" sz="1600" err="1">
                <a:solidFill>
                  <a:srgbClr val="002060"/>
                </a:solidFill>
                <a:latin typeface="Arial"/>
                <a:cs typeface="Arial"/>
              </a:rPr>
              <a:t>installeren</a:t>
            </a:r>
            <a:r>
              <a:rPr lang="fr-BE" sz="1600">
                <a:solidFill>
                  <a:srgbClr val="002060"/>
                </a:solidFill>
                <a:latin typeface="Arial"/>
                <a:cs typeface="Arial"/>
              </a:rPr>
              <a:t> en </a:t>
            </a:r>
            <a:r>
              <a:rPr lang="fr-BE" sz="1600" err="1">
                <a:solidFill>
                  <a:srgbClr val="002060"/>
                </a:solidFill>
                <a:latin typeface="Arial"/>
                <a:cs typeface="Arial"/>
              </a:rPr>
              <a:t>geen</a:t>
            </a:r>
            <a:r>
              <a:rPr lang="fr-BE" sz="1600">
                <a:solidFill>
                  <a:srgbClr val="002060"/>
                </a:solidFill>
                <a:latin typeface="Arial"/>
                <a:cs typeface="Arial"/>
              </a:rPr>
              <a:t> </a:t>
            </a:r>
            <a:r>
              <a:rPr lang="fr-BE" sz="1600" err="1">
                <a:solidFill>
                  <a:srgbClr val="002060"/>
                </a:solidFill>
                <a:latin typeface="Arial"/>
                <a:cs typeface="Arial"/>
              </a:rPr>
              <a:t>vertraging</a:t>
            </a:r>
            <a:r>
              <a:rPr lang="fr-BE" sz="1600">
                <a:solidFill>
                  <a:srgbClr val="002060"/>
                </a:solidFill>
                <a:latin typeface="Arial"/>
                <a:cs typeface="Arial"/>
              </a:rPr>
              <a:t> </a:t>
            </a:r>
            <a:r>
              <a:rPr lang="fr-BE" sz="1600" err="1">
                <a:solidFill>
                  <a:srgbClr val="002060"/>
                </a:solidFill>
                <a:latin typeface="Arial"/>
                <a:cs typeface="Arial"/>
              </a:rPr>
              <a:t>oploopt</a:t>
            </a:r>
            <a:r>
              <a:rPr lang="fr-BE" sz="1600">
                <a:solidFill>
                  <a:srgbClr val="002060"/>
                </a:solidFill>
                <a:latin typeface="Arial"/>
                <a:cs typeface="Arial"/>
              </a:rPr>
              <a:t> </a:t>
            </a:r>
            <a:r>
              <a:rPr lang="fr-BE" sz="1600" err="1">
                <a:solidFill>
                  <a:srgbClr val="002060"/>
                </a:solidFill>
                <a:latin typeface="Arial"/>
                <a:cs typeface="Arial"/>
              </a:rPr>
              <a:t>bij</a:t>
            </a:r>
            <a:r>
              <a:rPr lang="fr-BE" sz="1600">
                <a:solidFill>
                  <a:srgbClr val="002060"/>
                </a:solidFill>
                <a:latin typeface="Arial"/>
                <a:cs typeface="Arial"/>
              </a:rPr>
              <a:t> het </a:t>
            </a:r>
            <a:r>
              <a:rPr lang="fr-BE" sz="1600" err="1">
                <a:solidFill>
                  <a:srgbClr val="002060"/>
                </a:solidFill>
                <a:latin typeface="Arial"/>
                <a:cs typeface="Arial"/>
              </a:rPr>
              <a:t>begin</a:t>
            </a:r>
            <a:r>
              <a:rPr lang="fr-BE" sz="1600">
                <a:solidFill>
                  <a:srgbClr val="002060"/>
                </a:solidFill>
                <a:latin typeface="Arial"/>
                <a:cs typeface="Arial"/>
              </a:rPr>
              <a:t> van de dag.</a:t>
            </a:r>
          </a:p>
          <a:p>
            <a:pPr marL="0" indent="0">
              <a:lnSpc>
                <a:spcPct val="100000"/>
              </a:lnSpc>
              <a:spcBef>
                <a:spcPts val="0"/>
              </a:spcBef>
              <a:buNone/>
            </a:pPr>
            <a:endParaRPr lang="fr-BE" sz="1600">
              <a:solidFill>
                <a:srgbClr val="002060"/>
              </a:solidFill>
              <a:latin typeface="Arial"/>
              <a:cs typeface="Arial"/>
            </a:endParaRPr>
          </a:p>
          <a:p>
            <a:pPr marL="285750" indent="-285750">
              <a:lnSpc>
                <a:spcPct val="100000"/>
              </a:lnSpc>
              <a:spcBef>
                <a:spcPts val="0"/>
              </a:spcBef>
              <a:buFont typeface="Arial,Sans-Serif"/>
            </a:pPr>
            <a:r>
              <a:rPr lang="fr-BE" sz="1600" err="1">
                <a:solidFill>
                  <a:srgbClr val="002060"/>
                </a:solidFill>
                <a:latin typeface="Arial"/>
                <a:cs typeface="Arial"/>
              </a:rPr>
              <a:t>Zorg</a:t>
            </a:r>
            <a:r>
              <a:rPr lang="fr-BE" sz="1600">
                <a:solidFill>
                  <a:srgbClr val="002060"/>
                </a:solidFill>
                <a:latin typeface="Arial"/>
                <a:cs typeface="Arial"/>
              </a:rPr>
              <a:t> </a:t>
            </a:r>
            <a:r>
              <a:rPr lang="fr-BE" sz="1600" err="1">
                <a:solidFill>
                  <a:srgbClr val="002060"/>
                </a:solidFill>
                <a:latin typeface="Arial"/>
                <a:cs typeface="Arial"/>
              </a:rPr>
              <a:t>dat</a:t>
            </a:r>
            <a:r>
              <a:rPr lang="fr-BE" sz="1600">
                <a:solidFill>
                  <a:srgbClr val="002060"/>
                </a:solidFill>
                <a:latin typeface="Arial"/>
                <a:cs typeface="Arial"/>
              </a:rPr>
              <a:t> de </a:t>
            </a:r>
            <a:r>
              <a:rPr lang="fr-BE" sz="1600" b="1" err="1">
                <a:solidFill>
                  <a:srgbClr val="002060"/>
                </a:solidFill>
                <a:latin typeface="Arial"/>
                <a:cs typeface="Arial"/>
              </a:rPr>
              <a:t>inlogcode</a:t>
            </a:r>
            <a:r>
              <a:rPr lang="fr-BE" sz="1600" b="1">
                <a:solidFill>
                  <a:srgbClr val="002060"/>
                </a:solidFill>
                <a:latin typeface="Arial"/>
                <a:cs typeface="Arial"/>
              </a:rPr>
              <a:t> </a:t>
            </a:r>
            <a:r>
              <a:rPr lang="fr-BE" sz="1600" b="1" err="1">
                <a:solidFill>
                  <a:srgbClr val="002060"/>
                </a:solidFill>
                <a:latin typeface="Arial"/>
                <a:cs typeface="Arial"/>
              </a:rPr>
              <a:t>voor</a:t>
            </a:r>
            <a:r>
              <a:rPr lang="fr-BE" sz="1600" b="1">
                <a:solidFill>
                  <a:srgbClr val="002060"/>
                </a:solidFill>
                <a:latin typeface="Arial"/>
                <a:cs typeface="Arial"/>
              </a:rPr>
              <a:t> de WIFI </a:t>
            </a:r>
            <a:r>
              <a:rPr lang="fr-BE" sz="1600" err="1">
                <a:solidFill>
                  <a:srgbClr val="002060"/>
                </a:solidFill>
                <a:latin typeface="Arial"/>
                <a:cs typeface="Arial"/>
              </a:rPr>
              <a:t>klaar</a:t>
            </a:r>
            <a:r>
              <a:rPr lang="fr-BE" sz="1600">
                <a:solidFill>
                  <a:srgbClr val="002060"/>
                </a:solidFill>
                <a:latin typeface="Arial"/>
                <a:cs typeface="Arial"/>
              </a:rPr>
              <a:t> </a:t>
            </a:r>
            <a:r>
              <a:rPr lang="fr-BE" sz="1600" err="1">
                <a:solidFill>
                  <a:srgbClr val="002060"/>
                </a:solidFill>
                <a:latin typeface="Arial"/>
                <a:cs typeface="Arial"/>
              </a:rPr>
              <a:t>ligt</a:t>
            </a:r>
            <a:r>
              <a:rPr lang="fr-BE" sz="1600">
                <a:solidFill>
                  <a:srgbClr val="002060"/>
                </a:solidFill>
                <a:latin typeface="Arial"/>
                <a:cs typeface="Arial"/>
              </a:rPr>
              <a:t> in de </a:t>
            </a:r>
            <a:r>
              <a:rPr lang="fr-BE" sz="1600" err="1">
                <a:solidFill>
                  <a:srgbClr val="002060"/>
                </a:solidFill>
                <a:latin typeface="Arial"/>
                <a:cs typeface="Arial"/>
              </a:rPr>
              <a:t>lokalen</a:t>
            </a:r>
            <a:endParaRPr lang="fr-BE" sz="1600">
              <a:solidFill>
                <a:srgbClr val="002060"/>
              </a:solidFill>
              <a:latin typeface="Arial"/>
              <a:cs typeface="Arial"/>
            </a:endParaRPr>
          </a:p>
          <a:p>
            <a:pPr marL="285750" indent="-285750">
              <a:lnSpc>
                <a:spcPct val="100000"/>
              </a:lnSpc>
              <a:spcBef>
                <a:spcPts val="0"/>
              </a:spcBef>
              <a:buFont typeface="Arial,Sans-Serif"/>
            </a:pPr>
            <a:endParaRPr lang="fr-BE" sz="1600">
              <a:solidFill>
                <a:srgbClr val="002060"/>
              </a:solidFill>
              <a:latin typeface="Arial"/>
              <a:cs typeface="Arial"/>
            </a:endParaRPr>
          </a:p>
          <a:p>
            <a:pPr marL="0" indent="0">
              <a:lnSpc>
                <a:spcPct val="100000"/>
              </a:lnSpc>
              <a:spcBef>
                <a:spcPts val="0"/>
              </a:spcBef>
              <a:buNone/>
            </a:pPr>
            <a:endParaRPr lang="fr-BE" sz="1800">
              <a:solidFill>
                <a:srgbClr val="002060"/>
              </a:solidFill>
              <a:latin typeface="Arial"/>
              <a:cs typeface="Arial"/>
            </a:endParaRPr>
          </a:p>
          <a:p>
            <a:pPr marL="285750" indent="-285750">
              <a:lnSpc>
                <a:spcPct val="100000"/>
              </a:lnSpc>
              <a:spcBef>
                <a:spcPts val="0"/>
              </a:spcBef>
              <a:buFont typeface="Arial,Sans-Serif"/>
            </a:pPr>
            <a:endParaRPr lang="fr-BE" sz="1800">
              <a:solidFill>
                <a:srgbClr val="002060"/>
              </a:solidFill>
              <a:latin typeface="Arial"/>
              <a:cs typeface="Arial"/>
            </a:endParaRPr>
          </a:p>
          <a:p>
            <a:pPr marL="285750" indent="-285750">
              <a:lnSpc>
                <a:spcPct val="100000"/>
              </a:lnSpc>
              <a:spcBef>
                <a:spcPts val="0"/>
              </a:spcBef>
              <a:buFont typeface="Arial,Sans-Serif"/>
            </a:pPr>
            <a:endParaRPr lang="fr-BE" sz="1800">
              <a:solidFill>
                <a:srgbClr val="000000"/>
              </a:solidFill>
              <a:latin typeface="Arial"/>
              <a:cs typeface="Arial"/>
            </a:endParaRPr>
          </a:p>
          <a:p>
            <a:pPr marL="285750" indent="-285750">
              <a:lnSpc>
                <a:spcPct val="100000"/>
              </a:lnSpc>
              <a:spcBef>
                <a:spcPts val="0"/>
              </a:spcBef>
              <a:buFont typeface="Arial,Sans-Serif"/>
            </a:pPr>
            <a:endParaRPr lang="fr-BE" sz="1800">
              <a:solidFill>
                <a:srgbClr val="000000"/>
              </a:solidFill>
              <a:latin typeface="Arial"/>
              <a:cs typeface="Arial"/>
            </a:endParaRPr>
          </a:p>
          <a:p>
            <a:pPr marL="285750" indent="-285750">
              <a:lnSpc>
                <a:spcPct val="100000"/>
              </a:lnSpc>
              <a:spcBef>
                <a:spcPts val="0"/>
              </a:spcBef>
              <a:buFont typeface="Arial,Sans-Serif"/>
            </a:pPr>
            <a:endParaRPr lang="en-US" sz="1800">
              <a:solidFill>
                <a:srgbClr val="000000"/>
              </a:solidFill>
              <a:latin typeface="Arial"/>
              <a:cs typeface="Arial"/>
            </a:endParaRPr>
          </a:p>
          <a:p>
            <a:pPr>
              <a:lnSpc>
                <a:spcPct val="100000"/>
              </a:lnSpc>
              <a:spcBef>
                <a:spcPts val="0"/>
              </a:spcBef>
              <a:buFont typeface="Arial,Sans-Serif"/>
            </a:pPr>
            <a:endParaRPr lang="nl-BE" sz="1800">
              <a:solidFill>
                <a:srgbClr val="000000"/>
              </a:solidFill>
            </a:endParaRPr>
          </a:p>
          <a:p>
            <a:endParaRPr lang="nl-NL" sz="1800"/>
          </a:p>
        </p:txBody>
      </p:sp>
    </p:spTree>
    <p:extLst>
      <p:ext uri="{BB962C8B-B14F-4D97-AF65-F5344CB8AC3E}">
        <p14:creationId xmlns:p14="http://schemas.microsoft.com/office/powerpoint/2010/main" val="27133790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D8344F-6555-608E-5235-4D8AA892051D}"/>
              </a:ext>
            </a:extLst>
          </p:cNvPr>
          <p:cNvSpPr>
            <a:spLocks noGrp="1"/>
          </p:cNvSpPr>
          <p:nvPr>
            <p:ph type="title"/>
          </p:nvPr>
        </p:nvSpPr>
        <p:spPr/>
        <p:txBody>
          <a:bodyPr/>
          <a:lstStyle/>
          <a:p>
            <a:r>
              <a:rPr lang="nl-NL" sz="3600">
                <a:solidFill>
                  <a:srgbClr val="009FE3"/>
                </a:solidFill>
                <a:latin typeface="Arial"/>
                <a:cs typeface="Arial"/>
              </a:rPr>
              <a:t>Voorwaarden voor een vlot verloop</a:t>
            </a:r>
          </a:p>
        </p:txBody>
      </p:sp>
      <p:sp>
        <p:nvSpPr>
          <p:cNvPr id="3" name="Tijdelijke aanduiding voor tekst 2">
            <a:extLst>
              <a:ext uri="{FF2B5EF4-FFF2-40B4-BE49-F238E27FC236}">
                <a16:creationId xmlns:a16="http://schemas.microsoft.com/office/drawing/2014/main" id="{9A17BAB0-D262-2BF5-95C6-4D94A5A66D23}"/>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r>
              <a:rPr lang="nl-NL" sz="1800" b="1">
                <a:latin typeface="HelveticaNeueLT Std"/>
                <a:cs typeface="Arial"/>
              </a:rPr>
              <a:t>Herinnering </a:t>
            </a:r>
            <a:r>
              <a:rPr lang="nl-NL" sz="1800">
                <a:latin typeface="HelveticaNeueLT Std"/>
                <a:cs typeface="Arial"/>
              </a:rPr>
              <a:t>stagiairs: hebben ze alles mee? </a:t>
            </a:r>
          </a:p>
          <a:p>
            <a:pPr lvl="1"/>
            <a:r>
              <a:rPr lang="nl-NL" sz="1800">
                <a:latin typeface="HelveticaNeueLT Std"/>
                <a:cs typeface="Arial"/>
              </a:rPr>
              <a:t>Identiteitskaart</a:t>
            </a:r>
          </a:p>
          <a:p>
            <a:pPr lvl="1"/>
            <a:r>
              <a:rPr lang="nl-NL" sz="1800">
                <a:latin typeface="HelveticaNeueLT Std"/>
                <a:cs typeface="Arial"/>
              </a:rPr>
              <a:t>Bril</a:t>
            </a:r>
          </a:p>
          <a:p>
            <a:pPr lvl="1"/>
            <a:r>
              <a:rPr lang="nl-NL" sz="1800" b="1">
                <a:latin typeface="HelveticaNeueLT Std"/>
                <a:cs typeface="Arial"/>
              </a:rPr>
              <a:t>Ingevulde</a:t>
            </a:r>
            <a:r>
              <a:rPr lang="nl-NL" sz="1800">
                <a:latin typeface="HelveticaNeueLT Std"/>
                <a:cs typeface="Arial"/>
              </a:rPr>
              <a:t> medische vragenlijst</a:t>
            </a:r>
          </a:p>
          <a:p>
            <a:pPr lvl="1"/>
            <a:r>
              <a:rPr lang="nl-NL" sz="1800">
                <a:latin typeface="HelveticaNeueLT Std"/>
                <a:cs typeface="Arial"/>
              </a:rPr>
              <a:t>Vaccinatiegegevens + resultaten bloedafname hepatitis B antistoffen </a:t>
            </a:r>
            <a:r>
              <a:rPr lang="nl-NL" sz="1800" b="1">
                <a:latin typeface="HelveticaNeueLT Std"/>
                <a:cs typeface="Arial"/>
              </a:rPr>
              <a:t>op papier </a:t>
            </a:r>
            <a:r>
              <a:rPr lang="nl-NL" sz="1800">
                <a:latin typeface="HelveticaNeueLT Std"/>
                <a:cs typeface="Arial"/>
              </a:rPr>
              <a:t>(richtingen zorg)</a:t>
            </a:r>
          </a:p>
          <a:p>
            <a:pPr lvl="1"/>
            <a:r>
              <a:rPr lang="nl-NL" sz="1800">
                <a:latin typeface="HelveticaNeueLT Std"/>
                <a:cs typeface="Arial"/>
              </a:rPr>
              <a:t>Medisch verslag behandelend arts als belangrijk medisch probleem</a:t>
            </a:r>
          </a:p>
          <a:p>
            <a:pPr lvl="1"/>
            <a:endParaRPr lang="nl-NL" sz="1800">
              <a:latin typeface="HelveticaNeueLT Std"/>
              <a:ea typeface="Arial" charset="0"/>
              <a:cs typeface="Arial"/>
            </a:endParaRPr>
          </a:p>
          <a:p>
            <a:r>
              <a:rPr lang="nl-NL" sz="1800">
                <a:latin typeface="HelveticaNeueLT Std"/>
                <a:cs typeface="Arial"/>
              </a:rPr>
              <a:t>Zorg dat de stagiairs </a:t>
            </a:r>
            <a:r>
              <a:rPr lang="nl-NL" sz="1800" b="1">
                <a:latin typeface="HelveticaNeueLT Std"/>
                <a:cs typeface="Arial"/>
              </a:rPr>
              <a:t>tijdig</a:t>
            </a:r>
            <a:r>
              <a:rPr lang="nl-NL" sz="1800">
                <a:latin typeface="HelveticaNeueLT Std"/>
                <a:cs typeface="Arial"/>
              </a:rPr>
              <a:t> aanwezig zijn en vlot aansluiten</a:t>
            </a:r>
          </a:p>
          <a:p>
            <a:r>
              <a:rPr lang="nl-NL" sz="1800">
                <a:latin typeface="HelveticaNeueLT Std"/>
                <a:cs typeface="Arial"/>
              </a:rPr>
              <a:t>Respecteer de tijdsloten die gereserveerd zijn (toevoegen extra stagiairs)</a:t>
            </a:r>
          </a:p>
          <a:p>
            <a:endParaRPr lang="nl-NL" sz="1800">
              <a:latin typeface="HelveticaNeueLT Std"/>
              <a:ea typeface="Arial" charset="0"/>
              <a:cs typeface="Arial"/>
            </a:endParaRPr>
          </a:p>
          <a:p>
            <a:endParaRPr lang="nl-NL" sz="1800">
              <a:latin typeface="HelveticaNeueLT Std"/>
              <a:ea typeface="Arial" charset="0"/>
              <a:cs typeface="Arial"/>
            </a:endParaRPr>
          </a:p>
          <a:p>
            <a:pPr marL="0" indent="0">
              <a:buNone/>
            </a:pPr>
            <a:endParaRPr lang="fr-BE" sz="1800">
              <a:solidFill>
                <a:srgbClr val="000000"/>
              </a:solidFill>
              <a:latin typeface="Arial"/>
              <a:cs typeface="Arial"/>
            </a:endParaRPr>
          </a:p>
          <a:p>
            <a:pPr marL="285750" indent="-285750">
              <a:lnSpc>
                <a:spcPct val="100000"/>
              </a:lnSpc>
              <a:spcBef>
                <a:spcPts val="0"/>
              </a:spcBef>
              <a:buFont typeface="Arial,Sans-Serif"/>
            </a:pPr>
            <a:endParaRPr lang="fr-BE" sz="1800">
              <a:solidFill>
                <a:srgbClr val="000000"/>
              </a:solidFill>
              <a:latin typeface="Arial"/>
              <a:cs typeface="Arial"/>
            </a:endParaRPr>
          </a:p>
          <a:p>
            <a:pPr marL="285750" indent="-285750">
              <a:lnSpc>
                <a:spcPct val="100000"/>
              </a:lnSpc>
              <a:spcBef>
                <a:spcPts val="0"/>
              </a:spcBef>
              <a:buFont typeface="Arial,Sans-Serif"/>
            </a:pPr>
            <a:endParaRPr lang="fr-BE" sz="1800">
              <a:solidFill>
                <a:srgbClr val="000000"/>
              </a:solidFill>
              <a:latin typeface="Arial"/>
              <a:cs typeface="Arial"/>
            </a:endParaRPr>
          </a:p>
          <a:p>
            <a:pPr marL="285750" indent="-285750">
              <a:lnSpc>
                <a:spcPct val="100000"/>
              </a:lnSpc>
              <a:spcBef>
                <a:spcPts val="0"/>
              </a:spcBef>
              <a:buFont typeface="Arial,Sans-Serif"/>
            </a:pPr>
            <a:endParaRPr lang="en-US" sz="1800">
              <a:solidFill>
                <a:srgbClr val="000000"/>
              </a:solidFill>
              <a:latin typeface="Arial"/>
              <a:cs typeface="Arial"/>
            </a:endParaRPr>
          </a:p>
          <a:p>
            <a:pPr>
              <a:lnSpc>
                <a:spcPct val="100000"/>
              </a:lnSpc>
              <a:spcBef>
                <a:spcPts val="0"/>
              </a:spcBef>
              <a:buFont typeface="Arial,Sans-Serif"/>
            </a:pPr>
            <a:endParaRPr lang="nl-BE" sz="1800">
              <a:solidFill>
                <a:srgbClr val="000000"/>
              </a:solidFill>
            </a:endParaRPr>
          </a:p>
          <a:p>
            <a:endParaRPr lang="nl-NL" sz="1800"/>
          </a:p>
        </p:txBody>
      </p:sp>
    </p:spTree>
    <p:extLst>
      <p:ext uri="{BB962C8B-B14F-4D97-AF65-F5344CB8AC3E}">
        <p14:creationId xmlns:p14="http://schemas.microsoft.com/office/powerpoint/2010/main" val="41900686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D8344F-6555-608E-5235-4D8AA892051D}"/>
              </a:ext>
            </a:extLst>
          </p:cNvPr>
          <p:cNvSpPr>
            <a:spLocks noGrp="1"/>
          </p:cNvSpPr>
          <p:nvPr>
            <p:ph type="title"/>
          </p:nvPr>
        </p:nvSpPr>
        <p:spPr/>
        <p:txBody>
          <a:bodyPr/>
          <a:lstStyle/>
          <a:p>
            <a:r>
              <a:rPr lang="nl-NL" sz="3600">
                <a:solidFill>
                  <a:srgbClr val="009FE3"/>
                </a:solidFill>
                <a:latin typeface="Arial"/>
                <a:cs typeface="Arial"/>
              </a:rPr>
              <a:t>Enkele afspraken</a:t>
            </a:r>
          </a:p>
        </p:txBody>
      </p:sp>
      <p:sp>
        <p:nvSpPr>
          <p:cNvPr id="3" name="Tijdelijke aanduiding voor tekst 2">
            <a:extLst>
              <a:ext uri="{FF2B5EF4-FFF2-40B4-BE49-F238E27FC236}">
                <a16:creationId xmlns:a16="http://schemas.microsoft.com/office/drawing/2014/main" id="{9A17BAB0-D262-2BF5-95C6-4D94A5A66D23}"/>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r>
              <a:rPr lang="nl-NL" sz="1600" b="1" u="sng">
                <a:latin typeface="HelveticaNeueLT Std"/>
                <a:ea typeface="Arial" charset="0"/>
                <a:cs typeface="Arial"/>
              </a:rPr>
              <a:t>Afwezig</a:t>
            </a:r>
            <a:r>
              <a:rPr lang="nl-NL" sz="1600" u="sng">
                <a:latin typeface="HelveticaNeueLT Std"/>
                <a:ea typeface="Arial" charset="0"/>
                <a:cs typeface="Arial"/>
              </a:rPr>
              <a:t> op medisch onderzoek</a:t>
            </a:r>
            <a:r>
              <a:rPr lang="nl-NL" sz="1600">
                <a:latin typeface="HelveticaNeueLT Std"/>
                <a:ea typeface="Arial" charset="0"/>
                <a:cs typeface="Arial"/>
              </a:rPr>
              <a:t>: </a:t>
            </a:r>
          </a:p>
          <a:p>
            <a:pPr lvl="1"/>
            <a:r>
              <a:rPr lang="nl-NL" sz="1600">
                <a:latin typeface="HelveticaNeueLT Std"/>
                <a:ea typeface="Arial" charset="0"/>
                <a:cs typeface="Arial"/>
              </a:rPr>
              <a:t>Geef de gekende afwezigheden door aan het medisch team ter plaatse – vervang deze bij voorkeur door andere stagiairs</a:t>
            </a:r>
          </a:p>
          <a:p>
            <a:pPr lvl="1"/>
            <a:r>
              <a:rPr lang="nl-NL" sz="1600">
                <a:latin typeface="HelveticaNeueLT Std"/>
                <a:ea typeface="Arial" charset="0"/>
                <a:cs typeface="Arial"/>
              </a:rPr>
              <a:t>Cohezio volgt de afwezigheden </a:t>
            </a:r>
            <a:r>
              <a:rPr lang="nl-NL" sz="1600" b="1">
                <a:latin typeface="HelveticaNeueLT Std"/>
                <a:ea typeface="Arial" charset="0"/>
                <a:cs typeface="Arial"/>
              </a:rPr>
              <a:t>niet proactief </a:t>
            </a:r>
            <a:r>
              <a:rPr lang="nl-NL" sz="1600">
                <a:latin typeface="HelveticaNeueLT Std"/>
                <a:ea typeface="Arial" charset="0"/>
                <a:cs typeface="Arial"/>
              </a:rPr>
              <a:t>op voor het plannen van een nieuwe afspraak.</a:t>
            </a:r>
          </a:p>
          <a:p>
            <a:pPr lvl="1"/>
            <a:r>
              <a:rPr lang="nl-NL" sz="1600">
                <a:latin typeface="HelveticaNeueLT Std"/>
                <a:ea typeface="Arial" charset="0"/>
                <a:cs typeface="Arial"/>
              </a:rPr>
              <a:t>Neem zelf contact op met je contactpersoon van Cohezio voor het plannen van een nieuwe afspraak</a:t>
            </a:r>
          </a:p>
          <a:p>
            <a:pPr marL="457200" lvl="1" indent="0">
              <a:buNone/>
            </a:pPr>
            <a:endParaRPr lang="nl-NL" sz="1600">
              <a:latin typeface="HelveticaNeueLT Std"/>
              <a:ea typeface="Arial" charset="0"/>
              <a:cs typeface="Arial"/>
            </a:endParaRPr>
          </a:p>
          <a:p>
            <a:r>
              <a:rPr lang="nl-NL" sz="1600" b="1" u="sng">
                <a:latin typeface="HelveticaNeueLT Std"/>
                <a:cs typeface="Arial"/>
              </a:rPr>
              <a:t>Aanwezig</a:t>
            </a:r>
            <a:r>
              <a:rPr lang="nl-NL" sz="1600" u="sng">
                <a:latin typeface="HelveticaNeueLT Std"/>
                <a:cs typeface="Arial"/>
              </a:rPr>
              <a:t> op het medisch onderzoek, maar </a:t>
            </a:r>
            <a:r>
              <a:rPr lang="nl-NL" sz="1600" b="1" u="sng">
                <a:latin typeface="HelveticaNeueLT Std"/>
                <a:cs typeface="Arial"/>
              </a:rPr>
              <a:t>niet in orde </a:t>
            </a:r>
            <a:r>
              <a:rPr lang="nl-NL" sz="1600" u="sng">
                <a:latin typeface="HelveticaNeueLT Std"/>
                <a:cs typeface="Arial"/>
              </a:rPr>
              <a:t>met de bloedafname voor de bepaling van hepatitis B antistoffen</a:t>
            </a:r>
          </a:p>
          <a:p>
            <a:pPr lvl="1"/>
            <a:r>
              <a:rPr lang="nl-NL" sz="1600">
                <a:latin typeface="HelveticaNeueLT Std"/>
                <a:ea typeface="Arial" charset="0"/>
                <a:cs typeface="Arial"/>
              </a:rPr>
              <a:t>De stagiair wordt niet gezien op medisch onderzoek. </a:t>
            </a:r>
          </a:p>
          <a:p>
            <a:pPr lvl="1"/>
            <a:r>
              <a:rPr lang="nl-NL" sz="1600">
                <a:latin typeface="HelveticaNeueLT Std"/>
                <a:ea typeface="Arial" charset="0"/>
                <a:cs typeface="Arial"/>
              </a:rPr>
              <a:t>Cohezio volgt de ‘aanwezig, niet in orde’ </a:t>
            </a:r>
            <a:r>
              <a:rPr lang="nl-NL" sz="1600" b="1">
                <a:latin typeface="HelveticaNeueLT Std"/>
                <a:ea typeface="Arial" charset="0"/>
                <a:cs typeface="Arial"/>
              </a:rPr>
              <a:t>niet proactief </a:t>
            </a:r>
            <a:r>
              <a:rPr lang="nl-NL" sz="1600">
                <a:latin typeface="HelveticaNeueLT Std"/>
                <a:ea typeface="Arial" charset="0"/>
                <a:cs typeface="Arial"/>
              </a:rPr>
              <a:t>op voor het plannen van een nieuwe afspraak. </a:t>
            </a:r>
          </a:p>
          <a:p>
            <a:pPr lvl="1"/>
            <a:r>
              <a:rPr lang="nl-NL" sz="1600">
                <a:latin typeface="HelveticaNeueLT Std"/>
                <a:ea typeface="Arial" charset="0"/>
                <a:cs typeface="Arial"/>
              </a:rPr>
              <a:t>De stagiair/school dient een nieuwe afspraak te plannen waar de student zich aanbiedt met de resultaten van de bloedafname. </a:t>
            </a:r>
          </a:p>
          <a:p>
            <a:pPr marL="0" indent="0">
              <a:buNone/>
            </a:pPr>
            <a:endParaRPr lang="nl-NL" sz="1600">
              <a:latin typeface="HelveticaNeueLT Std"/>
              <a:ea typeface="Arial" charset="0"/>
              <a:cs typeface="Arial"/>
            </a:endParaRPr>
          </a:p>
          <a:p>
            <a:r>
              <a:rPr lang="nl-NL" sz="1600">
                <a:latin typeface="HelveticaNeueLT Std"/>
                <a:ea typeface="Arial" charset="0"/>
                <a:cs typeface="Arial"/>
              </a:rPr>
              <a:t>Facturatie van laattijdig geannuleerde afspraken en van afspraken stagiairs die niet in orde zijn met de bloedafname</a:t>
            </a:r>
          </a:p>
          <a:p>
            <a:pPr marL="0" indent="0">
              <a:buNone/>
            </a:pPr>
            <a:endParaRPr lang="fr-BE" sz="1600">
              <a:solidFill>
                <a:srgbClr val="000000"/>
              </a:solidFill>
              <a:latin typeface="Arial"/>
              <a:cs typeface="Arial"/>
            </a:endParaRPr>
          </a:p>
          <a:p>
            <a:pPr marL="285750" indent="-285750">
              <a:lnSpc>
                <a:spcPct val="100000"/>
              </a:lnSpc>
              <a:spcBef>
                <a:spcPts val="0"/>
              </a:spcBef>
              <a:buFont typeface="Arial,Sans-Serif"/>
            </a:pPr>
            <a:endParaRPr lang="fr-BE" sz="1600">
              <a:solidFill>
                <a:srgbClr val="000000"/>
              </a:solidFill>
              <a:latin typeface="Arial"/>
              <a:cs typeface="Arial"/>
            </a:endParaRPr>
          </a:p>
          <a:p>
            <a:pPr marL="285750" indent="-285750">
              <a:lnSpc>
                <a:spcPct val="100000"/>
              </a:lnSpc>
              <a:spcBef>
                <a:spcPts val="0"/>
              </a:spcBef>
              <a:buFont typeface="Arial,Sans-Serif"/>
            </a:pPr>
            <a:endParaRPr lang="fr-BE" sz="1800">
              <a:solidFill>
                <a:srgbClr val="000000"/>
              </a:solidFill>
              <a:latin typeface="Arial"/>
              <a:cs typeface="Arial"/>
            </a:endParaRPr>
          </a:p>
          <a:p>
            <a:pPr marL="0" indent="0">
              <a:lnSpc>
                <a:spcPct val="100000"/>
              </a:lnSpc>
              <a:spcBef>
                <a:spcPts val="0"/>
              </a:spcBef>
              <a:buNone/>
            </a:pPr>
            <a:endParaRPr lang="en-US" sz="1800">
              <a:solidFill>
                <a:srgbClr val="000000"/>
              </a:solidFill>
              <a:latin typeface="Arial"/>
              <a:cs typeface="Arial"/>
            </a:endParaRPr>
          </a:p>
          <a:p>
            <a:pPr>
              <a:lnSpc>
                <a:spcPct val="100000"/>
              </a:lnSpc>
              <a:spcBef>
                <a:spcPts val="0"/>
              </a:spcBef>
              <a:buFont typeface="Arial,Sans-Serif"/>
            </a:pPr>
            <a:endParaRPr lang="nl-BE" sz="1800">
              <a:solidFill>
                <a:srgbClr val="000000"/>
              </a:solidFill>
            </a:endParaRPr>
          </a:p>
          <a:p>
            <a:endParaRPr lang="nl-NL" sz="1800"/>
          </a:p>
        </p:txBody>
      </p:sp>
    </p:spTree>
    <p:extLst>
      <p:ext uri="{BB962C8B-B14F-4D97-AF65-F5344CB8AC3E}">
        <p14:creationId xmlns:p14="http://schemas.microsoft.com/office/powerpoint/2010/main" val="379738602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3DBDB-F32B-0FCE-19CD-0977A227D17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0BB58C1-7519-4D03-8BF1-6F19D14D1AA4}"/>
              </a:ext>
            </a:extLst>
          </p:cNvPr>
          <p:cNvSpPr>
            <a:spLocks noGrp="1"/>
          </p:cNvSpPr>
          <p:nvPr>
            <p:ph type="title"/>
          </p:nvPr>
        </p:nvSpPr>
        <p:spPr/>
        <p:txBody>
          <a:bodyPr/>
          <a:lstStyle/>
          <a:p>
            <a:r>
              <a:rPr lang="nl-NL" sz="3600">
                <a:solidFill>
                  <a:srgbClr val="009FE3"/>
                </a:solidFill>
                <a:latin typeface="Arial"/>
                <a:cs typeface="Arial"/>
              </a:rPr>
              <a:t>Enkele afspraken</a:t>
            </a:r>
          </a:p>
        </p:txBody>
      </p:sp>
      <p:sp>
        <p:nvSpPr>
          <p:cNvPr id="3" name="Tijdelijke aanduiding voor tekst 2">
            <a:extLst>
              <a:ext uri="{FF2B5EF4-FFF2-40B4-BE49-F238E27FC236}">
                <a16:creationId xmlns:a16="http://schemas.microsoft.com/office/drawing/2014/main" id="{802D8851-5840-E8CC-FE1A-4E26DA5438B2}"/>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r>
              <a:rPr lang="nl-NL" sz="1600" b="1">
                <a:latin typeface="HelveticaNeueLT Std"/>
                <a:cs typeface="Arial"/>
              </a:rPr>
              <a:t>Doelpubliek stagiairs: </a:t>
            </a:r>
          </a:p>
          <a:p>
            <a:pPr lvl="1"/>
            <a:r>
              <a:rPr lang="nl-NL" sz="1600">
                <a:latin typeface="HelveticaNeueLT Std"/>
                <a:ea typeface="Arial" charset="0"/>
                <a:cs typeface="Arial"/>
              </a:rPr>
              <a:t>Angst voor </a:t>
            </a:r>
            <a:r>
              <a:rPr lang="nl-NL" sz="1600" u="sng">
                <a:latin typeface="HelveticaNeueLT Std"/>
                <a:ea typeface="Arial" charset="0"/>
                <a:cs typeface="Arial"/>
              </a:rPr>
              <a:t>vaccinaties </a:t>
            </a:r>
            <a:r>
              <a:rPr lang="nl-NL" sz="1600">
                <a:latin typeface="HelveticaNeueLT Std"/>
                <a:ea typeface="Arial" charset="0"/>
                <a:cs typeface="Arial"/>
              </a:rPr>
              <a:t>– zorg voor ondersteuning ter plaatse van een vertrouwenspersoon</a:t>
            </a:r>
          </a:p>
          <a:p>
            <a:pPr lvl="1"/>
            <a:r>
              <a:rPr lang="nl-NL" sz="1600">
                <a:latin typeface="HelveticaNeueLT Std"/>
                <a:cs typeface="Arial"/>
              </a:rPr>
              <a:t>Informeer de stagiair (en indien nodig de ouders)</a:t>
            </a:r>
          </a:p>
          <a:p>
            <a:pPr marL="457200" lvl="1" indent="0">
              <a:buNone/>
            </a:pPr>
            <a:endParaRPr lang="nl-NL" sz="1600">
              <a:latin typeface="HelveticaNeueLT Std"/>
              <a:ea typeface="Arial" charset="0"/>
              <a:cs typeface="Arial"/>
            </a:endParaRPr>
          </a:p>
          <a:p>
            <a:pPr lvl="1"/>
            <a:endParaRPr lang="nl-NL" sz="1600">
              <a:latin typeface="HelveticaNeueLT Std"/>
              <a:ea typeface="Arial" charset="0"/>
              <a:cs typeface="Arial"/>
            </a:endParaRPr>
          </a:p>
          <a:p>
            <a:pPr marL="0" indent="0">
              <a:buNone/>
            </a:pPr>
            <a:endParaRPr lang="fr-BE" sz="1600">
              <a:solidFill>
                <a:srgbClr val="000000"/>
              </a:solidFill>
              <a:latin typeface="Arial"/>
              <a:cs typeface="Arial"/>
            </a:endParaRPr>
          </a:p>
          <a:p>
            <a:pPr marL="285750" indent="-285750">
              <a:lnSpc>
                <a:spcPct val="100000"/>
              </a:lnSpc>
              <a:spcBef>
                <a:spcPts val="0"/>
              </a:spcBef>
              <a:buFont typeface="Arial,Sans-Serif"/>
            </a:pPr>
            <a:endParaRPr lang="fr-BE" sz="1600">
              <a:solidFill>
                <a:srgbClr val="000000"/>
              </a:solidFill>
              <a:latin typeface="Arial"/>
              <a:cs typeface="Arial"/>
            </a:endParaRPr>
          </a:p>
          <a:p>
            <a:pPr marL="285750" indent="-285750">
              <a:lnSpc>
                <a:spcPct val="100000"/>
              </a:lnSpc>
              <a:spcBef>
                <a:spcPts val="0"/>
              </a:spcBef>
              <a:buFont typeface="Arial,Sans-Serif"/>
            </a:pPr>
            <a:endParaRPr lang="fr-BE" sz="1800">
              <a:solidFill>
                <a:srgbClr val="000000"/>
              </a:solidFill>
              <a:latin typeface="Arial"/>
              <a:cs typeface="Arial"/>
            </a:endParaRPr>
          </a:p>
          <a:p>
            <a:pPr marL="0" indent="0">
              <a:lnSpc>
                <a:spcPct val="100000"/>
              </a:lnSpc>
              <a:spcBef>
                <a:spcPts val="0"/>
              </a:spcBef>
              <a:buNone/>
            </a:pPr>
            <a:endParaRPr lang="en-US" sz="1800">
              <a:solidFill>
                <a:srgbClr val="000000"/>
              </a:solidFill>
              <a:latin typeface="Arial"/>
              <a:cs typeface="Arial"/>
            </a:endParaRPr>
          </a:p>
          <a:p>
            <a:pPr>
              <a:lnSpc>
                <a:spcPct val="100000"/>
              </a:lnSpc>
              <a:spcBef>
                <a:spcPts val="0"/>
              </a:spcBef>
              <a:buFont typeface="Arial,Sans-Serif"/>
            </a:pPr>
            <a:endParaRPr lang="nl-BE" sz="1800">
              <a:solidFill>
                <a:srgbClr val="000000"/>
              </a:solidFill>
            </a:endParaRPr>
          </a:p>
          <a:p>
            <a:endParaRPr lang="nl-NL" sz="1800"/>
          </a:p>
        </p:txBody>
      </p:sp>
    </p:spTree>
    <p:extLst>
      <p:ext uri="{BB962C8B-B14F-4D97-AF65-F5344CB8AC3E}">
        <p14:creationId xmlns:p14="http://schemas.microsoft.com/office/powerpoint/2010/main" val="13321336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DB7F30EB-AC19-D22A-624F-57FD468C5A9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16CC29A-3E4D-0BC5-092F-558F593923AE}"/>
              </a:ext>
            </a:extLst>
          </p:cNvPr>
          <p:cNvSpPr>
            <a:spLocks noGrp="1"/>
          </p:cNvSpPr>
          <p:nvPr>
            <p:ph type="title"/>
          </p:nvPr>
        </p:nvSpPr>
        <p:spPr>
          <a:xfrm>
            <a:off x="557388" y="884474"/>
            <a:ext cx="10515600" cy="672767"/>
          </a:xfrm>
        </p:spPr>
        <p:txBody>
          <a:bodyPr/>
          <a:lstStyle/>
          <a:p>
            <a:r>
              <a:rPr lang="fr-FR" sz="4000">
                <a:solidFill>
                  <a:srgbClr val="F39200"/>
                </a:solidFill>
              </a:rPr>
              <a:t>Gezondheidstoezicht: </a:t>
            </a:r>
            <a:br>
              <a:rPr lang="fr-FR" sz="4000">
                <a:solidFill>
                  <a:srgbClr val="F39200"/>
                </a:solidFill>
              </a:rPr>
            </a:br>
            <a:r>
              <a:rPr lang="fr-FR" sz="4000" err="1">
                <a:solidFill>
                  <a:srgbClr val="F39200"/>
                </a:solidFill>
              </a:rPr>
              <a:t>uitvoering</a:t>
            </a:r>
            <a:r>
              <a:rPr lang="fr-FR" sz="4000">
                <a:solidFill>
                  <a:srgbClr val="F39200"/>
                </a:solidFill>
              </a:rPr>
              <a:t> van het onderzoek</a:t>
            </a:r>
          </a:p>
        </p:txBody>
      </p:sp>
    </p:spTree>
    <p:extLst>
      <p:ext uri="{BB962C8B-B14F-4D97-AF65-F5344CB8AC3E}">
        <p14:creationId xmlns:p14="http://schemas.microsoft.com/office/powerpoint/2010/main" val="35378985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158262"/>
            <a:ext cx="10515600" cy="672766"/>
          </a:xfrm>
        </p:spPr>
        <p:txBody>
          <a:bodyPr/>
          <a:lstStyle/>
          <a:p>
            <a:r>
              <a:rPr lang="fr-FR" sz="3600" err="1">
                <a:latin typeface="Arial"/>
                <a:cs typeface="Arial"/>
              </a:rPr>
              <a:t>Uitvoering</a:t>
            </a:r>
            <a:r>
              <a:rPr lang="fr-FR" sz="3600">
                <a:latin typeface="Arial"/>
                <a:cs typeface="Arial"/>
              </a:rPr>
              <a:t> </a:t>
            </a:r>
            <a:r>
              <a:rPr lang="fr-FR" sz="3600" err="1">
                <a:latin typeface="Arial"/>
                <a:cs typeface="Arial"/>
              </a:rPr>
              <a:t>gezondheidstoezicht</a:t>
            </a:r>
            <a:endParaRPr lang="fr-FR" sz="3600"/>
          </a:p>
        </p:txBody>
      </p:sp>
      <p:sp>
        <p:nvSpPr>
          <p:cNvPr id="3" name="Espace réservé du texte 2"/>
          <p:cNvSpPr>
            <a:spLocks noGrp="1"/>
          </p:cNvSpPr>
          <p:nvPr>
            <p:ph type="body" sz="quarter" idx="10"/>
          </p:nvPr>
        </p:nvSpPr>
        <p:spPr>
          <a:xfrm>
            <a:off x="542923" y="1164049"/>
            <a:ext cx="10515600" cy="5535689"/>
          </a:xfrm>
        </p:spPr>
        <p:txBody>
          <a:bodyPr vert="horz" lIns="91440" tIns="45720" rIns="91440" bIns="45720" rtlCol="0" anchor="t">
            <a:normAutofit fontScale="32500" lnSpcReduction="20000"/>
          </a:bodyPr>
          <a:lstStyle/>
          <a:p>
            <a:pPr>
              <a:buFont typeface="Arial"/>
            </a:pPr>
            <a:r>
              <a:rPr lang="fr-FR" sz="4900" b="1" err="1">
                <a:latin typeface="Arial"/>
                <a:cs typeface="Arial"/>
              </a:rPr>
              <a:t>Wie</a:t>
            </a:r>
            <a:r>
              <a:rPr lang="fr-FR" sz="4900" b="1">
                <a:latin typeface="Arial"/>
                <a:cs typeface="Arial"/>
              </a:rPr>
              <a:t>?</a:t>
            </a:r>
          </a:p>
          <a:p>
            <a:pPr lvl="1">
              <a:buFont typeface="Arial"/>
            </a:pPr>
            <a:r>
              <a:rPr lang="fr-FR" sz="4900" err="1">
                <a:latin typeface="Arial"/>
                <a:cs typeface="Arial"/>
              </a:rPr>
              <a:t>Verpleegkundige</a:t>
            </a:r>
            <a:r>
              <a:rPr lang="fr-FR" sz="4900">
                <a:latin typeface="Arial"/>
                <a:cs typeface="Arial"/>
              </a:rPr>
              <a:t> – </a:t>
            </a:r>
            <a:r>
              <a:rPr lang="fr-FR" sz="4900" err="1">
                <a:latin typeface="Arial"/>
                <a:cs typeface="Arial"/>
              </a:rPr>
              <a:t>supervisie</a:t>
            </a:r>
            <a:r>
              <a:rPr lang="fr-FR" sz="4900">
                <a:latin typeface="Arial"/>
                <a:cs typeface="Arial"/>
              </a:rPr>
              <a:t> </a:t>
            </a:r>
            <a:r>
              <a:rPr lang="fr-FR" sz="4900" err="1">
                <a:latin typeface="Arial"/>
                <a:cs typeface="Arial"/>
              </a:rPr>
              <a:t>door</a:t>
            </a:r>
            <a:r>
              <a:rPr lang="fr-FR" sz="4900">
                <a:latin typeface="Arial"/>
                <a:cs typeface="Arial"/>
              </a:rPr>
              <a:t> de arts</a:t>
            </a:r>
          </a:p>
          <a:p>
            <a:pPr lvl="1">
              <a:buFont typeface="Arial"/>
            </a:pPr>
            <a:r>
              <a:rPr lang="fr-FR" sz="4900" err="1">
                <a:latin typeface="Arial"/>
                <a:cs typeface="Arial"/>
              </a:rPr>
              <a:t>Relevante</a:t>
            </a:r>
            <a:r>
              <a:rPr lang="fr-FR" sz="4900">
                <a:latin typeface="Arial"/>
                <a:cs typeface="Arial"/>
              </a:rPr>
              <a:t> </a:t>
            </a:r>
            <a:r>
              <a:rPr lang="fr-FR" sz="4900" err="1">
                <a:latin typeface="Arial"/>
                <a:cs typeface="Arial"/>
              </a:rPr>
              <a:t>medische</a:t>
            </a:r>
            <a:r>
              <a:rPr lang="fr-FR" sz="4900">
                <a:latin typeface="Arial"/>
                <a:cs typeface="Arial"/>
              </a:rPr>
              <a:t> </a:t>
            </a:r>
            <a:r>
              <a:rPr lang="fr-FR" sz="4900" err="1">
                <a:latin typeface="Arial"/>
                <a:cs typeface="Arial"/>
              </a:rPr>
              <a:t>aandoeningen</a:t>
            </a:r>
            <a:r>
              <a:rPr lang="fr-FR" sz="4900">
                <a:latin typeface="Arial"/>
                <a:cs typeface="Arial"/>
              </a:rPr>
              <a:t>: arts</a:t>
            </a:r>
          </a:p>
          <a:p>
            <a:pPr lvl="1">
              <a:buFont typeface="Arial"/>
            </a:pPr>
            <a:r>
              <a:rPr lang="fr-FR" sz="4900" err="1">
                <a:latin typeface="Arial"/>
                <a:cs typeface="Arial"/>
              </a:rPr>
              <a:t>Veiligheidsfunctie</a:t>
            </a:r>
            <a:r>
              <a:rPr lang="fr-FR" sz="4900">
                <a:latin typeface="Arial"/>
                <a:cs typeface="Arial"/>
              </a:rPr>
              <a:t>: arts</a:t>
            </a:r>
          </a:p>
          <a:p>
            <a:pPr marL="457200" lvl="1" indent="0">
              <a:buNone/>
            </a:pPr>
            <a:endParaRPr lang="fr-FR" sz="4900">
              <a:latin typeface="Arial"/>
              <a:cs typeface="Arial"/>
            </a:endParaRPr>
          </a:p>
          <a:p>
            <a:pPr>
              <a:buFont typeface="Arial"/>
            </a:pPr>
            <a:r>
              <a:rPr lang="fr-FR" sz="4900" b="1" err="1">
                <a:latin typeface="Arial"/>
                <a:cs typeface="Arial"/>
              </a:rPr>
              <a:t>Taak</a:t>
            </a:r>
            <a:r>
              <a:rPr lang="fr-FR" sz="4900" b="1">
                <a:latin typeface="Arial"/>
                <a:cs typeface="Arial"/>
              </a:rPr>
              <a:t> van de </a:t>
            </a:r>
            <a:r>
              <a:rPr lang="fr-FR" sz="4900" b="1" err="1">
                <a:latin typeface="Arial"/>
                <a:cs typeface="Arial"/>
              </a:rPr>
              <a:t>verpleegkundige</a:t>
            </a:r>
            <a:endParaRPr lang="fr-FR" sz="4900" b="1">
              <a:latin typeface="Arial"/>
              <a:cs typeface="Arial"/>
            </a:endParaRPr>
          </a:p>
          <a:p>
            <a:pPr lvl="1">
              <a:buFont typeface="Arial"/>
            </a:pPr>
            <a:r>
              <a:rPr lang="fr-FR" sz="4900" err="1">
                <a:latin typeface="Arial"/>
                <a:cs typeface="Arial"/>
              </a:rPr>
              <a:t>Bespreking</a:t>
            </a:r>
            <a:r>
              <a:rPr lang="fr-FR" sz="4900">
                <a:latin typeface="Arial"/>
                <a:cs typeface="Arial"/>
              </a:rPr>
              <a:t> </a:t>
            </a:r>
            <a:r>
              <a:rPr lang="fr-FR" sz="4900" err="1">
                <a:latin typeface="Arial"/>
                <a:cs typeface="Arial"/>
              </a:rPr>
              <a:t>vragenlijst</a:t>
            </a:r>
            <a:r>
              <a:rPr lang="fr-FR" sz="4900">
                <a:latin typeface="Arial"/>
                <a:cs typeface="Arial"/>
              </a:rPr>
              <a:t> + </a:t>
            </a:r>
            <a:r>
              <a:rPr lang="fr-FR" sz="4900" err="1">
                <a:latin typeface="Arial"/>
                <a:cs typeface="Arial"/>
              </a:rPr>
              <a:t>anamnese</a:t>
            </a:r>
            <a:endParaRPr lang="fr-FR" sz="4900">
              <a:latin typeface="Arial"/>
              <a:cs typeface="Arial"/>
            </a:endParaRPr>
          </a:p>
          <a:p>
            <a:pPr lvl="1">
              <a:buFont typeface="Arial"/>
            </a:pPr>
            <a:r>
              <a:rPr lang="fr-FR" sz="4900" err="1">
                <a:latin typeface="Arial"/>
                <a:cs typeface="Arial"/>
              </a:rPr>
              <a:t>Ogentest</a:t>
            </a:r>
            <a:endParaRPr lang="fr-FR" sz="4900">
              <a:latin typeface="Arial"/>
              <a:cs typeface="Arial"/>
            </a:endParaRPr>
          </a:p>
          <a:p>
            <a:pPr lvl="1">
              <a:buFont typeface="Arial"/>
            </a:pPr>
            <a:r>
              <a:rPr lang="fr-FR" sz="4900" err="1">
                <a:latin typeface="Arial"/>
                <a:cs typeface="Arial"/>
              </a:rPr>
              <a:t>Vaccinatie</a:t>
            </a:r>
            <a:endParaRPr lang="fr-FR" sz="4900">
              <a:latin typeface="Arial"/>
              <a:cs typeface="Arial"/>
            </a:endParaRPr>
          </a:p>
          <a:p>
            <a:pPr lvl="1">
              <a:buFont typeface="Arial"/>
            </a:pPr>
            <a:r>
              <a:rPr lang="fr-FR" sz="4900">
                <a:latin typeface="Arial"/>
                <a:cs typeface="Arial"/>
              </a:rPr>
              <a:t>Tuberculose screening</a:t>
            </a:r>
          </a:p>
          <a:p>
            <a:pPr lvl="1">
              <a:buFont typeface="Arial"/>
            </a:pPr>
            <a:r>
              <a:rPr lang="fr-FR" sz="4900" err="1">
                <a:latin typeface="Arial"/>
                <a:cs typeface="Arial"/>
              </a:rPr>
              <a:t>Technische</a:t>
            </a:r>
            <a:r>
              <a:rPr lang="fr-FR" sz="4900">
                <a:latin typeface="Arial"/>
                <a:cs typeface="Arial"/>
              </a:rPr>
              <a:t> </a:t>
            </a:r>
            <a:r>
              <a:rPr lang="fr-FR" sz="4900" err="1">
                <a:latin typeface="Arial"/>
                <a:cs typeface="Arial"/>
              </a:rPr>
              <a:t>onderzoeken</a:t>
            </a:r>
            <a:r>
              <a:rPr lang="fr-FR" sz="4900">
                <a:latin typeface="Arial"/>
                <a:cs typeface="Arial"/>
              </a:rPr>
              <a:t> (</a:t>
            </a:r>
            <a:r>
              <a:rPr lang="fr-FR" sz="4900" err="1">
                <a:latin typeface="Arial"/>
                <a:cs typeface="Arial"/>
              </a:rPr>
              <a:t>audiometrie</a:t>
            </a:r>
            <a:r>
              <a:rPr lang="fr-FR" sz="4900">
                <a:latin typeface="Arial"/>
                <a:cs typeface="Arial"/>
              </a:rPr>
              <a:t>, </a:t>
            </a:r>
            <a:r>
              <a:rPr lang="fr-FR" sz="4900" err="1">
                <a:latin typeface="Arial"/>
                <a:cs typeface="Arial"/>
              </a:rPr>
              <a:t>spirometrie</a:t>
            </a:r>
            <a:r>
              <a:rPr lang="fr-FR" sz="4900">
                <a:latin typeface="Arial"/>
                <a:cs typeface="Arial"/>
              </a:rPr>
              <a:t>)</a:t>
            </a:r>
          </a:p>
          <a:p>
            <a:pPr lvl="1">
              <a:buFont typeface="Arial"/>
            </a:pPr>
            <a:r>
              <a:rPr lang="fr-FR" sz="4900" err="1">
                <a:latin typeface="Arial"/>
                <a:cs typeface="Arial"/>
              </a:rPr>
              <a:t>Sensibilisering</a:t>
            </a:r>
            <a:r>
              <a:rPr lang="fr-FR" sz="4900">
                <a:latin typeface="Arial"/>
                <a:cs typeface="Arial"/>
              </a:rPr>
              <a:t> </a:t>
            </a:r>
            <a:r>
              <a:rPr lang="fr-FR" sz="4900" err="1">
                <a:latin typeface="Arial"/>
                <a:cs typeface="Arial"/>
              </a:rPr>
              <a:t>naar</a:t>
            </a:r>
            <a:r>
              <a:rPr lang="fr-FR" sz="4900">
                <a:latin typeface="Arial"/>
                <a:cs typeface="Arial"/>
              </a:rPr>
              <a:t> </a:t>
            </a:r>
            <a:r>
              <a:rPr lang="fr-FR" sz="4900" err="1">
                <a:latin typeface="Arial"/>
                <a:cs typeface="Arial"/>
              </a:rPr>
              <a:t>risico’s</a:t>
            </a:r>
            <a:endParaRPr lang="fr-FR" sz="4900">
              <a:latin typeface="Arial"/>
              <a:cs typeface="Arial"/>
            </a:endParaRPr>
          </a:p>
          <a:p>
            <a:pPr marL="457200" lvl="1" indent="0">
              <a:buNone/>
            </a:pPr>
            <a:endParaRPr lang="fr-FR" sz="4900">
              <a:latin typeface="Arial"/>
              <a:cs typeface="Arial"/>
            </a:endParaRPr>
          </a:p>
          <a:p>
            <a:pPr>
              <a:buFont typeface="Arial"/>
            </a:pPr>
            <a:r>
              <a:rPr lang="fr-FR" sz="4900" b="1" err="1">
                <a:latin typeface="Arial"/>
                <a:cs typeface="Arial"/>
              </a:rPr>
              <a:t>Taak</a:t>
            </a:r>
            <a:r>
              <a:rPr lang="fr-FR" sz="4900" b="1">
                <a:latin typeface="Arial"/>
                <a:cs typeface="Arial"/>
              </a:rPr>
              <a:t> van de arts</a:t>
            </a:r>
          </a:p>
          <a:p>
            <a:pPr lvl="1">
              <a:buFont typeface="Arial"/>
            </a:pPr>
            <a:r>
              <a:rPr lang="fr-FR" sz="4900" err="1">
                <a:latin typeface="Arial"/>
                <a:cs typeface="Arial"/>
              </a:rPr>
              <a:t>Interpretatie</a:t>
            </a:r>
            <a:r>
              <a:rPr lang="fr-FR" sz="4900">
                <a:latin typeface="Arial"/>
                <a:cs typeface="Arial"/>
              </a:rPr>
              <a:t> - </a:t>
            </a:r>
            <a:r>
              <a:rPr lang="fr-FR" sz="4900" err="1">
                <a:latin typeface="Arial"/>
                <a:cs typeface="Arial"/>
              </a:rPr>
              <a:t>validatie</a:t>
            </a:r>
            <a:r>
              <a:rPr lang="fr-FR" sz="4900">
                <a:latin typeface="Arial"/>
                <a:cs typeface="Arial"/>
              </a:rPr>
              <a:t> van de </a:t>
            </a:r>
            <a:r>
              <a:rPr lang="fr-FR" sz="4900" err="1">
                <a:latin typeface="Arial"/>
                <a:cs typeface="Arial"/>
              </a:rPr>
              <a:t>resultaten</a:t>
            </a:r>
            <a:r>
              <a:rPr lang="fr-FR" sz="4900">
                <a:latin typeface="Arial"/>
                <a:cs typeface="Arial"/>
              </a:rPr>
              <a:t> </a:t>
            </a:r>
          </a:p>
          <a:p>
            <a:pPr marL="457200" lvl="1" indent="0">
              <a:buNone/>
            </a:pPr>
            <a:r>
              <a:rPr lang="fr-FR" sz="4900">
                <a:latin typeface="Arial"/>
                <a:cs typeface="Arial"/>
              </a:rPr>
              <a:t>	→ </a:t>
            </a:r>
            <a:r>
              <a:rPr lang="fr-FR" sz="4900" err="1">
                <a:latin typeface="Arial"/>
                <a:cs typeface="Arial"/>
              </a:rPr>
              <a:t>opvolging</a:t>
            </a:r>
            <a:r>
              <a:rPr lang="fr-FR" sz="4900">
                <a:latin typeface="Arial"/>
                <a:cs typeface="Arial"/>
              </a:rPr>
              <a:t> van </a:t>
            </a:r>
            <a:r>
              <a:rPr lang="fr-FR" sz="4900" err="1">
                <a:latin typeface="Arial"/>
                <a:cs typeface="Arial"/>
              </a:rPr>
              <a:t>afwijkende</a:t>
            </a:r>
            <a:r>
              <a:rPr lang="fr-FR" sz="4900">
                <a:latin typeface="Arial"/>
                <a:cs typeface="Arial"/>
              </a:rPr>
              <a:t> </a:t>
            </a:r>
            <a:r>
              <a:rPr lang="fr-FR" sz="4900" err="1">
                <a:latin typeface="Arial"/>
                <a:cs typeface="Arial"/>
              </a:rPr>
              <a:t>resultaten</a:t>
            </a:r>
            <a:endParaRPr lang="fr-FR" sz="4900">
              <a:latin typeface="Arial"/>
              <a:cs typeface="Arial"/>
            </a:endParaRPr>
          </a:p>
          <a:p>
            <a:pPr marL="457200" lvl="1" indent="0">
              <a:buNone/>
            </a:pPr>
            <a:r>
              <a:rPr lang="fr-FR" sz="4900">
                <a:latin typeface="Arial"/>
                <a:cs typeface="Arial"/>
              </a:rPr>
              <a:t>	→ </a:t>
            </a:r>
            <a:r>
              <a:rPr lang="fr-FR" sz="4900" err="1">
                <a:latin typeface="Arial"/>
                <a:cs typeface="Arial"/>
              </a:rPr>
              <a:t>Doorverwijzing</a:t>
            </a:r>
            <a:r>
              <a:rPr lang="fr-FR" sz="4900">
                <a:latin typeface="Arial"/>
                <a:cs typeface="Arial"/>
              </a:rPr>
              <a:t> indien </a:t>
            </a:r>
            <a:r>
              <a:rPr lang="fr-FR" sz="4900" err="1">
                <a:latin typeface="Arial"/>
                <a:cs typeface="Arial"/>
              </a:rPr>
              <a:t>nodig</a:t>
            </a:r>
            <a:endParaRPr lang="fr-FR" sz="4900">
              <a:latin typeface="Arial"/>
              <a:cs typeface="Arial"/>
            </a:endParaRPr>
          </a:p>
          <a:p>
            <a:pPr marL="457200" lvl="1" indent="0">
              <a:buNone/>
            </a:pPr>
            <a:r>
              <a:rPr lang="fr-FR" sz="4900">
                <a:latin typeface="Arial"/>
                <a:cs typeface="Arial"/>
              </a:rPr>
              <a:t>	→ Contact met </a:t>
            </a:r>
            <a:r>
              <a:rPr lang="fr-FR" sz="4900" err="1">
                <a:latin typeface="Arial"/>
                <a:cs typeface="Arial"/>
              </a:rPr>
              <a:t>school</a:t>
            </a:r>
            <a:r>
              <a:rPr lang="fr-FR" sz="4900">
                <a:latin typeface="Arial"/>
                <a:cs typeface="Arial"/>
              </a:rPr>
              <a:t>, </a:t>
            </a:r>
            <a:r>
              <a:rPr lang="fr-FR" sz="4900" err="1">
                <a:latin typeface="Arial"/>
                <a:cs typeface="Arial"/>
              </a:rPr>
              <a:t>ouders</a:t>
            </a:r>
            <a:r>
              <a:rPr lang="fr-FR" sz="4900">
                <a:latin typeface="Arial"/>
                <a:cs typeface="Arial"/>
              </a:rPr>
              <a:t>			</a:t>
            </a:r>
          </a:p>
          <a:p>
            <a:pPr marL="457200" lvl="1" indent="0">
              <a:buNone/>
            </a:pPr>
            <a:endParaRPr lang="fr-FR" sz="4900">
              <a:latin typeface="Arial"/>
              <a:cs typeface="Arial"/>
            </a:endParaRPr>
          </a:p>
          <a:p>
            <a:pPr lvl="1">
              <a:buFont typeface="Arial"/>
            </a:pPr>
            <a:r>
              <a:rPr lang="fr-FR" sz="4900" err="1">
                <a:latin typeface="Arial"/>
                <a:cs typeface="Arial"/>
              </a:rPr>
              <a:t>Opmaak</a:t>
            </a:r>
            <a:r>
              <a:rPr lang="fr-FR" sz="4900">
                <a:latin typeface="Arial"/>
                <a:cs typeface="Arial"/>
              </a:rPr>
              <a:t> van het </a:t>
            </a:r>
            <a:r>
              <a:rPr lang="fr-FR" sz="4900" err="1">
                <a:latin typeface="Arial"/>
                <a:cs typeface="Arial"/>
              </a:rPr>
              <a:t>formulier</a:t>
            </a:r>
            <a:r>
              <a:rPr lang="fr-FR" sz="4900">
                <a:latin typeface="Arial"/>
                <a:cs typeface="Arial"/>
              </a:rPr>
              <a:t> </a:t>
            </a:r>
            <a:r>
              <a:rPr lang="fr-FR" sz="4900" err="1">
                <a:latin typeface="Arial"/>
                <a:cs typeface="Arial"/>
              </a:rPr>
              <a:t>voor</a:t>
            </a:r>
            <a:r>
              <a:rPr lang="fr-FR" sz="4900">
                <a:latin typeface="Arial"/>
                <a:cs typeface="Arial"/>
              </a:rPr>
              <a:t> </a:t>
            </a:r>
            <a:r>
              <a:rPr lang="fr-FR" sz="4900" err="1">
                <a:latin typeface="Arial"/>
                <a:cs typeface="Arial"/>
              </a:rPr>
              <a:t>gezondheidstoezicht</a:t>
            </a:r>
            <a:endParaRPr lang="fr-FR" sz="4900">
              <a:latin typeface="Arial"/>
              <a:cs typeface="Arial"/>
            </a:endParaRPr>
          </a:p>
          <a:p>
            <a:pPr lvl="1">
              <a:buFont typeface="Arial"/>
            </a:pPr>
            <a:endParaRPr lang="fr-FR" sz="2900">
              <a:latin typeface="Arial"/>
              <a:cs typeface="Arial"/>
            </a:endParaRPr>
          </a:p>
          <a:p>
            <a:pPr lvl="1">
              <a:buFont typeface="Arial"/>
            </a:pPr>
            <a:endParaRPr lang="nl-NL" sz="2900"/>
          </a:p>
          <a:p>
            <a:pPr marL="0" indent="0">
              <a:buNone/>
            </a:pPr>
            <a:r>
              <a:rPr lang="fr-FR" sz="2900"/>
              <a:t>	</a:t>
            </a:r>
          </a:p>
          <a:p>
            <a:pPr marL="0" indent="0">
              <a:buNone/>
            </a:pPr>
            <a:endParaRPr lang="fr-FR"/>
          </a:p>
        </p:txBody>
      </p:sp>
    </p:spTree>
    <p:extLst>
      <p:ext uri="{BB962C8B-B14F-4D97-AF65-F5344CB8AC3E}">
        <p14:creationId xmlns:p14="http://schemas.microsoft.com/office/powerpoint/2010/main" val="14330724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386348"/>
            <a:ext cx="10515600" cy="5313390"/>
          </a:xfrm>
        </p:spPr>
        <p:txBody>
          <a:bodyPr>
            <a:normAutofit/>
          </a:bodyPr>
          <a:lstStyle/>
          <a:p>
            <a:r>
              <a:rPr lang="fr-BE" sz="1600" b="1" err="1"/>
              <a:t>Inhoud</a:t>
            </a:r>
            <a:r>
              <a:rPr lang="fr-BE" sz="1600" b="1"/>
              <a:t>:</a:t>
            </a:r>
            <a:r>
              <a:rPr lang="fr-BE" sz="1600"/>
              <a:t> focus op de </a:t>
            </a:r>
            <a:r>
              <a:rPr lang="fr-BE" sz="1600" err="1"/>
              <a:t>risico’s</a:t>
            </a:r>
            <a:r>
              <a:rPr lang="fr-BE" sz="1600"/>
              <a:t> </a:t>
            </a:r>
            <a:r>
              <a:rPr lang="fr-BE" sz="1600" err="1"/>
              <a:t>waaraan</a:t>
            </a:r>
            <a:r>
              <a:rPr lang="fr-BE" sz="1600"/>
              <a:t> de stagiaire </a:t>
            </a:r>
            <a:r>
              <a:rPr lang="fr-BE" sz="1600" err="1"/>
              <a:t>wordt</a:t>
            </a:r>
            <a:r>
              <a:rPr lang="fr-BE" sz="1600"/>
              <a:t> </a:t>
            </a:r>
            <a:r>
              <a:rPr lang="fr-BE" sz="1600" err="1"/>
              <a:t>blootgesteld</a:t>
            </a:r>
            <a:r>
              <a:rPr lang="fr-BE" sz="1600"/>
              <a:t> – </a:t>
            </a:r>
            <a:r>
              <a:rPr lang="fr-BE" sz="1600" err="1"/>
              <a:t>sensibilisering</a:t>
            </a:r>
            <a:r>
              <a:rPr lang="fr-BE" sz="1600"/>
              <a:t>!</a:t>
            </a:r>
          </a:p>
          <a:p>
            <a:r>
              <a:rPr lang="fr-BE" sz="1600" b="1" err="1"/>
              <a:t>Ogentest</a:t>
            </a:r>
            <a:r>
              <a:rPr lang="fr-BE" sz="1600" b="1"/>
              <a:t>: </a:t>
            </a:r>
          </a:p>
          <a:p>
            <a:pPr lvl="1"/>
            <a:r>
              <a:rPr lang="fr-BE" sz="1600"/>
              <a:t>Ver + </a:t>
            </a:r>
            <a:r>
              <a:rPr lang="fr-BE" sz="1600" err="1"/>
              <a:t>kort</a:t>
            </a:r>
            <a:r>
              <a:rPr lang="fr-BE" sz="1600"/>
              <a:t>: </a:t>
            </a:r>
            <a:r>
              <a:rPr lang="fr-BE" sz="1600" err="1"/>
              <a:t>beide</a:t>
            </a:r>
            <a:r>
              <a:rPr lang="fr-BE" sz="1600"/>
              <a:t> </a:t>
            </a:r>
            <a:r>
              <a:rPr lang="fr-BE" sz="1600" err="1"/>
              <a:t>ogen</a:t>
            </a:r>
            <a:r>
              <a:rPr lang="fr-BE" sz="1600"/>
              <a:t> </a:t>
            </a:r>
            <a:r>
              <a:rPr lang="fr-BE" sz="1600" err="1"/>
              <a:t>samen</a:t>
            </a:r>
            <a:endParaRPr lang="fr-BE" sz="1600"/>
          </a:p>
          <a:p>
            <a:pPr lvl="1"/>
            <a:r>
              <a:rPr lang="fr-BE" sz="1600" err="1"/>
              <a:t>Veiligheidsfunctie</a:t>
            </a:r>
            <a:r>
              <a:rPr lang="fr-BE" sz="1600"/>
              <a:t>: </a:t>
            </a:r>
          </a:p>
          <a:p>
            <a:pPr lvl="2"/>
            <a:r>
              <a:rPr lang="fr-BE" sz="1600"/>
              <a:t>Ver: </a:t>
            </a:r>
            <a:r>
              <a:rPr lang="fr-BE" sz="1600" err="1"/>
              <a:t>elk</a:t>
            </a:r>
            <a:r>
              <a:rPr lang="fr-BE" sz="1600"/>
              <a:t> </a:t>
            </a:r>
            <a:r>
              <a:rPr lang="fr-BE" sz="1600" err="1"/>
              <a:t>oog</a:t>
            </a:r>
            <a:r>
              <a:rPr lang="fr-BE" sz="1600"/>
              <a:t> </a:t>
            </a:r>
            <a:r>
              <a:rPr lang="fr-BE" sz="1600" err="1"/>
              <a:t>apart</a:t>
            </a:r>
            <a:r>
              <a:rPr lang="fr-BE" sz="1600"/>
              <a:t>+ </a:t>
            </a:r>
            <a:r>
              <a:rPr lang="fr-BE" sz="1600" err="1"/>
              <a:t>beide</a:t>
            </a:r>
            <a:r>
              <a:rPr lang="fr-BE" sz="1600"/>
              <a:t> </a:t>
            </a:r>
            <a:r>
              <a:rPr lang="fr-BE" sz="1600" err="1"/>
              <a:t>ogen</a:t>
            </a:r>
            <a:r>
              <a:rPr lang="fr-BE" sz="1600"/>
              <a:t> </a:t>
            </a:r>
            <a:r>
              <a:rPr lang="fr-BE" sz="1600" err="1"/>
              <a:t>samen</a:t>
            </a:r>
            <a:endParaRPr lang="fr-BE" sz="1600"/>
          </a:p>
          <a:p>
            <a:pPr lvl="2"/>
            <a:r>
              <a:rPr lang="fr-BE" sz="1600" err="1"/>
              <a:t>Kort</a:t>
            </a:r>
            <a:r>
              <a:rPr lang="fr-BE" sz="1600"/>
              <a:t>: </a:t>
            </a:r>
            <a:r>
              <a:rPr lang="fr-BE" sz="1600" err="1"/>
              <a:t>beide</a:t>
            </a:r>
            <a:r>
              <a:rPr lang="fr-BE" sz="1600"/>
              <a:t> </a:t>
            </a:r>
            <a:r>
              <a:rPr lang="fr-BE" sz="1600" err="1"/>
              <a:t>ogen</a:t>
            </a:r>
            <a:r>
              <a:rPr lang="fr-BE" sz="1600"/>
              <a:t> </a:t>
            </a:r>
            <a:r>
              <a:rPr lang="fr-BE" sz="1600" err="1"/>
              <a:t>samen</a:t>
            </a:r>
            <a:endParaRPr lang="fr-BE" sz="1600"/>
          </a:p>
          <a:p>
            <a:pPr marL="914400" lvl="2" indent="0">
              <a:buNone/>
            </a:pPr>
            <a:endParaRPr lang="fr-BE" sz="1600"/>
          </a:p>
          <a:p>
            <a:r>
              <a:rPr lang="fr-BE" sz="1600" b="1" err="1"/>
              <a:t>Technische</a:t>
            </a:r>
            <a:r>
              <a:rPr lang="fr-BE" sz="1600" b="1"/>
              <a:t> </a:t>
            </a:r>
            <a:r>
              <a:rPr lang="fr-BE" sz="1600" b="1" err="1"/>
              <a:t>onderzoeken</a:t>
            </a:r>
            <a:r>
              <a:rPr lang="fr-BE" sz="1600" b="1"/>
              <a:t>: </a:t>
            </a:r>
          </a:p>
          <a:p>
            <a:pPr lvl="1"/>
            <a:r>
              <a:rPr lang="fr-BE" sz="1600" err="1"/>
              <a:t>Audiometrie</a:t>
            </a:r>
            <a:r>
              <a:rPr lang="fr-BE" sz="1600"/>
              <a:t>: </a:t>
            </a:r>
            <a:r>
              <a:rPr lang="fr-BE" sz="1600" err="1"/>
              <a:t>wordt</a:t>
            </a:r>
            <a:r>
              <a:rPr lang="fr-BE" sz="1600"/>
              <a:t> niet </a:t>
            </a:r>
            <a:r>
              <a:rPr lang="fr-BE" sz="1600" err="1"/>
              <a:t>uitgevoerd</a:t>
            </a:r>
            <a:r>
              <a:rPr lang="fr-BE" sz="1600"/>
              <a:t>- CLB </a:t>
            </a:r>
            <a:r>
              <a:rPr lang="fr-BE" sz="1600" err="1"/>
              <a:t>derde</a:t>
            </a:r>
            <a:r>
              <a:rPr lang="fr-BE" sz="1600"/>
              <a:t> </a:t>
            </a:r>
            <a:r>
              <a:rPr lang="fr-BE" sz="1600" err="1"/>
              <a:t>jaar</a:t>
            </a:r>
            <a:r>
              <a:rPr lang="fr-BE" sz="1600"/>
              <a:t> </a:t>
            </a:r>
            <a:r>
              <a:rPr lang="fr-BE" sz="1600" err="1"/>
              <a:t>secundair</a:t>
            </a:r>
            <a:r>
              <a:rPr lang="fr-BE" sz="1600"/>
              <a:t>  </a:t>
            </a:r>
          </a:p>
          <a:p>
            <a:pPr lvl="1"/>
            <a:r>
              <a:rPr lang="fr-BE" sz="1600" err="1"/>
              <a:t>Spirometrie</a:t>
            </a:r>
            <a:r>
              <a:rPr lang="fr-BE" sz="1600"/>
              <a:t>: </a:t>
            </a:r>
            <a:r>
              <a:rPr lang="fr-BE" sz="1600" err="1"/>
              <a:t>richtingen</a:t>
            </a:r>
            <a:r>
              <a:rPr lang="fr-BE" sz="1600"/>
              <a:t> met </a:t>
            </a:r>
            <a:r>
              <a:rPr lang="fr-BE" sz="1600" err="1"/>
              <a:t>veel</a:t>
            </a:r>
            <a:r>
              <a:rPr lang="fr-BE" sz="1600"/>
              <a:t> </a:t>
            </a:r>
            <a:r>
              <a:rPr lang="fr-BE" sz="1600" err="1"/>
              <a:t>stofblootstelling</a:t>
            </a:r>
            <a:r>
              <a:rPr lang="fr-BE" sz="1600"/>
              <a:t> (</a:t>
            </a:r>
            <a:r>
              <a:rPr lang="fr-BE" sz="1600" err="1"/>
              <a:t>metaal</a:t>
            </a:r>
            <a:r>
              <a:rPr lang="fr-BE" sz="1600"/>
              <a:t> (</a:t>
            </a:r>
            <a:r>
              <a:rPr lang="fr-BE" sz="1600" err="1"/>
              <a:t>lassen</a:t>
            </a:r>
            <a:r>
              <a:rPr lang="fr-BE" sz="1600"/>
              <a:t>) – </a:t>
            </a:r>
            <a:r>
              <a:rPr lang="fr-BE" sz="1600" err="1"/>
              <a:t>hout</a:t>
            </a:r>
            <a:r>
              <a:rPr lang="fr-BE" sz="1600"/>
              <a:t>)</a:t>
            </a:r>
          </a:p>
          <a:p>
            <a:pPr marL="457200" lvl="1" indent="0">
              <a:buNone/>
            </a:pPr>
            <a:endParaRPr lang="fr-BE" sz="1600"/>
          </a:p>
          <a:p>
            <a:r>
              <a:rPr lang="fr-BE" sz="1600" err="1"/>
              <a:t>Geen</a:t>
            </a:r>
            <a:r>
              <a:rPr lang="fr-BE" sz="1600"/>
              <a:t> </a:t>
            </a:r>
            <a:r>
              <a:rPr lang="fr-BE" sz="1600" err="1"/>
              <a:t>lengte</a:t>
            </a:r>
            <a:r>
              <a:rPr lang="fr-BE" sz="1600"/>
              <a:t>, </a:t>
            </a:r>
            <a:r>
              <a:rPr lang="fr-BE" sz="1600" err="1"/>
              <a:t>gewicht</a:t>
            </a:r>
            <a:endParaRPr lang="fr-BE" sz="1600"/>
          </a:p>
          <a:p>
            <a:r>
              <a:rPr lang="fr-BE" sz="1600" err="1"/>
              <a:t>Geen</a:t>
            </a:r>
            <a:r>
              <a:rPr lang="fr-BE" sz="1600"/>
              <a:t> urine </a:t>
            </a:r>
          </a:p>
          <a:p>
            <a:r>
              <a:rPr lang="fr-BE" sz="1600" err="1"/>
              <a:t>Geen</a:t>
            </a:r>
            <a:r>
              <a:rPr lang="fr-BE" sz="1600"/>
              <a:t> </a:t>
            </a:r>
            <a:r>
              <a:rPr lang="fr-BE" sz="1600" err="1"/>
              <a:t>bloedruk</a:t>
            </a:r>
            <a:endParaRPr lang="en-US" sz="1600"/>
          </a:p>
        </p:txBody>
      </p:sp>
    </p:spTree>
    <p:extLst>
      <p:ext uri="{BB962C8B-B14F-4D97-AF65-F5344CB8AC3E}">
        <p14:creationId xmlns:p14="http://schemas.microsoft.com/office/powerpoint/2010/main" val="21997179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sz="2000" b="1" err="1"/>
              <a:t>Derde</a:t>
            </a:r>
            <a:r>
              <a:rPr lang="fr-BE" sz="2000" b="1"/>
              <a:t> </a:t>
            </a:r>
            <a:r>
              <a:rPr lang="fr-BE" sz="2000" b="1" err="1"/>
              <a:t>secundair</a:t>
            </a:r>
            <a:r>
              <a:rPr lang="fr-BE" sz="2000" b="1"/>
              <a:t> -14 </a:t>
            </a:r>
            <a:r>
              <a:rPr lang="fr-BE" sz="2000" b="1" err="1"/>
              <a:t>jaar</a:t>
            </a:r>
            <a:endParaRPr lang="fr-BE" sz="2000" b="1"/>
          </a:p>
          <a:p>
            <a:pPr marL="0" indent="0">
              <a:buNone/>
            </a:pPr>
            <a:endParaRPr lang="fr-BE" sz="2000" b="1"/>
          </a:p>
          <a:p>
            <a:r>
              <a:rPr lang="fr-BE" sz="2000" b="1" err="1"/>
              <a:t>Oorzaak</a:t>
            </a:r>
            <a:r>
              <a:rPr lang="fr-BE" sz="2000"/>
              <a:t>: </a:t>
            </a:r>
            <a:r>
              <a:rPr lang="fr-BE" sz="2000" err="1"/>
              <a:t>bacterie</a:t>
            </a:r>
            <a:r>
              <a:rPr lang="fr-BE" sz="2000"/>
              <a:t>- Clostridium tetani</a:t>
            </a:r>
          </a:p>
          <a:p>
            <a:pPr lvl="1"/>
            <a:r>
              <a:rPr lang="fr-BE" sz="1600" err="1"/>
              <a:t>Wonden</a:t>
            </a:r>
            <a:r>
              <a:rPr lang="fr-BE" sz="1600"/>
              <a:t> in contact met </a:t>
            </a:r>
            <a:r>
              <a:rPr lang="fr-BE" sz="1600" err="1"/>
              <a:t>aarde</a:t>
            </a:r>
            <a:r>
              <a:rPr lang="fr-BE" sz="1600"/>
              <a:t>, </a:t>
            </a:r>
            <a:r>
              <a:rPr lang="fr-BE" sz="1600" err="1"/>
              <a:t>afval</a:t>
            </a:r>
            <a:r>
              <a:rPr lang="fr-BE" sz="1600"/>
              <a:t> – </a:t>
            </a:r>
            <a:r>
              <a:rPr lang="fr-BE" sz="1600" err="1"/>
              <a:t>diepe</a:t>
            </a:r>
            <a:r>
              <a:rPr lang="fr-BE" sz="1600"/>
              <a:t> en </a:t>
            </a:r>
            <a:r>
              <a:rPr lang="fr-BE" sz="1600" err="1"/>
              <a:t>vervuilde</a:t>
            </a:r>
            <a:r>
              <a:rPr lang="fr-BE" sz="1600"/>
              <a:t> </a:t>
            </a:r>
            <a:r>
              <a:rPr lang="fr-BE" sz="1600" err="1"/>
              <a:t>wonden</a:t>
            </a:r>
            <a:endParaRPr lang="fr-BE" sz="1600"/>
          </a:p>
          <a:p>
            <a:pPr lvl="1"/>
            <a:r>
              <a:rPr lang="fr-BE" sz="1600" err="1"/>
              <a:t>Steekwonden</a:t>
            </a:r>
            <a:endParaRPr lang="fr-BE" sz="1600"/>
          </a:p>
          <a:p>
            <a:pPr lvl="1"/>
            <a:r>
              <a:rPr lang="fr-BE" sz="1600" err="1"/>
              <a:t>Bijtwonden</a:t>
            </a:r>
            <a:r>
              <a:rPr lang="fr-BE" sz="1600"/>
              <a:t> van </a:t>
            </a:r>
            <a:r>
              <a:rPr lang="fr-BE" sz="1600" err="1"/>
              <a:t>een</a:t>
            </a:r>
            <a:r>
              <a:rPr lang="fr-BE" sz="1600"/>
              <a:t> </a:t>
            </a:r>
            <a:r>
              <a:rPr lang="fr-BE" sz="1600" err="1"/>
              <a:t>dier</a:t>
            </a:r>
            <a:endParaRPr lang="fr-BE" sz="1600"/>
          </a:p>
          <a:p>
            <a:pPr lvl="1"/>
            <a:r>
              <a:rPr lang="fr-BE" sz="1600" err="1"/>
              <a:t>Wonden</a:t>
            </a:r>
            <a:r>
              <a:rPr lang="fr-BE" sz="1600"/>
              <a:t> </a:t>
            </a:r>
            <a:r>
              <a:rPr lang="fr-BE" sz="1600" err="1"/>
              <a:t>verontreinigd</a:t>
            </a:r>
            <a:r>
              <a:rPr lang="fr-BE" sz="1600"/>
              <a:t> </a:t>
            </a:r>
            <a:r>
              <a:rPr lang="fr-BE" sz="1600" err="1"/>
              <a:t>door</a:t>
            </a:r>
            <a:r>
              <a:rPr lang="fr-BE" sz="1600"/>
              <a:t> </a:t>
            </a:r>
            <a:r>
              <a:rPr lang="fr-BE" sz="1600" err="1"/>
              <a:t>straatvuil</a:t>
            </a:r>
            <a:endParaRPr lang="fr-BE" sz="1600"/>
          </a:p>
          <a:p>
            <a:pPr lvl="1"/>
            <a:r>
              <a:rPr lang="fr-BE" sz="1600" err="1"/>
              <a:t>Wonden</a:t>
            </a:r>
            <a:r>
              <a:rPr lang="fr-BE" sz="1600"/>
              <a:t> </a:t>
            </a:r>
            <a:r>
              <a:rPr lang="fr-BE" sz="1600" err="1"/>
              <a:t>door</a:t>
            </a:r>
            <a:r>
              <a:rPr lang="fr-BE" sz="1600"/>
              <a:t> </a:t>
            </a:r>
            <a:r>
              <a:rPr lang="fr-BE" sz="1600" err="1"/>
              <a:t>diepe</a:t>
            </a:r>
            <a:r>
              <a:rPr lang="fr-BE" sz="1600"/>
              <a:t> </a:t>
            </a:r>
            <a:r>
              <a:rPr lang="fr-BE" sz="1600" err="1"/>
              <a:t>splinters</a:t>
            </a:r>
            <a:r>
              <a:rPr lang="fr-BE" sz="1600"/>
              <a:t> en </a:t>
            </a:r>
            <a:r>
              <a:rPr lang="fr-BE" sz="1600" err="1"/>
              <a:t>doornen</a:t>
            </a:r>
            <a:endParaRPr lang="fr-BE" sz="1600"/>
          </a:p>
          <a:p>
            <a:pPr marL="457200" lvl="1" indent="0">
              <a:buNone/>
            </a:pPr>
            <a:endParaRPr lang="fr-BE" sz="1600"/>
          </a:p>
          <a:p>
            <a:r>
              <a:rPr lang="fr-BE" sz="2000" b="1" err="1"/>
              <a:t>Verplicht</a:t>
            </a:r>
            <a:r>
              <a:rPr lang="fr-BE" sz="2000" b="1"/>
              <a:t> in </a:t>
            </a:r>
            <a:r>
              <a:rPr lang="fr-BE" sz="2000" b="1" err="1"/>
              <a:t>bepaalde</a:t>
            </a:r>
            <a:r>
              <a:rPr lang="fr-BE" sz="2000" b="1"/>
              <a:t> </a:t>
            </a:r>
            <a:r>
              <a:rPr lang="fr-BE" sz="2000" b="1" err="1"/>
              <a:t>sectoren</a:t>
            </a:r>
            <a:r>
              <a:rPr lang="fr-BE" sz="2000" b="1"/>
              <a:t> – </a:t>
            </a:r>
            <a:r>
              <a:rPr lang="fr-BE" sz="1600" b="1" err="1"/>
              <a:t>stageplaats</a:t>
            </a:r>
            <a:r>
              <a:rPr lang="fr-BE" sz="1600" b="1"/>
              <a:t> </a:t>
            </a:r>
            <a:r>
              <a:rPr lang="fr-BE" sz="1600" b="1" err="1"/>
              <a:t>mag</a:t>
            </a:r>
            <a:r>
              <a:rPr lang="fr-BE" sz="1600" b="1"/>
              <a:t> </a:t>
            </a:r>
            <a:r>
              <a:rPr lang="fr-BE" sz="1600" b="1" err="1"/>
              <a:t>student</a:t>
            </a:r>
            <a:r>
              <a:rPr lang="fr-BE" sz="1600" b="1"/>
              <a:t> niet </a:t>
            </a:r>
            <a:r>
              <a:rPr lang="fr-BE" sz="1600" b="1" err="1"/>
              <a:t>aan</a:t>
            </a:r>
            <a:r>
              <a:rPr lang="fr-BE" sz="1600" b="1"/>
              <a:t> het </a:t>
            </a:r>
            <a:r>
              <a:rPr lang="fr-BE" sz="1600" b="1" err="1"/>
              <a:t>werk</a:t>
            </a:r>
            <a:r>
              <a:rPr lang="fr-BE" sz="1600" b="1"/>
              <a:t> </a:t>
            </a:r>
            <a:r>
              <a:rPr lang="fr-BE" sz="1600" b="1" err="1"/>
              <a:t>zetten</a:t>
            </a:r>
            <a:r>
              <a:rPr lang="fr-BE" sz="1600" b="1"/>
              <a:t> </a:t>
            </a:r>
            <a:r>
              <a:rPr lang="fr-BE" sz="1600" b="1" err="1"/>
              <a:t>als</a:t>
            </a:r>
            <a:r>
              <a:rPr lang="fr-BE" sz="1600" b="1"/>
              <a:t> vaccin niet in </a:t>
            </a:r>
            <a:r>
              <a:rPr lang="fr-BE" sz="1600" b="1" err="1"/>
              <a:t>orde</a:t>
            </a:r>
            <a:r>
              <a:rPr lang="fr-BE" sz="1600" b="1"/>
              <a:t> </a:t>
            </a:r>
            <a:r>
              <a:rPr lang="fr-BE" sz="1600" b="1" err="1"/>
              <a:t>is</a:t>
            </a:r>
            <a:r>
              <a:rPr lang="fr-BE" sz="1600" b="1"/>
              <a:t>.</a:t>
            </a:r>
          </a:p>
          <a:p>
            <a:pPr lvl="1"/>
            <a:r>
              <a:rPr lang="fr-BE" sz="1600"/>
              <a:t>Land- en </a:t>
            </a:r>
            <a:r>
              <a:rPr lang="fr-BE" sz="1600" err="1"/>
              <a:t>tuinbouw</a:t>
            </a:r>
            <a:endParaRPr lang="fr-BE" sz="1600"/>
          </a:p>
          <a:p>
            <a:pPr lvl="1"/>
            <a:r>
              <a:rPr lang="fr-BE" sz="1600" err="1"/>
              <a:t>Dieren</a:t>
            </a:r>
            <a:r>
              <a:rPr lang="fr-BE" sz="1600"/>
              <a:t> (</a:t>
            </a:r>
            <a:r>
              <a:rPr lang="fr-BE" sz="1600" err="1"/>
              <a:t>veebedrijven</a:t>
            </a:r>
            <a:r>
              <a:rPr lang="fr-BE" sz="1600"/>
              <a:t>, </a:t>
            </a:r>
            <a:r>
              <a:rPr lang="fr-BE" sz="1600" err="1"/>
              <a:t>slachthuizen</a:t>
            </a:r>
            <a:r>
              <a:rPr lang="fr-BE" sz="1600"/>
              <a:t>, …)</a:t>
            </a:r>
          </a:p>
          <a:p>
            <a:pPr lvl="1"/>
            <a:r>
              <a:rPr lang="fr-BE" sz="1600" err="1"/>
              <a:t>Afval</a:t>
            </a:r>
            <a:r>
              <a:rPr lang="fr-BE" sz="1600"/>
              <a:t> + </a:t>
            </a:r>
            <a:r>
              <a:rPr lang="fr-BE" sz="1600" err="1"/>
              <a:t>afvalwater</a:t>
            </a:r>
            <a:endParaRPr lang="fr-BE" sz="1600"/>
          </a:p>
          <a:p>
            <a:pPr marL="0"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000"/>
              <a:t>VACCINATIES: </a:t>
            </a:r>
            <a:r>
              <a:rPr lang="fr-BE" sz="2000" err="1"/>
              <a:t>Tetanus</a:t>
            </a:r>
            <a:endParaRPr lang="en-US" sz="2000"/>
          </a:p>
        </p:txBody>
      </p:sp>
    </p:spTree>
    <p:extLst>
      <p:ext uri="{BB962C8B-B14F-4D97-AF65-F5344CB8AC3E}">
        <p14:creationId xmlns:p14="http://schemas.microsoft.com/office/powerpoint/2010/main" val="10655610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97594"/>
            <a:ext cx="10515600" cy="845394"/>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normAutofit/>
          </a:bodyPr>
          <a:lstStyle/>
          <a:p>
            <a:r>
              <a:rPr lang="fr-BE" sz="2000" b="1" err="1"/>
              <a:t>Derde</a:t>
            </a:r>
            <a:r>
              <a:rPr lang="fr-BE" sz="2000" b="1"/>
              <a:t> </a:t>
            </a:r>
            <a:r>
              <a:rPr lang="fr-BE" sz="2000" b="1" err="1"/>
              <a:t>secundair</a:t>
            </a:r>
            <a:r>
              <a:rPr lang="fr-BE" sz="2000" b="1"/>
              <a:t> -14 </a:t>
            </a:r>
            <a:r>
              <a:rPr lang="fr-BE" sz="2000" b="1" err="1"/>
              <a:t>jaar</a:t>
            </a:r>
            <a:endParaRPr lang="fr-BE" sz="2000" b="1"/>
          </a:p>
          <a:p>
            <a:pPr marL="0" indent="0">
              <a:buNone/>
            </a:pPr>
            <a:endParaRPr lang="fr-BE" sz="2000" b="1"/>
          </a:p>
          <a:p>
            <a:r>
              <a:rPr lang="fr-BE" sz="2000" b="1" err="1"/>
              <a:t>Oorzaak</a:t>
            </a:r>
            <a:r>
              <a:rPr lang="fr-BE" sz="2000" b="1"/>
              <a:t>:</a:t>
            </a:r>
            <a:r>
              <a:rPr lang="fr-BE" sz="2000"/>
              <a:t> </a:t>
            </a:r>
            <a:r>
              <a:rPr lang="fr-BE" sz="2000" err="1"/>
              <a:t>bacterie</a:t>
            </a:r>
            <a:r>
              <a:rPr lang="fr-BE" sz="2000"/>
              <a:t>- Bordetella pertussis</a:t>
            </a:r>
          </a:p>
          <a:p>
            <a:pPr lvl="1"/>
            <a:r>
              <a:rPr lang="fr-BE" sz="1600" err="1"/>
              <a:t>Hoesten</a:t>
            </a:r>
            <a:r>
              <a:rPr lang="fr-BE" sz="1600"/>
              <a:t>/</a:t>
            </a:r>
            <a:r>
              <a:rPr lang="fr-BE" sz="1600" err="1"/>
              <a:t>niezen</a:t>
            </a:r>
            <a:r>
              <a:rPr lang="fr-BE" sz="1600"/>
              <a:t> van </a:t>
            </a:r>
            <a:r>
              <a:rPr lang="fr-BE" sz="1600" err="1"/>
              <a:t>een</a:t>
            </a:r>
            <a:r>
              <a:rPr lang="fr-BE" sz="1600"/>
              <a:t> </a:t>
            </a:r>
            <a:r>
              <a:rPr lang="fr-BE" sz="1600" err="1"/>
              <a:t>besmet</a:t>
            </a:r>
            <a:r>
              <a:rPr lang="fr-BE" sz="1600"/>
              <a:t> </a:t>
            </a:r>
            <a:r>
              <a:rPr lang="fr-BE" sz="1600" err="1"/>
              <a:t>persoon</a:t>
            </a:r>
            <a:endParaRPr lang="fr-BE" sz="1600"/>
          </a:p>
          <a:p>
            <a:pPr marL="457200" lvl="1" indent="0">
              <a:buNone/>
            </a:pPr>
            <a:endParaRPr lang="fr-BE"/>
          </a:p>
          <a:p>
            <a:r>
              <a:rPr lang="fr-BE" sz="2000" b="1" err="1"/>
              <a:t>Geen</a:t>
            </a:r>
            <a:r>
              <a:rPr lang="fr-BE" sz="2000" b="1"/>
              <a:t> </a:t>
            </a:r>
            <a:r>
              <a:rPr lang="fr-BE" sz="2000" b="1" err="1"/>
              <a:t>verplicht</a:t>
            </a:r>
            <a:r>
              <a:rPr lang="fr-BE" sz="2000" b="1"/>
              <a:t> vaccin</a:t>
            </a:r>
          </a:p>
          <a:p>
            <a:pPr lvl="1"/>
            <a:r>
              <a:rPr lang="fr-BE" sz="1600"/>
              <a:t>Aan te </a:t>
            </a:r>
            <a:r>
              <a:rPr lang="fr-BE" sz="1600" err="1"/>
              <a:t>raden</a:t>
            </a:r>
            <a:r>
              <a:rPr lang="fr-BE" sz="1600"/>
              <a:t> indien contact met </a:t>
            </a:r>
            <a:r>
              <a:rPr lang="fr-BE" sz="1600" err="1"/>
              <a:t>kinderen</a:t>
            </a:r>
            <a:r>
              <a:rPr lang="fr-BE" sz="1600"/>
              <a:t> die </a:t>
            </a:r>
            <a:r>
              <a:rPr lang="fr-BE" sz="1600" err="1"/>
              <a:t>nog</a:t>
            </a:r>
            <a:r>
              <a:rPr lang="fr-BE" sz="1600"/>
              <a:t> niet (</a:t>
            </a:r>
            <a:r>
              <a:rPr lang="fr-BE" sz="1600" err="1"/>
              <a:t>volledig</a:t>
            </a:r>
            <a:r>
              <a:rPr lang="fr-BE" sz="1600"/>
              <a:t>) </a:t>
            </a:r>
            <a:r>
              <a:rPr lang="fr-BE" sz="1600" err="1"/>
              <a:t>gevaccineerd</a:t>
            </a:r>
            <a:r>
              <a:rPr lang="fr-BE" sz="1600"/>
              <a:t> </a:t>
            </a:r>
            <a:r>
              <a:rPr lang="fr-BE" sz="1600" err="1"/>
              <a:t>zijn</a:t>
            </a:r>
            <a:r>
              <a:rPr lang="fr-BE" sz="1600"/>
              <a:t>. </a:t>
            </a:r>
          </a:p>
          <a:p>
            <a:pPr lvl="1"/>
            <a:r>
              <a:rPr lang="fr-BE" sz="1600"/>
              <a:t>Contact met </a:t>
            </a:r>
            <a:r>
              <a:rPr lang="fr-BE" sz="1600" err="1"/>
              <a:t>baby’s</a:t>
            </a:r>
            <a:r>
              <a:rPr lang="fr-BE" sz="1600"/>
              <a:t> </a:t>
            </a:r>
            <a:r>
              <a:rPr lang="fr-BE" sz="1600" err="1"/>
              <a:t>jonger</a:t>
            </a:r>
            <a:r>
              <a:rPr lang="fr-BE" sz="1600"/>
              <a:t> dan 3 </a:t>
            </a:r>
            <a:r>
              <a:rPr lang="fr-BE" sz="1600" err="1"/>
              <a:t>maanden</a:t>
            </a:r>
            <a:endParaRPr lang="fr-BE" sz="1600"/>
          </a:p>
          <a:p>
            <a:pPr lvl="1"/>
            <a:r>
              <a:rPr lang="en-US" sz="1600" err="1">
                <a:hlinkClick r:id="rId3"/>
              </a:rPr>
              <a:t>Kinkhoest</a:t>
            </a:r>
            <a:r>
              <a:rPr lang="en-US" sz="1600">
                <a:hlinkClick r:id="rId3"/>
              </a:rPr>
              <a:t> · </a:t>
            </a:r>
            <a:r>
              <a:rPr lang="en-US" sz="1600" err="1">
                <a:hlinkClick r:id="rId3"/>
              </a:rPr>
              <a:t>Gezondheid</a:t>
            </a:r>
            <a:r>
              <a:rPr lang="en-US" sz="1600">
                <a:hlinkClick r:id="rId3"/>
              </a:rPr>
              <a:t> </a:t>
            </a:r>
            <a:r>
              <a:rPr lang="en-US" sz="1600" err="1">
                <a:hlinkClick r:id="rId3"/>
              </a:rPr>
              <a:t>en</a:t>
            </a:r>
            <a:r>
              <a:rPr lang="en-US" sz="1600">
                <a:hlinkClick r:id="rId3"/>
              </a:rPr>
              <a:t> </a:t>
            </a:r>
            <a:r>
              <a:rPr lang="en-US" sz="1600" err="1">
                <a:hlinkClick r:id="rId3"/>
              </a:rPr>
              <a:t>wetenschap</a:t>
            </a:r>
            <a:endParaRPr lang="en-US" sz="1600"/>
          </a:p>
          <a:p>
            <a:pPr marL="457200" lvl="1" indent="0">
              <a:buNone/>
            </a:pPr>
            <a:endParaRPr lang="fr-BE"/>
          </a:p>
          <a:p>
            <a:r>
              <a:rPr lang="en-US" sz="2000" err="1"/>
              <a:t>Verifiëren</a:t>
            </a:r>
            <a:r>
              <a:rPr lang="en-US" sz="2000"/>
              <a:t> </a:t>
            </a:r>
            <a:r>
              <a:rPr lang="en-US" sz="2000" err="1"/>
              <a:t>bij</a:t>
            </a:r>
            <a:r>
              <a:rPr lang="en-US" sz="2000"/>
              <a:t> </a:t>
            </a:r>
            <a:r>
              <a:rPr lang="en-US" sz="2000" err="1"/>
              <a:t>richtingen</a:t>
            </a:r>
            <a:r>
              <a:rPr lang="en-US" sz="2000"/>
              <a:t> </a:t>
            </a:r>
            <a:r>
              <a:rPr lang="en-US" sz="2000" err="1"/>
              <a:t>kinderzorg</a:t>
            </a:r>
            <a:endParaRPr lang="en-US" sz="20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Kinkhoest</a:t>
            </a:r>
            <a:endParaRPr lang="en-US" sz="2400" b="1" u="sng"/>
          </a:p>
        </p:txBody>
      </p:sp>
    </p:spTree>
    <p:extLst>
      <p:ext uri="{BB962C8B-B14F-4D97-AF65-F5344CB8AC3E}">
        <p14:creationId xmlns:p14="http://schemas.microsoft.com/office/powerpoint/2010/main" val="7362670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36659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sz="2000" b="1" err="1"/>
              <a:t>Oorzaak</a:t>
            </a:r>
            <a:r>
              <a:rPr lang="fr-BE" sz="2000" err="1"/>
              <a:t>:hepatitis</a:t>
            </a:r>
            <a:r>
              <a:rPr lang="fr-BE" sz="2000"/>
              <a:t> A virus</a:t>
            </a:r>
          </a:p>
          <a:p>
            <a:pPr lvl="1"/>
            <a:r>
              <a:rPr lang="fr-BE" sz="1600" err="1"/>
              <a:t>Ontlasting</a:t>
            </a:r>
            <a:r>
              <a:rPr lang="fr-BE" sz="1600"/>
              <a:t> van </a:t>
            </a:r>
            <a:r>
              <a:rPr lang="fr-BE" sz="1600" err="1"/>
              <a:t>besmette</a:t>
            </a:r>
            <a:r>
              <a:rPr lang="fr-BE" sz="1600"/>
              <a:t> </a:t>
            </a:r>
            <a:r>
              <a:rPr lang="fr-BE" sz="1600" err="1"/>
              <a:t>personen</a:t>
            </a:r>
            <a:r>
              <a:rPr lang="fr-BE" sz="1600"/>
              <a:t>.</a:t>
            </a:r>
          </a:p>
          <a:p>
            <a:pPr lvl="1"/>
            <a:r>
              <a:rPr lang="fr-BE" sz="1600" err="1"/>
              <a:t>Besmetting</a:t>
            </a:r>
            <a:r>
              <a:rPr lang="fr-BE" sz="1600"/>
              <a:t> via de </a:t>
            </a:r>
            <a:r>
              <a:rPr lang="fr-BE" sz="1600" err="1"/>
              <a:t>mond</a:t>
            </a:r>
            <a:r>
              <a:rPr lang="fr-BE" sz="1600"/>
              <a:t>: </a:t>
            </a:r>
            <a:r>
              <a:rPr lang="fr-BE" sz="1600" err="1"/>
              <a:t>eten</a:t>
            </a:r>
            <a:r>
              <a:rPr lang="fr-BE" sz="1600"/>
              <a:t> van </a:t>
            </a:r>
            <a:r>
              <a:rPr lang="fr-BE" sz="1600" err="1"/>
              <a:t>besmet</a:t>
            </a:r>
            <a:r>
              <a:rPr lang="fr-BE" sz="1600"/>
              <a:t> </a:t>
            </a:r>
            <a:r>
              <a:rPr lang="fr-BE" sz="1600" err="1"/>
              <a:t>voedsel</a:t>
            </a:r>
            <a:r>
              <a:rPr lang="fr-BE" sz="1600"/>
              <a:t> of water</a:t>
            </a:r>
          </a:p>
          <a:p>
            <a:pPr lvl="1"/>
            <a:r>
              <a:rPr lang="fr-BE" sz="1600" err="1"/>
              <a:t>Situaties</a:t>
            </a:r>
            <a:r>
              <a:rPr lang="fr-BE" sz="1600"/>
              <a:t> </a:t>
            </a:r>
            <a:r>
              <a:rPr lang="fr-BE" sz="1600" err="1"/>
              <a:t>waar</a:t>
            </a:r>
            <a:r>
              <a:rPr lang="fr-BE" sz="1600"/>
              <a:t> (hand)</a:t>
            </a:r>
            <a:r>
              <a:rPr lang="fr-BE" sz="1600" err="1"/>
              <a:t>hygiëne</a:t>
            </a:r>
            <a:r>
              <a:rPr lang="fr-BE" sz="1600"/>
              <a:t> niet </a:t>
            </a:r>
            <a:r>
              <a:rPr lang="fr-BE" sz="1600" err="1"/>
              <a:t>mogelijk</a:t>
            </a:r>
            <a:r>
              <a:rPr lang="fr-BE" sz="1600"/>
              <a:t> </a:t>
            </a:r>
            <a:r>
              <a:rPr lang="fr-BE" sz="1600" err="1"/>
              <a:t>is</a:t>
            </a:r>
            <a:endParaRPr lang="fr-BE" sz="1600"/>
          </a:p>
          <a:p>
            <a:pPr lvl="1"/>
            <a:r>
              <a:rPr lang="fr-BE" sz="1600" err="1"/>
              <a:t>Handhygiëne</a:t>
            </a:r>
            <a:r>
              <a:rPr lang="fr-BE" sz="1600"/>
              <a:t>: </a:t>
            </a:r>
            <a:r>
              <a:rPr lang="fr-BE" sz="1600" err="1"/>
              <a:t>handen</a:t>
            </a:r>
            <a:r>
              <a:rPr lang="fr-BE" sz="1600"/>
              <a:t> </a:t>
            </a:r>
            <a:r>
              <a:rPr lang="fr-BE" sz="1600" err="1"/>
              <a:t>wassen</a:t>
            </a:r>
            <a:r>
              <a:rPr lang="fr-BE" sz="1600"/>
              <a:t> – </a:t>
            </a:r>
            <a:r>
              <a:rPr lang="fr-BE" sz="1600" err="1"/>
              <a:t>gebruik</a:t>
            </a:r>
            <a:r>
              <a:rPr lang="fr-BE" sz="1600"/>
              <a:t> van </a:t>
            </a:r>
            <a:r>
              <a:rPr lang="fr-BE" sz="1600" err="1"/>
              <a:t>handschoenen</a:t>
            </a:r>
            <a:r>
              <a:rPr lang="fr-BE" sz="1600"/>
              <a:t> !</a:t>
            </a:r>
          </a:p>
          <a:p>
            <a:pPr lvl="1"/>
            <a:endParaRPr lang="fr-BE" sz="1800"/>
          </a:p>
          <a:p>
            <a:r>
              <a:rPr lang="fr-BE" sz="2000" b="1" err="1"/>
              <a:t>Geen</a:t>
            </a:r>
            <a:r>
              <a:rPr lang="fr-BE" sz="2000" b="1"/>
              <a:t> </a:t>
            </a:r>
            <a:r>
              <a:rPr lang="fr-BE" sz="2000" b="1" err="1"/>
              <a:t>verplicht</a:t>
            </a:r>
            <a:r>
              <a:rPr lang="fr-BE" sz="2000" b="1"/>
              <a:t> vaccin</a:t>
            </a:r>
          </a:p>
          <a:p>
            <a:pPr lvl="1"/>
            <a:r>
              <a:rPr lang="fr-BE" sz="1600" err="1"/>
              <a:t>Stageplaats</a:t>
            </a:r>
            <a:r>
              <a:rPr lang="fr-BE" sz="1600"/>
              <a:t> </a:t>
            </a:r>
            <a:r>
              <a:rPr lang="fr-BE" sz="1600" err="1"/>
              <a:t>mag</a:t>
            </a:r>
            <a:r>
              <a:rPr lang="fr-BE" sz="1600"/>
              <a:t> </a:t>
            </a:r>
            <a:r>
              <a:rPr lang="fr-BE" sz="1600" err="1"/>
              <a:t>student</a:t>
            </a:r>
            <a:r>
              <a:rPr lang="fr-BE" sz="1600"/>
              <a:t> niet </a:t>
            </a:r>
            <a:r>
              <a:rPr lang="fr-BE" sz="1600" err="1"/>
              <a:t>weigeren</a:t>
            </a:r>
            <a:endParaRPr lang="fr-BE" sz="1600"/>
          </a:p>
          <a:p>
            <a:pPr marL="457200" lvl="1" indent="0">
              <a:buNone/>
            </a:pPr>
            <a:endParaRPr lang="fr-BE" sz="1600"/>
          </a:p>
          <a:p>
            <a:r>
              <a:rPr lang="fr-BE" sz="2000" err="1"/>
              <a:t>Aanbieden</a:t>
            </a:r>
            <a:r>
              <a:rPr lang="fr-BE" sz="2000"/>
              <a:t> </a:t>
            </a:r>
            <a:r>
              <a:rPr lang="fr-BE" sz="2000" err="1"/>
              <a:t>aan</a:t>
            </a:r>
            <a:r>
              <a:rPr lang="fr-BE" sz="2000"/>
              <a:t> </a:t>
            </a:r>
            <a:r>
              <a:rPr lang="fr-BE" sz="2000" err="1"/>
              <a:t>studenten</a:t>
            </a:r>
            <a:r>
              <a:rPr lang="fr-BE" sz="2000"/>
              <a:t> </a:t>
            </a:r>
            <a:r>
              <a:rPr lang="fr-BE" sz="2000" b="1" err="1"/>
              <a:t>kinderzorg</a:t>
            </a:r>
            <a:r>
              <a:rPr lang="fr-BE" sz="2000"/>
              <a:t> (contact </a:t>
            </a:r>
            <a:r>
              <a:rPr lang="fr-BE" sz="2000" err="1"/>
              <a:t>kinderen</a:t>
            </a:r>
            <a:r>
              <a:rPr lang="fr-BE" sz="2000"/>
              <a:t> </a:t>
            </a:r>
            <a:r>
              <a:rPr lang="fr-BE" sz="2000" err="1"/>
              <a:t>jonger</a:t>
            </a:r>
            <a:r>
              <a:rPr lang="fr-BE" sz="2000"/>
              <a:t> dan 6 </a:t>
            </a:r>
            <a:r>
              <a:rPr lang="fr-BE" sz="2000" err="1"/>
              <a:t>jaar</a:t>
            </a:r>
            <a:r>
              <a:rPr lang="fr-BE" sz="2000"/>
              <a:t>)</a:t>
            </a:r>
          </a:p>
          <a:p>
            <a:pPr lvl="1"/>
            <a:r>
              <a:rPr lang="fr-BE" sz="1600" err="1"/>
              <a:t>Terugbetaling</a:t>
            </a:r>
            <a:r>
              <a:rPr lang="fr-BE" sz="1600"/>
              <a:t> </a:t>
            </a:r>
            <a:r>
              <a:rPr lang="fr-BE" sz="1600" err="1"/>
              <a:t>door</a:t>
            </a:r>
            <a:r>
              <a:rPr lang="fr-BE" sz="1600"/>
              <a:t> </a:t>
            </a:r>
            <a:r>
              <a:rPr lang="fr-BE" sz="1600" err="1"/>
              <a:t>Fedris</a:t>
            </a:r>
            <a:r>
              <a:rPr lang="fr-BE" sz="1600"/>
              <a:t> </a:t>
            </a:r>
          </a:p>
          <a:p>
            <a:pPr lvl="1"/>
            <a:r>
              <a:rPr lang="fr-BE" sz="1600"/>
              <a:t>2 vaccins met 6 </a:t>
            </a:r>
            <a:r>
              <a:rPr lang="fr-BE" sz="1600" err="1"/>
              <a:t>maanden</a:t>
            </a:r>
            <a:r>
              <a:rPr lang="fr-BE" sz="1600"/>
              <a:t> </a:t>
            </a:r>
            <a:r>
              <a:rPr lang="fr-BE" sz="1600" err="1"/>
              <a:t>tussen</a:t>
            </a:r>
            <a:endParaRPr lang="fr-BE" sz="1600"/>
          </a:p>
          <a:p>
            <a:pPr lvl="1"/>
            <a:r>
              <a:rPr lang="fr-BE" sz="1600" err="1"/>
              <a:t>Geen</a:t>
            </a:r>
            <a:r>
              <a:rPr lang="fr-BE" sz="1600"/>
              <a:t> </a:t>
            </a:r>
            <a:r>
              <a:rPr lang="fr-BE" sz="1600" err="1"/>
              <a:t>titerbepaling</a:t>
            </a:r>
            <a:r>
              <a:rPr lang="fr-BE" sz="1600"/>
              <a:t> </a:t>
            </a:r>
            <a:r>
              <a:rPr lang="fr-BE" sz="1600" err="1"/>
              <a:t>nodig</a:t>
            </a:r>
            <a:endParaRPr lang="fr-BE" sz="1600"/>
          </a:p>
          <a:p>
            <a:pPr marL="457200" lvl="1" indent="0">
              <a:buNone/>
            </a:pPr>
            <a:endParaRPr lang="fr-BE" sz="1800"/>
          </a:p>
          <a:p>
            <a:r>
              <a:rPr lang="en-US" sz="2000"/>
              <a:t>(contact </a:t>
            </a:r>
            <a:r>
              <a:rPr lang="en-US" sz="2000" err="1"/>
              <a:t>afvalwater</a:t>
            </a:r>
            <a:r>
              <a:rPr lang="en-US" sz="2000"/>
              <a:t> – </a:t>
            </a:r>
            <a:r>
              <a:rPr lang="en-US" sz="2000" err="1"/>
              <a:t>studenten</a:t>
            </a:r>
            <a:r>
              <a:rPr lang="en-US" sz="2000"/>
              <a:t> </a:t>
            </a:r>
            <a:r>
              <a:rPr lang="en-US" sz="2000" err="1"/>
              <a:t>loodgieterij</a:t>
            </a:r>
            <a:r>
              <a:rPr lang="en-US" sz="2000"/>
              <a:t>?)</a:t>
            </a:r>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a:xfrm>
            <a:off x="542923" y="1164049"/>
            <a:ext cx="10515600" cy="336550"/>
          </a:xfrm>
        </p:spPr>
        <p:txBody>
          <a:bodyPr>
            <a:noAutofit/>
          </a:bodyPr>
          <a:lstStyle/>
          <a:p>
            <a:r>
              <a:rPr lang="fr-BE" sz="2400" b="1" u="sng"/>
              <a:t>VACCINATIE: </a:t>
            </a:r>
            <a:r>
              <a:rPr lang="fr-BE" sz="2400" b="1" u="sng" err="1"/>
              <a:t>Hepatitis</a:t>
            </a:r>
            <a:r>
              <a:rPr lang="fr-BE" sz="2400" b="1" u="sng"/>
              <a:t> A</a:t>
            </a:r>
            <a:endParaRPr lang="en-US" sz="2400" b="1" u="sng"/>
          </a:p>
        </p:txBody>
      </p:sp>
    </p:spTree>
    <p:extLst>
      <p:ext uri="{BB962C8B-B14F-4D97-AF65-F5344CB8AC3E}">
        <p14:creationId xmlns:p14="http://schemas.microsoft.com/office/powerpoint/2010/main" val="34046604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37022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884218"/>
            <a:ext cx="10515600" cy="4815520"/>
          </a:xfrm>
        </p:spPr>
        <p:txBody>
          <a:bodyPr/>
          <a:lstStyle/>
          <a:p>
            <a:r>
              <a:rPr lang="fr-BE" sz="2000" err="1"/>
              <a:t>Opgenomen</a:t>
            </a:r>
            <a:r>
              <a:rPr lang="fr-BE" sz="2000"/>
              <a:t> in </a:t>
            </a:r>
            <a:r>
              <a:rPr lang="fr-BE" sz="2000" b="1" err="1"/>
              <a:t>vaccinatieschema</a:t>
            </a:r>
            <a:r>
              <a:rPr lang="fr-BE" sz="2000" b="1"/>
              <a:t> </a:t>
            </a:r>
            <a:r>
              <a:rPr lang="fr-BE" sz="2000" b="1" err="1"/>
              <a:t>leeftijd</a:t>
            </a:r>
            <a:r>
              <a:rPr lang="fr-BE" sz="2000" b="1"/>
              <a:t> 8,12 ,16 </a:t>
            </a:r>
            <a:r>
              <a:rPr lang="fr-BE" sz="2000" b="1" err="1"/>
              <a:t>weken</a:t>
            </a:r>
            <a:r>
              <a:rPr lang="fr-BE" sz="2000" b="1"/>
              <a:t> – 15 </a:t>
            </a:r>
            <a:r>
              <a:rPr lang="fr-BE" sz="2000" b="1" err="1"/>
              <a:t>maanden</a:t>
            </a:r>
            <a:endParaRPr lang="fr-BE" sz="2000" b="1"/>
          </a:p>
          <a:p>
            <a:pPr marL="0" indent="0">
              <a:buNone/>
            </a:pPr>
            <a:endParaRPr lang="fr-BE" sz="2000"/>
          </a:p>
          <a:p>
            <a:r>
              <a:rPr lang="fr-BE" sz="2000" b="1" err="1"/>
              <a:t>Oorzaak</a:t>
            </a:r>
            <a:r>
              <a:rPr lang="fr-BE" sz="2000"/>
              <a:t>: </a:t>
            </a:r>
            <a:r>
              <a:rPr lang="fr-BE" sz="2000" err="1"/>
              <a:t>hepatitis</a:t>
            </a:r>
            <a:r>
              <a:rPr lang="fr-BE" sz="2000"/>
              <a:t> B virus</a:t>
            </a:r>
          </a:p>
          <a:p>
            <a:pPr lvl="1"/>
            <a:r>
              <a:rPr lang="fr-BE" sz="1600" err="1"/>
              <a:t>Overdracht</a:t>
            </a:r>
            <a:r>
              <a:rPr lang="fr-BE" sz="1600"/>
              <a:t> </a:t>
            </a:r>
            <a:r>
              <a:rPr lang="fr-BE" sz="1600" err="1"/>
              <a:t>mogelijk</a:t>
            </a:r>
            <a:r>
              <a:rPr lang="fr-BE" sz="1600"/>
              <a:t> </a:t>
            </a:r>
            <a:r>
              <a:rPr lang="fr-BE" sz="1600" err="1"/>
              <a:t>bij</a:t>
            </a:r>
            <a:r>
              <a:rPr lang="fr-BE" sz="1600"/>
              <a:t> </a:t>
            </a:r>
            <a:r>
              <a:rPr lang="fr-BE" sz="1600" err="1"/>
              <a:t>geboorte</a:t>
            </a:r>
            <a:r>
              <a:rPr lang="fr-BE" sz="1600"/>
              <a:t>, </a:t>
            </a:r>
            <a:r>
              <a:rPr lang="fr-BE" sz="1600" err="1"/>
              <a:t>bloedcontact</a:t>
            </a:r>
            <a:r>
              <a:rPr lang="fr-BE" sz="1600"/>
              <a:t>, </a:t>
            </a:r>
            <a:r>
              <a:rPr lang="fr-BE" sz="1600" err="1"/>
              <a:t>bloedtransfusie</a:t>
            </a:r>
            <a:r>
              <a:rPr lang="fr-BE" sz="1600"/>
              <a:t>, </a:t>
            </a:r>
            <a:r>
              <a:rPr lang="fr-BE" sz="1600" err="1"/>
              <a:t>onveilig</a:t>
            </a:r>
            <a:r>
              <a:rPr lang="fr-BE" sz="1600"/>
              <a:t> </a:t>
            </a:r>
            <a:r>
              <a:rPr lang="fr-BE" sz="1600" err="1"/>
              <a:t>sexueel</a:t>
            </a:r>
            <a:r>
              <a:rPr lang="fr-BE" sz="1600"/>
              <a:t> contact</a:t>
            </a:r>
          </a:p>
          <a:p>
            <a:pPr lvl="1"/>
            <a:r>
              <a:rPr lang="fr-BE" sz="1600"/>
              <a:t>Het virus </a:t>
            </a:r>
            <a:r>
              <a:rPr lang="fr-BE" sz="1600" err="1"/>
              <a:t>wordt</a:t>
            </a:r>
            <a:r>
              <a:rPr lang="fr-BE" sz="1600"/>
              <a:t> niet </a:t>
            </a:r>
            <a:r>
              <a:rPr lang="fr-BE" sz="1600" err="1"/>
              <a:t>overgedragen</a:t>
            </a:r>
            <a:r>
              <a:rPr lang="fr-BE" sz="1600"/>
              <a:t> via </a:t>
            </a:r>
            <a:r>
              <a:rPr lang="fr-BE" sz="1600" err="1"/>
              <a:t>normaal</a:t>
            </a:r>
            <a:r>
              <a:rPr lang="fr-BE" sz="1600"/>
              <a:t> </a:t>
            </a:r>
            <a:r>
              <a:rPr lang="fr-BE" sz="1600" err="1"/>
              <a:t>sociaal</a:t>
            </a:r>
            <a:r>
              <a:rPr lang="fr-BE" sz="1600"/>
              <a:t> </a:t>
            </a:r>
            <a:r>
              <a:rPr lang="fr-BE" sz="1600" err="1"/>
              <a:t>cntact</a:t>
            </a:r>
            <a:endParaRPr lang="fr-BE" sz="1600"/>
          </a:p>
          <a:p>
            <a:pPr lvl="1"/>
            <a:r>
              <a:rPr lang="fr-BE" sz="1600" err="1"/>
              <a:t>Speeksel</a:t>
            </a:r>
            <a:r>
              <a:rPr lang="fr-BE" sz="1600"/>
              <a:t> </a:t>
            </a:r>
            <a:r>
              <a:rPr lang="fr-BE" sz="1600" err="1"/>
              <a:t>is</a:t>
            </a:r>
            <a:r>
              <a:rPr lang="fr-BE" sz="1600"/>
              <a:t> niet </a:t>
            </a:r>
            <a:r>
              <a:rPr lang="fr-BE" sz="1600" err="1"/>
              <a:t>gevaarlijk</a:t>
            </a:r>
            <a:r>
              <a:rPr lang="fr-BE" sz="1600"/>
              <a:t>, </a:t>
            </a:r>
            <a:r>
              <a:rPr lang="fr-BE" sz="1600" err="1"/>
              <a:t>tenzij</a:t>
            </a:r>
            <a:r>
              <a:rPr lang="fr-BE" sz="1600"/>
              <a:t> in </a:t>
            </a:r>
            <a:r>
              <a:rPr lang="fr-BE" sz="1600" err="1"/>
              <a:t>combinatie</a:t>
            </a:r>
            <a:r>
              <a:rPr lang="fr-BE" sz="1600"/>
              <a:t> met </a:t>
            </a:r>
            <a:r>
              <a:rPr lang="fr-BE" sz="1600" err="1"/>
              <a:t>bloed</a:t>
            </a:r>
            <a:r>
              <a:rPr lang="fr-BE" sz="1600"/>
              <a:t> </a:t>
            </a:r>
            <a:r>
              <a:rPr lang="fr-BE" sz="1600" err="1"/>
              <a:t>vb</a:t>
            </a:r>
            <a:r>
              <a:rPr lang="fr-BE" sz="1600"/>
              <a:t>. </a:t>
            </a:r>
            <a:r>
              <a:rPr lang="fr-BE" sz="1600" err="1"/>
              <a:t>bijtwonden</a:t>
            </a:r>
            <a:endParaRPr lang="fr-BE" sz="1600"/>
          </a:p>
          <a:p>
            <a:pPr marL="0" indent="0">
              <a:buNone/>
            </a:pPr>
            <a:endParaRPr lang="fr-BE" sz="2000" b="1"/>
          </a:p>
          <a:p>
            <a:r>
              <a:rPr lang="fr-BE" sz="2000" b="1" err="1"/>
              <a:t>Terugbetaling</a:t>
            </a:r>
            <a:r>
              <a:rPr lang="fr-BE" sz="2000" b="1"/>
              <a:t> </a:t>
            </a:r>
            <a:r>
              <a:rPr lang="fr-BE" sz="2000" b="1" err="1"/>
              <a:t>Fedris</a:t>
            </a:r>
            <a:endParaRPr lang="fr-BE" sz="2000" b="1"/>
          </a:p>
          <a:p>
            <a:pPr lvl="1"/>
            <a:r>
              <a:rPr lang="fr-BE" sz="1600" b="1" err="1"/>
              <a:t>Geregeld</a:t>
            </a:r>
            <a:r>
              <a:rPr lang="fr-BE" sz="1600" b="1"/>
              <a:t> en niet </a:t>
            </a:r>
            <a:r>
              <a:rPr lang="fr-BE" sz="1600" b="1" err="1"/>
              <a:t>enkel</a:t>
            </a:r>
            <a:r>
              <a:rPr lang="fr-BE" sz="1600" b="1"/>
              <a:t> </a:t>
            </a:r>
            <a:r>
              <a:rPr lang="fr-BE" sz="1600" b="1" err="1"/>
              <a:t>occasioneel</a:t>
            </a:r>
            <a:r>
              <a:rPr lang="fr-BE" sz="1600" b="1"/>
              <a:t> </a:t>
            </a:r>
            <a:r>
              <a:rPr lang="fr-BE" sz="1600"/>
              <a:t>contact met </a:t>
            </a:r>
            <a:r>
              <a:rPr lang="fr-BE" sz="1600" err="1"/>
              <a:t>menselijk</a:t>
            </a:r>
            <a:r>
              <a:rPr lang="fr-BE" sz="1600"/>
              <a:t> </a:t>
            </a:r>
            <a:r>
              <a:rPr lang="fr-BE" sz="1600" err="1"/>
              <a:t>bloed</a:t>
            </a:r>
            <a:r>
              <a:rPr lang="fr-BE" sz="1600"/>
              <a:t> of </a:t>
            </a:r>
            <a:r>
              <a:rPr lang="fr-BE" sz="1600" err="1"/>
              <a:t>menselijk</a:t>
            </a:r>
            <a:r>
              <a:rPr lang="fr-BE" sz="1600"/>
              <a:t> </a:t>
            </a:r>
            <a:r>
              <a:rPr lang="fr-BE" sz="1600" err="1"/>
              <a:t>biologisch</a:t>
            </a:r>
            <a:r>
              <a:rPr lang="fr-BE" sz="1600"/>
              <a:t> </a:t>
            </a:r>
            <a:r>
              <a:rPr lang="fr-BE" sz="1600" err="1"/>
              <a:t>materiaal</a:t>
            </a:r>
            <a:r>
              <a:rPr lang="fr-BE" sz="1600"/>
              <a:t> </a:t>
            </a:r>
            <a:r>
              <a:rPr lang="fr-BE" sz="1600" err="1"/>
              <a:t>dat</a:t>
            </a:r>
            <a:r>
              <a:rPr lang="fr-BE" sz="1600"/>
              <a:t> </a:t>
            </a:r>
            <a:r>
              <a:rPr lang="fr-BE" sz="1600" err="1"/>
              <a:t>hepatitis</a:t>
            </a:r>
            <a:r>
              <a:rPr lang="fr-BE" sz="1600"/>
              <a:t> B virus kan </a:t>
            </a:r>
            <a:r>
              <a:rPr lang="fr-BE" sz="1600" err="1"/>
              <a:t>bevatten</a:t>
            </a:r>
            <a:endParaRPr lang="fr-BE" sz="1600"/>
          </a:p>
          <a:p>
            <a:pPr lvl="1"/>
            <a:r>
              <a:rPr lang="fr-BE" sz="1600" err="1"/>
              <a:t>Vaccinatieschema’s</a:t>
            </a:r>
            <a:r>
              <a:rPr lang="fr-BE" sz="1600"/>
              <a:t> – </a:t>
            </a:r>
            <a:r>
              <a:rPr lang="fr-BE" sz="1600" err="1"/>
              <a:t>immuniteit</a:t>
            </a:r>
            <a:r>
              <a:rPr lang="fr-BE" sz="1600"/>
              <a:t> </a:t>
            </a:r>
            <a:r>
              <a:rPr lang="fr-BE" sz="1600" err="1"/>
              <a:t>controleren</a:t>
            </a:r>
            <a:r>
              <a:rPr lang="fr-BE" sz="1600"/>
              <a:t> </a:t>
            </a:r>
            <a:r>
              <a:rPr lang="fr-BE" sz="1600" err="1"/>
              <a:t>d.m.v</a:t>
            </a:r>
            <a:r>
              <a:rPr lang="fr-BE" sz="1600"/>
              <a:t>. </a:t>
            </a:r>
            <a:r>
              <a:rPr lang="fr-BE" sz="1600" err="1"/>
              <a:t>bloedname</a:t>
            </a:r>
            <a:r>
              <a:rPr lang="fr-BE" sz="1600"/>
              <a:t> Hep B s AS &gt;10 </a:t>
            </a:r>
            <a:r>
              <a:rPr lang="fr-BE" sz="1600" err="1"/>
              <a:t>mUI</a:t>
            </a:r>
            <a:r>
              <a:rPr lang="fr-BE" sz="1600"/>
              <a:t>/ml</a:t>
            </a:r>
          </a:p>
          <a:p>
            <a:pPr marL="457200" lvl="1" indent="0">
              <a:buNone/>
            </a:pPr>
            <a:endParaRPr lang="fr-BE"/>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19498706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7688" y="2172543"/>
            <a:ext cx="10515600" cy="4958250"/>
          </a:xfrm>
        </p:spPr>
        <p:txBody>
          <a:bodyPr/>
          <a:lstStyle/>
          <a:p>
            <a:r>
              <a:rPr lang="fr-BE" sz="2000" b="1" err="1"/>
              <a:t>Verplicht</a:t>
            </a:r>
            <a:r>
              <a:rPr lang="fr-BE" sz="2000" b="1"/>
              <a:t> vaccin</a:t>
            </a:r>
          </a:p>
          <a:p>
            <a:pPr lvl="1"/>
            <a:r>
              <a:rPr lang="fr-BE" sz="1600" err="1"/>
              <a:t>Stageplaats</a:t>
            </a:r>
            <a:r>
              <a:rPr lang="fr-BE" sz="1600"/>
              <a:t> </a:t>
            </a:r>
            <a:r>
              <a:rPr lang="fr-BE" sz="1600" err="1"/>
              <a:t>mag</a:t>
            </a:r>
            <a:r>
              <a:rPr lang="fr-BE" sz="1600"/>
              <a:t> </a:t>
            </a:r>
            <a:r>
              <a:rPr lang="fr-BE" sz="1600" err="1"/>
              <a:t>student</a:t>
            </a:r>
            <a:r>
              <a:rPr lang="fr-BE" sz="1600"/>
              <a:t> niet </a:t>
            </a:r>
            <a:r>
              <a:rPr lang="fr-BE" sz="1600" err="1"/>
              <a:t>aan</a:t>
            </a:r>
            <a:r>
              <a:rPr lang="fr-BE" sz="1600"/>
              <a:t> het </a:t>
            </a:r>
            <a:r>
              <a:rPr lang="fr-BE" sz="1600" err="1"/>
              <a:t>werk</a:t>
            </a:r>
            <a:r>
              <a:rPr lang="fr-BE" sz="1600"/>
              <a:t> </a:t>
            </a:r>
            <a:r>
              <a:rPr lang="fr-BE" sz="1600" err="1"/>
              <a:t>zetten</a:t>
            </a:r>
            <a:r>
              <a:rPr lang="fr-BE" sz="1600"/>
              <a:t> </a:t>
            </a:r>
            <a:r>
              <a:rPr lang="fr-BE" sz="1600" err="1"/>
              <a:t>als</a:t>
            </a:r>
            <a:r>
              <a:rPr lang="fr-BE" sz="1600"/>
              <a:t> </a:t>
            </a:r>
            <a:r>
              <a:rPr lang="fr-BE" sz="1600" err="1"/>
              <a:t>vaccinatie</a:t>
            </a:r>
            <a:r>
              <a:rPr lang="fr-BE" sz="1600"/>
              <a:t> niet in </a:t>
            </a:r>
            <a:r>
              <a:rPr lang="fr-BE" sz="1600" err="1"/>
              <a:t>orde</a:t>
            </a:r>
            <a:r>
              <a:rPr lang="fr-BE" sz="1600"/>
              <a:t> </a:t>
            </a:r>
            <a:r>
              <a:rPr lang="fr-BE" sz="1600" err="1"/>
              <a:t>is</a:t>
            </a:r>
            <a:r>
              <a:rPr lang="fr-BE" sz="1600"/>
              <a:t> (</a:t>
            </a:r>
            <a:r>
              <a:rPr lang="fr-BE" sz="1600" err="1"/>
              <a:t>tenzij</a:t>
            </a:r>
            <a:r>
              <a:rPr lang="fr-BE" sz="1600"/>
              <a:t> </a:t>
            </a:r>
            <a:r>
              <a:rPr lang="fr-BE" sz="1600" err="1"/>
              <a:t>een</a:t>
            </a:r>
            <a:r>
              <a:rPr lang="fr-BE" sz="1600"/>
              <a:t> contra-</a:t>
            </a:r>
            <a:r>
              <a:rPr lang="fr-BE" sz="1600" err="1"/>
              <a:t>indicatie</a:t>
            </a:r>
            <a:r>
              <a:rPr lang="fr-BE" sz="1600"/>
              <a:t> </a:t>
            </a:r>
            <a:r>
              <a:rPr lang="fr-BE" sz="1600" err="1"/>
              <a:t>voor</a:t>
            </a:r>
            <a:r>
              <a:rPr lang="fr-BE" sz="1600"/>
              <a:t> het vaccin).</a:t>
            </a:r>
          </a:p>
          <a:p>
            <a:pPr marL="457200" lvl="1" indent="0">
              <a:buNone/>
            </a:pPr>
            <a:endParaRPr lang="fr-BE" sz="1600"/>
          </a:p>
          <a:p>
            <a:pPr marL="457200" lvl="1" indent="0">
              <a:buNone/>
            </a:pPr>
            <a:r>
              <a:rPr lang="fr-BE" sz="1600"/>
              <a:t>WAAR?</a:t>
            </a:r>
          </a:p>
          <a:p>
            <a:pPr lvl="1"/>
            <a:r>
              <a:rPr lang="fr-BE" sz="1600" err="1"/>
              <a:t>Diensten</a:t>
            </a:r>
            <a:r>
              <a:rPr lang="fr-BE" sz="1600"/>
              <a:t> </a:t>
            </a:r>
            <a:r>
              <a:rPr lang="fr-BE" sz="1600" err="1"/>
              <a:t>waar</a:t>
            </a:r>
            <a:r>
              <a:rPr lang="fr-BE" sz="1600"/>
              <a:t> </a:t>
            </a:r>
            <a:r>
              <a:rPr lang="fr-BE" sz="1600" err="1"/>
              <a:t>medische</a:t>
            </a:r>
            <a:r>
              <a:rPr lang="fr-BE" sz="1600"/>
              <a:t> </a:t>
            </a:r>
            <a:r>
              <a:rPr lang="fr-BE" sz="1600" err="1"/>
              <a:t>onderzoeken</a:t>
            </a:r>
            <a:r>
              <a:rPr lang="fr-BE" sz="1600"/>
              <a:t> </a:t>
            </a:r>
            <a:r>
              <a:rPr lang="fr-BE" sz="1600" err="1"/>
              <a:t>worden</a:t>
            </a:r>
            <a:r>
              <a:rPr lang="fr-BE" sz="1600"/>
              <a:t> </a:t>
            </a:r>
            <a:r>
              <a:rPr lang="fr-BE" sz="1600" err="1"/>
              <a:t>verricht</a:t>
            </a:r>
            <a:r>
              <a:rPr lang="fr-BE" sz="1600"/>
              <a:t> en/of die </a:t>
            </a:r>
            <a:r>
              <a:rPr lang="fr-BE" sz="1600" err="1"/>
              <a:t>waar</a:t>
            </a:r>
            <a:r>
              <a:rPr lang="fr-BE" sz="1600"/>
              <a:t> </a:t>
            </a:r>
            <a:r>
              <a:rPr lang="fr-BE" sz="1600" err="1"/>
              <a:t>geneeskundige</a:t>
            </a:r>
            <a:r>
              <a:rPr lang="fr-BE" sz="1600"/>
              <a:t> </a:t>
            </a:r>
            <a:r>
              <a:rPr lang="fr-BE" sz="1600" err="1"/>
              <a:t>verzorging</a:t>
            </a:r>
            <a:r>
              <a:rPr lang="fr-BE" sz="1600"/>
              <a:t> </a:t>
            </a:r>
            <a:r>
              <a:rPr lang="fr-BE" sz="1600" err="1"/>
              <a:t>wordt</a:t>
            </a:r>
            <a:r>
              <a:rPr lang="fr-BE" sz="1600"/>
              <a:t> </a:t>
            </a:r>
            <a:r>
              <a:rPr lang="fr-BE" sz="1600" err="1"/>
              <a:t>verricht</a:t>
            </a:r>
            <a:endParaRPr lang="fr-BE" sz="1600"/>
          </a:p>
          <a:p>
            <a:pPr lvl="1"/>
            <a:r>
              <a:rPr lang="fr-BE" sz="1600" err="1"/>
              <a:t>Laboratoria</a:t>
            </a:r>
            <a:r>
              <a:rPr lang="fr-BE" sz="1600"/>
              <a:t> ( </a:t>
            </a:r>
            <a:r>
              <a:rPr lang="fr-BE" sz="1600" err="1"/>
              <a:t>klinische</a:t>
            </a:r>
            <a:r>
              <a:rPr lang="fr-BE" sz="1600"/>
              <a:t> biologie, </a:t>
            </a:r>
            <a:r>
              <a:rPr lang="fr-BE" sz="1600" err="1"/>
              <a:t>bloedtransfusie</a:t>
            </a:r>
            <a:r>
              <a:rPr lang="fr-BE" sz="1600"/>
              <a:t>, …)</a:t>
            </a:r>
          </a:p>
          <a:p>
            <a:pPr lvl="1"/>
            <a:r>
              <a:rPr lang="fr-BE" sz="1600" err="1"/>
              <a:t>Tandartspraktijken</a:t>
            </a:r>
            <a:endParaRPr lang="fr-BE" sz="1600"/>
          </a:p>
          <a:p>
            <a:pPr lvl="1"/>
            <a:r>
              <a:rPr lang="fr-BE" sz="1600"/>
              <a:t>….</a:t>
            </a:r>
          </a:p>
          <a:p>
            <a:pPr marL="457200" lvl="1" indent="0">
              <a:buNone/>
            </a:pPr>
            <a:r>
              <a:rPr lang="fr-BE" sz="1600"/>
              <a:t>→ AL het </a:t>
            </a:r>
            <a:r>
              <a:rPr lang="fr-BE" sz="1600" err="1"/>
              <a:t>personeel</a:t>
            </a:r>
            <a:r>
              <a:rPr lang="fr-BE" sz="1600"/>
              <a:t>, </a:t>
            </a:r>
            <a:r>
              <a:rPr lang="fr-BE" sz="1600" err="1"/>
              <a:t>behalve</a:t>
            </a:r>
            <a:r>
              <a:rPr lang="fr-BE" sz="1600"/>
              <a:t> </a:t>
            </a:r>
            <a:r>
              <a:rPr lang="fr-BE" sz="1600" err="1"/>
              <a:t>degenen</a:t>
            </a:r>
            <a:r>
              <a:rPr lang="fr-BE" sz="1600"/>
              <a:t> die </a:t>
            </a:r>
            <a:r>
              <a:rPr lang="fr-BE" sz="1600" err="1"/>
              <a:t>nooit</a:t>
            </a:r>
            <a:r>
              <a:rPr lang="fr-BE" sz="1600"/>
              <a:t> in contact </a:t>
            </a:r>
            <a:r>
              <a:rPr lang="fr-BE" sz="1600" err="1"/>
              <a:t>komen</a:t>
            </a:r>
            <a:r>
              <a:rPr lang="fr-BE" sz="1600"/>
              <a:t> met </a:t>
            </a:r>
            <a:r>
              <a:rPr lang="fr-BE" sz="1600" err="1"/>
              <a:t>stoffen</a:t>
            </a:r>
            <a:r>
              <a:rPr lang="fr-BE" sz="1600"/>
              <a:t> die het virus </a:t>
            </a:r>
            <a:r>
              <a:rPr lang="fr-BE" sz="1600" err="1"/>
              <a:t>kunnen</a:t>
            </a:r>
            <a:r>
              <a:rPr lang="fr-BE" sz="1600"/>
              <a:t> </a:t>
            </a:r>
            <a:r>
              <a:rPr lang="fr-BE" sz="1600" err="1"/>
              <a:t>bevatten</a:t>
            </a:r>
            <a:r>
              <a:rPr lang="fr-BE" sz="1600"/>
              <a:t>.</a:t>
            </a:r>
          </a:p>
          <a:p>
            <a:pPr lvl="1"/>
            <a:endParaRPr lang="fr-BE" sz="1600"/>
          </a:p>
          <a:p>
            <a:pPr marL="0" indent="0">
              <a:buNone/>
            </a:pPr>
            <a:endParaRPr lang="fr-BE" sz="20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96172162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37022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2129416"/>
            <a:ext cx="10515600" cy="4958250"/>
          </a:xfrm>
        </p:spPr>
        <p:txBody>
          <a:bodyPr/>
          <a:lstStyle/>
          <a:p>
            <a:r>
              <a:rPr lang="fr-BE" b="1" err="1"/>
              <a:t>Studenten</a:t>
            </a:r>
            <a:r>
              <a:rPr lang="fr-BE" b="1"/>
              <a:t> ZORG: </a:t>
            </a:r>
          </a:p>
          <a:p>
            <a:pPr lvl="1"/>
            <a:r>
              <a:rPr lang="fr-BE" err="1"/>
              <a:t>Overzicht</a:t>
            </a:r>
            <a:r>
              <a:rPr lang="fr-BE"/>
              <a:t> van </a:t>
            </a:r>
            <a:r>
              <a:rPr lang="fr-BE" err="1"/>
              <a:t>vaccinaties</a:t>
            </a:r>
            <a:r>
              <a:rPr lang="fr-BE"/>
              <a:t> </a:t>
            </a:r>
            <a:r>
              <a:rPr lang="fr-BE" err="1"/>
              <a:t>hepatitis</a:t>
            </a:r>
            <a:r>
              <a:rPr lang="fr-BE"/>
              <a:t> B</a:t>
            </a:r>
          </a:p>
          <a:p>
            <a:pPr lvl="1"/>
            <a:r>
              <a:rPr lang="fr-BE" err="1"/>
              <a:t>Bloedname</a:t>
            </a:r>
            <a:r>
              <a:rPr lang="fr-BE"/>
              <a:t> </a:t>
            </a:r>
            <a:r>
              <a:rPr lang="fr-BE" err="1"/>
              <a:t>bij</a:t>
            </a:r>
            <a:r>
              <a:rPr lang="fr-BE"/>
              <a:t> </a:t>
            </a:r>
            <a:r>
              <a:rPr lang="fr-BE" err="1"/>
              <a:t>huisarts</a:t>
            </a:r>
            <a:r>
              <a:rPr lang="fr-BE"/>
              <a:t> </a:t>
            </a:r>
            <a:r>
              <a:rPr lang="fr-BE" b="1" err="1"/>
              <a:t>voor</a:t>
            </a:r>
            <a:r>
              <a:rPr lang="fr-BE"/>
              <a:t> </a:t>
            </a:r>
            <a:r>
              <a:rPr lang="fr-BE" err="1"/>
              <a:t>medisch</a:t>
            </a:r>
            <a:r>
              <a:rPr lang="fr-BE"/>
              <a:t> onderzoek: </a:t>
            </a:r>
            <a:r>
              <a:rPr lang="fr-BE" err="1"/>
              <a:t>hepatitis</a:t>
            </a:r>
            <a:r>
              <a:rPr lang="fr-BE"/>
              <a:t> B </a:t>
            </a:r>
            <a:r>
              <a:rPr lang="fr-BE" err="1"/>
              <a:t>antistoffen</a:t>
            </a:r>
            <a:endParaRPr lang="fr-BE"/>
          </a:p>
          <a:p>
            <a:pPr lvl="1"/>
            <a:endParaRPr lang="fr-BE"/>
          </a:p>
          <a:p>
            <a:pPr marL="457200" lvl="1" indent="0">
              <a:buNone/>
            </a:pPr>
            <a:r>
              <a:rPr lang="fr-BE"/>
              <a:t>→ </a:t>
            </a:r>
            <a:r>
              <a:rPr lang="fr-BE" err="1"/>
              <a:t>geen</a:t>
            </a:r>
            <a:r>
              <a:rPr lang="fr-BE"/>
              <a:t> </a:t>
            </a:r>
            <a:r>
              <a:rPr lang="fr-BE" err="1"/>
              <a:t>bloedname</a:t>
            </a:r>
            <a:r>
              <a:rPr lang="fr-BE"/>
              <a:t> op het moment van de </a:t>
            </a:r>
            <a:r>
              <a:rPr lang="fr-BE" err="1"/>
              <a:t>consultatie</a:t>
            </a:r>
            <a:r>
              <a:rPr lang="fr-BE"/>
              <a:t>: </a:t>
            </a:r>
            <a:r>
              <a:rPr lang="fr-BE" err="1"/>
              <a:t>student</a:t>
            </a:r>
            <a:r>
              <a:rPr lang="fr-BE"/>
              <a:t> </a:t>
            </a:r>
            <a:r>
              <a:rPr lang="fr-BE" err="1"/>
              <a:t>wordt</a:t>
            </a:r>
            <a:r>
              <a:rPr lang="fr-BE"/>
              <a:t> niet </a:t>
            </a:r>
            <a:r>
              <a:rPr lang="fr-BE" err="1"/>
              <a:t>gezien</a:t>
            </a:r>
            <a:endParaRPr lang="fr-BE"/>
          </a:p>
          <a:p>
            <a:pPr marL="457200" lvl="1" indent="0">
              <a:buNone/>
            </a:pPr>
            <a:endParaRPr lang="fr-BE"/>
          </a:p>
          <a:p>
            <a:pPr marL="457200" lvl="1" indent="0">
              <a:buNone/>
            </a:pPr>
            <a:r>
              <a:rPr lang="fr-BE"/>
              <a:t>→ </a:t>
            </a:r>
            <a:r>
              <a:rPr lang="fr-BE" err="1"/>
              <a:t>student</a:t>
            </a:r>
            <a:r>
              <a:rPr lang="fr-BE"/>
              <a:t> </a:t>
            </a:r>
            <a:r>
              <a:rPr lang="fr-BE" err="1"/>
              <a:t>is</a:t>
            </a:r>
            <a:r>
              <a:rPr lang="fr-BE"/>
              <a:t> </a:t>
            </a:r>
            <a:r>
              <a:rPr lang="fr-BE" err="1"/>
              <a:t>verantwoordelijk</a:t>
            </a:r>
            <a:r>
              <a:rPr lang="fr-BE"/>
              <a:t> </a:t>
            </a:r>
            <a:r>
              <a:rPr lang="fr-BE" err="1"/>
              <a:t>voor</a:t>
            </a:r>
            <a:r>
              <a:rPr lang="fr-BE"/>
              <a:t> het </a:t>
            </a:r>
            <a:r>
              <a:rPr lang="fr-BE" err="1"/>
              <a:t>maken</a:t>
            </a:r>
            <a:r>
              <a:rPr lang="fr-BE"/>
              <a:t> van </a:t>
            </a:r>
            <a:r>
              <a:rPr lang="fr-BE" err="1"/>
              <a:t>een</a:t>
            </a:r>
            <a:r>
              <a:rPr lang="fr-BE"/>
              <a:t> </a:t>
            </a:r>
            <a:r>
              <a:rPr lang="fr-BE" err="1"/>
              <a:t>nieuwe</a:t>
            </a:r>
            <a:r>
              <a:rPr lang="fr-BE"/>
              <a:t> </a:t>
            </a:r>
            <a:r>
              <a:rPr lang="fr-BE" err="1"/>
              <a:t>afspraak</a:t>
            </a:r>
            <a:r>
              <a:rPr lang="fr-BE"/>
              <a:t> </a:t>
            </a:r>
            <a:r>
              <a:rPr lang="fr-BE" err="1"/>
              <a:t>bij</a:t>
            </a:r>
            <a:r>
              <a:rPr lang="fr-BE"/>
              <a:t> Cohezio</a:t>
            </a:r>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3162037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24957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29068" y="1950983"/>
            <a:ext cx="10515600" cy="4958250"/>
          </a:xfrm>
        </p:spPr>
        <p:txBody>
          <a:bodyPr/>
          <a:lstStyle/>
          <a:p>
            <a:r>
              <a:rPr lang="fr-BE" b="1" err="1"/>
              <a:t>Hep.BsAS</a:t>
            </a:r>
            <a:r>
              <a:rPr lang="fr-BE" b="1"/>
              <a:t> &gt;10</a:t>
            </a:r>
            <a:r>
              <a:rPr lang="fr-BE"/>
              <a:t>: </a:t>
            </a:r>
            <a:r>
              <a:rPr lang="fr-BE" err="1"/>
              <a:t>levenslange</a:t>
            </a:r>
            <a:r>
              <a:rPr lang="fr-BE"/>
              <a:t> </a:t>
            </a:r>
            <a:r>
              <a:rPr lang="fr-BE" err="1"/>
              <a:t>immuniteit</a:t>
            </a:r>
            <a:endParaRPr lang="fr-BE"/>
          </a:p>
          <a:p>
            <a:pPr marL="0" indent="0">
              <a:buNone/>
            </a:pPr>
            <a:endParaRPr lang="fr-BE"/>
          </a:p>
          <a:p>
            <a:r>
              <a:rPr lang="fr-BE" b="1" err="1"/>
              <a:t>Hep.BsAS</a:t>
            </a:r>
            <a:r>
              <a:rPr lang="fr-BE" b="1"/>
              <a:t> &lt;10</a:t>
            </a:r>
            <a:r>
              <a:rPr lang="fr-BE"/>
              <a:t>: </a:t>
            </a:r>
          </a:p>
          <a:p>
            <a:pPr lvl="1"/>
            <a:r>
              <a:rPr lang="fr-BE" err="1"/>
              <a:t>Schema</a:t>
            </a:r>
            <a:r>
              <a:rPr lang="fr-BE"/>
              <a:t> </a:t>
            </a:r>
            <a:r>
              <a:rPr lang="fr-BE" err="1"/>
              <a:t>hepatitis</a:t>
            </a:r>
            <a:r>
              <a:rPr lang="fr-BE"/>
              <a:t> B </a:t>
            </a:r>
            <a:r>
              <a:rPr lang="fr-BE" err="1"/>
              <a:t>afwerken</a:t>
            </a:r>
            <a:endParaRPr lang="fr-BE"/>
          </a:p>
          <a:p>
            <a:pPr lvl="2"/>
            <a:r>
              <a:rPr lang="fr-BE"/>
              <a:t>Booster + </a:t>
            </a:r>
            <a:r>
              <a:rPr lang="fr-BE" err="1"/>
              <a:t>bloedname</a:t>
            </a:r>
            <a:endParaRPr lang="fr-BE"/>
          </a:p>
          <a:p>
            <a:pPr lvl="2"/>
            <a:r>
              <a:rPr lang="fr-BE" err="1"/>
              <a:t>Primovaccinatie</a:t>
            </a:r>
            <a:r>
              <a:rPr lang="fr-BE"/>
              <a:t> + </a:t>
            </a:r>
            <a:r>
              <a:rPr lang="fr-BE" err="1"/>
              <a:t>bloedname</a:t>
            </a:r>
            <a:endParaRPr lang="fr-BE"/>
          </a:p>
          <a:p>
            <a:pPr marL="914400" lvl="2" indent="0">
              <a:buNone/>
            </a:pPr>
            <a:endParaRPr lang="fr-BE"/>
          </a:p>
          <a:p>
            <a:pPr lvl="1"/>
            <a:r>
              <a:rPr lang="fr-BE" err="1"/>
              <a:t>Student</a:t>
            </a:r>
            <a:r>
              <a:rPr lang="fr-BE"/>
              <a:t> </a:t>
            </a:r>
            <a:r>
              <a:rPr lang="fr-BE" err="1"/>
              <a:t>wordt</a:t>
            </a:r>
            <a:r>
              <a:rPr lang="fr-BE"/>
              <a:t> 1 </a:t>
            </a:r>
            <a:r>
              <a:rPr lang="fr-BE" err="1"/>
              <a:t>keer</a:t>
            </a:r>
            <a:r>
              <a:rPr lang="fr-BE"/>
              <a:t> </a:t>
            </a:r>
            <a:r>
              <a:rPr lang="fr-BE" err="1"/>
              <a:t>uitgenodigd</a:t>
            </a:r>
            <a:r>
              <a:rPr lang="fr-BE"/>
              <a:t> per vaccin/</a:t>
            </a:r>
            <a:r>
              <a:rPr lang="fr-BE" err="1"/>
              <a:t>bloedname</a:t>
            </a:r>
            <a:r>
              <a:rPr lang="fr-BE"/>
              <a:t> → </a:t>
            </a:r>
            <a:r>
              <a:rPr lang="fr-BE" err="1"/>
              <a:t>daarna</a:t>
            </a:r>
            <a:r>
              <a:rPr lang="fr-BE"/>
              <a:t> </a:t>
            </a:r>
            <a:r>
              <a:rPr lang="fr-BE" err="1"/>
              <a:t>ligt</a:t>
            </a:r>
            <a:r>
              <a:rPr lang="fr-BE"/>
              <a:t> de </a:t>
            </a:r>
            <a:r>
              <a:rPr lang="fr-BE" err="1"/>
              <a:t>verantwoordelijkheid</a:t>
            </a:r>
            <a:r>
              <a:rPr lang="fr-BE"/>
              <a:t> </a:t>
            </a:r>
            <a:r>
              <a:rPr lang="fr-BE" err="1"/>
              <a:t>bij</a:t>
            </a:r>
            <a:r>
              <a:rPr lang="fr-BE"/>
              <a:t> de </a:t>
            </a:r>
            <a:r>
              <a:rPr lang="fr-BE" err="1"/>
              <a:t>student</a:t>
            </a:r>
            <a:r>
              <a:rPr lang="fr-BE"/>
              <a:t> om </a:t>
            </a:r>
            <a:r>
              <a:rPr lang="fr-BE" err="1"/>
              <a:t>zelf</a:t>
            </a:r>
            <a:r>
              <a:rPr lang="fr-BE"/>
              <a:t> </a:t>
            </a:r>
            <a:r>
              <a:rPr lang="fr-BE" err="1"/>
              <a:t>een</a:t>
            </a:r>
            <a:r>
              <a:rPr lang="fr-BE"/>
              <a:t> </a:t>
            </a:r>
            <a:r>
              <a:rPr lang="fr-BE" err="1"/>
              <a:t>afspraak</a:t>
            </a:r>
            <a:r>
              <a:rPr lang="fr-BE"/>
              <a:t> te </a:t>
            </a:r>
            <a:r>
              <a:rPr lang="fr-BE" err="1"/>
              <a:t>boeken</a:t>
            </a:r>
            <a:r>
              <a:rPr lang="fr-BE"/>
              <a:t>.</a:t>
            </a:r>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err="1"/>
              <a:t>Verschillende</a:t>
            </a:r>
            <a:r>
              <a:rPr lang="fr-BE" sz="2400" b="1" u="sng"/>
              <a:t> </a:t>
            </a:r>
            <a:r>
              <a:rPr lang="fr-BE" sz="2400" b="1" u="sng" err="1"/>
              <a:t>scenario’s</a:t>
            </a:r>
            <a:r>
              <a:rPr lang="fr-BE" sz="2400" b="1" u="sng"/>
              <a:t>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04408618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24957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2018579"/>
            <a:ext cx="10515600" cy="4958250"/>
          </a:xfrm>
        </p:spPr>
        <p:txBody>
          <a:bodyPr/>
          <a:lstStyle/>
          <a:p>
            <a:r>
              <a:rPr lang="fr-BE" err="1"/>
              <a:t>Student</a:t>
            </a:r>
            <a:r>
              <a:rPr lang="fr-BE"/>
              <a:t> </a:t>
            </a:r>
            <a:r>
              <a:rPr lang="fr-BE" b="1" err="1"/>
              <a:t>weigert</a:t>
            </a:r>
            <a:r>
              <a:rPr lang="fr-BE" b="1"/>
              <a:t> </a:t>
            </a:r>
            <a:r>
              <a:rPr lang="fr-BE" err="1"/>
              <a:t>vaccinatie</a:t>
            </a:r>
            <a:r>
              <a:rPr lang="fr-BE"/>
              <a:t> </a:t>
            </a:r>
            <a:r>
              <a:rPr lang="fr-BE" err="1"/>
              <a:t>hepatitis</a:t>
            </a:r>
            <a:r>
              <a:rPr lang="fr-BE"/>
              <a:t> B</a:t>
            </a:r>
          </a:p>
          <a:p>
            <a:pPr lvl="1"/>
            <a:r>
              <a:rPr lang="fr-BE" err="1"/>
              <a:t>Student</a:t>
            </a:r>
            <a:r>
              <a:rPr lang="fr-BE"/>
              <a:t> </a:t>
            </a:r>
            <a:r>
              <a:rPr lang="fr-BE" err="1"/>
              <a:t>mag</a:t>
            </a:r>
            <a:r>
              <a:rPr lang="fr-BE"/>
              <a:t> niet </a:t>
            </a:r>
            <a:r>
              <a:rPr lang="fr-BE" err="1"/>
              <a:t>werken</a:t>
            </a:r>
            <a:r>
              <a:rPr lang="fr-BE"/>
              <a:t> in </a:t>
            </a:r>
            <a:r>
              <a:rPr lang="fr-BE" err="1"/>
              <a:t>een</a:t>
            </a:r>
            <a:r>
              <a:rPr lang="fr-BE"/>
              <a:t> </a:t>
            </a:r>
            <a:r>
              <a:rPr lang="fr-BE" err="1"/>
              <a:t>onderneming</a:t>
            </a:r>
            <a:r>
              <a:rPr lang="fr-BE"/>
              <a:t> </a:t>
            </a:r>
            <a:r>
              <a:rPr lang="fr-BE" err="1"/>
              <a:t>waar</a:t>
            </a:r>
            <a:r>
              <a:rPr lang="fr-BE"/>
              <a:t> </a:t>
            </a:r>
            <a:r>
              <a:rPr lang="fr-BE" err="1"/>
              <a:t>een</a:t>
            </a:r>
            <a:r>
              <a:rPr lang="fr-BE"/>
              <a:t> vaccin </a:t>
            </a:r>
            <a:r>
              <a:rPr lang="fr-BE" err="1"/>
              <a:t>tegen</a:t>
            </a:r>
            <a:r>
              <a:rPr lang="fr-BE"/>
              <a:t> </a:t>
            </a:r>
            <a:r>
              <a:rPr lang="fr-BE" err="1"/>
              <a:t>hepatitis</a:t>
            </a:r>
            <a:r>
              <a:rPr lang="fr-BE"/>
              <a:t> B </a:t>
            </a:r>
            <a:r>
              <a:rPr lang="fr-BE" err="1"/>
              <a:t>verplicht</a:t>
            </a:r>
            <a:r>
              <a:rPr lang="fr-BE"/>
              <a:t> </a:t>
            </a:r>
            <a:r>
              <a:rPr lang="fr-BE" err="1"/>
              <a:t>is</a:t>
            </a:r>
            <a:endParaRPr lang="fr-BE"/>
          </a:p>
          <a:p>
            <a:pPr lvl="1"/>
            <a:r>
              <a:rPr lang="fr-BE" err="1"/>
              <a:t>Student</a:t>
            </a:r>
            <a:r>
              <a:rPr lang="fr-BE"/>
              <a:t> </a:t>
            </a:r>
            <a:r>
              <a:rPr lang="fr-BE" err="1"/>
              <a:t>moet</a:t>
            </a:r>
            <a:r>
              <a:rPr lang="fr-BE"/>
              <a:t> </a:t>
            </a:r>
            <a:r>
              <a:rPr lang="fr-BE" err="1"/>
              <a:t>kunnen</a:t>
            </a:r>
            <a:r>
              <a:rPr lang="fr-BE"/>
              <a:t> </a:t>
            </a:r>
            <a:r>
              <a:rPr lang="fr-BE" err="1"/>
              <a:t>aantonen</a:t>
            </a:r>
            <a:r>
              <a:rPr lang="fr-BE"/>
              <a:t> </a:t>
            </a:r>
            <a:r>
              <a:rPr lang="fr-BE" err="1"/>
              <a:t>dat</a:t>
            </a:r>
            <a:r>
              <a:rPr lang="fr-BE"/>
              <a:t> </a:t>
            </a:r>
            <a:r>
              <a:rPr lang="fr-BE" err="1"/>
              <a:t>hij</a:t>
            </a:r>
            <a:r>
              <a:rPr lang="fr-BE"/>
              <a:t> </a:t>
            </a:r>
            <a:r>
              <a:rPr lang="fr-BE" err="1"/>
              <a:t>ofwel</a:t>
            </a:r>
            <a:r>
              <a:rPr lang="fr-BE"/>
              <a:t> </a:t>
            </a:r>
            <a:r>
              <a:rPr lang="fr-BE" err="1"/>
              <a:t>voldoende</a:t>
            </a:r>
            <a:r>
              <a:rPr lang="fr-BE"/>
              <a:t> </a:t>
            </a:r>
            <a:r>
              <a:rPr lang="fr-BE" err="1"/>
              <a:t>immuniteit</a:t>
            </a:r>
            <a:r>
              <a:rPr lang="fr-BE"/>
              <a:t> </a:t>
            </a:r>
            <a:r>
              <a:rPr lang="fr-BE" err="1"/>
              <a:t>heeft</a:t>
            </a:r>
            <a:r>
              <a:rPr lang="fr-BE"/>
              <a:t> of </a:t>
            </a:r>
            <a:r>
              <a:rPr lang="fr-BE" err="1"/>
              <a:t>moet</a:t>
            </a:r>
            <a:r>
              <a:rPr lang="fr-BE"/>
              <a:t> </a:t>
            </a:r>
            <a:r>
              <a:rPr lang="fr-BE" err="1"/>
              <a:t>zich</a:t>
            </a:r>
            <a:r>
              <a:rPr lang="fr-BE"/>
              <a:t> </a:t>
            </a:r>
            <a:r>
              <a:rPr lang="fr-BE" err="1"/>
              <a:t>laten</a:t>
            </a:r>
            <a:r>
              <a:rPr lang="fr-BE"/>
              <a:t> </a:t>
            </a:r>
            <a:r>
              <a:rPr lang="fr-BE" err="1"/>
              <a:t>inenten</a:t>
            </a:r>
            <a:endParaRPr lang="fr-BE"/>
          </a:p>
          <a:p>
            <a:pPr marL="457200" lvl="1" indent="0">
              <a:buNone/>
            </a:pPr>
            <a:endParaRPr lang="fr-BE"/>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err="1"/>
              <a:t>Verschillende</a:t>
            </a:r>
            <a:r>
              <a:rPr lang="fr-BE" sz="2400" b="1" u="sng"/>
              <a:t> </a:t>
            </a:r>
            <a:r>
              <a:rPr lang="fr-BE" sz="2400" b="1" u="sng" err="1"/>
              <a:t>scenario’s</a:t>
            </a:r>
            <a:r>
              <a:rPr lang="fr-BE" sz="2400" b="1" u="sng"/>
              <a:t>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23687501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404938"/>
            <a:ext cx="10515600" cy="5294800"/>
          </a:xfrm>
        </p:spPr>
        <p:txBody>
          <a:bodyPr/>
          <a:lstStyle/>
          <a:p>
            <a:r>
              <a:rPr lang="fr-BE" sz="2000" b="1" err="1"/>
              <a:t>Oorzaak</a:t>
            </a:r>
            <a:r>
              <a:rPr lang="fr-BE" sz="2000"/>
              <a:t>: </a:t>
            </a:r>
            <a:r>
              <a:rPr lang="fr-BE" sz="2000" err="1"/>
              <a:t>myocobacterium</a:t>
            </a:r>
            <a:r>
              <a:rPr lang="fr-BE" sz="2000"/>
              <a:t> tuberculose</a:t>
            </a:r>
          </a:p>
          <a:p>
            <a:pPr lvl="1"/>
            <a:r>
              <a:rPr lang="fr-BE" sz="1600" err="1"/>
              <a:t>Overgedragen</a:t>
            </a:r>
            <a:r>
              <a:rPr lang="fr-BE" sz="1600"/>
              <a:t> via de </a:t>
            </a:r>
            <a:r>
              <a:rPr lang="fr-BE" sz="1600" err="1"/>
              <a:t>lucht</a:t>
            </a:r>
            <a:r>
              <a:rPr lang="fr-BE" sz="1600"/>
              <a:t>: </a:t>
            </a:r>
            <a:r>
              <a:rPr lang="fr-BE" sz="1600" err="1"/>
              <a:t>hoesten</a:t>
            </a:r>
            <a:r>
              <a:rPr lang="fr-BE" sz="1600"/>
              <a:t>, </a:t>
            </a:r>
            <a:r>
              <a:rPr lang="fr-BE" sz="1600" err="1"/>
              <a:t>niezen</a:t>
            </a:r>
            <a:r>
              <a:rPr lang="fr-BE" sz="1600"/>
              <a:t>, </a:t>
            </a:r>
            <a:r>
              <a:rPr lang="fr-BE" sz="1600" err="1"/>
              <a:t>lachen</a:t>
            </a:r>
            <a:endParaRPr lang="fr-BE" sz="1600"/>
          </a:p>
          <a:p>
            <a:pPr lvl="1"/>
            <a:r>
              <a:rPr lang="fr-BE" sz="1600"/>
              <a:t>Pas na </a:t>
            </a:r>
            <a:r>
              <a:rPr lang="fr-BE" sz="1600" err="1"/>
              <a:t>intensief</a:t>
            </a:r>
            <a:r>
              <a:rPr lang="fr-BE" sz="1600"/>
              <a:t> contact (van </a:t>
            </a:r>
            <a:r>
              <a:rPr lang="fr-BE" sz="1600" err="1"/>
              <a:t>meerdere</a:t>
            </a:r>
            <a:r>
              <a:rPr lang="fr-BE" sz="1600"/>
              <a:t> </a:t>
            </a:r>
            <a:r>
              <a:rPr lang="fr-BE" sz="1600" err="1"/>
              <a:t>uren</a:t>
            </a:r>
            <a:r>
              <a:rPr lang="fr-BE" sz="1600"/>
              <a:t>) in </a:t>
            </a:r>
            <a:r>
              <a:rPr lang="fr-BE" sz="1600" err="1"/>
              <a:t>gesloten</a:t>
            </a:r>
            <a:r>
              <a:rPr lang="fr-BE" sz="1600"/>
              <a:t> </a:t>
            </a:r>
            <a:r>
              <a:rPr lang="fr-BE" sz="1600" err="1"/>
              <a:t>ruimte</a:t>
            </a:r>
            <a:endParaRPr lang="fr-BE" sz="1600"/>
          </a:p>
          <a:p>
            <a:pPr lvl="1"/>
            <a:r>
              <a:rPr lang="fr-BE" sz="1600"/>
              <a:t>NIET via </a:t>
            </a:r>
            <a:r>
              <a:rPr lang="fr-BE" sz="1600" err="1"/>
              <a:t>voeding</a:t>
            </a:r>
            <a:r>
              <a:rPr lang="fr-BE" sz="1600"/>
              <a:t>, </a:t>
            </a:r>
            <a:r>
              <a:rPr lang="fr-BE" sz="1600" err="1"/>
              <a:t>objecten</a:t>
            </a:r>
            <a:r>
              <a:rPr lang="fr-BE" sz="1600"/>
              <a:t>, </a:t>
            </a:r>
            <a:r>
              <a:rPr lang="fr-BE" sz="1600" err="1"/>
              <a:t>aanraking</a:t>
            </a:r>
            <a:r>
              <a:rPr lang="fr-BE" sz="1600"/>
              <a:t>, </a:t>
            </a:r>
            <a:r>
              <a:rPr lang="fr-BE" sz="1600" err="1"/>
              <a:t>handdruk</a:t>
            </a:r>
            <a:r>
              <a:rPr lang="fr-BE" sz="1600"/>
              <a:t>, </a:t>
            </a:r>
            <a:r>
              <a:rPr lang="fr-BE" sz="1600" err="1"/>
              <a:t>zoen</a:t>
            </a:r>
            <a:r>
              <a:rPr lang="fr-BE" sz="1600"/>
              <a:t>, </a:t>
            </a:r>
            <a:r>
              <a:rPr lang="fr-BE" sz="1600" err="1"/>
              <a:t>toilet</a:t>
            </a:r>
            <a:endParaRPr lang="fr-BE" sz="1600"/>
          </a:p>
          <a:p>
            <a:pPr marL="457200" lvl="1" indent="0">
              <a:buNone/>
            </a:pPr>
            <a:endParaRPr lang="fr-BE" sz="1600"/>
          </a:p>
          <a:p>
            <a:r>
              <a:rPr lang="fr-BE" sz="2000" b="1"/>
              <a:t>Tuberculine </a:t>
            </a:r>
            <a:r>
              <a:rPr lang="fr-BE" sz="2000" b="1" err="1"/>
              <a:t>huidtest</a:t>
            </a:r>
            <a:r>
              <a:rPr lang="fr-BE" sz="2000" b="1"/>
              <a:t>: </a:t>
            </a:r>
          </a:p>
          <a:p>
            <a:pPr lvl="1"/>
            <a:r>
              <a:rPr lang="fr-BE" sz="1800"/>
              <a:t>Test om tuberculose </a:t>
            </a:r>
            <a:r>
              <a:rPr lang="fr-BE" sz="1800" err="1"/>
              <a:t>infectie</a:t>
            </a:r>
            <a:r>
              <a:rPr lang="fr-BE" sz="1800"/>
              <a:t> op te </a:t>
            </a:r>
            <a:r>
              <a:rPr lang="fr-BE" sz="1800" err="1"/>
              <a:t>sporen</a:t>
            </a:r>
            <a:endParaRPr lang="fr-BE" sz="1800"/>
          </a:p>
          <a:p>
            <a:pPr lvl="1"/>
            <a:r>
              <a:rPr lang="fr-BE" sz="1800"/>
              <a:t>In </a:t>
            </a:r>
            <a:r>
              <a:rPr lang="fr-BE" sz="1800" b="1"/>
              <a:t>90%</a:t>
            </a:r>
            <a:r>
              <a:rPr lang="fr-BE" sz="1800"/>
              <a:t> van de </a:t>
            </a:r>
            <a:r>
              <a:rPr lang="fr-BE" sz="1800" err="1"/>
              <a:t>gevallen</a:t>
            </a:r>
            <a:r>
              <a:rPr lang="fr-BE" sz="1800"/>
              <a:t> </a:t>
            </a:r>
            <a:r>
              <a:rPr lang="fr-BE" sz="1800" err="1"/>
              <a:t>geeft</a:t>
            </a:r>
            <a:r>
              <a:rPr lang="fr-BE" sz="1800"/>
              <a:t> </a:t>
            </a:r>
            <a:r>
              <a:rPr lang="fr-BE" sz="1800" err="1"/>
              <a:t>een</a:t>
            </a:r>
            <a:r>
              <a:rPr lang="fr-BE" sz="1800"/>
              <a:t> </a:t>
            </a:r>
            <a:r>
              <a:rPr lang="fr-BE" sz="1800" err="1"/>
              <a:t>infectie</a:t>
            </a:r>
            <a:r>
              <a:rPr lang="fr-BE" sz="1800"/>
              <a:t> </a:t>
            </a:r>
            <a:r>
              <a:rPr lang="fr-BE" sz="1800" err="1"/>
              <a:t>geen</a:t>
            </a:r>
            <a:r>
              <a:rPr lang="fr-BE" sz="1800"/>
              <a:t> </a:t>
            </a:r>
            <a:r>
              <a:rPr lang="fr-BE" sz="1800" err="1"/>
              <a:t>ziekteverschijnselen</a:t>
            </a:r>
            <a:r>
              <a:rPr lang="fr-BE" sz="1800"/>
              <a:t> (latente tuberculose </a:t>
            </a:r>
            <a:r>
              <a:rPr lang="fr-BE" sz="1800" err="1"/>
              <a:t>infectie</a:t>
            </a:r>
            <a:r>
              <a:rPr lang="fr-BE" sz="1800"/>
              <a:t>) – </a:t>
            </a:r>
            <a:r>
              <a:rPr lang="fr-BE" sz="1800" err="1"/>
              <a:t>persoon</a:t>
            </a:r>
            <a:r>
              <a:rPr lang="fr-BE" sz="1800"/>
              <a:t> </a:t>
            </a:r>
            <a:r>
              <a:rPr lang="fr-BE" sz="1800" err="1"/>
              <a:t>is</a:t>
            </a:r>
            <a:r>
              <a:rPr lang="fr-BE" sz="1800"/>
              <a:t> NIET </a:t>
            </a:r>
            <a:r>
              <a:rPr lang="fr-BE" sz="1800" err="1"/>
              <a:t>besmettelijk</a:t>
            </a:r>
            <a:r>
              <a:rPr lang="fr-BE" sz="1800"/>
              <a:t> – </a:t>
            </a:r>
            <a:r>
              <a:rPr lang="fr-BE" sz="1800" err="1"/>
              <a:t>positieve</a:t>
            </a:r>
            <a:r>
              <a:rPr lang="fr-BE" sz="1800"/>
              <a:t> </a:t>
            </a:r>
            <a:r>
              <a:rPr lang="fr-BE" sz="1800" err="1"/>
              <a:t>huidtest</a:t>
            </a:r>
            <a:r>
              <a:rPr lang="fr-BE" sz="1800"/>
              <a:t>, </a:t>
            </a:r>
            <a:r>
              <a:rPr lang="fr-BE" sz="1800" err="1"/>
              <a:t>negatieve</a:t>
            </a:r>
            <a:r>
              <a:rPr lang="fr-BE" sz="1800"/>
              <a:t> RX thorax</a:t>
            </a:r>
          </a:p>
          <a:p>
            <a:pPr lvl="1"/>
            <a:r>
              <a:rPr lang="fr-BE" sz="1800" b="1"/>
              <a:t>10%</a:t>
            </a:r>
            <a:r>
              <a:rPr lang="fr-BE" sz="1800"/>
              <a:t> van de </a:t>
            </a:r>
            <a:r>
              <a:rPr lang="fr-BE" sz="1800" err="1"/>
              <a:t>geïnfecteerde</a:t>
            </a:r>
            <a:r>
              <a:rPr lang="fr-BE" sz="1800"/>
              <a:t> </a:t>
            </a:r>
            <a:r>
              <a:rPr lang="fr-BE" sz="1800" err="1"/>
              <a:t>personen</a:t>
            </a:r>
            <a:r>
              <a:rPr lang="fr-BE" sz="1800"/>
              <a:t> </a:t>
            </a:r>
            <a:r>
              <a:rPr lang="fr-BE" sz="1800" err="1"/>
              <a:t>zullen</a:t>
            </a:r>
            <a:r>
              <a:rPr lang="fr-BE" sz="1800"/>
              <a:t> </a:t>
            </a:r>
            <a:r>
              <a:rPr lang="fr-BE" sz="1800" err="1"/>
              <a:t>effectief</a:t>
            </a:r>
            <a:r>
              <a:rPr lang="fr-BE" sz="1800"/>
              <a:t> </a:t>
            </a:r>
            <a:r>
              <a:rPr lang="fr-BE" sz="1800" err="1"/>
              <a:t>ziek</a:t>
            </a:r>
            <a:r>
              <a:rPr lang="fr-BE" sz="1800"/>
              <a:t> </a:t>
            </a:r>
            <a:r>
              <a:rPr lang="fr-BE" sz="1800" err="1"/>
              <a:t>worden</a:t>
            </a:r>
            <a:endParaRPr lang="fr-BE" sz="1800"/>
          </a:p>
          <a:p>
            <a:pPr lvl="2"/>
            <a:r>
              <a:rPr lang="fr-BE" sz="1600" err="1"/>
              <a:t>Chronisch</a:t>
            </a:r>
            <a:r>
              <a:rPr lang="fr-BE" sz="1600"/>
              <a:t> </a:t>
            </a:r>
            <a:r>
              <a:rPr lang="fr-BE" sz="1600" err="1"/>
              <a:t>hoesten</a:t>
            </a:r>
            <a:r>
              <a:rPr lang="fr-BE" sz="1600"/>
              <a:t>, </a:t>
            </a:r>
            <a:r>
              <a:rPr lang="fr-BE" sz="1600" err="1"/>
              <a:t>pijn</a:t>
            </a:r>
            <a:r>
              <a:rPr lang="fr-BE" sz="1600"/>
              <a:t> </a:t>
            </a:r>
            <a:r>
              <a:rPr lang="fr-BE" sz="1600" err="1"/>
              <a:t>aan</a:t>
            </a:r>
            <a:r>
              <a:rPr lang="fr-BE" sz="1600"/>
              <a:t> de </a:t>
            </a:r>
            <a:r>
              <a:rPr lang="fr-BE" sz="1600" err="1"/>
              <a:t>borstkas</a:t>
            </a:r>
            <a:endParaRPr lang="fr-BE" sz="1600"/>
          </a:p>
          <a:p>
            <a:pPr lvl="2"/>
            <a:r>
              <a:rPr lang="fr-BE" sz="1600" err="1"/>
              <a:t>Vermageren</a:t>
            </a:r>
            <a:endParaRPr lang="fr-BE" sz="1600"/>
          </a:p>
          <a:p>
            <a:pPr lvl="2"/>
            <a:r>
              <a:rPr lang="fr-BE" sz="1600" err="1"/>
              <a:t>Nachtzweten</a:t>
            </a:r>
            <a:endParaRPr lang="fr-BE" sz="1600"/>
          </a:p>
          <a:p>
            <a:pPr lvl="2"/>
            <a:r>
              <a:rPr lang="fr-BE" sz="1600" err="1"/>
              <a:t>Koorts</a:t>
            </a:r>
            <a:r>
              <a:rPr lang="fr-BE" sz="1600"/>
              <a:t>, </a:t>
            </a:r>
            <a:r>
              <a:rPr lang="fr-BE" sz="1600" err="1"/>
              <a:t>algemene</a:t>
            </a:r>
            <a:r>
              <a:rPr lang="fr-BE" sz="1600"/>
              <a:t> malaise</a:t>
            </a:r>
          </a:p>
          <a:p>
            <a:pPr lvl="2"/>
            <a:r>
              <a:rPr lang="fr-BE" sz="1600" err="1"/>
              <a:t>Verminderde</a:t>
            </a:r>
            <a:r>
              <a:rPr lang="fr-BE" sz="1600"/>
              <a:t> </a:t>
            </a:r>
            <a:r>
              <a:rPr lang="fr-BE" sz="1600" err="1"/>
              <a:t>eetlust</a:t>
            </a:r>
            <a:endParaRPr lang="fr-BE" sz="1600"/>
          </a:p>
          <a:p>
            <a:pPr marL="0" indent="0">
              <a:buNone/>
            </a:pPr>
            <a:endParaRPr lang="fr-BE" sz="2000"/>
          </a:p>
          <a:p>
            <a:pPr marL="457200" lvl="1" indent="0">
              <a:buNone/>
            </a:pPr>
            <a:endParaRPr lang="en-US" sz="16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a:xfrm>
            <a:off x="542923" y="949708"/>
            <a:ext cx="10515600" cy="336550"/>
          </a:xfrm>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50881612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endParaRPr lang="fr-BE" sz="2000" b="1"/>
          </a:p>
          <a:p>
            <a:r>
              <a:rPr lang="fr-BE" sz="2000" b="1" err="1"/>
              <a:t>Verplicht</a:t>
            </a:r>
            <a:r>
              <a:rPr lang="fr-BE" sz="2000" b="1"/>
              <a:t>:</a:t>
            </a:r>
          </a:p>
          <a:p>
            <a:pPr lvl="1"/>
            <a:r>
              <a:rPr lang="fr-BE" sz="1800" err="1"/>
              <a:t>Diensten</a:t>
            </a:r>
            <a:r>
              <a:rPr lang="fr-BE" sz="1800"/>
              <a:t> of </a:t>
            </a:r>
            <a:r>
              <a:rPr lang="fr-BE" sz="1800" err="1"/>
              <a:t>eenheden</a:t>
            </a:r>
            <a:r>
              <a:rPr lang="fr-BE" sz="1800"/>
              <a:t> </a:t>
            </a:r>
            <a:r>
              <a:rPr lang="fr-BE" sz="1800" err="1"/>
              <a:t>voor</a:t>
            </a:r>
            <a:r>
              <a:rPr lang="fr-BE" sz="1800"/>
              <a:t> </a:t>
            </a:r>
            <a:r>
              <a:rPr lang="fr-BE" sz="1800" err="1"/>
              <a:t>verzorging</a:t>
            </a:r>
            <a:r>
              <a:rPr lang="fr-BE" sz="1800"/>
              <a:t> van </a:t>
            </a:r>
            <a:r>
              <a:rPr lang="fr-BE" sz="1800" err="1"/>
              <a:t>bacillendragers</a:t>
            </a:r>
            <a:r>
              <a:rPr lang="fr-BE" sz="1800"/>
              <a:t> in </a:t>
            </a:r>
            <a:r>
              <a:rPr lang="fr-BE" sz="1800" err="1"/>
              <a:t>ziekenhuizen</a:t>
            </a:r>
            <a:endParaRPr lang="fr-BE" sz="1800"/>
          </a:p>
          <a:p>
            <a:pPr lvl="1"/>
            <a:r>
              <a:rPr lang="fr-BE" sz="1800" err="1"/>
              <a:t>Laboratoria</a:t>
            </a:r>
            <a:r>
              <a:rPr lang="fr-BE" sz="1800"/>
              <a:t> </a:t>
            </a:r>
            <a:r>
              <a:rPr lang="fr-BE" sz="1800" err="1"/>
              <a:t>voor</a:t>
            </a:r>
            <a:r>
              <a:rPr lang="fr-BE" sz="1800"/>
              <a:t> </a:t>
            </a:r>
            <a:r>
              <a:rPr lang="fr-BE" sz="1800" err="1"/>
              <a:t>klinische</a:t>
            </a:r>
            <a:r>
              <a:rPr lang="fr-BE" sz="1800"/>
              <a:t> biologie </a:t>
            </a:r>
            <a:r>
              <a:rPr lang="fr-BE" sz="1800" err="1"/>
              <a:t>waar</a:t>
            </a:r>
            <a:r>
              <a:rPr lang="fr-BE" sz="1800"/>
              <a:t> </a:t>
            </a:r>
            <a:r>
              <a:rPr lang="fr-BE" sz="1800" err="1"/>
              <a:t>producten</a:t>
            </a:r>
            <a:r>
              <a:rPr lang="fr-BE" sz="1800"/>
              <a:t> </a:t>
            </a:r>
            <a:r>
              <a:rPr lang="fr-BE" sz="1800" err="1"/>
              <a:t>worden</a:t>
            </a:r>
            <a:r>
              <a:rPr lang="fr-BE" sz="1800"/>
              <a:t> </a:t>
            </a:r>
            <a:r>
              <a:rPr lang="fr-BE" sz="1800" err="1"/>
              <a:t>gehanteerd</a:t>
            </a:r>
            <a:r>
              <a:rPr lang="fr-BE" sz="1800"/>
              <a:t> die </a:t>
            </a:r>
            <a:r>
              <a:rPr lang="fr-BE" sz="1800" err="1"/>
              <a:t>door</a:t>
            </a:r>
            <a:r>
              <a:rPr lang="fr-BE" sz="1800"/>
              <a:t> de </a:t>
            </a:r>
            <a:r>
              <a:rPr lang="fr-BE" sz="1800" err="1"/>
              <a:t>tuberculosebacil</a:t>
            </a:r>
            <a:r>
              <a:rPr lang="fr-BE" sz="1800"/>
              <a:t> </a:t>
            </a:r>
            <a:r>
              <a:rPr lang="fr-BE" sz="1800" err="1"/>
              <a:t>zijn</a:t>
            </a:r>
            <a:r>
              <a:rPr lang="fr-BE" sz="1800"/>
              <a:t> </a:t>
            </a:r>
            <a:r>
              <a:rPr lang="fr-BE" sz="1800" err="1"/>
              <a:t>besmet</a:t>
            </a:r>
            <a:endParaRPr lang="fr-BE" sz="1800"/>
          </a:p>
          <a:p>
            <a:pPr marL="457200" lvl="1" indent="0">
              <a:buNone/>
            </a:pPr>
            <a:endParaRPr lang="en-US" sz="1600"/>
          </a:p>
          <a:p>
            <a:pPr marL="457200" lvl="1" indent="0">
              <a:buNone/>
            </a:pPr>
            <a:endParaRPr lang="en-US" sz="1600"/>
          </a:p>
          <a:p>
            <a:pPr marL="457200" lvl="1" indent="0">
              <a:buNone/>
            </a:pPr>
            <a:endParaRPr lang="en-US" sz="16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12383979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a:t>Risicoanalyse !</a:t>
            </a:r>
          </a:p>
          <a:p>
            <a:pPr lvl="1"/>
            <a:r>
              <a:rPr lang="fr-BE" sz="1600"/>
              <a:t>Wordt zelden uitgevoerd</a:t>
            </a:r>
          </a:p>
          <a:p>
            <a:pPr lvl="1"/>
            <a:r>
              <a:rPr lang="en-US" sz="1400">
                <a:hlinkClick r:id="rId2"/>
              </a:rPr>
              <a:t>Risicogroepen | Tuberculose (vrgt.be)</a:t>
            </a:r>
            <a:endParaRPr lang="fr-BE" sz="1600"/>
          </a:p>
          <a:p>
            <a:pPr marL="457200" lvl="1" indent="0">
              <a:buNone/>
            </a:pPr>
            <a:endParaRPr lang="en-US"/>
          </a:p>
          <a:p>
            <a:pPr marL="457200" lvl="1" indent="0">
              <a:buNone/>
            </a:pPr>
            <a:r>
              <a:rPr lang="en-US"/>
              <a:t>Gezondheidswerkers en personen die werken met risicogroepen</a:t>
            </a:r>
          </a:p>
          <a:p>
            <a:pPr marL="457200" lvl="1" indent="0">
              <a:buNone/>
            </a:pPr>
            <a:endParaRPr lang="en-US"/>
          </a:p>
          <a:p>
            <a:pPr marL="457200" lvl="1" indent="0">
              <a:buNone/>
            </a:pPr>
            <a:r>
              <a:rPr lang="nl-NL" b="0" i="0">
                <a:solidFill>
                  <a:srgbClr val="4D4D4F"/>
                </a:solidFill>
                <a:effectLst/>
                <a:highlight>
                  <a:srgbClr val="FFFFFF"/>
                </a:highlight>
                <a:latin typeface="BrooklynSamuelsFive-Medium"/>
              </a:rPr>
              <a:t>Het is de verantwoordelijkheid van de arbeidsgeneesheer om het ‘risico’ dat personen op het werk lopen in te schatten. </a:t>
            </a:r>
            <a:r>
              <a:rPr lang="nl-NL" b="0" i="0">
                <a:solidFill>
                  <a:srgbClr val="4D4D4F"/>
                </a:solidFill>
                <a:effectLst/>
                <a:highlight>
                  <a:srgbClr val="FFFF00"/>
                </a:highlight>
                <a:latin typeface="BrooklynSamuelsFive-Medium"/>
              </a:rPr>
              <a:t>Deze inschatting gebeurt op basis van (aantal en intensiteit van) contacten met besmette personen en/of besmette stalen. Hierbij zijn ook de toepassing van preventieve maatregelen en situationele omstandigheden van invloed. Risicoanalyse is aldus een dynamisch gegeven.</a:t>
            </a:r>
            <a:r>
              <a:rPr lang="nl-NL" b="0" i="0">
                <a:solidFill>
                  <a:srgbClr val="4D4D4F"/>
                </a:solidFill>
                <a:effectLst/>
                <a:highlight>
                  <a:srgbClr val="FFFFFF"/>
                </a:highlight>
                <a:latin typeface="BrooklynSamuelsFive-Medium"/>
              </a:rPr>
              <a:t> </a:t>
            </a: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testen</a:t>
            </a:r>
            <a:endParaRPr lang="en-US" sz="2400" b="1" u="sng"/>
          </a:p>
        </p:txBody>
      </p:sp>
    </p:spTree>
    <p:extLst>
      <p:ext uri="{BB962C8B-B14F-4D97-AF65-F5344CB8AC3E}">
        <p14:creationId xmlns:p14="http://schemas.microsoft.com/office/powerpoint/2010/main" val="251073853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Risicogroepen</a:t>
            </a:r>
            <a:r>
              <a:rPr lang="fr-BE" b="1"/>
              <a:t>: </a:t>
            </a:r>
          </a:p>
          <a:p>
            <a:pPr marL="0" indent="0">
              <a:buNone/>
            </a:pPr>
            <a:endParaRPr lang="fr-BE" b="1"/>
          </a:p>
          <a:p>
            <a:pPr lvl="1"/>
            <a:r>
              <a:rPr lang="fr-BE" sz="1600" err="1"/>
              <a:t>Asielzoekers</a:t>
            </a:r>
            <a:r>
              <a:rPr lang="fr-BE" sz="1600"/>
              <a:t> en </a:t>
            </a:r>
            <a:r>
              <a:rPr lang="fr-BE" sz="1600" err="1"/>
              <a:t>vluchtelingen</a:t>
            </a:r>
            <a:endParaRPr lang="fr-BE" sz="1600"/>
          </a:p>
          <a:p>
            <a:pPr lvl="1"/>
            <a:r>
              <a:rPr lang="fr-BE" sz="1600" err="1"/>
              <a:t>Gedetineerden</a:t>
            </a:r>
            <a:r>
              <a:rPr lang="fr-BE" sz="1600"/>
              <a:t> en </a:t>
            </a:r>
            <a:r>
              <a:rPr lang="fr-BE" sz="1600" err="1"/>
              <a:t>gevangenen</a:t>
            </a:r>
            <a:endParaRPr lang="fr-BE" sz="1600"/>
          </a:p>
          <a:p>
            <a:pPr lvl="1"/>
            <a:r>
              <a:rPr lang="fr-BE" sz="1600" err="1"/>
              <a:t>Nieuwkomers</a:t>
            </a:r>
            <a:endParaRPr lang="fr-BE" sz="1600"/>
          </a:p>
          <a:p>
            <a:pPr lvl="1"/>
            <a:r>
              <a:rPr lang="fr-BE" sz="1600" err="1"/>
              <a:t>Dak</a:t>
            </a:r>
            <a:r>
              <a:rPr lang="fr-BE" sz="1600"/>
              <a:t>- en </a:t>
            </a:r>
            <a:r>
              <a:rPr lang="fr-BE" sz="1600" err="1"/>
              <a:t>thuislozen</a:t>
            </a:r>
            <a:endParaRPr lang="fr-BE" sz="1600"/>
          </a:p>
          <a:p>
            <a:pPr lvl="1"/>
            <a:r>
              <a:rPr lang="fr-BE" sz="1600"/>
              <a:t>IV </a:t>
            </a:r>
            <a:r>
              <a:rPr lang="fr-BE" sz="1600" err="1"/>
              <a:t>druggebruikers</a:t>
            </a:r>
            <a:endParaRPr lang="fr-BE" sz="1600"/>
          </a:p>
          <a:p>
            <a:pPr lvl="1"/>
            <a:r>
              <a:rPr lang="fr-BE" sz="1600" err="1"/>
              <a:t>Contactpersonen</a:t>
            </a:r>
            <a:r>
              <a:rPr lang="fr-BE" sz="1600"/>
              <a:t> van </a:t>
            </a:r>
            <a:r>
              <a:rPr lang="fr-BE" sz="1600" err="1"/>
              <a:t>besmettelijke</a:t>
            </a:r>
            <a:r>
              <a:rPr lang="fr-BE" sz="1600"/>
              <a:t> </a:t>
            </a:r>
            <a:r>
              <a:rPr lang="fr-BE" sz="1600" err="1"/>
              <a:t>tuberculosepatiënten</a:t>
            </a:r>
            <a:endParaRPr lang="fr-BE" sz="1600"/>
          </a:p>
          <a:p>
            <a:pPr marL="457200" lvl="1" indent="0">
              <a:buNone/>
            </a:pPr>
            <a:endParaRPr lang="fr-BE" sz="1600"/>
          </a:p>
          <a:p>
            <a:pPr lvl="1"/>
            <a:r>
              <a:rPr lang="fr-BE" sz="1600" b="1" err="1"/>
              <a:t>Gezondheidswerkers</a:t>
            </a:r>
            <a:r>
              <a:rPr lang="fr-BE" sz="1600" b="1"/>
              <a:t> en </a:t>
            </a:r>
            <a:r>
              <a:rPr lang="fr-BE" sz="1600" b="1" err="1"/>
              <a:t>personen</a:t>
            </a:r>
            <a:r>
              <a:rPr lang="fr-BE" sz="1600" b="1"/>
              <a:t> die </a:t>
            </a:r>
            <a:r>
              <a:rPr lang="fr-BE" sz="1600" b="1" err="1"/>
              <a:t>werken</a:t>
            </a:r>
            <a:r>
              <a:rPr lang="fr-BE" sz="1600" b="1"/>
              <a:t> met </a:t>
            </a:r>
            <a:r>
              <a:rPr lang="fr-BE" sz="1600" b="1" err="1"/>
              <a:t>risicogroepen</a:t>
            </a:r>
            <a:endParaRPr lang="fr-BE" sz="1600" b="1"/>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310171444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Risicofactoren</a:t>
            </a:r>
            <a:r>
              <a:rPr lang="fr-BE" b="1"/>
              <a:t>: </a:t>
            </a:r>
          </a:p>
          <a:p>
            <a:pPr lvl="1"/>
            <a:r>
              <a:rPr lang="fr-BE" sz="1600" err="1"/>
              <a:t>Armoede</a:t>
            </a:r>
            <a:endParaRPr lang="fr-BE" sz="1600"/>
          </a:p>
          <a:p>
            <a:pPr lvl="1"/>
            <a:r>
              <a:rPr lang="fr-BE" sz="1600" err="1"/>
              <a:t>Verzwakte</a:t>
            </a:r>
            <a:r>
              <a:rPr lang="fr-BE" sz="1600"/>
              <a:t> </a:t>
            </a:r>
            <a:r>
              <a:rPr lang="fr-BE" sz="1600" err="1"/>
              <a:t>immuniteit</a:t>
            </a:r>
            <a:r>
              <a:rPr lang="fr-BE" sz="1600"/>
              <a:t>: </a:t>
            </a:r>
          </a:p>
          <a:p>
            <a:pPr lvl="2"/>
            <a:r>
              <a:rPr lang="fr-BE" sz="1600" err="1"/>
              <a:t>Hoge</a:t>
            </a:r>
            <a:r>
              <a:rPr lang="fr-BE" sz="1600"/>
              <a:t> </a:t>
            </a:r>
            <a:r>
              <a:rPr lang="fr-BE" sz="1600" err="1"/>
              <a:t>leeftijd</a:t>
            </a:r>
            <a:endParaRPr lang="fr-BE" sz="1600"/>
          </a:p>
          <a:p>
            <a:pPr lvl="2"/>
            <a:r>
              <a:rPr lang="fr-BE" sz="1600"/>
              <a:t>HIV </a:t>
            </a:r>
            <a:r>
              <a:rPr lang="fr-BE" sz="1600" err="1"/>
              <a:t>infectie</a:t>
            </a:r>
            <a:endParaRPr lang="fr-BE" sz="1600"/>
          </a:p>
          <a:p>
            <a:pPr lvl="2"/>
            <a:r>
              <a:rPr lang="fr-BE" sz="1600" err="1"/>
              <a:t>Diabetes</a:t>
            </a:r>
            <a:r>
              <a:rPr lang="fr-BE" sz="1600"/>
              <a:t> </a:t>
            </a:r>
            <a:r>
              <a:rPr lang="fr-BE" sz="1600" err="1"/>
              <a:t>mellitus</a:t>
            </a:r>
            <a:endParaRPr lang="fr-BE" sz="1600"/>
          </a:p>
          <a:p>
            <a:pPr lvl="2"/>
            <a:r>
              <a:rPr lang="fr-BE" sz="1600" err="1"/>
              <a:t>Maligniteit</a:t>
            </a:r>
            <a:endParaRPr lang="fr-BE" sz="1600"/>
          </a:p>
          <a:p>
            <a:pPr lvl="2"/>
            <a:r>
              <a:rPr lang="fr-BE" sz="1600"/>
              <a:t>IV </a:t>
            </a:r>
            <a:r>
              <a:rPr lang="fr-BE" sz="1600" err="1"/>
              <a:t>druggebruik</a:t>
            </a:r>
            <a:endParaRPr lang="fr-BE" sz="1600"/>
          </a:p>
          <a:p>
            <a:pPr lvl="2"/>
            <a:r>
              <a:rPr lang="fr-BE" sz="1600" err="1"/>
              <a:t>Alcoholabuses</a:t>
            </a:r>
            <a:endParaRPr lang="fr-BE" sz="1600"/>
          </a:p>
          <a:p>
            <a:pPr lvl="2"/>
            <a:r>
              <a:rPr lang="fr-BE" sz="1600"/>
              <a:t>TNF </a:t>
            </a:r>
            <a:r>
              <a:rPr lang="fr-BE" sz="1600" err="1"/>
              <a:t>blokkers</a:t>
            </a:r>
            <a:endParaRPr lang="fr-BE" sz="1600"/>
          </a:p>
          <a:p>
            <a:pPr lvl="2"/>
            <a:r>
              <a:rPr lang="fr-BE" sz="1600"/>
              <a:t>Transplant</a:t>
            </a:r>
          </a:p>
          <a:p>
            <a:pPr lvl="2"/>
            <a:r>
              <a:rPr lang="fr-BE" sz="1600" err="1"/>
              <a:t>diabetes</a:t>
            </a:r>
            <a:endParaRPr lang="fr-BE" sz="1600"/>
          </a:p>
          <a:p>
            <a:pPr lvl="1"/>
            <a:r>
              <a:rPr lang="fr-BE" sz="1600"/>
              <a:t>Contact met </a:t>
            </a:r>
            <a:r>
              <a:rPr lang="fr-BE" sz="1600" err="1"/>
              <a:t>besmettelijke</a:t>
            </a:r>
            <a:r>
              <a:rPr lang="fr-BE" sz="1600"/>
              <a:t> </a:t>
            </a:r>
            <a:r>
              <a:rPr lang="fr-BE" sz="1600" err="1"/>
              <a:t>tuberculosepatiënt</a:t>
            </a:r>
            <a:endParaRPr lang="fr-BE" sz="1600"/>
          </a:p>
          <a:p>
            <a:pPr lvl="1"/>
            <a:r>
              <a:rPr lang="fr-BE" sz="1600" err="1"/>
              <a:t>Recent</a:t>
            </a:r>
            <a:r>
              <a:rPr lang="fr-BE" sz="1600"/>
              <a:t> in </a:t>
            </a:r>
            <a:r>
              <a:rPr lang="fr-BE" sz="1600" err="1"/>
              <a:t>hoog</a:t>
            </a:r>
            <a:r>
              <a:rPr lang="fr-BE" sz="1600"/>
              <a:t> </a:t>
            </a:r>
            <a:r>
              <a:rPr lang="fr-BE" sz="1600" err="1"/>
              <a:t>risicoland</a:t>
            </a:r>
            <a:endParaRPr lang="fr-BE" sz="1600"/>
          </a:p>
          <a:p>
            <a:pPr lvl="1"/>
            <a:r>
              <a:rPr lang="fr-BE" sz="1600" err="1"/>
              <a:t>Voorgeschiedenis</a:t>
            </a:r>
            <a:r>
              <a:rPr lang="fr-BE" sz="1600"/>
              <a:t> van niet of </a:t>
            </a:r>
            <a:r>
              <a:rPr lang="fr-BE" sz="1600" err="1"/>
              <a:t>slecht</a:t>
            </a:r>
            <a:r>
              <a:rPr lang="fr-BE" sz="1600"/>
              <a:t> </a:t>
            </a:r>
            <a:r>
              <a:rPr lang="fr-BE" sz="1600" err="1"/>
              <a:t>behandelende</a:t>
            </a:r>
            <a:r>
              <a:rPr lang="fr-BE" sz="1600"/>
              <a:t> tuberculose</a:t>
            </a:r>
          </a:p>
          <a:p>
            <a:pPr marL="0" indent="0">
              <a:buNone/>
            </a:pPr>
            <a:endParaRPr lang="fr-BE" sz="1600"/>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42366600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Preventiemaatregelen</a:t>
            </a:r>
            <a:r>
              <a:rPr lang="fr-BE" b="1"/>
              <a:t>: </a:t>
            </a:r>
          </a:p>
          <a:p>
            <a:pPr lvl="1"/>
            <a:r>
              <a:rPr lang="fr-BE" sz="1600" err="1"/>
              <a:t>Snel</a:t>
            </a:r>
            <a:r>
              <a:rPr lang="fr-BE" sz="1600"/>
              <a:t> </a:t>
            </a:r>
            <a:r>
              <a:rPr lang="fr-BE" sz="1600" err="1"/>
              <a:t>opsporen</a:t>
            </a:r>
            <a:r>
              <a:rPr lang="fr-BE" sz="1600"/>
              <a:t> van </a:t>
            </a:r>
            <a:r>
              <a:rPr lang="fr-BE" sz="1600" err="1"/>
              <a:t>mensen</a:t>
            </a:r>
            <a:r>
              <a:rPr lang="fr-BE" sz="1600"/>
              <a:t> met </a:t>
            </a:r>
            <a:r>
              <a:rPr lang="fr-BE" sz="1600" err="1"/>
              <a:t>besmettelijke</a:t>
            </a:r>
            <a:r>
              <a:rPr lang="fr-BE" sz="1600"/>
              <a:t> tuberculose</a:t>
            </a:r>
          </a:p>
          <a:p>
            <a:pPr lvl="1"/>
            <a:r>
              <a:rPr lang="fr-BE" sz="1600" err="1"/>
              <a:t>Goede</a:t>
            </a:r>
            <a:r>
              <a:rPr lang="fr-BE" sz="1600"/>
              <a:t> </a:t>
            </a:r>
            <a:r>
              <a:rPr lang="fr-BE" sz="1600" err="1"/>
              <a:t>hoesthygiëne</a:t>
            </a:r>
            <a:r>
              <a:rPr lang="fr-BE" sz="1600"/>
              <a:t>: hand </a:t>
            </a:r>
            <a:r>
              <a:rPr lang="fr-BE" sz="1600" err="1"/>
              <a:t>voor</a:t>
            </a:r>
            <a:r>
              <a:rPr lang="fr-BE" sz="1600"/>
              <a:t> </a:t>
            </a:r>
            <a:r>
              <a:rPr lang="fr-BE" sz="1600" err="1"/>
              <a:t>mond</a:t>
            </a:r>
            <a:r>
              <a:rPr lang="fr-BE" sz="1600"/>
              <a:t>, </a:t>
            </a:r>
            <a:r>
              <a:rPr lang="fr-BE" sz="1600" err="1"/>
              <a:t>gebruik</a:t>
            </a:r>
            <a:r>
              <a:rPr lang="fr-BE" sz="1600"/>
              <a:t> van </a:t>
            </a:r>
            <a:r>
              <a:rPr lang="fr-BE" sz="1600" err="1"/>
              <a:t>zakdoek</a:t>
            </a:r>
            <a:r>
              <a:rPr lang="fr-BE" sz="1600"/>
              <a:t> en </a:t>
            </a:r>
            <a:r>
              <a:rPr lang="fr-BE" sz="1600" err="1"/>
              <a:t>afgewend</a:t>
            </a:r>
            <a:r>
              <a:rPr lang="fr-BE" sz="1600"/>
              <a:t> </a:t>
            </a:r>
            <a:r>
              <a:rPr lang="fr-BE" sz="1600" err="1"/>
              <a:t>hoofd</a:t>
            </a:r>
            <a:endParaRPr lang="fr-BE" sz="1600"/>
          </a:p>
          <a:p>
            <a:pPr lvl="1"/>
            <a:r>
              <a:rPr lang="fr-BE" sz="1600" err="1"/>
              <a:t>Ventilatie</a:t>
            </a:r>
            <a:r>
              <a:rPr lang="fr-BE" sz="1600"/>
              <a:t> en </a:t>
            </a:r>
            <a:r>
              <a:rPr lang="fr-BE" sz="1600" err="1"/>
              <a:t>verlichting</a:t>
            </a:r>
            <a:r>
              <a:rPr lang="fr-BE" sz="1600"/>
              <a:t> (</a:t>
            </a:r>
            <a:r>
              <a:rPr lang="fr-BE" sz="1600" err="1"/>
              <a:t>bij</a:t>
            </a:r>
            <a:r>
              <a:rPr lang="fr-BE" sz="1600"/>
              <a:t> </a:t>
            </a:r>
            <a:r>
              <a:rPr lang="fr-BE" sz="1600" err="1"/>
              <a:t>voorkeur</a:t>
            </a:r>
            <a:r>
              <a:rPr lang="fr-BE" sz="1600"/>
              <a:t> </a:t>
            </a:r>
            <a:r>
              <a:rPr lang="fr-BE" sz="1600" err="1"/>
              <a:t>natuurlijk</a:t>
            </a:r>
            <a:r>
              <a:rPr lang="fr-BE" sz="1600"/>
              <a:t> </a:t>
            </a:r>
            <a:r>
              <a:rPr lang="fr-BE" sz="1600" err="1"/>
              <a:t>zonlicht</a:t>
            </a:r>
            <a:r>
              <a:rPr lang="fr-BE" sz="1600"/>
              <a:t>)</a:t>
            </a:r>
          </a:p>
          <a:p>
            <a:pPr marL="457200" lvl="1" indent="0">
              <a:buNone/>
            </a:pPr>
            <a:endParaRPr lang="fr-BE" sz="1600"/>
          </a:p>
          <a:p>
            <a:r>
              <a:rPr lang="fr-BE" sz="1800" b="1" err="1"/>
              <a:t>Verplichte</a:t>
            </a:r>
            <a:r>
              <a:rPr lang="fr-BE" sz="1800" b="1"/>
              <a:t> </a:t>
            </a:r>
            <a:r>
              <a:rPr lang="fr-BE" sz="1800" b="1" err="1"/>
              <a:t>melding</a:t>
            </a:r>
            <a:r>
              <a:rPr lang="fr-BE" sz="1800" b="1"/>
              <a:t> </a:t>
            </a:r>
            <a:r>
              <a:rPr lang="fr-BE" sz="1800" b="1" err="1"/>
              <a:t>tbc</a:t>
            </a:r>
            <a:endParaRPr lang="fr-BE" sz="1800" b="1"/>
          </a:p>
          <a:p>
            <a:pPr lvl="1"/>
            <a:r>
              <a:rPr lang="fr-BE" sz="1600"/>
              <a:t>Elke arts en </a:t>
            </a:r>
            <a:r>
              <a:rPr lang="fr-BE" sz="1600" err="1"/>
              <a:t>laboratorium</a:t>
            </a:r>
            <a:r>
              <a:rPr lang="fr-BE" sz="1600"/>
              <a:t> </a:t>
            </a:r>
            <a:r>
              <a:rPr lang="fr-BE" sz="1600" err="1"/>
              <a:t>is</a:t>
            </a:r>
            <a:r>
              <a:rPr lang="fr-BE" sz="1600"/>
              <a:t> </a:t>
            </a:r>
            <a:r>
              <a:rPr lang="fr-BE" sz="1600" err="1"/>
              <a:t>verplicht</a:t>
            </a:r>
            <a:r>
              <a:rPr lang="fr-BE" sz="1600"/>
              <a:t> om </a:t>
            </a:r>
            <a:r>
              <a:rPr lang="fr-BE" sz="1600" err="1"/>
              <a:t>een</a:t>
            </a:r>
            <a:r>
              <a:rPr lang="fr-BE" sz="1600"/>
              <a:t> </a:t>
            </a:r>
            <a:r>
              <a:rPr lang="fr-BE" sz="1600" err="1"/>
              <a:t>geval</a:t>
            </a:r>
            <a:r>
              <a:rPr lang="fr-BE" sz="1600"/>
              <a:t> van tuberculose te </a:t>
            </a:r>
            <a:r>
              <a:rPr lang="fr-BE" sz="1600" err="1"/>
              <a:t>melden</a:t>
            </a:r>
            <a:r>
              <a:rPr lang="fr-BE" sz="1600"/>
              <a:t> </a:t>
            </a:r>
            <a:r>
              <a:rPr lang="fr-BE" sz="1600" err="1"/>
              <a:t>binnen</a:t>
            </a:r>
            <a:r>
              <a:rPr lang="fr-BE" sz="1600"/>
              <a:t> de 24 </a:t>
            </a:r>
            <a:r>
              <a:rPr lang="fr-BE" sz="1600" err="1"/>
              <a:t>uur</a:t>
            </a:r>
            <a:endParaRPr lang="fr-BE" sz="1600"/>
          </a:p>
          <a:p>
            <a:pPr lvl="1"/>
            <a:r>
              <a:rPr lang="fr-BE" sz="1600" err="1"/>
              <a:t>Contactonderzoek</a:t>
            </a:r>
            <a:endParaRPr lang="fr-BE" sz="1600"/>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95540571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500188"/>
            <a:ext cx="10515600" cy="5199550"/>
          </a:xfrm>
        </p:spPr>
        <p:txBody>
          <a:bodyPr/>
          <a:lstStyle/>
          <a:p>
            <a:r>
              <a:rPr lang="fr-BE" sz="2000" b="1" err="1"/>
              <a:t>Problematiek</a:t>
            </a:r>
            <a:r>
              <a:rPr lang="fr-BE" sz="2000" b="1"/>
              <a:t>!</a:t>
            </a:r>
          </a:p>
          <a:p>
            <a:pPr marL="0" indent="0">
              <a:buNone/>
            </a:pPr>
            <a:endParaRPr lang="fr-BE" sz="2000" b="1"/>
          </a:p>
          <a:p>
            <a:pPr lvl="1"/>
            <a:r>
              <a:rPr lang="fr-BE" sz="1800"/>
              <a:t>‘</a:t>
            </a:r>
            <a:r>
              <a:rPr lang="fr-BE" sz="1800" err="1"/>
              <a:t>Zorg</a:t>
            </a:r>
            <a:r>
              <a:rPr lang="fr-BE" sz="1800"/>
              <a:t> in de </a:t>
            </a:r>
            <a:r>
              <a:rPr lang="fr-BE" sz="1800" err="1"/>
              <a:t>brede</a:t>
            </a:r>
            <a:r>
              <a:rPr lang="fr-BE" sz="1800"/>
              <a:t> </a:t>
            </a:r>
            <a:r>
              <a:rPr lang="fr-BE" sz="1800" err="1"/>
              <a:t>zin</a:t>
            </a:r>
            <a:r>
              <a:rPr lang="fr-BE" sz="1800"/>
              <a:t> van het </a:t>
            </a:r>
            <a:r>
              <a:rPr lang="fr-BE" sz="1800" err="1"/>
              <a:t>woord</a:t>
            </a:r>
            <a:r>
              <a:rPr lang="fr-BE" sz="1800"/>
              <a:t>’ </a:t>
            </a:r>
            <a:r>
              <a:rPr lang="fr-BE" sz="1800" err="1"/>
              <a:t>wordt</a:t>
            </a:r>
            <a:r>
              <a:rPr lang="fr-BE" sz="1800"/>
              <a:t> </a:t>
            </a:r>
            <a:r>
              <a:rPr lang="fr-BE" sz="1800" err="1"/>
              <a:t>systematisch</a:t>
            </a:r>
            <a:r>
              <a:rPr lang="fr-BE" sz="1800"/>
              <a:t> </a:t>
            </a:r>
            <a:r>
              <a:rPr lang="fr-BE" sz="1800" err="1"/>
              <a:t>geassocieerd</a:t>
            </a:r>
            <a:r>
              <a:rPr lang="fr-BE" sz="1800"/>
              <a:t> met </a:t>
            </a:r>
            <a:r>
              <a:rPr lang="fr-BE" sz="1800" err="1"/>
              <a:t>een</a:t>
            </a:r>
            <a:r>
              <a:rPr lang="fr-BE" sz="1800"/>
              <a:t> </a:t>
            </a:r>
            <a:r>
              <a:rPr lang="fr-BE" sz="1800" err="1"/>
              <a:t>verhoogd</a:t>
            </a:r>
            <a:r>
              <a:rPr lang="fr-BE" sz="1800"/>
              <a:t> </a:t>
            </a:r>
            <a:r>
              <a:rPr lang="fr-BE" sz="1800" err="1"/>
              <a:t>risico</a:t>
            </a:r>
            <a:r>
              <a:rPr lang="fr-BE" sz="1800"/>
              <a:t> op tuberculose</a:t>
            </a:r>
          </a:p>
          <a:p>
            <a:pPr marL="457200" lvl="1" indent="0">
              <a:buNone/>
            </a:pPr>
            <a:r>
              <a:rPr lang="fr-BE" sz="1800"/>
              <a:t>   → </a:t>
            </a:r>
            <a:r>
              <a:rPr lang="fr-BE" sz="1800" err="1"/>
              <a:t>veel</a:t>
            </a:r>
            <a:r>
              <a:rPr lang="fr-BE" sz="1800"/>
              <a:t> </a:t>
            </a:r>
            <a:r>
              <a:rPr lang="fr-BE" sz="1800" err="1"/>
              <a:t>stageplaatsen</a:t>
            </a:r>
            <a:r>
              <a:rPr lang="fr-BE" sz="1800"/>
              <a:t> </a:t>
            </a:r>
            <a:r>
              <a:rPr lang="fr-BE" sz="1800" err="1"/>
              <a:t>kruisen</a:t>
            </a:r>
            <a:r>
              <a:rPr lang="fr-BE" sz="1800"/>
              <a:t> tuberculose </a:t>
            </a:r>
            <a:r>
              <a:rPr lang="fr-BE" sz="1800" err="1"/>
              <a:t>aan</a:t>
            </a:r>
            <a:r>
              <a:rPr lang="fr-BE" sz="1800"/>
              <a:t> op de </a:t>
            </a:r>
            <a:r>
              <a:rPr lang="fr-BE" sz="1800" err="1"/>
              <a:t>werkpostfiche</a:t>
            </a:r>
            <a:endParaRPr lang="fr-BE" sz="1800"/>
          </a:p>
          <a:p>
            <a:pPr marL="457200" lvl="1" indent="0">
              <a:buNone/>
            </a:pPr>
            <a:endParaRPr lang="fr-BE" sz="1800"/>
          </a:p>
          <a:p>
            <a:pPr lvl="2"/>
            <a:r>
              <a:rPr lang="fr-BE" sz="1600" err="1"/>
              <a:t>Risicoanalyse</a:t>
            </a:r>
            <a:r>
              <a:rPr lang="fr-BE" sz="1600"/>
              <a:t>: </a:t>
            </a:r>
            <a:r>
              <a:rPr lang="fr-BE" sz="1600" err="1"/>
              <a:t>risico</a:t>
            </a:r>
            <a:r>
              <a:rPr lang="fr-BE" sz="1600"/>
              <a:t> </a:t>
            </a:r>
            <a:r>
              <a:rPr lang="fr-BE" sz="1600" err="1"/>
              <a:t>voor</a:t>
            </a:r>
            <a:r>
              <a:rPr lang="fr-BE" sz="1600"/>
              <a:t> tuberculose </a:t>
            </a:r>
            <a:r>
              <a:rPr lang="fr-BE" sz="1600" err="1"/>
              <a:t>infectie</a:t>
            </a:r>
            <a:r>
              <a:rPr lang="fr-BE" sz="1600"/>
              <a:t> op het </a:t>
            </a:r>
            <a:r>
              <a:rPr lang="fr-BE" sz="1600" err="1"/>
              <a:t>werk</a:t>
            </a:r>
            <a:r>
              <a:rPr lang="fr-BE" sz="1600"/>
              <a:t> </a:t>
            </a:r>
            <a:r>
              <a:rPr lang="fr-BE" sz="1600" err="1"/>
              <a:t>moet</a:t>
            </a:r>
            <a:r>
              <a:rPr lang="fr-BE" sz="1600"/>
              <a:t> </a:t>
            </a:r>
            <a:r>
              <a:rPr lang="fr-BE" sz="1600" err="1"/>
              <a:t>groter</a:t>
            </a:r>
            <a:r>
              <a:rPr lang="fr-BE" sz="1600"/>
              <a:t> </a:t>
            </a:r>
            <a:r>
              <a:rPr lang="fr-BE" sz="1600" err="1"/>
              <a:t>zijn</a:t>
            </a:r>
            <a:r>
              <a:rPr lang="fr-BE" sz="1600"/>
              <a:t> dan </a:t>
            </a:r>
            <a:r>
              <a:rPr lang="fr-BE" sz="1600" err="1"/>
              <a:t>buiten</a:t>
            </a:r>
            <a:r>
              <a:rPr lang="fr-BE" sz="1600"/>
              <a:t> de </a:t>
            </a:r>
            <a:r>
              <a:rPr lang="fr-BE" sz="1600" err="1"/>
              <a:t>werkomgeving</a:t>
            </a:r>
            <a:endParaRPr lang="fr-BE" sz="1600"/>
          </a:p>
          <a:p>
            <a:pPr lvl="2"/>
            <a:endParaRPr lang="fr-BE" sz="1600"/>
          </a:p>
          <a:p>
            <a:pPr lvl="1"/>
            <a:r>
              <a:rPr lang="fr-BE" sz="1800"/>
              <a:t>Veel intradermo </a:t>
            </a:r>
            <a:r>
              <a:rPr lang="fr-BE" sz="1800" err="1"/>
              <a:t>onderzoeken</a:t>
            </a:r>
            <a:r>
              <a:rPr lang="fr-BE" sz="1800"/>
              <a:t> </a:t>
            </a:r>
            <a:r>
              <a:rPr lang="fr-BE" sz="1800" err="1"/>
              <a:t>uitgevoerd</a:t>
            </a:r>
            <a:r>
              <a:rPr lang="fr-BE" sz="1800"/>
              <a:t> – </a:t>
            </a:r>
            <a:r>
              <a:rPr lang="fr-BE" sz="1800" err="1"/>
              <a:t>bij</a:t>
            </a:r>
            <a:r>
              <a:rPr lang="fr-BE" sz="1800"/>
              <a:t> de </a:t>
            </a:r>
            <a:r>
              <a:rPr lang="fr-BE" sz="1800" err="1"/>
              <a:t>opvolging</a:t>
            </a:r>
            <a:r>
              <a:rPr lang="fr-BE" sz="1800"/>
              <a:t> van het </a:t>
            </a:r>
            <a:r>
              <a:rPr lang="fr-BE" sz="1800" err="1"/>
              <a:t>resultaat</a:t>
            </a:r>
            <a:r>
              <a:rPr lang="fr-BE" sz="1800"/>
              <a:t> </a:t>
            </a:r>
            <a:r>
              <a:rPr lang="fr-BE" sz="1800" err="1"/>
              <a:t>loopt</a:t>
            </a:r>
            <a:r>
              <a:rPr lang="fr-BE" sz="1800"/>
              <a:t> het mis.</a:t>
            </a:r>
          </a:p>
          <a:p>
            <a:pPr marL="457200" lvl="1" indent="0">
              <a:buNone/>
            </a:pPr>
            <a:r>
              <a:rPr lang="fr-BE" sz="1800"/>
              <a:t>	→  </a:t>
            </a:r>
            <a:r>
              <a:rPr lang="fr-BE" sz="1800" err="1"/>
              <a:t>studenten</a:t>
            </a:r>
            <a:r>
              <a:rPr lang="fr-BE" sz="1800"/>
              <a:t> </a:t>
            </a:r>
            <a:r>
              <a:rPr lang="fr-BE" sz="1800" err="1"/>
              <a:t>sturen</a:t>
            </a:r>
            <a:r>
              <a:rPr lang="fr-BE" sz="1800"/>
              <a:t> de </a:t>
            </a:r>
            <a:r>
              <a:rPr lang="fr-BE" sz="1800" err="1"/>
              <a:t>resulaten</a:t>
            </a:r>
            <a:r>
              <a:rPr lang="fr-BE" sz="1800"/>
              <a:t> niet op</a:t>
            </a:r>
          </a:p>
          <a:p>
            <a:pPr marL="457200" lvl="1" indent="0">
              <a:buNone/>
            </a:pPr>
            <a:r>
              <a:rPr lang="fr-BE" sz="1800"/>
              <a:t>	→  </a:t>
            </a:r>
            <a:r>
              <a:rPr lang="fr-BE" sz="1800" err="1"/>
              <a:t>verpleegkundigen</a:t>
            </a:r>
            <a:r>
              <a:rPr lang="fr-BE" sz="1800"/>
              <a:t> Cohezio </a:t>
            </a:r>
            <a:r>
              <a:rPr lang="fr-BE" sz="1800" err="1"/>
              <a:t>kunnen</a:t>
            </a:r>
            <a:r>
              <a:rPr lang="fr-BE" sz="1800"/>
              <a:t> </a:t>
            </a:r>
            <a:r>
              <a:rPr lang="fr-BE" sz="1800" err="1"/>
              <a:t>studenten</a:t>
            </a:r>
            <a:r>
              <a:rPr lang="fr-BE" sz="1800"/>
              <a:t> NIET </a:t>
            </a:r>
            <a:r>
              <a:rPr lang="fr-BE" sz="1800" err="1"/>
              <a:t>één</a:t>
            </a:r>
            <a:r>
              <a:rPr lang="fr-BE" sz="1800"/>
              <a:t> </a:t>
            </a:r>
            <a:r>
              <a:rPr lang="fr-BE" sz="1800" err="1"/>
              <a:t>voor</a:t>
            </a:r>
            <a:r>
              <a:rPr lang="fr-BE" sz="1800"/>
              <a:t> </a:t>
            </a:r>
            <a:r>
              <a:rPr lang="fr-BE" sz="1800" err="1"/>
              <a:t>één</a:t>
            </a:r>
            <a:r>
              <a:rPr lang="fr-BE" sz="1800"/>
              <a:t> </a:t>
            </a:r>
            <a:r>
              <a:rPr lang="fr-BE" sz="1800" err="1"/>
              <a:t>contacteren</a:t>
            </a:r>
            <a:endParaRPr lang="fr-BE" sz="1800"/>
          </a:p>
          <a:p>
            <a:pPr marL="457200" lvl="1" indent="0">
              <a:buNone/>
            </a:pPr>
            <a:r>
              <a:rPr lang="fr-BE" sz="1800"/>
              <a:t>	→  </a:t>
            </a:r>
            <a:r>
              <a:rPr lang="fr-BE" sz="1800" err="1"/>
              <a:t>aflezing</a:t>
            </a:r>
            <a:r>
              <a:rPr lang="fr-BE" sz="1800"/>
              <a:t> </a:t>
            </a:r>
            <a:r>
              <a:rPr lang="fr-BE" sz="1800" err="1"/>
              <a:t>resultaat</a:t>
            </a:r>
            <a:r>
              <a:rPr lang="fr-BE" sz="1800"/>
              <a:t> </a:t>
            </a:r>
            <a:r>
              <a:rPr lang="fr-BE" sz="1800" err="1"/>
              <a:t>tussen</a:t>
            </a:r>
            <a:r>
              <a:rPr lang="fr-BE" sz="1800"/>
              <a:t> dag 3 en dag 5: met </a:t>
            </a:r>
            <a:r>
              <a:rPr lang="fr-BE" sz="1800" err="1"/>
              <a:t>enkel</a:t>
            </a:r>
            <a:r>
              <a:rPr lang="fr-BE" sz="1800"/>
              <a:t> </a:t>
            </a:r>
            <a:r>
              <a:rPr lang="fr-BE" sz="1800" err="1"/>
              <a:t>een</a:t>
            </a:r>
            <a:r>
              <a:rPr lang="fr-BE" sz="1800"/>
              <a:t> </a:t>
            </a:r>
            <a:r>
              <a:rPr lang="fr-BE" sz="1800" err="1"/>
              <a:t>foto</a:t>
            </a:r>
            <a:r>
              <a:rPr lang="fr-BE" sz="1800"/>
              <a:t> </a:t>
            </a:r>
            <a:r>
              <a:rPr lang="fr-BE" sz="1800" err="1"/>
              <a:t>zijn</a:t>
            </a:r>
            <a:r>
              <a:rPr lang="fr-BE" sz="1800"/>
              <a:t> </a:t>
            </a:r>
            <a:r>
              <a:rPr lang="fr-BE" sz="1800" err="1"/>
              <a:t>we</a:t>
            </a:r>
            <a:r>
              <a:rPr lang="fr-BE" sz="1800"/>
              <a:t> </a:t>
            </a:r>
            <a:r>
              <a:rPr lang="fr-BE" sz="1800" err="1"/>
              <a:t>niets</a:t>
            </a:r>
            <a:r>
              <a:rPr lang="fr-BE" sz="1800"/>
              <a:t> - mm </a:t>
            </a:r>
            <a:r>
              <a:rPr lang="fr-BE" sz="1800" err="1"/>
              <a:t>induratie</a:t>
            </a:r>
            <a:r>
              <a:rPr lang="fr-BE" sz="1800"/>
              <a:t> 	</a:t>
            </a:r>
            <a:r>
              <a:rPr lang="fr-BE" sz="1800" err="1"/>
              <a:t>is</a:t>
            </a:r>
            <a:r>
              <a:rPr lang="fr-BE" sz="1800"/>
              <a:t> </a:t>
            </a:r>
            <a:r>
              <a:rPr lang="fr-BE" sz="1800" err="1"/>
              <a:t>belangrijk</a:t>
            </a:r>
            <a:r>
              <a:rPr lang="fr-BE" sz="1800"/>
              <a:t>.</a:t>
            </a:r>
          </a:p>
          <a:p>
            <a:pPr lvl="1"/>
            <a:endParaRPr lang="fr-BE" sz="1800"/>
          </a:p>
          <a:p>
            <a:pPr lvl="1"/>
            <a:endParaRPr lang="fr-BE" sz="1800"/>
          </a:p>
          <a:p>
            <a:pPr lvl="1"/>
            <a:endParaRPr lang="fr-BE" sz="1400"/>
          </a:p>
          <a:p>
            <a:pPr marL="457200" lvl="1" indent="0">
              <a:buNone/>
            </a:pPr>
            <a:endParaRPr lang="en-US" sz="16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74766354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3600" err="1"/>
              <a:t>Uitvoering</a:t>
            </a:r>
            <a:r>
              <a:rPr lang="fr-BE" sz="3600"/>
              <a:t> van het </a:t>
            </a:r>
            <a:r>
              <a:rPr lang="fr-BE" sz="3600" err="1"/>
              <a:t>gezondheidstoezicht</a:t>
            </a:r>
            <a:endParaRPr lang="en-US" sz="36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Aanpak</a:t>
            </a:r>
            <a:r>
              <a:rPr lang="fr-BE" b="1"/>
              <a:t>: </a:t>
            </a:r>
          </a:p>
          <a:p>
            <a:pPr lvl="1"/>
            <a:r>
              <a:rPr lang="fr-BE" sz="1800" b="1" err="1"/>
              <a:t>Zorg</a:t>
            </a:r>
            <a:r>
              <a:rPr lang="fr-BE" sz="1800" b="1"/>
              <a:t>:</a:t>
            </a:r>
            <a:r>
              <a:rPr lang="fr-BE" sz="1800"/>
              <a:t> tuberculine </a:t>
            </a:r>
            <a:r>
              <a:rPr lang="fr-BE" sz="1800" err="1"/>
              <a:t>huidtest</a:t>
            </a:r>
            <a:r>
              <a:rPr lang="fr-BE" sz="1800"/>
              <a:t>  </a:t>
            </a:r>
          </a:p>
          <a:p>
            <a:pPr marL="457200" lvl="1" indent="0">
              <a:buNone/>
            </a:pPr>
            <a:endParaRPr lang="fr-BE" sz="1800"/>
          </a:p>
          <a:p>
            <a:pPr lvl="1"/>
            <a:r>
              <a:rPr lang="fr-BE" sz="1800" b="1" err="1"/>
              <a:t>Eenmalig</a:t>
            </a:r>
            <a:r>
              <a:rPr lang="fr-BE" sz="1800" b="1"/>
              <a:t> </a:t>
            </a:r>
            <a:r>
              <a:rPr lang="fr-BE" sz="1800" err="1"/>
              <a:t>bij</a:t>
            </a:r>
            <a:r>
              <a:rPr lang="fr-BE" sz="1800"/>
              <a:t> de start van de stage – </a:t>
            </a:r>
            <a:r>
              <a:rPr lang="fr-BE" sz="1800" err="1"/>
              <a:t>geen</a:t>
            </a:r>
            <a:r>
              <a:rPr lang="fr-BE" sz="1800"/>
              <a:t> </a:t>
            </a:r>
            <a:r>
              <a:rPr lang="fr-BE" sz="1800" err="1"/>
              <a:t>jaarlijkse</a:t>
            </a:r>
            <a:r>
              <a:rPr lang="fr-BE" sz="1800"/>
              <a:t> </a:t>
            </a:r>
            <a:r>
              <a:rPr lang="fr-BE" sz="1800" err="1"/>
              <a:t>opvolging</a:t>
            </a:r>
            <a:endParaRPr lang="fr-BE" sz="1800"/>
          </a:p>
          <a:p>
            <a:pPr marL="457200" lvl="1" indent="0">
              <a:buNone/>
            </a:pPr>
            <a:endParaRPr lang="fr-BE" sz="1800"/>
          </a:p>
          <a:p>
            <a:pPr lvl="1"/>
            <a:r>
              <a:rPr lang="fr-BE" sz="1800" err="1"/>
              <a:t>Aflezing</a:t>
            </a:r>
            <a:r>
              <a:rPr lang="fr-BE" sz="1800"/>
              <a:t> </a:t>
            </a:r>
            <a:r>
              <a:rPr lang="fr-BE" sz="1800" err="1"/>
              <a:t>door</a:t>
            </a:r>
            <a:r>
              <a:rPr lang="fr-BE" sz="1800"/>
              <a:t> de </a:t>
            </a:r>
            <a:r>
              <a:rPr lang="fr-BE" sz="1800" err="1"/>
              <a:t>stagebegeleider</a:t>
            </a:r>
            <a:endParaRPr lang="fr-BE" sz="1800"/>
          </a:p>
          <a:p>
            <a:pPr lvl="2"/>
            <a:r>
              <a:rPr lang="fr-BE" sz="1600" err="1"/>
              <a:t>Instructies</a:t>
            </a:r>
            <a:r>
              <a:rPr lang="fr-BE" sz="1600"/>
              <a:t> om </a:t>
            </a:r>
            <a:r>
              <a:rPr lang="fr-BE" sz="1600" err="1"/>
              <a:t>af</a:t>
            </a:r>
            <a:r>
              <a:rPr lang="fr-BE" sz="1600"/>
              <a:t> te </a:t>
            </a:r>
            <a:r>
              <a:rPr lang="fr-BE" sz="1600" err="1"/>
              <a:t>lezen</a:t>
            </a:r>
            <a:r>
              <a:rPr lang="fr-BE" sz="1600"/>
              <a:t> </a:t>
            </a:r>
            <a:r>
              <a:rPr lang="fr-BE" sz="1600" err="1"/>
              <a:t>worden</a:t>
            </a:r>
            <a:r>
              <a:rPr lang="fr-BE" sz="1600"/>
              <a:t> ter </a:t>
            </a:r>
            <a:r>
              <a:rPr lang="fr-BE" sz="1600" err="1"/>
              <a:t>beschikking</a:t>
            </a:r>
            <a:r>
              <a:rPr lang="fr-BE" sz="1600"/>
              <a:t> </a:t>
            </a:r>
            <a:r>
              <a:rPr lang="fr-BE" sz="1600" err="1"/>
              <a:t>gesteld</a:t>
            </a:r>
            <a:endParaRPr lang="fr-BE" sz="1600"/>
          </a:p>
          <a:p>
            <a:pPr lvl="2"/>
            <a:r>
              <a:rPr lang="fr-BE" sz="1600"/>
              <a:t>Template om </a:t>
            </a:r>
            <a:r>
              <a:rPr lang="fr-BE" sz="1600" err="1"/>
              <a:t>resultaat</a:t>
            </a:r>
            <a:r>
              <a:rPr lang="fr-BE" sz="1600"/>
              <a:t> in te </a:t>
            </a:r>
            <a:r>
              <a:rPr lang="fr-BE" sz="1600" err="1"/>
              <a:t>vullen</a:t>
            </a:r>
            <a:endParaRPr lang="fr-BE" sz="1600"/>
          </a:p>
          <a:p>
            <a:pPr lvl="2"/>
            <a:r>
              <a:rPr lang="fr-BE" sz="1600" err="1"/>
              <a:t>Versturen</a:t>
            </a:r>
            <a:r>
              <a:rPr lang="fr-BE" sz="1600"/>
              <a:t> (in bulk) </a:t>
            </a:r>
            <a:r>
              <a:rPr lang="fr-BE" sz="1600" err="1"/>
              <a:t>naar</a:t>
            </a:r>
            <a:r>
              <a:rPr lang="fr-BE" sz="1600"/>
              <a:t> ‘</a:t>
            </a:r>
            <a:r>
              <a:rPr lang="fr-BE" sz="1600" err="1"/>
              <a:t>verpleegkundige</a:t>
            </a:r>
            <a:r>
              <a:rPr lang="fr-BE" sz="1600"/>
              <a:t>’ die de test </a:t>
            </a:r>
            <a:r>
              <a:rPr lang="fr-BE" sz="1600" err="1"/>
              <a:t>heeft</a:t>
            </a:r>
            <a:r>
              <a:rPr lang="fr-BE" sz="1600"/>
              <a:t> </a:t>
            </a:r>
            <a:r>
              <a:rPr lang="fr-BE" sz="1600" err="1"/>
              <a:t>geplaatst</a:t>
            </a:r>
            <a:endParaRPr lang="fr-BE" sz="1600"/>
          </a:p>
          <a:p>
            <a:pPr lvl="2"/>
            <a:r>
              <a:rPr lang="fr-BE" sz="1600" err="1"/>
              <a:t>Eenmalige</a:t>
            </a:r>
            <a:r>
              <a:rPr lang="fr-BE" sz="1600"/>
              <a:t> </a:t>
            </a:r>
            <a:r>
              <a:rPr lang="fr-BE" sz="1600" err="1"/>
              <a:t>reminder</a:t>
            </a:r>
            <a:r>
              <a:rPr lang="fr-BE" sz="1600"/>
              <a:t> indien </a:t>
            </a:r>
            <a:r>
              <a:rPr lang="fr-BE" sz="1600" err="1"/>
              <a:t>resultaat</a:t>
            </a:r>
            <a:r>
              <a:rPr lang="fr-BE" sz="1600"/>
              <a:t> niet </a:t>
            </a:r>
            <a:r>
              <a:rPr lang="fr-BE" sz="1600" err="1"/>
              <a:t>ontvangen</a:t>
            </a:r>
            <a:endParaRPr lang="fr-BE" sz="1600"/>
          </a:p>
          <a:p>
            <a:pPr lvl="1"/>
            <a:endParaRPr lang="fr-BE" sz="1800"/>
          </a:p>
          <a:p>
            <a:pPr lvl="1"/>
            <a:r>
              <a:rPr lang="en-US" sz="1800" err="1"/>
              <a:t>Goed</a:t>
            </a:r>
            <a:r>
              <a:rPr lang="en-US" sz="1800"/>
              <a:t> </a:t>
            </a:r>
            <a:r>
              <a:rPr lang="en-US" sz="1800" err="1"/>
              <a:t>contactonderzoek</a:t>
            </a:r>
            <a:r>
              <a:rPr lang="en-US" sz="1800"/>
              <a:t> </a:t>
            </a:r>
            <a:r>
              <a:rPr lang="en-US" sz="1800" err="1"/>
              <a:t>indien</a:t>
            </a:r>
            <a:r>
              <a:rPr lang="en-US" sz="1800"/>
              <a:t> </a:t>
            </a:r>
            <a:r>
              <a:rPr lang="en-US" sz="1800" err="1"/>
              <a:t>risicovol</a:t>
            </a:r>
            <a:r>
              <a:rPr lang="en-US" sz="1800"/>
              <a:t> contact op </a:t>
            </a:r>
            <a:r>
              <a:rPr lang="en-US" sz="1800" err="1"/>
              <a:t>stageplaats</a:t>
            </a:r>
            <a:r>
              <a:rPr lang="en-US" sz="1800"/>
              <a:t> </a:t>
            </a:r>
            <a:r>
              <a:rPr lang="en-US" sz="1400"/>
              <a:t>(</a:t>
            </a:r>
            <a:r>
              <a:rPr lang="en-US" sz="1400" err="1"/>
              <a:t>verplichte</a:t>
            </a:r>
            <a:r>
              <a:rPr lang="en-US" sz="1400"/>
              <a:t> </a:t>
            </a:r>
            <a:r>
              <a:rPr lang="en-US" sz="1400" err="1"/>
              <a:t>aangifte</a:t>
            </a:r>
            <a:r>
              <a:rPr lang="en-US" sz="1400"/>
              <a:t>)</a:t>
            </a:r>
          </a:p>
          <a:p>
            <a:pPr lvl="1"/>
            <a:endParaRPr lang="en-US" sz="1800"/>
          </a:p>
          <a:p>
            <a:pPr lvl="1"/>
            <a:endParaRPr lang="en-US" sz="18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194988260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3600" err="1"/>
              <a:t>Uitvoering</a:t>
            </a:r>
            <a:r>
              <a:rPr lang="fr-BE" sz="3600"/>
              <a:t> van het </a:t>
            </a:r>
            <a:r>
              <a:rPr lang="fr-BE" sz="3600" err="1"/>
              <a:t>gezondheidstoezicht</a:t>
            </a:r>
            <a:endParaRPr lang="en-US" sz="36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pic>
        <p:nvPicPr>
          <p:cNvPr id="8" name="Afbeelding 7" descr="Afbeelding met tekst, schermopname, nummer, Lettertype&#10;&#10;Automatisch gegenereerde beschrijving">
            <a:extLst>
              <a:ext uri="{FF2B5EF4-FFF2-40B4-BE49-F238E27FC236}">
                <a16:creationId xmlns:a16="http://schemas.microsoft.com/office/drawing/2014/main" id="{F8FB583B-5E6B-87EA-91E1-64C768A8BA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9984" y="1500188"/>
            <a:ext cx="7826307" cy="5084157"/>
          </a:xfrm>
          <a:prstGeom prst="rect">
            <a:avLst/>
          </a:prstGeom>
        </p:spPr>
      </p:pic>
    </p:spTree>
    <p:extLst>
      <p:ext uri="{BB962C8B-B14F-4D97-AF65-F5344CB8AC3E}">
        <p14:creationId xmlns:p14="http://schemas.microsoft.com/office/powerpoint/2010/main" val="254168291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93380" y="966770"/>
            <a:ext cx="10515600" cy="672767"/>
          </a:xfrm>
        </p:spPr>
        <p:txBody>
          <a:bodyPr/>
          <a:lstStyle/>
          <a:p>
            <a:r>
              <a:rPr lang="fr-FR" sz="4000">
                <a:solidFill>
                  <a:srgbClr val="F39200"/>
                </a:solidFill>
              </a:rPr>
              <a:t>Gezondheidstoezicht: </a:t>
            </a:r>
            <a:br>
              <a:rPr lang="fr-FR" sz="4000">
                <a:solidFill>
                  <a:srgbClr val="F39200"/>
                </a:solidFill>
              </a:rPr>
            </a:br>
            <a:r>
              <a:rPr lang="fr-FR" sz="4000" err="1">
                <a:solidFill>
                  <a:srgbClr val="F39200"/>
                </a:solidFill>
              </a:rPr>
              <a:t>opvolging</a:t>
            </a:r>
            <a:r>
              <a:rPr lang="fr-FR" sz="4000">
                <a:solidFill>
                  <a:srgbClr val="F39200"/>
                </a:solidFill>
              </a:rPr>
              <a:t> na het onderzoek</a:t>
            </a:r>
          </a:p>
        </p:txBody>
      </p:sp>
    </p:spTree>
    <p:extLst>
      <p:ext uri="{BB962C8B-B14F-4D97-AF65-F5344CB8AC3E}">
        <p14:creationId xmlns:p14="http://schemas.microsoft.com/office/powerpoint/2010/main" val="396219650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671391"/>
            <a:ext cx="10515600" cy="672766"/>
          </a:xfrm>
        </p:spPr>
        <p:txBody>
          <a:bodyPr/>
          <a:lstStyle/>
          <a:p>
            <a:r>
              <a:rPr lang="fr-FR" sz="3600" err="1">
                <a:latin typeface="Arial"/>
                <a:cs typeface="Arial"/>
              </a:rPr>
              <a:t>Formulier</a:t>
            </a:r>
            <a:r>
              <a:rPr lang="fr-FR" sz="3600">
                <a:latin typeface="Arial"/>
                <a:cs typeface="Arial"/>
              </a:rPr>
              <a:t> </a:t>
            </a:r>
            <a:r>
              <a:rPr lang="fr-FR" sz="3600" err="1">
                <a:latin typeface="Arial"/>
                <a:cs typeface="Arial"/>
              </a:rPr>
              <a:t>voor</a:t>
            </a:r>
            <a:r>
              <a:rPr lang="fr-FR" sz="3600">
                <a:latin typeface="Arial"/>
                <a:cs typeface="Arial"/>
              </a:rPr>
              <a:t> </a:t>
            </a:r>
            <a:r>
              <a:rPr lang="fr-FR" sz="3600" err="1">
                <a:latin typeface="Arial"/>
                <a:cs typeface="Arial"/>
              </a:rPr>
              <a:t>gezondheidsbeoordeling</a:t>
            </a:r>
            <a:r>
              <a:rPr lang="fr-FR" sz="3600">
                <a:latin typeface="Arial"/>
                <a:cs typeface="Arial"/>
              </a:rPr>
              <a:t> (FGB)</a:t>
            </a:r>
            <a:endParaRPr lang="fr-FR" sz="3600"/>
          </a:p>
        </p:txBody>
      </p:sp>
      <p:sp>
        <p:nvSpPr>
          <p:cNvPr id="3" name="Espace réservé du texte 2"/>
          <p:cNvSpPr>
            <a:spLocks noGrp="1"/>
          </p:cNvSpPr>
          <p:nvPr>
            <p:ph type="body" sz="quarter" idx="10"/>
          </p:nvPr>
        </p:nvSpPr>
        <p:spPr>
          <a:xfrm>
            <a:off x="542923" y="2216727"/>
            <a:ext cx="10515600" cy="4829374"/>
          </a:xfrm>
        </p:spPr>
        <p:txBody>
          <a:bodyPr vert="horz" lIns="91440" tIns="45720" rIns="91440" bIns="45720" rtlCol="0" anchor="t">
            <a:normAutofit/>
          </a:bodyPr>
          <a:lstStyle/>
          <a:p>
            <a:r>
              <a:rPr lang="fr-FR" sz="2000" err="1">
                <a:latin typeface="Arial"/>
                <a:cs typeface="Arial"/>
              </a:rPr>
              <a:t>Beslissing</a:t>
            </a:r>
            <a:r>
              <a:rPr lang="fr-FR" sz="2000">
                <a:latin typeface="Arial"/>
                <a:cs typeface="Arial"/>
              </a:rPr>
              <a:t> van de </a:t>
            </a:r>
            <a:r>
              <a:rPr lang="fr-FR" sz="2000" err="1">
                <a:latin typeface="Arial"/>
                <a:cs typeface="Arial"/>
              </a:rPr>
              <a:t>arbeidsarts</a:t>
            </a:r>
            <a:r>
              <a:rPr lang="fr-FR" sz="2000">
                <a:latin typeface="Arial"/>
                <a:cs typeface="Arial"/>
              </a:rPr>
              <a:t> – </a:t>
            </a:r>
            <a:r>
              <a:rPr lang="fr-FR" sz="2000" err="1">
                <a:latin typeface="Arial"/>
                <a:cs typeface="Arial"/>
              </a:rPr>
              <a:t>noodzakelijk</a:t>
            </a:r>
            <a:r>
              <a:rPr lang="fr-FR" sz="2000">
                <a:latin typeface="Arial"/>
                <a:cs typeface="Arial"/>
              </a:rPr>
              <a:t> </a:t>
            </a:r>
            <a:r>
              <a:rPr lang="fr-FR" sz="2000" err="1">
                <a:latin typeface="Arial"/>
                <a:cs typeface="Arial"/>
              </a:rPr>
              <a:t>voor</a:t>
            </a:r>
            <a:r>
              <a:rPr lang="fr-FR" sz="2000">
                <a:latin typeface="Arial"/>
                <a:cs typeface="Arial"/>
              </a:rPr>
              <a:t> de start van de stage</a:t>
            </a:r>
          </a:p>
          <a:p>
            <a:r>
              <a:rPr lang="fr-FR" sz="2000">
                <a:latin typeface="Arial"/>
                <a:cs typeface="Arial"/>
              </a:rPr>
              <a:t>Per mail </a:t>
            </a:r>
            <a:r>
              <a:rPr lang="fr-FR" sz="2000" err="1">
                <a:latin typeface="Arial"/>
                <a:cs typeface="Arial"/>
              </a:rPr>
              <a:t>naar</a:t>
            </a:r>
            <a:r>
              <a:rPr lang="fr-FR" sz="2000">
                <a:latin typeface="Arial"/>
                <a:cs typeface="Arial"/>
              </a:rPr>
              <a:t> </a:t>
            </a:r>
            <a:r>
              <a:rPr lang="fr-FR" sz="2000" err="1">
                <a:latin typeface="Arial"/>
                <a:cs typeface="Arial"/>
              </a:rPr>
              <a:t>contactpersoon</a:t>
            </a:r>
            <a:r>
              <a:rPr lang="fr-FR" sz="2000">
                <a:latin typeface="Arial"/>
                <a:cs typeface="Arial"/>
              </a:rPr>
              <a:t> </a:t>
            </a:r>
            <a:r>
              <a:rPr lang="fr-FR" sz="2000" err="1">
                <a:latin typeface="Arial"/>
                <a:cs typeface="Arial"/>
              </a:rPr>
              <a:t>school</a:t>
            </a:r>
            <a:endParaRPr lang="fr-FR" sz="2000">
              <a:latin typeface="Arial"/>
              <a:cs typeface="Arial"/>
            </a:endParaRPr>
          </a:p>
          <a:p>
            <a:r>
              <a:rPr lang="fr-FR" sz="2000" err="1">
                <a:latin typeface="Arial"/>
                <a:cs typeface="Arial"/>
              </a:rPr>
              <a:t>Maximaal</a:t>
            </a:r>
            <a:r>
              <a:rPr lang="fr-FR" sz="2000">
                <a:latin typeface="Arial"/>
                <a:cs typeface="Arial"/>
              </a:rPr>
              <a:t> 3 </a:t>
            </a:r>
            <a:r>
              <a:rPr lang="fr-FR" sz="2000" err="1">
                <a:latin typeface="Arial"/>
                <a:cs typeface="Arial"/>
              </a:rPr>
              <a:t>werkdagen</a:t>
            </a:r>
            <a:r>
              <a:rPr lang="fr-FR" sz="2000">
                <a:latin typeface="Arial"/>
                <a:cs typeface="Arial"/>
              </a:rPr>
              <a:t> na </a:t>
            </a:r>
            <a:r>
              <a:rPr lang="fr-FR" sz="2000" err="1">
                <a:latin typeface="Arial"/>
                <a:cs typeface="Arial"/>
              </a:rPr>
              <a:t>medisch</a:t>
            </a:r>
            <a:r>
              <a:rPr lang="fr-FR" sz="2000">
                <a:latin typeface="Arial"/>
                <a:cs typeface="Arial"/>
              </a:rPr>
              <a:t> onderzoek</a:t>
            </a:r>
          </a:p>
          <a:p>
            <a:r>
              <a:rPr lang="fr-FR" sz="2000">
                <a:latin typeface="Arial"/>
                <a:cs typeface="Arial"/>
              </a:rPr>
              <a:t>1 FGB </a:t>
            </a:r>
            <a:r>
              <a:rPr lang="fr-FR" sz="2000" b="1" err="1">
                <a:latin typeface="Arial"/>
                <a:cs typeface="Arial"/>
              </a:rPr>
              <a:t>voor</a:t>
            </a:r>
            <a:r>
              <a:rPr lang="fr-FR" sz="2000" b="1">
                <a:latin typeface="Arial"/>
                <a:cs typeface="Arial"/>
              </a:rPr>
              <a:t> ganse </a:t>
            </a:r>
            <a:r>
              <a:rPr lang="fr-FR" sz="2000" b="1" err="1">
                <a:latin typeface="Arial"/>
                <a:cs typeface="Arial"/>
              </a:rPr>
              <a:t>opleidingsduur</a:t>
            </a:r>
            <a:r>
              <a:rPr lang="fr-FR" sz="2000">
                <a:latin typeface="Arial"/>
                <a:cs typeface="Arial"/>
              </a:rPr>
              <a:t> </a:t>
            </a:r>
            <a:r>
              <a:rPr lang="fr-FR" sz="2000" err="1">
                <a:latin typeface="Arial"/>
                <a:cs typeface="Arial"/>
              </a:rPr>
              <a:t>én</a:t>
            </a:r>
            <a:r>
              <a:rPr lang="fr-FR" sz="2000">
                <a:latin typeface="Arial"/>
                <a:cs typeface="Arial"/>
              </a:rPr>
              <a:t> </a:t>
            </a:r>
            <a:r>
              <a:rPr lang="fr-FR" sz="2000" err="1">
                <a:latin typeface="Arial"/>
                <a:cs typeface="Arial"/>
              </a:rPr>
              <a:t>andere</a:t>
            </a:r>
            <a:r>
              <a:rPr lang="fr-FR" sz="2000">
                <a:latin typeface="Arial"/>
                <a:cs typeface="Arial"/>
              </a:rPr>
              <a:t> </a:t>
            </a:r>
            <a:r>
              <a:rPr lang="fr-FR" sz="2000" err="1">
                <a:latin typeface="Arial"/>
                <a:cs typeface="Arial"/>
              </a:rPr>
              <a:t>opleidingen</a:t>
            </a:r>
            <a:r>
              <a:rPr lang="fr-FR" sz="2000">
                <a:latin typeface="Arial"/>
                <a:cs typeface="Arial"/>
              </a:rPr>
              <a:t> met </a:t>
            </a:r>
            <a:r>
              <a:rPr lang="fr-FR" sz="2000" err="1">
                <a:latin typeface="Arial"/>
                <a:cs typeface="Arial"/>
              </a:rPr>
              <a:t>zelfde</a:t>
            </a:r>
            <a:r>
              <a:rPr lang="fr-FR" sz="2000">
                <a:latin typeface="Arial"/>
                <a:cs typeface="Arial"/>
              </a:rPr>
              <a:t> </a:t>
            </a:r>
            <a:r>
              <a:rPr lang="fr-FR" sz="2000" err="1">
                <a:latin typeface="Arial"/>
                <a:cs typeface="Arial"/>
              </a:rPr>
              <a:t>risico's</a:t>
            </a:r>
            <a:endParaRPr lang="fr-FR" sz="2000"/>
          </a:p>
          <a:p>
            <a:pPr marL="0" indent="0">
              <a:buNone/>
            </a:pPr>
            <a:endParaRPr lang="fr-FR"/>
          </a:p>
          <a:p>
            <a:pPr marL="0" indent="0">
              <a:buNone/>
            </a:pPr>
            <a:endParaRPr lang="fr-FR"/>
          </a:p>
        </p:txBody>
      </p:sp>
    </p:spTree>
    <p:extLst>
      <p:ext uri="{BB962C8B-B14F-4D97-AF65-F5344CB8AC3E}">
        <p14:creationId xmlns:p14="http://schemas.microsoft.com/office/powerpoint/2010/main" val="265871569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671391"/>
            <a:ext cx="10515600" cy="672766"/>
          </a:xfrm>
        </p:spPr>
        <p:txBody>
          <a:bodyPr/>
          <a:lstStyle/>
          <a:p>
            <a:r>
              <a:rPr lang="fr-FR" sz="3600" err="1">
                <a:solidFill>
                  <a:srgbClr val="009FE3"/>
                </a:solidFill>
                <a:latin typeface="Arial"/>
                <a:cs typeface="Arial"/>
              </a:rPr>
              <a:t>Formulier</a:t>
            </a:r>
            <a:r>
              <a:rPr lang="fr-FR" sz="3600">
                <a:solidFill>
                  <a:srgbClr val="009FE3"/>
                </a:solidFill>
                <a:latin typeface="Arial"/>
                <a:cs typeface="Arial"/>
              </a:rPr>
              <a:t> </a:t>
            </a:r>
            <a:r>
              <a:rPr lang="fr-FR" sz="3600" err="1">
                <a:solidFill>
                  <a:srgbClr val="009FE3"/>
                </a:solidFill>
                <a:latin typeface="Arial"/>
                <a:cs typeface="Arial"/>
              </a:rPr>
              <a:t>voor</a:t>
            </a:r>
            <a:r>
              <a:rPr lang="fr-FR" sz="3600">
                <a:solidFill>
                  <a:srgbClr val="009FE3"/>
                </a:solidFill>
                <a:latin typeface="Arial"/>
                <a:cs typeface="Arial"/>
              </a:rPr>
              <a:t> </a:t>
            </a:r>
            <a:r>
              <a:rPr lang="fr-FR" sz="3600" err="1">
                <a:solidFill>
                  <a:srgbClr val="009FE3"/>
                </a:solidFill>
                <a:latin typeface="Arial"/>
                <a:cs typeface="Arial"/>
              </a:rPr>
              <a:t>gezondheidsbeoordeling</a:t>
            </a:r>
            <a:r>
              <a:rPr lang="fr-FR" sz="3600">
                <a:solidFill>
                  <a:srgbClr val="009FE3"/>
                </a:solidFill>
                <a:latin typeface="Arial"/>
                <a:cs typeface="Arial"/>
              </a:rPr>
              <a:t> (FGB)</a:t>
            </a:r>
            <a:endParaRPr lang="fr-FR" sz="3600">
              <a:solidFill>
                <a:srgbClr val="009FE3"/>
              </a:solidFill>
            </a:endParaRPr>
          </a:p>
        </p:txBody>
      </p:sp>
      <p:sp>
        <p:nvSpPr>
          <p:cNvPr id="3" name="Espace réservé du texte 2"/>
          <p:cNvSpPr>
            <a:spLocks noGrp="1"/>
          </p:cNvSpPr>
          <p:nvPr>
            <p:ph type="body" sz="quarter" idx="10"/>
          </p:nvPr>
        </p:nvSpPr>
        <p:spPr>
          <a:xfrm>
            <a:off x="542923" y="2216727"/>
            <a:ext cx="10515600" cy="4829374"/>
          </a:xfrm>
        </p:spPr>
        <p:txBody>
          <a:bodyPr vert="horz" lIns="91440" tIns="45720" rIns="91440" bIns="45720" rtlCol="0" anchor="t">
            <a:normAutofit/>
          </a:bodyPr>
          <a:lstStyle/>
          <a:p>
            <a:r>
              <a:rPr lang="fr-FR" sz="2000" b="1">
                <a:latin typeface="Arial"/>
                <a:cs typeface="Arial"/>
              </a:rPr>
              <a:t>Check de </a:t>
            </a:r>
            <a:r>
              <a:rPr lang="fr-FR" sz="2000" b="1" err="1">
                <a:latin typeface="Arial"/>
                <a:cs typeface="Arial"/>
              </a:rPr>
              <a:t>resultaten</a:t>
            </a:r>
            <a:r>
              <a:rPr lang="fr-FR" sz="2000" b="1">
                <a:latin typeface="Arial"/>
                <a:cs typeface="Arial"/>
              </a:rPr>
              <a:t>: </a:t>
            </a:r>
          </a:p>
          <a:p>
            <a:pPr lvl="1"/>
            <a:r>
              <a:rPr lang="fr-FR" err="1">
                <a:latin typeface="Arial"/>
                <a:cs typeface="Arial"/>
              </a:rPr>
              <a:t>Heeft</a:t>
            </a:r>
            <a:r>
              <a:rPr lang="fr-FR">
                <a:latin typeface="Arial"/>
                <a:cs typeface="Arial"/>
              </a:rPr>
              <a:t> </a:t>
            </a:r>
            <a:r>
              <a:rPr lang="fr-FR" err="1">
                <a:latin typeface="Arial"/>
                <a:cs typeface="Arial"/>
              </a:rPr>
              <a:t>iedereen</a:t>
            </a:r>
            <a:r>
              <a:rPr lang="fr-FR">
                <a:latin typeface="Arial"/>
                <a:cs typeface="Arial"/>
              </a:rPr>
              <a:t> </a:t>
            </a:r>
            <a:r>
              <a:rPr lang="fr-FR" err="1">
                <a:latin typeface="Arial"/>
                <a:cs typeface="Arial"/>
              </a:rPr>
              <a:t>een</a:t>
            </a:r>
            <a:r>
              <a:rPr lang="fr-FR">
                <a:latin typeface="Arial"/>
                <a:cs typeface="Arial"/>
              </a:rPr>
              <a:t> FGB </a:t>
            </a:r>
            <a:r>
              <a:rPr lang="fr-FR" err="1">
                <a:latin typeface="Arial"/>
                <a:cs typeface="Arial"/>
              </a:rPr>
              <a:t>ontvangen</a:t>
            </a:r>
            <a:r>
              <a:rPr lang="fr-FR">
                <a:latin typeface="Arial"/>
                <a:cs typeface="Arial"/>
              </a:rPr>
              <a:t>?</a:t>
            </a:r>
          </a:p>
          <a:p>
            <a:pPr lvl="1"/>
            <a:r>
              <a:rPr lang="fr-FR" err="1">
                <a:latin typeface="Arial"/>
                <a:cs typeface="Arial"/>
              </a:rPr>
              <a:t>Staan</a:t>
            </a:r>
            <a:r>
              <a:rPr lang="fr-FR">
                <a:latin typeface="Arial"/>
                <a:cs typeface="Arial"/>
              </a:rPr>
              <a:t> er </a:t>
            </a:r>
            <a:r>
              <a:rPr lang="fr-FR" err="1">
                <a:latin typeface="Arial"/>
                <a:cs typeface="Arial"/>
              </a:rPr>
              <a:t>opmerkingen</a:t>
            </a:r>
            <a:r>
              <a:rPr lang="fr-FR">
                <a:latin typeface="Arial"/>
                <a:cs typeface="Arial"/>
              </a:rPr>
              <a:t> op het FGB? → te </a:t>
            </a:r>
            <a:r>
              <a:rPr lang="fr-FR" err="1">
                <a:latin typeface="Arial"/>
                <a:cs typeface="Arial"/>
              </a:rPr>
              <a:t>bespreken</a:t>
            </a:r>
            <a:r>
              <a:rPr lang="fr-FR">
                <a:latin typeface="Arial"/>
                <a:cs typeface="Arial"/>
              </a:rPr>
              <a:t> met </a:t>
            </a:r>
            <a:r>
              <a:rPr lang="fr-FR" err="1">
                <a:latin typeface="Arial"/>
                <a:cs typeface="Arial"/>
              </a:rPr>
              <a:t>stagiair</a:t>
            </a:r>
            <a:endParaRPr lang="fr-FR">
              <a:latin typeface="Arial"/>
              <a:cs typeface="Arial"/>
            </a:endParaRPr>
          </a:p>
          <a:p>
            <a:pPr lvl="1"/>
            <a:r>
              <a:rPr lang="fr-FR" err="1">
                <a:latin typeface="Arial"/>
                <a:cs typeface="Arial"/>
              </a:rPr>
              <a:t>Welke</a:t>
            </a:r>
            <a:r>
              <a:rPr lang="fr-FR">
                <a:latin typeface="Arial"/>
                <a:cs typeface="Arial"/>
              </a:rPr>
              <a:t> </a:t>
            </a:r>
            <a:r>
              <a:rPr lang="fr-FR" err="1">
                <a:latin typeface="Arial"/>
                <a:cs typeface="Arial"/>
              </a:rPr>
              <a:t>studenten</a:t>
            </a:r>
            <a:r>
              <a:rPr lang="fr-FR">
                <a:latin typeface="Arial"/>
                <a:cs typeface="Arial"/>
              </a:rPr>
              <a:t> </a:t>
            </a:r>
            <a:r>
              <a:rPr lang="fr-FR" err="1">
                <a:latin typeface="Arial"/>
                <a:cs typeface="Arial"/>
              </a:rPr>
              <a:t>moeten</a:t>
            </a:r>
            <a:r>
              <a:rPr lang="fr-FR">
                <a:latin typeface="Arial"/>
                <a:cs typeface="Arial"/>
              </a:rPr>
              <a:t> </a:t>
            </a:r>
            <a:r>
              <a:rPr lang="fr-FR" err="1">
                <a:latin typeface="Arial"/>
                <a:cs typeface="Arial"/>
              </a:rPr>
              <a:t>een</a:t>
            </a:r>
            <a:r>
              <a:rPr lang="fr-FR">
                <a:latin typeface="Arial"/>
                <a:cs typeface="Arial"/>
              </a:rPr>
              <a:t> </a:t>
            </a:r>
            <a:r>
              <a:rPr lang="fr-FR" err="1">
                <a:latin typeface="Arial"/>
                <a:cs typeface="Arial"/>
              </a:rPr>
              <a:t>nieuwe</a:t>
            </a:r>
            <a:r>
              <a:rPr lang="fr-FR">
                <a:latin typeface="Arial"/>
                <a:cs typeface="Arial"/>
              </a:rPr>
              <a:t> </a:t>
            </a:r>
            <a:r>
              <a:rPr lang="fr-FR" err="1">
                <a:latin typeface="Arial"/>
                <a:cs typeface="Arial"/>
              </a:rPr>
              <a:t>afspraak</a:t>
            </a:r>
            <a:r>
              <a:rPr lang="fr-FR">
                <a:latin typeface="Arial"/>
                <a:cs typeface="Arial"/>
              </a:rPr>
              <a:t> </a:t>
            </a:r>
            <a:r>
              <a:rPr lang="fr-FR" err="1">
                <a:latin typeface="Arial"/>
                <a:cs typeface="Arial"/>
              </a:rPr>
              <a:t>krijgen</a:t>
            </a:r>
            <a:r>
              <a:rPr lang="fr-FR">
                <a:latin typeface="Arial"/>
                <a:cs typeface="Arial"/>
              </a:rPr>
              <a:t>? → Neem </a:t>
            </a:r>
            <a:r>
              <a:rPr lang="fr-FR" err="1">
                <a:latin typeface="Arial"/>
                <a:cs typeface="Arial"/>
              </a:rPr>
              <a:t>hiervoor</a:t>
            </a:r>
            <a:r>
              <a:rPr lang="fr-FR">
                <a:latin typeface="Arial"/>
                <a:cs typeface="Arial"/>
              </a:rPr>
              <a:t> contact op met Cohezio</a:t>
            </a:r>
          </a:p>
          <a:p>
            <a:pPr lvl="1"/>
            <a:endParaRPr lang="fr-FR">
              <a:latin typeface="Arial"/>
              <a:cs typeface="Arial"/>
            </a:endParaRPr>
          </a:p>
          <a:p>
            <a:pPr marL="0" indent="0">
              <a:buNone/>
            </a:pPr>
            <a:endParaRPr lang="fr-FR" sz="2000"/>
          </a:p>
        </p:txBody>
      </p:sp>
    </p:spTree>
    <p:extLst>
      <p:ext uri="{BB962C8B-B14F-4D97-AF65-F5344CB8AC3E}">
        <p14:creationId xmlns:p14="http://schemas.microsoft.com/office/powerpoint/2010/main" val="411486757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err="1">
                <a:latin typeface="Arial"/>
                <a:cs typeface="Arial"/>
              </a:rPr>
              <a:t>Formulier</a:t>
            </a:r>
            <a:r>
              <a:rPr lang="fr-FR" sz="3600">
                <a:latin typeface="Arial"/>
                <a:cs typeface="Arial"/>
              </a:rPr>
              <a:t> </a:t>
            </a:r>
            <a:r>
              <a:rPr lang="fr-FR" sz="3600" err="1">
                <a:latin typeface="Arial"/>
                <a:cs typeface="Arial"/>
              </a:rPr>
              <a:t>voor</a:t>
            </a:r>
            <a:r>
              <a:rPr lang="fr-FR" sz="3600">
                <a:latin typeface="Arial"/>
                <a:cs typeface="Arial"/>
              </a:rPr>
              <a:t> </a:t>
            </a:r>
            <a:r>
              <a:rPr lang="fr-FR" sz="3600" err="1">
                <a:latin typeface="Arial"/>
                <a:cs typeface="Arial"/>
              </a:rPr>
              <a:t>gezondheidsbeoordeling</a:t>
            </a:r>
            <a:r>
              <a:rPr lang="fr-FR" sz="3600">
                <a:latin typeface="Arial"/>
                <a:cs typeface="Arial"/>
              </a:rPr>
              <a:t> (FGB) </a:t>
            </a:r>
            <a:endParaRPr lang="fr-FR" sz="3600"/>
          </a:p>
        </p:txBody>
      </p:sp>
      <p:sp>
        <p:nvSpPr>
          <p:cNvPr id="3" name="Espace réservé du texte 2"/>
          <p:cNvSpPr>
            <a:spLocks noGrp="1"/>
          </p:cNvSpPr>
          <p:nvPr>
            <p:ph type="body" sz="quarter" idx="10"/>
          </p:nvPr>
        </p:nvSpPr>
        <p:spPr/>
        <p:txBody>
          <a:bodyPr vert="horz" lIns="91440" tIns="45720" rIns="91440" bIns="45720" rtlCol="0" anchor="t">
            <a:normAutofit/>
          </a:bodyPr>
          <a:lstStyle/>
          <a:p>
            <a:r>
              <a:rPr lang="fr-FR" err="1">
                <a:latin typeface="Arial"/>
                <a:cs typeface="Arial"/>
              </a:rPr>
              <a:t>Welke</a:t>
            </a:r>
            <a:r>
              <a:rPr lang="fr-FR">
                <a:latin typeface="Arial"/>
                <a:cs typeface="Arial"/>
              </a:rPr>
              <a:t> info </a:t>
            </a:r>
            <a:r>
              <a:rPr lang="fr-FR" err="1">
                <a:latin typeface="Arial"/>
                <a:cs typeface="Arial"/>
              </a:rPr>
              <a:t>mag</a:t>
            </a:r>
            <a:r>
              <a:rPr lang="fr-FR">
                <a:latin typeface="Arial"/>
                <a:cs typeface="Arial"/>
              </a:rPr>
              <a:t> op het FGB </a:t>
            </a:r>
            <a:r>
              <a:rPr lang="fr-FR" err="1">
                <a:latin typeface="Arial"/>
                <a:cs typeface="Arial"/>
              </a:rPr>
              <a:t>staan</a:t>
            </a:r>
            <a:r>
              <a:rPr lang="fr-FR">
                <a:latin typeface="Arial"/>
                <a:cs typeface="Arial"/>
              </a:rPr>
              <a:t>?</a:t>
            </a:r>
          </a:p>
          <a:p>
            <a:pPr lvl="1"/>
            <a:r>
              <a:rPr lang="fr-FR" err="1">
                <a:latin typeface="Arial"/>
                <a:cs typeface="Arial"/>
              </a:rPr>
              <a:t>Geen</a:t>
            </a:r>
            <a:r>
              <a:rPr lang="fr-FR">
                <a:latin typeface="Arial"/>
                <a:cs typeface="Arial"/>
              </a:rPr>
              <a:t> </a:t>
            </a:r>
            <a:r>
              <a:rPr lang="fr-FR" err="1">
                <a:latin typeface="Arial"/>
                <a:cs typeface="Arial"/>
              </a:rPr>
              <a:t>medische</a:t>
            </a:r>
            <a:r>
              <a:rPr lang="fr-FR">
                <a:latin typeface="Arial"/>
                <a:cs typeface="Arial"/>
              </a:rPr>
              <a:t> </a:t>
            </a:r>
            <a:r>
              <a:rPr lang="fr-FR" err="1">
                <a:latin typeface="Arial"/>
                <a:cs typeface="Arial"/>
              </a:rPr>
              <a:t>gegevens</a:t>
            </a:r>
            <a:endParaRPr lang="fr-FR">
              <a:latin typeface="Arial"/>
              <a:cs typeface="Arial"/>
            </a:endParaRPr>
          </a:p>
          <a:p>
            <a:pPr lvl="1"/>
            <a:r>
              <a:rPr lang="fr-FR" err="1">
                <a:latin typeface="Arial"/>
                <a:cs typeface="Arial"/>
              </a:rPr>
              <a:t>Geen</a:t>
            </a:r>
            <a:r>
              <a:rPr lang="fr-FR">
                <a:latin typeface="Arial"/>
                <a:cs typeface="Arial"/>
              </a:rPr>
              <a:t> </a:t>
            </a:r>
            <a:r>
              <a:rPr lang="fr-FR" err="1">
                <a:latin typeface="Arial"/>
                <a:cs typeface="Arial"/>
              </a:rPr>
              <a:t>gegevens</a:t>
            </a:r>
            <a:r>
              <a:rPr lang="fr-FR">
                <a:latin typeface="Arial"/>
                <a:cs typeface="Arial"/>
              </a:rPr>
              <a:t> die GDPR </a:t>
            </a:r>
            <a:r>
              <a:rPr lang="fr-FR" err="1">
                <a:latin typeface="Arial"/>
                <a:cs typeface="Arial"/>
              </a:rPr>
              <a:t>gevoelig</a:t>
            </a:r>
            <a:r>
              <a:rPr lang="fr-FR">
                <a:latin typeface="Arial"/>
                <a:cs typeface="Arial"/>
              </a:rPr>
              <a:t> </a:t>
            </a:r>
            <a:r>
              <a:rPr lang="fr-FR" err="1">
                <a:latin typeface="Arial"/>
                <a:cs typeface="Arial"/>
              </a:rPr>
              <a:t>zijn</a:t>
            </a:r>
            <a:endParaRPr lang="fr-FR">
              <a:latin typeface="Arial"/>
              <a:cs typeface="Arial"/>
            </a:endParaRPr>
          </a:p>
          <a:p>
            <a:pPr lvl="1"/>
            <a:r>
              <a:rPr lang="fr-FR" err="1">
                <a:latin typeface="Arial"/>
                <a:cs typeface="Arial"/>
              </a:rPr>
              <a:t>Wel</a:t>
            </a:r>
            <a:r>
              <a:rPr lang="fr-FR">
                <a:latin typeface="Arial"/>
                <a:cs typeface="Arial"/>
              </a:rPr>
              <a:t> </a:t>
            </a:r>
            <a:r>
              <a:rPr lang="fr-FR" err="1">
                <a:latin typeface="Arial"/>
                <a:cs typeface="Arial"/>
              </a:rPr>
              <a:t>voorwaarden</a:t>
            </a:r>
            <a:r>
              <a:rPr lang="fr-FR">
                <a:latin typeface="Arial"/>
                <a:cs typeface="Arial"/>
              </a:rPr>
              <a:t> </a:t>
            </a:r>
            <a:r>
              <a:rPr lang="fr-FR" err="1">
                <a:latin typeface="Arial"/>
                <a:cs typeface="Arial"/>
              </a:rPr>
              <a:t>voor</a:t>
            </a:r>
            <a:r>
              <a:rPr lang="fr-FR">
                <a:latin typeface="Arial"/>
                <a:cs typeface="Arial"/>
              </a:rPr>
              <a:t> </a:t>
            </a:r>
            <a:r>
              <a:rPr lang="fr-FR" err="1">
                <a:latin typeface="Arial"/>
                <a:cs typeface="Arial"/>
              </a:rPr>
              <a:t>aangepast</a:t>
            </a:r>
            <a:r>
              <a:rPr lang="fr-FR">
                <a:latin typeface="Arial"/>
                <a:cs typeface="Arial"/>
              </a:rPr>
              <a:t> </a:t>
            </a:r>
            <a:r>
              <a:rPr lang="fr-FR" err="1">
                <a:latin typeface="Arial"/>
                <a:cs typeface="Arial"/>
              </a:rPr>
              <a:t>werk</a:t>
            </a:r>
            <a:endParaRPr lang="fr-FR">
              <a:latin typeface="Arial"/>
              <a:cs typeface="Arial"/>
            </a:endParaRPr>
          </a:p>
          <a:p>
            <a:pPr lvl="1"/>
            <a:r>
              <a:rPr lang="fr-FR" err="1">
                <a:latin typeface="Arial"/>
                <a:cs typeface="Arial"/>
              </a:rPr>
              <a:t>Wel</a:t>
            </a:r>
            <a:r>
              <a:rPr lang="fr-FR">
                <a:latin typeface="Arial"/>
                <a:cs typeface="Arial"/>
              </a:rPr>
              <a:t> </a:t>
            </a:r>
            <a:r>
              <a:rPr lang="fr-FR" err="1">
                <a:latin typeface="Arial"/>
                <a:cs typeface="Arial"/>
              </a:rPr>
              <a:t>aanbevelingen</a:t>
            </a:r>
            <a:r>
              <a:rPr lang="fr-FR">
                <a:latin typeface="Arial"/>
                <a:cs typeface="Arial"/>
              </a:rPr>
              <a:t> </a:t>
            </a:r>
            <a:r>
              <a:rPr lang="fr-FR" err="1">
                <a:latin typeface="Arial"/>
                <a:cs typeface="Arial"/>
              </a:rPr>
              <a:t>voor</a:t>
            </a:r>
            <a:r>
              <a:rPr lang="fr-FR">
                <a:latin typeface="Arial"/>
                <a:cs typeface="Arial"/>
              </a:rPr>
              <a:t> </a:t>
            </a:r>
            <a:r>
              <a:rPr lang="fr-FR" err="1">
                <a:latin typeface="Arial"/>
                <a:cs typeface="Arial"/>
              </a:rPr>
              <a:t>bv</a:t>
            </a:r>
            <a:r>
              <a:rPr lang="fr-FR">
                <a:latin typeface="Arial"/>
                <a:cs typeface="Arial"/>
              </a:rPr>
              <a:t>. </a:t>
            </a:r>
            <a:r>
              <a:rPr lang="fr-FR" err="1">
                <a:latin typeface="Arial"/>
                <a:cs typeface="Arial"/>
              </a:rPr>
              <a:t>Persoonlijke</a:t>
            </a:r>
            <a:r>
              <a:rPr lang="fr-FR">
                <a:latin typeface="Arial"/>
                <a:cs typeface="Arial"/>
              </a:rPr>
              <a:t> </a:t>
            </a:r>
            <a:r>
              <a:rPr lang="fr-FR" err="1">
                <a:latin typeface="Arial"/>
                <a:cs typeface="Arial"/>
              </a:rPr>
              <a:t>beschermingsmiddelen</a:t>
            </a:r>
            <a:endParaRPr lang="fr-FR">
              <a:latin typeface="Arial"/>
              <a:cs typeface="Arial"/>
            </a:endParaRPr>
          </a:p>
          <a:p>
            <a:pPr marL="0" indent="0">
              <a:buNone/>
            </a:pPr>
            <a:endParaRPr lang="fr-FR">
              <a:latin typeface="Arial"/>
              <a:cs typeface="Arial"/>
            </a:endParaRPr>
          </a:p>
          <a:p>
            <a:pPr marL="0" indent="0">
              <a:buNone/>
            </a:pPr>
            <a:endParaRPr lang="fr-FR">
              <a:latin typeface="Arial"/>
              <a:cs typeface="Arial"/>
            </a:endParaRPr>
          </a:p>
          <a:p>
            <a:pPr marL="0" indent="0">
              <a:buNone/>
            </a:pPr>
            <a:endParaRPr lang="fr-FR">
              <a:latin typeface="Arial"/>
              <a:cs typeface="Arial"/>
            </a:endParaRPr>
          </a:p>
          <a:p>
            <a:r>
              <a:rPr lang="fr-FR" err="1">
                <a:latin typeface="Arial"/>
                <a:cs typeface="Arial"/>
              </a:rPr>
              <a:t>Pragmatische</a:t>
            </a:r>
            <a:r>
              <a:rPr lang="fr-FR">
                <a:latin typeface="Arial"/>
                <a:cs typeface="Arial"/>
              </a:rPr>
              <a:t> </a:t>
            </a:r>
            <a:r>
              <a:rPr lang="fr-FR" err="1">
                <a:latin typeface="Arial"/>
                <a:cs typeface="Arial"/>
              </a:rPr>
              <a:t>aanpak</a:t>
            </a:r>
            <a:endParaRPr lang="fr-FR">
              <a:latin typeface="Arial"/>
              <a:cs typeface="Arial"/>
            </a:endParaRPr>
          </a:p>
          <a:p>
            <a:pPr lvl="1"/>
            <a:r>
              <a:rPr lang="fr-FR" err="1">
                <a:latin typeface="Arial"/>
                <a:cs typeface="Arial"/>
              </a:rPr>
              <a:t>Vereiste</a:t>
            </a:r>
            <a:r>
              <a:rPr lang="fr-FR">
                <a:latin typeface="Arial"/>
                <a:cs typeface="Arial"/>
              </a:rPr>
              <a:t> van </a:t>
            </a:r>
            <a:r>
              <a:rPr lang="fr-FR" err="1">
                <a:latin typeface="Arial"/>
                <a:cs typeface="Arial"/>
              </a:rPr>
              <a:t>stageplaatsen</a:t>
            </a:r>
            <a:r>
              <a:rPr lang="fr-FR">
                <a:latin typeface="Arial"/>
                <a:cs typeface="Arial"/>
              </a:rPr>
              <a:t>: </a:t>
            </a:r>
            <a:r>
              <a:rPr lang="fr-FR" err="1">
                <a:latin typeface="Arial"/>
                <a:cs typeface="Arial"/>
              </a:rPr>
              <a:t>vragen</a:t>
            </a:r>
            <a:r>
              <a:rPr lang="fr-FR">
                <a:latin typeface="Arial"/>
                <a:cs typeface="Arial"/>
              </a:rPr>
              <a:t> info </a:t>
            </a:r>
            <a:r>
              <a:rPr lang="fr-FR" err="1">
                <a:latin typeface="Arial"/>
                <a:cs typeface="Arial"/>
              </a:rPr>
              <a:t>vaccinaties</a:t>
            </a:r>
            <a:r>
              <a:rPr lang="fr-FR">
                <a:latin typeface="Arial"/>
                <a:cs typeface="Arial"/>
              </a:rPr>
              <a:t> en intradermo</a:t>
            </a:r>
          </a:p>
          <a:p>
            <a:pPr marL="0" indent="0">
              <a:buNone/>
            </a:pPr>
            <a:endParaRPr lang="fr-FR"/>
          </a:p>
        </p:txBody>
      </p:sp>
      <p:sp>
        <p:nvSpPr>
          <p:cNvPr id="4" name="Pijl: omhoog/omlaag 3">
            <a:extLst>
              <a:ext uri="{FF2B5EF4-FFF2-40B4-BE49-F238E27FC236}">
                <a16:creationId xmlns:a16="http://schemas.microsoft.com/office/drawing/2014/main" id="{4BC6E7A1-B744-4A2A-A6F7-0A0113E5FBC1}"/>
              </a:ext>
            </a:extLst>
          </p:cNvPr>
          <p:cNvSpPr/>
          <p:nvPr/>
        </p:nvSpPr>
        <p:spPr>
          <a:xfrm>
            <a:off x="3768436" y="3740726"/>
            <a:ext cx="484909" cy="928255"/>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748408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370222"/>
            <a:ext cx="10515600" cy="672766"/>
          </a:xfrm>
        </p:spPr>
        <p:txBody>
          <a:bodyPr/>
          <a:lstStyle/>
          <a:p>
            <a:r>
              <a:rPr lang="fr-FR" sz="3600" err="1"/>
              <a:t>Formulier</a:t>
            </a:r>
            <a:r>
              <a:rPr lang="fr-FR" sz="3600"/>
              <a:t> </a:t>
            </a:r>
            <a:r>
              <a:rPr lang="fr-FR" sz="3600" err="1"/>
              <a:t>voor</a:t>
            </a:r>
            <a:r>
              <a:rPr lang="fr-FR" sz="3600"/>
              <a:t> </a:t>
            </a:r>
            <a:r>
              <a:rPr lang="fr-FR" sz="3600" err="1"/>
              <a:t>gezondheidsbeoordeling</a:t>
            </a:r>
            <a:endParaRPr lang="fr-FR" sz="3600"/>
          </a:p>
        </p:txBody>
      </p:sp>
      <p:sp>
        <p:nvSpPr>
          <p:cNvPr id="3" name="Espace réservé du texte 2"/>
          <p:cNvSpPr>
            <a:spLocks noGrp="1"/>
          </p:cNvSpPr>
          <p:nvPr>
            <p:ph type="body" sz="quarter" idx="10"/>
          </p:nvPr>
        </p:nvSpPr>
        <p:spPr/>
        <p:txBody>
          <a:bodyPr vert="horz" lIns="91440" tIns="45720" rIns="91440" bIns="45720" rtlCol="0" anchor="t">
            <a:normAutofit/>
          </a:bodyPr>
          <a:lstStyle/>
          <a:p>
            <a:r>
              <a:rPr lang="fr-FR" sz="1800">
                <a:latin typeface="Arial"/>
                <a:cs typeface="Arial"/>
              </a:rPr>
              <a:t>Alle vaccins </a:t>
            </a:r>
            <a:r>
              <a:rPr lang="fr-FR" sz="1800" err="1">
                <a:latin typeface="Arial"/>
                <a:cs typeface="Arial"/>
              </a:rPr>
              <a:t>worden</a:t>
            </a:r>
            <a:r>
              <a:rPr lang="fr-FR" sz="1800">
                <a:latin typeface="Arial"/>
                <a:cs typeface="Arial"/>
              </a:rPr>
              <a:t> </a:t>
            </a:r>
            <a:r>
              <a:rPr lang="fr-FR" sz="1800" err="1">
                <a:latin typeface="Arial"/>
                <a:cs typeface="Arial"/>
              </a:rPr>
              <a:t>ingebracht</a:t>
            </a:r>
            <a:r>
              <a:rPr lang="fr-FR" sz="1800">
                <a:latin typeface="Arial"/>
                <a:cs typeface="Arial"/>
              </a:rPr>
              <a:t> in </a:t>
            </a:r>
            <a:r>
              <a:rPr lang="fr-FR" sz="1800" b="1" err="1">
                <a:latin typeface="Arial"/>
                <a:cs typeface="Arial"/>
              </a:rPr>
              <a:t>vaccinnet</a:t>
            </a:r>
            <a:r>
              <a:rPr lang="fr-FR" sz="1800">
                <a:latin typeface="Arial"/>
                <a:cs typeface="Arial"/>
              </a:rPr>
              <a:t> – </a:t>
            </a:r>
            <a:r>
              <a:rPr lang="fr-FR" sz="1800" err="1">
                <a:latin typeface="Arial"/>
                <a:cs typeface="Arial"/>
              </a:rPr>
              <a:t>raadpleegbaar</a:t>
            </a:r>
            <a:r>
              <a:rPr lang="fr-FR" sz="1800">
                <a:latin typeface="Arial"/>
                <a:cs typeface="Arial"/>
              </a:rPr>
              <a:t> </a:t>
            </a:r>
            <a:r>
              <a:rPr lang="fr-FR" sz="1800" err="1">
                <a:latin typeface="Arial"/>
                <a:cs typeface="Arial"/>
              </a:rPr>
              <a:t>door</a:t>
            </a:r>
            <a:r>
              <a:rPr lang="fr-FR" sz="1800">
                <a:latin typeface="Arial"/>
                <a:cs typeface="Arial"/>
              </a:rPr>
              <a:t> de </a:t>
            </a:r>
            <a:r>
              <a:rPr lang="fr-FR" sz="1800" err="1">
                <a:latin typeface="Arial"/>
                <a:cs typeface="Arial"/>
              </a:rPr>
              <a:t>student</a:t>
            </a:r>
            <a:endParaRPr lang="fr-FR" sz="1800">
              <a:latin typeface="Arial"/>
              <a:cs typeface="Arial"/>
            </a:endParaRPr>
          </a:p>
          <a:p>
            <a:r>
              <a:rPr lang="fr-FR" sz="1800" b="1" err="1">
                <a:latin typeface="Arial"/>
                <a:cs typeface="Arial"/>
              </a:rPr>
              <a:t>Bloedresultaten</a:t>
            </a:r>
            <a:r>
              <a:rPr lang="fr-FR" sz="1800" b="1">
                <a:latin typeface="Arial"/>
                <a:cs typeface="Arial"/>
              </a:rPr>
              <a:t> </a:t>
            </a:r>
            <a:r>
              <a:rPr lang="fr-FR" sz="1800" err="1">
                <a:latin typeface="Arial"/>
                <a:cs typeface="Arial"/>
              </a:rPr>
              <a:t>worden</a:t>
            </a:r>
            <a:r>
              <a:rPr lang="fr-FR" sz="1800">
                <a:latin typeface="Arial"/>
                <a:cs typeface="Arial"/>
              </a:rPr>
              <a:t> </a:t>
            </a:r>
            <a:r>
              <a:rPr lang="fr-FR" sz="1800" err="1">
                <a:latin typeface="Arial"/>
                <a:cs typeface="Arial"/>
              </a:rPr>
              <a:t>opgestuurd</a:t>
            </a:r>
            <a:r>
              <a:rPr lang="fr-FR" sz="1800">
                <a:latin typeface="Arial"/>
                <a:cs typeface="Arial"/>
              </a:rPr>
              <a:t> </a:t>
            </a:r>
            <a:r>
              <a:rPr lang="fr-FR" sz="1800" err="1">
                <a:latin typeface="Arial"/>
                <a:cs typeface="Arial"/>
              </a:rPr>
              <a:t>naar</a:t>
            </a:r>
            <a:r>
              <a:rPr lang="fr-FR" sz="1800">
                <a:latin typeface="Arial"/>
                <a:cs typeface="Arial"/>
              </a:rPr>
              <a:t> de </a:t>
            </a:r>
            <a:r>
              <a:rPr lang="fr-FR" sz="1800" err="1">
                <a:latin typeface="Arial"/>
                <a:cs typeface="Arial"/>
              </a:rPr>
              <a:t>student</a:t>
            </a:r>
            <a:endParaRPr lang="fr-FR" sz="1800">
              <a:latin typeface="Arial"/>
              <a:cs typeface="Arial"/>
            </a:endParaRPr>
          </a:p>
          <a:p>
            <a:r>
              <a:rPr lang="fr-FR" sz="1800" err="1">
                <a:latin typeface="Arial"/>
                <a:cs typeface="Arial"/>
              </a:rPr>
              <a:t>Tetanus</a:t>
            </a:r>
            <a:r>
              <a:rPr lang="fr-FR" sz="1800">
                <a:latin typeface="Arial"/>
                <a:cs typeface="Arial"/>
              </a:rPr>
              <a:t>, </a:t>
            </a:r>
            <a:r>
              <a:rPr lang="fr-FR" sz="1800" err="1">
                <a:latin typeface="Arial"/>
                <a:cs typeface="Arial"/>
              </a:rPr>
              <a:t>kinkhoest</a:t>
            </a:r>
            <a:r>
              <a:rPr lang="fr-FR" sz="1800">
                <a:latin typeface="Arial"/>
                <a:cs typeface="Arial"/>
              </a:rPr>
              <a:t>, </a:t>
            </a:r>
            <a:r>
              <a:rPr lang="fr-FR" sz="1800" err="1">
                <a:latin typeface="Arial"/>
                <a:cs typeface="Arial"/>
              </a:rPr>
              <a:t>hepatitis</a:t>
            </a:r>
            <a:r>
              <a:rPr lang="fr-FR" sz="1800">
                <a:latin typeface="Arial"/>
                <a:cs typeface="Arial"/>
              </a:rPr>
              <a:t> A: </a:t>
            </a:r>
            <a:r>
              <a:rPr lang="fr-FR" sz="1800" err="1">
                <a:latin typeface="Arial"/>
                <a:cs typeface="Arial"/>
              </a:rPr>
              <a:t>geen</a:t>
            </a:r>
            <a:r>
              <a:rPr lang="fr-FR" sz="1800">
                <a:latin typeface="Arial"/>
                <a:cs typeface="Arial"/>
              </a:rPr>
              <a:t> </a:t>
            </a:r>
            <a:r>
              <a:rPr lang="fr-FR" sz="1800" err="1">
                <a:latin typeface="Arial"/>
                <a:cs typeface="Arial"/>
              </a:rPr>
              <a:t>melding</a:t>
            </a:r>
            <a:r>
              <a:rPr lang="fr-FR" sz="1800">
                <a:latin typeface="Arial"/>
                <a:cs typeface="Arial"/>
              </a:rPr>
              <a:t> op het FGB</a:t>
            </a:r>
          </a:p>
          <a:p>
            <a:r>
              <a:rPr lang="fr-FR" sz="1800" b="1" err="1">
                <a:latin typeface="Arial"/>
                <a:cs typeface="Arial"/>
              </a:rPr>
              <a:t>Hepatitis</a:t>
            </a:r>
            <a:r>
              <a:rPr lang="fr-FR" sz="1800" b="1">
                <a:latin typeface="Arial"/>
                <a:cs typeface="Arial"/>
              </a:rPr>
              <a:t> B: </a:t>
            </a:r>
          </a:p>
          <a:p>
            <a:pPr lvl="1"/>
            <a:r>
              <a:rPr lang="fr-FR" sz="1800" err="1">
                <a:latin typeface="Arial"/>
                <a:cs typeface="Arial"/>
              </a:rPr>
              <a:t>Hepatitis</a:t>
            </a:r>
            <a:r>
              <a:rPr lang="fr-FR" sz="1800">
                <a:latin typeface="Arial"/>
                <a:cs typeface="Arial"/>
              </a:rPr>
              <a:t> B: </a:t>
            </a:r>
            <a:r>
              <a:rPr lang="fr-FR" sz="1800" err="1">
                <a:latin typeface="Arial"/>
                <a:cs typeface="Arial"/>
              </a:rPr>
              <a:t>immuun</a:t>
            </a:r>
            <a:endParaRPr lang="fr-FR" sz="1800">
              <a:latin typeface="Arial"/>
              <a:cs typeface="Arial"/>
            </a:endParaRPr>
          </a:p>
          <a:p>
            <a:pPr lvl="1"/>
            <a:r>
              <a:rPr lang="fr-FR" sz="1800" err="1">
                <a:latin typeface="Arial"/>
                <a:cs typeface="Arial"/>
              </a:rPr>
              <a:t>Hepatitis</a:t>
            </a:r>
            <a:r>
              <a:rPr lang="fr-FR" sz="1800">
                <a:latin typeface="Arial"/>
                <a:cs typeface="Arial"/>
              </a:rPr>
              <a:t> B: </a:t>
            </a:r>
            <a:r>
              <a:rPr lang="fr-FR" sz="1800" err="1">
                <a:latin typeface="Arial"/>
                <a:cs typeface="Arial"/>
              </a:rPr>
              <a:t>Vaccinatieschema</a:t>
            </a:r>
            <a:r>
              <a:rPr lang="fr-FR" sz="1800">
                <a:latin typeface="Arial"/>
                <a:cs typeface="Arial"/>
              </a:rPr>
              <a:t> </a:t>
            </a:r>
            <a:r>
              <a:rPr lang="fr-FR" sz="1800" err="1">
                <a:latin typeface="Arial"/>
                <a:cs typeface="Arial"/>
              </a:rPr>
              <a:t>is</a:t>
            </a:r>
            <a:r>
              <a:rPr lang="fr-FR" sz="1800">
                <a:latin typeface="Arial"/>
                <a:cs typeface="Arial"/>
              </a:rPr>
              <a:t> </a:t>
            </a:r>
            <a:r>
              <a:rPr lang="fr-FR" sz="1800" err="1">
                <a:latin typeface="Arial"/>
                <a:cs typeface="Arial"/>
              </a:rPr>
              <a:t>lopende</a:t>
            </a:r>
            <a:endParaRPr lang="fr-FR" sz="1800">
              <a:latin typeface="Arial"/>
              <a:cs typeface="Arial"/>
            </a:endParaRPr>
          </a:p>
          <a:p>
            <a:pPr marL="457200" lvl="1" indent="0">
              <a:buNone/>
            </a:pPr>
            <a:r>
              <a:rPr lang="fr-FR" sz="1800">
                <a:latin typeface="Arial"/>
                <a:cs typeface="Arial"/>
              </a:rPr>
              <a:t>   (</a:t>
            </a:r>
            <a:r>
              <a:rPr lang="fr-FR" sz="1800" err="1">
                <a:latin typeface="Arial"/>
                <a:cs typeface="Arial"/>
              </a:rPr>
              <a:t>aankruisen</a:t>
            </a:r>
            <a:r>
              <a:rPr lang="fr-FR" sz="1800">
                <a:latin typeface="Arial"/>
                <a:cs typeface="Arial"/>
              </a:rPr>
              <a:t> </a:t>
            </a:r>
            <a:r>
              <a:rPr lang="fr-FR" sz="1800" err="1">
                <a:latin typeface="Arial"/>
                <a:cs typeface="Arial"/>
              </a:rPr>
              <a:t>geschikt</a:t>
            </a:r>
            <a:r>
              <a:rPr lang="fr-FR" sz="1800">
                <a:latin typeface="Arial"/>
                <a:cs typeface="Arial"/>
              </a:rPr>
              <a:t> op het FGB)</a:t>
            </a:r>
          </a:p>
          <a:p>
            <a:endParaRPr lang="fr-FR" sz="1800"/>
          </a:p>
          <a:p>
            <a:r>
              <a:rPr lang="fr-FR" sz="1800" b="1" err="1">
                <a:latin typeface="Arial"/>
                <a:cs typeface="Arial"/>
              </a:rPr>
              <a:t>Weigering</a:t>
            </a:r>
            <a:r>
              <a:rPr lang="fr-FR" sz="1800" b="1">
                <a:latin typeface="Arial"/>
                <a:cs typeface="Arial"/>
              </a:rPr>
              <a:t> </a:t>
            </a:r>
            <a:r>
              <a:rPr lang="fr-FR" sz="1800" b="1" err="1">
                <a:latin typeface="Arial"/>
                <a:cs typeface="Arial"/>
              </a:rPr>
              <a:t>hepatitis</a:t>
            </a:r>
            <a:r>
              <a:rPr lang="fr-FR" sz="1800" b="1">
                <a:latin typeface="Arial"/>
                <a:cs typeface="Arial"/>
              </a:rPr>
              <a:t> B:</a:t>
            </a:r>
            <a:r>
              <a:rPr lang="fr-FR" sz="1800">
                <a:latin typeface="Arial"/>
                <a:cs typeface="Arial"/>
              </a:rPr>
              <a:t> </a:t>
            </a:r>
          </a:p>
          <a:p>
            <a:pPr lvl="1"/>
            <a:r>
              <a:rPr lang="fr-FR" sz="1800" err="1">
                <a:latin typeface="Arial"/>
                <a:cs typeface="Arial"/>
              </a:rPr>
              <a:t>Geschikt</a:t>
            </a:r>
            <a:r>
              <a:rPr lang="fr-FR" sz="1800">
                <a:latin typeface="Arial"/>
                <a:cs typeface="Arial"/>
              </a:rPr>
              <a:t> </a:t>
            </a:r>
            <a:r>
              <a:rPr lang="fr-FR" sz="1800" err="1">
                <a:latin typeface="Arial"/>
                <a:cs typeface="Arial"/>
              </a:rPr>
              <a:t>voor</a:t>
            </a:r>
            <a:r>
              <a:rPr lang="fr-FR" sz="1800">
                <a:latin typeface="Arial"/>
                <a:cs typeface="Arial"/>
              </a:rPr>
              <a:t> </a:t>
            </a:r>
            <a:r>
              <a:rPr lang="fr-FR" sz="1800" err="1">
                <a:latin typeface="Arial"/>
                <a:cs typeface="Arial"/>
              </a:rPr>
              <a:t>een</a:t>
            </a:r>
            <a:r>
              <a:rPr lang="fr-FR" sz="1800">
                <a:latin typeface="Arial"/>
                <a:cs typeface="Arial"/>
              </a:rPr>
              <a:t> </a:t>
            </a:r>
            <a:r>
              <a:rPr lang="fr-FR" sz="1800" err="1">
                <a:latin typeface="Arial"/>
                <a:cs typeface="Arial"/>
              </a:rPr>
              <a:t>tewerkstelling</a:t>
            </a:r>
            <a:r>
              <a:rPr lang="fr-FR" sz="1800">
                <a:latin typeface="Arial"/>
                <a:cs typeface="Arial"/>
              </a:rPr>
              <a:t> op </a:t>
            </a:r>
            <a:r>
              <a:rPr lang="fr-FR" sz="1800" err="1">
                <a:latin typeface="Arial"/>
                <a:cs typeface="Arial"/>
              </a:rPr>
              <a:t>een</a:t>
            </a:r>
            <a:r>
              <a:rPr lang="fr-FR" sz="1800">
                <a:latin typeface="Arial"/>
                <a:cs typeface="Arial"/>
              </a:rPr>
              <a:t> </a:t>
            </a:r>
            <a:r>
              <a:rPr lang="fr-FR" sz="1800" err="1">
                <a:latin typeface="Arial"/>
                <a:cs typeface="Arial"/>
              </a:rPr>
              <a:t>werkpost</a:t>
            </a:r>
            <a:r>
              <a:rPr lang="fr-FR" sz="1800">
                <a:latin typeface="Arial"/>
                <a:cs typeface="Arial"/>
              </a:rPr>
              <a:t> of </a:t>
            </a:r>
            <a:r>
              <a:rPr lang="fr-FR" sz="1800" err="1">
                <a:latin typeface="Arial"/>
                <a:cs typeface="Arial"/>
              </a:rPr>
              <a:t>aan</a:t>
            </a:r>
            <a:r>
              <a:rPr lang="fr-FR" sz="1800">
                <a:latin typeface="Arial"/>
                <a:cs typeface="Arial"/>
              </a:rPr>
              <a:t> </a:t>
            </a:r>
            <a:r>
              <a:rPr lang="fr-FR" sz="1800" err="1">
                <a:latin typeface="Arial"/>
                <a:cs typeface="Arial"/>
              </a:rPr>
              <a:t>een</a:t>
            </a:r>
            <a:r>
              <a:rPr lang="fr-FR" sz="1800">
                <a:latin typeface="Arial"/>
                <a:cs typeface="Arial"/>
              </a:rPr>
              <a:t> </a:t>
            </a:r>
            <a:r>
              <a:rPr lang="fr-FR" sz="1800" err="1">
                <a:latin typeface="Arial"/>
                <a:cs typeface="Arial"/>
              </a:rPr>
              <a:t>activiteit</a:t>
            </a:r>
            <a:r>
              <a:rPr lang="fr-FR" sz="1800">
                <a:latin typeface="Arial"/>
                <a:cs typeface="Arial"/>
              </a:rPr>
              <a:t>  die </a:t>
            </a:r>
            <a:r>
              <a:rPr lang="fr-FR" sz="1800" err="1">
                <a:latin typeface="Arial"/>
                <a:cs typeface="Arial"/>
              </a:rPr>
              <a:t>beantwoordt</a:t>
            </a:r>
            <a:r>
              <a:rPr lang="fr-FR" sz="1800">
                <a:latin typeface="Arial"/>
                <a:cs typeface="Arial"/>
              </a:rPr>
              <a:t> </a:t>
            </a:r>
            <a:r>
              <a:rPr lang="fr-FR" sz="1800" err="1">
                <a:latin typeface="Arial"/>
                <a:cs typeface="Arial"/>
              </a:rPr>
              <a:t>aan</a:t>
            </a:r>
            <a:r>
              <a:rPr lang="fr-FR" sz="1800">
                <a:latin typeface="Arial"/>
                <a:cs typeface="Arial"/>
              </a:rPr>
              <a:t> de </a:t>
            </a:r>
            <a:r>
              <a:rPr lang="fr-FR" sz="1800" err="1">
                <a:latin typeface="Arial"/>
                <a:cs typeface="Arial"/>
              </a:rPr>
              <a:t>voorwaarden</a:t>
            </a:r>
            <a:r>
              <a:rPr lang="fr-FR" sz="1800">
                <a:latin typeface="Arial"/>
                <a:cs typeface="Arial"/>
              </a:rPr>
              <a:t> in F:  </a:t>
            </a:r>
            <a:r>
              <a:rPr lang="fr-FR" sz="1800" err="1">
                <a:latin typeface="Arial"/>
                <a:cs typeface="Arial"/>
              </a:rPr>
              <a:t>geen</a:t>
            </a:r>
            <a:r>
              <a:rPr lang="fr-FR" sz="1800">
                <a:latin typeface="Arial"/>
                <a:cs typeface="Arial"/>
              </a:rPr>
              <a:t> </a:t>
            </a:r>
            <a:r>
              <a:rPr lang="fr-FR" sz="1800" err="1">
                <a:latin typeface="Arial"/>
                <a:cs typeface="Arial"/>
              </a:rPr>
              <a:t>uitvoering</a:t>
            </a:r>
            <a:r>
              <a:rPr lang="fr-FR" sz="1800">
                <a:latin typeface="Arial"/>
                <a:cs typeface="Arial"/>
              </a:rPr>
              <a:t> van </a:t>
            </a:r>
            <a:r>
              <a:rPr lang="fr-FR" sz="1800" err="1">
                <a:latin typeface="Arial"/>
                <a:cs typeface="Arial"/>
              </a:rPr>
              <a:t>activiteiten</a:t>
            </a:r>
            <a:r>
              <a:rPr lang="fr-FR" sz="1800">
                <a:latin typeface="Arial"/>
                <a:cs typeface="Arial"/>
              </a:rPr>
              <a:t> met </a:t>
            </a:r>
            <a:r>
              <a:rPr lang="fr-FR" sz="1800" err="1">
                <a:latin typeface="Arial"/>
                <a:cs typeface="Arial"/>
              </a:rPr>
              <a:t>een</a:t>
            </a:r>
            <a:r>
              <a:rPr lang="fr-FR" sz="1800">
                <a:latin typeface="Arial"/>
                <a:cs typeface="Arial"/>
              </a:rPr>
              <a:t> </a:t>
            </a:r>
            <a:r>
              <a:rPr lang="fr-FR" sz="1800" err="1">
                <a:latin typeface="Arial"/>
                <a:cs typeface="Arial"/>
              </a:rPr>
              <a:t>risico</a:t>
            </a:r>
            <a:r>
              <a:rPr lang="fr-FR" sz="1800">
                <a:latin typeface="Arial"/>
                <a:cs typeface="Arial"/>
              </a:rPr>
              <a:t> op </a:t>
            </a:r>
            <a:r>
              <a:rPr lang="fr-FR" sz="1800" err="1">
                <a:latin typeface="Arial"/>
                <a:cs typeface="Arial"/>
              </a:rPr>
              <a:t>hepatitis</a:t>
            </a:r>
            <a:r>
              <a:rPr lang="fr-FR" sz="1800">
                <a:latin typeface="Arial"/>
                <a:cs typeface="Arial"/>
              </a:rPr>
              <a:t> B </a:t>
            </a:r>
            <a:r>
              <a:rPr lang="fr-FR" sz="1800" err="1">
                <a:latin typeface="Arial"/>
                <a:cs typeface="Arial"/>
              </a:rPr>
              <a:t>infectie</a:t>
            </a:r>
            <a:r>
              <a:rPr lang="fr-FR" sz="1800">
                <a:latin typeface="Arial"/>
                <a:cs typeface="Arial"/>
              </a:rPr>
              <a:t>. </a:t>
            </a:r>
          </a:p>
        </p:txBody>
      </p:sp>
      <p:sp>
        <p:nvSpPr>
          <p:cNvPr id="4" name="Espace réservé du contenu 3"/>
          <p:cNvSpPr>
            <a:spLocks noGrp="1"/>
          </p:cNvSpPr>
          <p:nvPr>
            <p:ph sz="quarter" idx="11"/>
          </p:nvPr>
        </p:nvSpPr>
        <p:spPr/>
        <p:txBody>
          <a:bodyPr>
            <a:noAutofit/>
          </a:bodyPr>
          <a:lstStyle/>
          <a:p>
            <a:r>
              <a:rPr lang="fr-FR" sz="2400" u="sng"/>
              <a:t>VACCINATIES</a:t>
            </a:r>
          </a:p>
        </p:txBody>
      </p:sp>
    </p:spTree>
    <p:extLst>
      <p:ext uri="{BB962C8B-B14F-4D97-AF65-F5344CB8AC3E}">
        <p14:creationId xmlns:p14="http://schemas.microsoft.com/office/powerpoint/2010/main" val="156793060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158262"/>
            <a:ext cx="10515600" cy="672766"/>
          </a:xfrm>
        </p:spPr>
        <p:txBody>
          <a:bodyPr/>
          <a:lstStyle/>
          <a:p>
            <a:r>
              <a:rPr lang="fr-FR" sz="3600" err="1"/>
              <a:t>Formulier</a:t>
            </a:r>
            <a:r>
              <a:rPr lang="fr-FR" sz="3600"/>
              <a:t> </a:t>
            </a:r>
            <a:r>
              <a:rPr lang="fr-FR" sz="3600" err="1"/>
              <a:t>voor</a:t>
            </a:r>
            <a:r>
              <a:rPr lang="fr-FR" sz="3600"/>
              <a:t> </a:t>
            </a:r>
            <a:r>
              <a:rPr lang="fr-FR" sz="3600" err="1"/>
              <a:t>gezondheidsbeoordeling</a:t>
            </a:r>
            <a:endParaRPr lang="fr-FR" sz="3600"/>
          </a:p>
        </p:txBody>
      </p:sp>
      <p:sp>
        <p:nvSpPr>
          <p:cNvPr id="3" name="Espace réservé du texte 2"/>
          <p:cNvSpPr>
            <a:spLocks noGrp="1"/>
          </p:cNvSpPr>
          <p:nvPr>
            <p:ph type="body" sz="quarter" idx="10"/>
          </p:nvPr>
        </p:nvSpPr>
        <p:spPr/>
        <p:txBody>
          <a:bodyPr/>
          <a:lstStyle/>
          <a:p>
            <a:r>
              <a:rPr lang="fr-FR"/>
              <a:t>Screening </a:t>
            </a:r>
            <a:r>
              <a:rPr lang="fr-FR" err="1"/>
              <a:t>tbc</a:t>
            </a:r>
            <a:r>
              <a:rPr lang="fr-FR"/>
              <a:t> </a:t>
            </a:r>
            <a:r>
              <a:rPr lang="fr-FR" err="1"/>
              <a:t>uitgevoerd</a:t>
            </a:r>
            <a:r>
              <a:rPr lang="fr-FR"/>
              <a:t>. </a:t>
            </a:r>
          </a:p>
        </p:txBody>
      </p:sp>
      <p:sp>
        <p:nvSpPr>
          <p:cNvPr id="4" name="Espace réservé du contenu 3"/>
          <p:cNvSpPr>
            <a:spLocks noGrp="1"/>
          </p:cNvSpPr>
          <p:nvPr>
            <p:ph sz="quarter" idx="11"/>
          </p:nvPr>
        </p:nvSpPr>
        <p:spPr/>
        <p:txBody>
          <a:bodyPr>
            <a:noAutofit/>
          </a:bodyPr>
          <a:lstStyle/>
          <a:p>
            <a:r>
              <a:rPr lang="fr-FR" sz="2400" b="1" u="sng"/>
              <a:t>Intradermo</a:t>
            </a:r>
          </a:p>
        </p:txBody>
      </p:sp>
    </p:spTree>
    <p:extLst>
      <p:ext uri="{BB962C8B-B14F-4D97-AF65-F5344CB8AC3E}">
        <p14:creationId xmlns:p14="http://schemas.microsoft.com/office/powerpoint/2010/main" val="212589814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370222"/>
            <a:ext cx="10515600" cy="672766"/>
          </a:xfrm>
        </p:spPr>
        <p:txBody>
          <a:bodyPr/>
          <a:lstStyle/>
          <a:p>
            <a:r>
              <a:rPr lang="fr-FR" sz="3600" err="1">
                <a:solidFill>
                  <a:srgbClr val="009FE3"/>
                </a:solidFill>
              </a:rPr>
              <a:t>Opvolging</a:t>
            </a:r>
            <a:r>
              <a:rPr lang="fr-FR" sz="3600">
                <a:solidFill>
                  <a:srgbClr val="009FE3"/>
                </a:solidFill>
              </a:rPr>
              <a:t> </a:t>
            </a:r>
            <a:r>
              <a:rPr lang="fr-FR" sz="3600" err="1">
                <a:solidFill>
                  <a:srgbClr val="009FE3"/>
                </a:solidFill>
              </a:rPr>
              <a:t>vaccinaties</a:t>
            </a:r>
            <a:endParaRPr lang="fr-FR" sz="3600">
              <a:solidFill>
                <a:srgbClr val="009FE3"/>
              </a:solidFill>
            </a:endParaRPr>
          </a:p>
        </p:txBody>
      </p:sp>
      <p:sp>
        <p:nvSpPr>
          <p:cNvPr id="3" name="Espace réservé du texte 2"/>
          <p:cNvSpPr>
            <a:spLocks noGrp="1"/>
          </p:cNvSpPr>
          <p:nvPr>
            <p:ph type="body" sz="quarter" idx="10"/>
          </p:nvPr>
        </p:nvSpPr>
        <p:spPr/>
        <p:txBody>
          <a:bodyPr/>
          <a:lstStyle/>
          <a:p>
            <a:r>
              <a:rPr lang="fr-FR" sz="1800">
                <a:latin typeface="Arial"/>
                <a:ea typeface="+mn-ea"/>
                <a:cs typeface="Arial"/>
              </a:rPr>
              <a:t>Cohezio </a:t>
            </a:r>
            <a:r>
              <a:rPr lang="fr-FR" sz="1800" err="1">
                <a:latin typeface="Arial"/>
                <a:ea typeface="+mn-ea"/>
                <a:cs typeface="Arial"/>
              </a:rPr>
              <a:t>zal</a:t>
            </a:r>
            <a:r>
              <a:rPr lang="fr-FR" sz="1800">
                <a:latin typeface="Arial"/>
                <a:ea typeface="+mn-ea"/>
                <a:cs typeface="Arial"/>
              </a:rPr>
              <a:t> de </a:t>
            </a:r>
            <a:r>
              <a:rPr lang="fr-FR" sz="1800" err="1">
                <a:latin typeface="Arial"/>
                <a:ea typeface="+mn-ea"/>
                <a:cs typeface="Arial"/>
              </a:rPr>
              <a:t>studenten</a:t>
            </a:r>
            <a:r>
              <a:rPr lang="fr-FR" sz="1800">
                <a:latin typeface="Arial"/>
                <a:ea typeface="+mn-ea"/>
                <a:cs typeface="Arial"/>
              </a:rPr>
              <a:t> die </a:t>
            </a:r>
            <a:r>
              <a:rPr lang="fr-FR" sz="1800" b="1" err="1">
                <a:latin typeface="Arial"/>
                <a:ea typeface="+mn-ea"/>
                <a:cs typeface="Arial"/>
              </a:rPr>
              <a:t>bijkomende</a:t>
            </a:r>
            <a:r>
              <a:rPr lang="fr-FR" sz="1800" b="1">
                <a:latin typeface="Arial"/>
                <a:ea typeface="+mn-ea"/>
                <a:cs typeface="Arial"/>
              </a:rPr>
              <a:t> </a:t>
            </a:r>
            <a:r>
              <a:rPr lang="fr-FR" sz="1800" b="1" err="1">
                <a:latin typeface="Arial"/>
                <a:ea typeface="+mn-ea"/>
                <a:cs typeface="Arial"/>
              </a:rPr>
              <a:t>vaccinaties</a:t>
            </a:r>
            <a:r>
              <a:rPr lang="fr-FR" sz="1800" b="1">
                <a:latin typeface="Arial"/>
                <a:ea typeface="+mn-ea"/>
                <a:cs typeface="Arial"/>
              </a:rPr>
              <a:t> </a:t>
            </a:r>
            <a:r>
              <a:rPr lang="fr-FR" sz="1800" err="1">
                <a:latin typeface="Arial"/>
                <a:ea typeface="+mn-ea"/>
                <a:cs typeface="Arial"/>
              </a:rPr>
              <a:t>nodig</a:t>
            </a:r>
            <a:r>
              <a:rPr lang="fr-FR" sz="1800">
                <a:latin typeface="Arial"/>
                <a:ea typeface="+mn-ea"/>
                <a:cs typeface="Arial"/>
              </a:rPr>
              <a:t> </a:t>
            </a:r>
            <a:r>
              <a:rPr lang="fr-FR" sz="1800" err="1">
                <a:latin typeface="Arial"/>
                <a:ea typeface="+mn-ea"/>
                <a:cs typeface="Arial"/>
              </a:rPr>
              <a:t>hebben</a:t>
            </a:r>
            <a:r>
              <a:rPr lang="fr-FR" sz="1800">
                <a:latin typeface="Arial"/>
                <a:ea typeface="+mn-ea"/>
                <a:cs typeface="Arial"/>
              </a:rPr>
              <a:t> </a:t>
            </a:r>
            <a:r>
              <a:rPr lang="fr-FR" sz="1800" err="1">
                <a:latin typeface="Arial"/>
                <a:ea typeface="+mn-ea"/>
                <a:cs typeface="Arial"/>
              </a:rPr>
              <a:t>uitnodigen</a:t>
            </a:r>
            <a:r>
              <a:rPr lang="fr-FR" sz="1800">
                <a:latin typeface="Arial"/>
                <a:ea typeface="+mn-ea"/>
                <a:cs typeface="Arial"/>
              </a:rPr>
              <a:t>. </a:t>
            </a:r>
          </a:p>
          <a:p>
            <a:pPr marL="0" indent="0">
              <a:buNone/>
            </a:pPr>
            <a:endParaRPr lang="fr-FR" sz="1800">
              <a:latin typeface="Arial"/>
              <a:ea typeface="+mn-ea"/>
              <a:cs typeface="Arial"/>
            </a:endParaRPr>
          </a:p>
          <a:p>
            <a:pPr marL="457200" lvl="1" indent="0">
              <a:buNone/>
            </a:pPr>
            <a:r>
              <a:rPr lang="fr-FR" sz="1800">
                <a:latin typeface="Arial"/>
                <a:cs typeface="Arial"/>
              </a:rPr>
              <a:t>→ Als de </a:t>
            </a:r>
            <a:r>
              <a:rPr lang="fr-FR" sz="1800" err="1">
                <a:latin typeface="Arial"/>
                <a:cs typeface="Arial"/>
              </a:rPr>
              <a:t>student</a:t>
            </a:r>
            <a:r>
              <a:rPr lang="fr-FR" sz="1800">
                <a:latin typeface="Arial"/>
                <a:cs typeface="Arial"/>
              </a:rPr>
              <a:t> </a:t>
            </a:r>
            <a:r>
              <a:rPr lang="fr-FR" sz="1800" b="1" err="1">
                <a:latin typeface="Arial"/>
                <a:cs typeface="Arial"/>
              </a:rPr>
              <a:t>afwezig</a:t>
            </a:r>
            <a:r>
              <a:rPr lang="fr-FR" sz="1800" b="1">
                <a:latin typeface="Arial"/>
                <a:cs typeface="Arial"/>
              </a:rPr>
              <a:t> </a:t>
            </a:r>
            <a:r>
              <a:rPr lang="fr-FR" sz="1800" err="1">
                <a:latin typeface="Arial"/>
                <a:cs typeface="Arial"/>
              </a:rPr>
              <a:t>is</a:t>
            </a:r>
            <a:r>
              <a:rPr lang="fr-FR" sz="1800">
                <a:latin typeface="Arial"/>
                <a:cs typeface="Arial"/>
              </a:rPr>
              <a:t> </a:t>
            </a:r>
            <a:r>
              <a:rPr lang="fr-FR" sz="1800" err="1">
                <a:latin typeface="Arial"/>
                <a:cs typeface="Arial"/>
              </a:rPr>
              <a:t>voor</a:t>
            </a:r>
            <a:r>
              <a:rPr lang="fr-FR" sz="1800">
                <a:latin typeface="Arial"/>
                <a:cs typeface="Arial"/>
              </a:rPr>
              <a:t> </a:t>
            </a:r>
            <a:r>
              <a:rPr lang="fr-FR" sz="1800" err="1">
                <a:latin typeface="Arial"/>
                <a:cs typeface="Arial"/>
              </a:rPr>
              <a:t>zijn</a:t>
            </a:r>
            <a:r>
              <a:rPr lang="fr-FR" sz="1800">
                <a:latin typeface="Arial"/>
                <a:cs typeface="Arial"/>
              </a:rPr>
              <a:t> vaccin </a:t>
            </a:r>
            <a:r>
              <a:rPr lang="fr-FR" sz="1800" err="1">
                <a:latin typeface="Arial"/>
                <a:cs typeface="Arial"/>
              </a:rPr>
              <a:t>wordt</a:t>
            </a:r>
            <a:r>
              <a:rPr lang="fr-FR" sz="1800">
                <a:latin typeface="Arial"/>
                <a:cs typeface="Arial"/>
              </a:rPr>
              <a:t> de </a:t>
            </a:r>
            <a:r>
              <a:rPr lang="fr-FR" sz="1800" err="1">
                <a:latin typeface="Arial"/>
                <a:cs typeface="Arial"/>
              </a:rPr>
              <a:t>vaccinatiecyclus</a:t>
            </a:r>
            <a:r>
              <a:rPr lang="fr-FR" sz="1800">
                <a:latin typeface="Arial"/>
                <a:cs typeface="Arial"/>
              </a:rPr>
              <a:t> </a:t>
            </a:r>
            <a:r>
              <a:rPr lang="fr-FR" sz="1800" err="1">
                <a:latin typeface="Arial"/>
                <a:cs typeface="Arial"/>
              </a:rPr>
              <a:t>beïndigd</a:t>
            </a:r>
            <a:r>
              <a:rPr lang="fr-FR" sz="1800">
                <a:latin typeface="Arial"/>
                <a:cs typeface="Arial"/>
              </a:rPr>
              <a:t> en </a:t>
            </a:r>
            <a:r>
              <a:rPr lang="fr-FR" sz="1800" err="1">
                <a:latin typeface="Arial"/>
                <a:cs typeface="Arial"/>
              </a:rPr>
              <a:t>zal</a:t>
            </a:r>
            <a:r>
              <a:rPr lang="fr-FR" sz="1800">
                <a:latin typeface="Arial"/>
                <a:cs typeface="Arial"/>
              </a:rPr>
              <a:t> de </a:t>
            </a:r>
            <a:r>
              <a:rPr lang="fr-FR" sz="1800" err="1">
                <a:latin typeface="Arial"/>
                <a:cs typeface="Arial"/>
              </a:rPr>
              <a:t>student</a:t>
            </a:r>
            <a:r>
              <a:rPr lang="fr-FR" sz="1800">
                <a:latin typeface="Arial"/>
                <a:cs typeface="Arial"/>
              </a:rPr>
              <a:t> </a:t>
            </a:r>
            <a:r>
              <a:rPr lang="fr-FR" sz="1800" err="1">
                <a:latin typeface="Arial"/>
                <a:cs typeface="Arial"/>
              </a:rPr>
              <a:t>geen</a:t>
            </a:r>
            <a:r>
              <a:rPr lang="fr-FR" sz="1800">
                <a:latin typeface="Arial"/>
                <a:cs typeface="Arial"/>
              </a:rPr>
              <a:t> </a:t>
            </a:r>
            <a:r>
              <a:rPr lang="fr-FR" sz="1800" err="1">
                <a:latin typeface="Arial"/>
                <a:cs typeface="Arial"/>
              </a:rPr>
              <a:t>tweede</a:t>
            </a:r>
            <a:r>
              <a:rPr lang="fr-FR" sz="1800">
                <a:latin typeface="Arial"/>
                <a:cs typeface="Arial"/>
              </a:rPr>
              <a:t> </a:t>
            </a:r>
            <a:r>
              <a:rPr lang="fr-FR" sz="1800" err="1">
                <a:latin typeface="Arial"/>
                <a:cs typeface="Arial"/>
              </a:rPr>
              <a:t>maal</a:t>
            </a:r>
            <a:r>
              <a:rPr lang="fr-FR" sz="1800">
                <a:latin typeface="Arial"/>
                <a:cs typeface="Arial"/>
              </a:rPr>
              <a:t> </a:t>
            </a:r>
            <a:r>
              <a:rPr lang="fr-FR" sz="1800" err="1">
                <a:latin typeface="Arial"/>
                <a:cs typeface="Arial"/>
              </a:rPr>
              <a:t>uitgenodigd</a:t>
            </a:r>
            <a:r>
              <a:rPr lang="fr-FR" sz="1800">
                <a:latin typeface="Arial"/>
                <a:cs typeface="Arial"/>
              </a:rPr>
              <a:t> </a:t>
            </a:r>
            <a:r>
              <a:rPr lang="fr-FR" sz="1800" err="1">
                <a:latin typeface="Arial"/>
                <a:cs typeface="Arial"/>
              </a:rPr>
              <a:t>worden</a:t>
            </a:r>
            <a:r>
              <a:rPr lang="fr-FR" sz="1800">
                <a:latin typeface="Arial"/>
                <a:cs typeface="Arial"/>
              </a:rPr>
              <a:t>.</a:t>
            </a:r>
          </a:p>
          <a:p>
            <a:pPr marL="457200" lvl="1" indent="0">
              <a:buNone/>
            </a:pPr>
            <a:endParaRPr lang="fr-FR" sz="1800">
              <a:latin typeface="Arial"/>
              <a:cs typeface="Arial"/>
            </a:endParaRPr>
          </a:p>
          <a:p>
            <a:pPr marL="457200" lvl="1" indent="0">
              <a:buNone/>
            </a:pPr>
            <a:r>
              <a:rPr lang="fr-FR" sz="1800">
                <a:latin typeface="Arial"/>
                <a:cs typeface="Arial"/>
              </a:rPr>
              <a:t>→ De </a:t>
            </a:r>
            <a:r>
              <a:rPr lang="fr-FR" sz="1800" err="1">
                <a:latin typeface="Arial"/>
                <a:cs typeface="Arial"/>
              </a:rPr>
              <a:t>student</a:t>
            </a:r>
            <a:r>
              <a:rPr lang="fr-FR" sz="1800">
                <a:latin typeface="Arial"/>
                <a:cs typeface="Arial"/>
              </a:rPr>
              <a:t> </a:t>
            </a:r>
            <a:r>
              <a:rPr lang="fr-FR" sz="1800" err="1">
                <a:latin typeface="Arial"/>
                <a:cs typeface="Arial"/>
              </a:rPr>
              <a:t>wordt</a:t>
            </a:r>
            <a:r>
              <a:rPr lang="fr-FR" sz="1800">
                <a:latin typeface="Arial"/>
                <a:cs typeface="Arial"/>
              </a:rPr>
              <a:t> </a:t>
            </a:r>
            <a:r>
              <a:rPr lang="fr-FR" sz="1800" err="1">
                <a:latin typeface="Arial"/>
                <a:cs typeface="Arial"/>
              </a:rPr>
              <a:t>geïnformeerd</a:t>
            </a:r>
            <a:r>
              <a:rPr lang="fr-FR" sz="1800">
                <a:latin typeface="Arial"/>
                <a:cs typeface="Arial"/>
              </a:rPr>
              <a:t> </a:t>
            </a:r>
            <a:r>
              <a:rPr lang="fr-FR" sz="1800" err="1">
                <a:latin typeface="Arial"/>
                <a:cs typeface="Arial"/>
              </a:rPr>
              <a:t>dat</a:t>
            </a:r>
            <a:r>
              <a:rPr lang="fr-FR" sz="1800">
                <a:latin typeface="Arial"/>
                <a:cs typeface="Arial"/>
              </a:rPr>
              <a:t> </a:t>
            </a:r>
            <a:r>
              <a:rPr lang="fr-FR" sz="1800" err="1">
                <a:latin typeface="Arial"/>
                <a:cs typeface="Arial"/>
              </a:rPr>
              <a:t>hij</a:t>
            </a:r>
            <a:r>
              <a:rPr lang="fr-FR" sz="1800">
                <a:latin typeface="Arial"/>
                <a:cs typeface="Arial"/>
              </a:rPr>
              <a:t> </a:t>
            </a:r>
            <a:r>
              <a:rPr lang="fr-FR" sz="1800" err="1">
                <a:latin typeface="Arial"/>
                <a:cs typeface="Arial"/>
              </a:rPr>
              <a:t>altijd</a:t>
            </a:r>
            <a:r>
              <a:rPr lang="fr-FR" sz="1800">
                <a:latin typeface="Arial"/>
                <a:cs typeface="Arial"/>
              </a:rPr>
              <a:t> </a:t>
            </a:r>
            <a:r>
              <a:rPr lang="fr-FR" sz="1800" b="1">
                <a:latin typeface="Arial"/>
                <a:cs typeface="Arial"/>
              </a:rPr>
              <a:t>ZELF</a:t>
            </a:r>
            <a:r>
              <a:rPr lang="fr-FR" sz="1800">
                <a:latin typeface="Arial"/>
                <a:cs typeface="Arial"/>
              </a:rPr>
              <a:t> contact kan </a:t>
            </a:r>
            <a:r>
              <a:rPr lang="fr-FR" sz="1800" err="1">
                <a:latin typeface="Arial"/>
                <a:cs typeface="Arial"/>
              </a:rPr>
              <a:t>nemen</a:t>
            </a:r>
            <a:r>
              <a:rPr lang="fr-FR" sz="1800">
                <a:latin typeface="Arial"/>
                <a:cs typeface="Arial"/>
              </a:rPr>
              <a:t> met Cohezio </a:t>
            </a:r>
            <a:r>
              <a:rPr lang="fr-FR" sz="1800" err="1">
                <a:latin typeface="Arial"/>
                <a:cs typeface="Arial"/>
              </a:rPr>
              <a:t>voor</a:t>
            </a:r>
            <a:r>
              <a:rPr lang="fr-FR" sz="1800">
                <a:latin typeface="Arial"/>
                <a:cs typeface="Arial"/>
              </a:rPr>
              <a:t> het </a:t>
            </a:r>
            <a:r>
              <a:rPr lang="fr-FR" sz="1800" err="1">
                <a:latin typeface="Arial"/>
                <a:cs typeface="Arial"/>
              </a:rPr>
              <a:t>verderzetten</a:t>
            </a:r>
            <a:r>
              <a:rPr lang="fr-FR" sz="1800">
                <a:latin typeface="Arial"/>
                <a:cs typeface="Arial"/>
              </a:rPr>
              <a:t> van </a:t>
            </a:r>
            <a:r>
              <a:rPr lang="fr-FR" sz="1800" err="1">
                <a:latin typeface="Arial"/>
                <a:cs typeface="Arial"/>
              </a:rPr>
              <a:t>zijn</a:t>
            </a:r>
            <a:r>
              <a:rPr lang="fr-FR" sz="1800">
                <a:latin typeface="Arial"/>
                <a:cs typeface="Arial"/>
              </a:rPr>
              <a:t> </a:t>
            </a:r>
            <a:r>
              <a:rPr lang="fr-FR" sz="1800" err="1">
                <a:latin typeface="Arial"/>
                <a:cs typeface="Arial"/>
              </a:rPr>
              <a:t>vaccinatie</a:t>
            </a:r>
            <a:endParaRPr lang="fr-FR" sz="1800">
              <a:latin typeface="Arial"/>
              <a:cs typeface="Arial"/>
            </a:endParaRPr>
          </a:p>
        </p:txBody>
      </p:sp>
    </p:spTree>
    <p:extLst>
      <p:ext uri="{BB962C8B-B14F-4D97-AF65-F5344CB8AC3E}">
        <p14:creationId xmlns:p14="http://schemas.microsoft.com/office/powerpoint/2010/main" val="141900909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370222"/>
            <a:ext cx="10515600" cy="672766"/>
          </a:xfrm>
        </p:spPr>
        <p:txBody>
          <a:bodyPr/>
          <a:lstStyle/>
          <a:p>
            <a:r>
              <a:rPr lang="fr-FR" sz="3600" err="1">
                <a:solidFill>
                  <a:srgbClr val="009FE3"/>
                </a:solidFill>
              </a:rPr>
              <a:t>Opvolging</a:t>
            </a:r>
            <a:r>
              <a:rPr lang="fr-FR" sz="3600">
                <a:solidFill>
                  <a:srgbClr val="009FE3"/>
                </a:solidFill>
              </a:rPr>
              <a:t> intradermo </a:t>
            </a:r>
            <a:r>
              <a:rPr lang="fr-FR" sz="3600" err="1">
                <a:solidFill>
                  <a:srgbClr val="009FE3"/>
                </a:solidFill>
              </a:rPr>
              <a:t>onderzoeken</a:t>
            </a:r>
            <a:endParaRPr lang="fr-FR" sz="3600">
              <a:solidFill>
                <a:srgbClr val="009FE3"/>
              </a:solidFill>
            </a:endParaRPr>
          </a:p>
        </p:txBody>
      </p:sp>
      <p:sp>
        <p:nvSpPr>
          <p:cNvPr id="3" name="Espace réservé du texte 2"/>
          <p:cNvSpPr>
            <a:spLocks noGrp="1"/>
          </p:cNvSpPr>
          <p:nvPr>
            <p:ph type="body" sz="quarter" idx="10"/>
          </p:nvPr>
        </p:nvSpPr>
        <p:spPr>
          <a:xfrm>
            <a:off x="542923" y="1271016"/>
            <a:ext cx="10515600" cy="5428722"/>
          </a:xfrm>
        </p:spPr>
        <p:txBody>
          <a:bodyPr/>
          <a:lstStyle/>
          <a:p>
            <a:r>
              <a:rPr lang="fr-FR" sz="1800">
                <a:latin typeface="Arial"/>
                <a:ea typeface="+mn-ea"/>
                <a:cs typeface="Arial"/>
              </a:rPr>
              <a:t>De </a:t>
            </a:r>
            <a:r>
              <a:rPr lang="fr-FR" sz="1800" err="1">
                <a:latin typeface="Arial"/>
                <a:ea typeface="+mn-ea"/>
                <a:cs typeface="Arial"/>
              </a:rPr>
              <a:t>aflezing</a:t>
            </a:r>
            <a:r>
              <a:rPr lang="fr-FR" sz="1800">
                <a:latin typeface="Arial"/>
                <a:ea typeface="+mn-ea"/>
                <a:cs typeface="Arial"/>
              </a:rPr>
              <a:t> </a:t>
            </a:r>
            <a:r>
              <a:rPr lang="fr-FR" sz="1800" err="1">
                <a:latin typeface="Arial"/>
                <a:ea typeface="+mn-ea"/>
                <a:cs typeface="Arial"/>
              </a:rPr>
              <a:t>gebeurt</a:t>
            </a:r>
            <a:r>
              <a:rPr lang="fr-FR" sz="1800">
                <a:latin typeface="Arial"/>
                <a:ea typeface="+mn-ea"/>
                <a:cs typeface="Arial"/>
              </a:rPr>
              <a:t> </a:t>
            </a:r>
            <a:r>
              <a:rPr lang="fr-FR" sz="1800" err="1">
                <a:latin typeface="Arial"/>
                <a:ea typeface="+mn-ea"/>
                <a:cs typeface="Arial"/>
              </a:rPr>
              <a:t>bij</a:t>
            </a:r>
            <a:r>
              <a:rPr lang="fr-FR" sz="1800">
                <a:latin typeface="Arial"/>
                <a:ea typeface="+mn-ea"/>
                <a:cs typeface="Arial"/>
              </a:rPr>
              <a:t> </a:t>
            </a:r>
            <a:r>
              <a:rPr lang="fr-FR" sz="1800" err="1">
                <a:latin typeface="Arial"/>
                <a:ea typeface="+mn-ea"/>
                <a:cs typeface="Arial"/>
              </a:rPr>
              <a:t>voorkeur</a:t>
            </a:r>
            <a:r>
              <a:rPr lang="fr-FR" sz="1800">
                <a:latin typeface="Arial"/>
                <a:ea typeface="+mn-ea"/>
                <a:cs typeface="Arial"/>
              </a:rPr>
              <a:t> </a:t>
            </a:r>
            <a:r>
              <a:rPr lang="fr-FR" sz="1800" err="1">
                <a:latin typeface="Arial"/>
                <a:ea typeface="+mn-ea"/>
                <a:cs typeface="Arial"/>
              </a:rPr>
              <a:t>collectief</a:t>
            </a:r>
            <a:r>
              <a:rPr lang="fr-FR" sz="1800">
                <a:latin typeface="Arial"/>
                <a:ea typeface="+mn-ea"/>
                <a:cs typeface="Arial"/>
              </a:rPr>
              <a:t>, </a:t>
            </a:r>
            <a:r>
              <a:rPr lang="fr-FR" sz="1800" b="1">
                <a:latin typeface="Arial"/>
                <a:ea typeface="+mn-ea"/>
                <a:cs typeface="Arial"/>
              </a:rPr>
              <a:t>3-5 </a:t>
            </a:r>
            <a:r>
              <a:rPr lang="fr-FR" sz="1800" b="1" err="1">
                <a:latin typeface="Arial"/>
                <a:ea typeface="+mn-ea"/>
                <a:cs typeface="Arial"/>
              </a:rPr>
              <a:t>dagen</a:t>
            </a:r>
            <a:r>
              <a:rPr lang="fr-FR" sz="1800" b="1">
                <a:latin typeface="Arial"/>
                <a:ea typeface="+mn-ea"/>
                <a:cs typeface="Arial"/>
              </a:rPr>
              <a:t> na de </a:t>
            </a:r>
            <a:r>
              <a:rPr lang="fr-FR" sz="1800" b="1" err="1">
                <a:latin typeface="Arial"/>
                <a:ea typeface="+mn-ea"/>
                <a:cs typeface="Arial"/>
              </a:rPr>
              <a:t>plaatsing</a:t>
            </a:r>
            <a:r>
              <a:rPr lang="fr-FR" sz="1800">
                <a:latin typeface="Arial"/>
                <a:ea typeface="+mn-ea"/>
                <a:cs typeface="Arial"/>
              </a:rPr>
              <a:t>, </a:t>
            </a:r>
            <a:r>
              <a:rPr lang="fr-FR" sz="1800" err="1">
                <a:latin typeface="Arial"/>
                <a:ea typeface="+mn-ea"/>
                <a:cs typeface="Arial"/>
              </a:rPr>
              <a:t>door</a:t>
            </a:r>
            <a:r>
              <a:rPr lang="fr-FR" sz="1800">
                <a:latin typeface="Arial"/>
                <a:ea typeface="+mn-ea"/>
                <a:cs typeface="Arial"/>
              </a:rPr>
              <a:t> </a:t>
            </a:r>
            <a:r>
              <a:rPr lang="fr-FR" sz="1800" err="1">
                <a:latin typeface="Arial"/>
                <a:ea typeface="+mn-ea"/>
                <a:cs typeface="Arial"/>
              </a:rPr>
              <a:t>een</a:t>
            </a:r>
            <a:r>
              <a:rPr lang="fr-FR" sz="1800">
                <a:latin typeface="Arial"/>
                <a:ea typeface="+mn-ea"/>
                <a:cs typeface="Arial"/>
              </a:rPr>
              <a:t> </a:t>
            </a:r>
            <a:r>
              <a:rPr lang="fr-FR" sz="1800" err="1">
                <a:latin typeface="Arial"/>
                <a:ea typeface="+mn-ea"/>
                <a:cs typeface="Arial"/>
              </a:rPr>
              <a:t>medewerker</a:t>
            </a:r>
            <a:r>
              <a:rPr lang="fr-FR" sz="1800">
                <a:latin typeface="Arial"/>
                <a:ea typeface="+mn-ea"/>
                <a:cs typeface="Arial"/>
              </a:rPr>
              <a:t> van de </a:t>
            </a:r>
            <a:r>
              <a:rPr lang="fr-FR" sz="1800" err="1">
                <a:latin typeface="Arial"/>
                <a:ea typeface="+mn-ea"/>
                <a:cs typeface="Arial"/>
              </a:rPr>
              <a:t>school</a:t>
            </a:r>
            <a:r>
              <a:rPr lang="fr-FR" sz="1800">
                <a:latin typeface="Arial"/>
                <a:ea typeface="+mn-ea"/>
                <a:cs typeface="Arial"/>
              </a:rPr>
              <a:t>.</a:t>
            </a:r>
          </a:p>
          <a:p>
            <a:pPr marL="0" indent="0">
              <a:buNone/>
            </a:pPr>
            <a:endParaRPr lang="fr-FR" sz="1800">
              <a:latin typeface="Arial"/>
              <a:ea typeface="+mn-ea"/>
              <a:cs typeface="Arial"/>
            </a:endParaRPr>
          </a:p>
          <a:p>
            <a:r>
              <a:rPr lang="fr-FR" sz="1800" err="1">
                <a:latin typeface="Arial"/>
                <a:ea typeface="+mn-ea"/>
                <a:cs typeface="Arial"/>
              </a:rPr>
              <a:t>Bezorg</a:t>
            </a:r>
            <a:r>
              <a:rPr lang="fr-FR" sz="1800">
                <a:latin typeface="Arial"/>
                <a:ea typeface="+mn-ea"/>
                <a:cs typeface="Arial"/>
              </a:rPr>
              <a:t> de </a:t>
            </a:r>
            <a:r>
              <a:rPr lang="fr-FR" sz="1800" b="1" err="1">
                <a:latin typeface="Arial"/>
                <a:ea typeface="+mn-ea"/>
                <a:cs typeface="Arial"/>
              </a:rPr>
              <a:t>resultaten</a:t>
            </a:r>
            <a:r>
              <a:rPr lang="fr-FR" sz="1800">
                <a:latin typeface="Arial"/>
                <a:ea typeface="+mn-ea"/>
                <a:cs typeface="Arial"/>
              </a:rPr>
              <a:t> </a:t>
            </a:r>
            <a:r>
              <a:rPr lang="fr-FR" sz="1800" err="1">
                <a:latin typeface="Arial"/>
                <a:ea typeface="+mn-ea"/>
                <a:cs typeface="Arial"/>
              </a:rPr>
              <a:t>aan</a:t>
            </a:r>
            <a:r>
              <a:rPr lang="fr-FR" sz="1800">
                <a:latin typeface="Arial"/>
                <a:ea typeface="+mn-ea"/>
                <a:cs typeface="Arial"/>
              </a:rPr>
              <a:t> de </a:t>
            </a:r>
            <a:r>
              <a:rPr lang="fr-FR" sz="1800" err="1">
                <a:latin typeface="Arial"/>
                <a:ea typeface="+mn-ea"/>
                <a:cs typeface="Arial"/>
              </a:rPr>
              <a:t>verpleegkundige</a:t>
            </a:r>
            <a:r>
              <a:rPr lang="fr-FR" sz="1800">
                <a:latin typeface="Arial"/>
                <a:ea typeface="+mn-ea"/>
                <a:cs typeface="Arial"/>
              </a:rPr>
              <a:t> </a:t>
            </a:r>
            <a:r>
              <a:rPr lang="fr-FR" sz="1800" b="1" err="1">
                <a:latin typeface="Arial"/>
                <a:ea typeface="+mn-ea"/>
                <a:cs typeface="Arial"/>
              </a:rPr>
              <a:t>ten</a:t>
            </a:r>
            <a:r>
              <a:rPr lang="fr-FR" sz="1800" b="1">
                <a:latin typeface="Arial"/>
                <a:ea typeface="+mn-ea"/>
                <a:cs typeface="Arial"/>
              </a:rPr>
              <a:t> </a:t>
            </a:r>
            <a:r>
              <a:rPr lang="fr-FR" sz="1800" b="1" err="1">
                <a:latin typeface="Arial"/>
                <a:ea typeface="+mn-ea"/>
                <a:cs typeface="Arial"/>
              </a:rPr>
              <a:t>laatste</a:t>
            </a:r>
            <a:r>
              <a:rPr lang="fr-FR" sz="1800" b="1">
                <a:latin typeface="Arial"/>
                <a:ea typeface="+mn-ea"/>
                <a:cs typeface="Arial"/>
              </a:rPr>
              <a:t> 10 </a:t>
            </a:r>
            <a:r>
              <a:rPr lang="fr-FR" sz="1800" b="1" err="1">
                <a:latin typeface="Arial"/>
                <a:ea typeface="+mn-ea"/>
                <a:cs typeface="Arial"/>
              </a:rPr>
              <a:t>dagen</a:t>
            </a:r>
            <a:r>
              <a:rPr lang="fr-FR" sz="1800" b="1">
                <a:latin typeface="Arial"/>
                <a:ea typeface="+mn-ea"/>
                <a:cs typeface="Arial"/>
              </a:rPr>
              <a:t> </a:t>
            </a:r>
            <a:r>
              <a:rPr lang="fr-FR" sz="1800">
                <a:latin typeface="Arial"/>
                <a:ea typeface="+mn-ea"/>
                <a:cs typeface="Arial"/>
              </a:rPr>
              <a:t>na het onderzoek</a:t>
            </a:r>
          </a:p>
          <a:p>
            <a:pPr lvl="1"/>
            <a:r>
              <a:rPr lang="fr-FR" sz="1800">
                <a:latin typeface="Arial"/>
                <a:cs typeface="Arial"/>
              </a:rPr>
              <a:t>Via de </a:t>
            </a:r>
            <a:r>
              <a:rPr lang="fr-FR" sz="1800" err="1">
                <a:latin typeface="Arial"/>
                <a:cs typeface="Arial"/>
              </a:rPr>
              <a:t>template</a:t>
            </a:r>
            <a:r>
              <a:rPr lang="fr-FR" sz="1800">
                <a:latin typeface="Arial"/>
                <a:cs typeface="Arial"/>
              </a:rPr>
              <a:t> die ter </a:t>
            </a:r>
            <a:r>
              <a:rPr lang="fr-FR" sz="1800" err="1">
                <a:latin typeface="Arial"/>
                <a:cs typeface="Arial"/>
              </a:rPr>
              <a:t>beschikking</a:t>
            </a:r>
            <a:r>
              <a:rPr lang="fr-FR" sz="1800">
                <a:latin typeface="Arial"/>
                <a:cs typeface="Arial"/>
              </a:rPr>
              <a:t> </a:t>
            </a:r>
            <a:r>
              <a:rPr lang="fr-FR" sz="1800" err="1">
                <a:latin typeface="Arial"/>
                <a:cs typeface="Arial"/>
              </a:rPr>
              <a:t>gesteld</a:t>
            </a:r>
            <a:r>
              <a:rPr lang="fr-FR" sz="1800">
                <a:latin typeface="Arial"/>
                <a:cs typeface="Arial"/>
              </a:rPr>
              <a:t> </a:t>
            </a:r>
            <a:r>
              <a:rPr lang="fr-FR" sz="1800" err="1">
                <a:latin typeface="Arial"/>
                <a:cs typeface="Arial"/>
              </a:rPr>
              <a:t>wordt</a:t>
            </a:r>
            <a:r>
              <a:rPr lang="fr-FR" sz="1800">
                <a:latin typeface="Arial"/>
                <a:cs typeface="Arial"/>
              </a:rPr>
              <a:t> </a:t>
            </a:r>
            <a:r>
              <a:rPr lang="fr-FR" sz="1800" err="1">
                <a:latin typeface="Arial"/>
                <a:cs typeface="Arial"/>
              </a:rPr>
              <a:t>door</a:t>
            </a:r>
            <a:r>
              <a:rPr lang="fr-FR" sz="1800">
                <a:latin typeface="Arial"/>
                <a:cs typeface="Arial"/>
              </a:rPr>
              <a:t> Cohezio. </a:t>
            </a:r>
          </a:p>
          <a:p>
            <a:pPr marL="457200" lvl="1" indent="0">
              <a:buNone/>
            </a:pPr>
            <a:endParaRPr lang="fr-FR" sz="1800">
              <a:latin typeface="Arial"/>
              <a:cs typeface="Arial"/>
            </a:endParaRPr>
          </a:p>
          <a:p>
            <a:pPr>
              <a:buFont typeface="Arial" panose="020B0604020202020204" pitchFamily="34" charset="0"/>
              <a:buChar char="•"/>
            </a:pPr>
            <a:r>
              <a:rPr lang="fr-FR" sz="1800" b="1" err="1">
                <a:latin typeface="Arial"/>
                <a:ea typeface="+mn-ea"/>
                <a:cs typeface="Arial"/>
              </a:rPr>
              <a:t>Afwijkend</a:t>
            </a:r>
            <a:r>
              <a:rPr lang="fr-FR" sz="1800" b="1">
                <a:latin typeface="Arial"/>
                <a:ea typeface="+mn-ea"/>
                <a:cs typeface="Arial"/>
              </a:rPr>
              <a:t> </a:t>
            </a:r>
            <a:r>
              <a:rPr lang="fr-FR" sz="1800" b="1" err="1">
                <a:latin typeface="Arial"/>
                <a:ea typeface="+mn-ea"/>
                <a:cs typeface="Arial"/>
              </a:rPr>
              <a:t>resultaat</a:t>
            </a:r>
            <a:r>
              <a:rPr lang="fr-FR" sz="1800" b="1">
                <a:latin typeface="Arial"/>
                <a:ea typeface="+mn-ea"/>
                <a:cs typeface="Arial"/>
              </a:rPr>
              <a:t> </a:t>
            </a:r>
            <a:r>
              <a:rPr lang="fr-FR" sz="1800">
                <a:latin typeface="Arial"/>
                <a:ea typeface="+mn-ea"/>
                <a:cs typeface="Arial"/>
              </a:rPr>
              <a:t>intradermo</a:t>
            </a:r>
          </a:p>
          <a:p>
            <a:pPr lvl="1">
              <a:buFont typeface="Arial" panose="020B0604020202020204" pitchFamily="34" charset="0"/>
              <a:buChar char="•"/>
            </a:pPr>
            <a:r>
              <a:rPr lang="fr-FR" sz="1800" err="1">
                <a:latin typeface="Arial"/>
                <a:cs typeface="Arial"/>
              </a:rPr>
              <a:t>Enkel</a:t>
            </a:r>
            <a:r>
              <a:rPr lang="fr-FR" sz="1800">
                <a:latin typeface="Arial"/>
                <a:cs typeface="Arial"/>
              </a:rPr>
              <a:t> </a:t>
            </a:r>
            <a:r>
              <a:rPr lang="fr-FR" sz="1800" err="1">
                <a:latin typeface="Arial"/>
                <a:cs typeface="Arial"/>
              </a:rPr>
              <a:t>een</a:t>
            </a:r>
            <a:r>
              <a:rPr lang="fr-FR" sz="1800">
                <a:latin typeface="Arial"/>
                <a:cs typeface="Arial"/>
              </a:rPr>
              <a:t> </a:t>
            </a:r>
            <a:r>
              <a:rPr lang="fr-FR" sz="1800" err="1">
                <a:latin typeface="Arial"/>
                <a:cs typeface="Arial"/>
              </a:rPr>
              <a:t>foto</a:t>
            </a:r>
            <a:r>
              <a:rPr lang="fr-FR" sz="1800">
                <a:latin typeface="Arial"/>
                <a:cs typeface="Arial"/>
              </a:rPr>
              <a:t> </a:t>
            </a:r>
            <a:r>
              <a:rPr lang="fr-FR" sz="1800" err="1">
                <a:latin typeface="Arial"/>
                <a:cs typeface="Arial"/>
              </a:rPr>
              <a:t>doormailen</a:t>
            </a:r>
            <a:r>
              <a:rPr lang="fr-FR" sz="1800">
                <a:latin typeface="Arial"/>
                <a:cs typeface="Arial"/>
              </a:rPr>
              <a:t> </a:t>
            </a:r>
            <a:r>
              <a:rPr lang="fr-FR" sz="1800" err="1">
                <a:latin typeface="Arial"/>
                <a:cs typeface="Arial"/>
              </a:rPr>
              <a:t>is</a:t>
            </a:r>
            <a:r>
              <a:rPr lang="fr-FR" sz="1800">
                <a:latin typeface="Arial"/>
                <a:cs typeface="Arial"/>
              </a:rPr>
              <a:t> </a:t>
            </a:r>
            <a:r>
              <a:rPr lang="fr-FR" sz="1800" err="1">
                <a:latin typeface="Arial"/>
                <a:cs typeface="Arial"/>
              </a:rPr>
              <a:t>geen</a:t>
            </a:r>
            <a:r>
              <a:rPr lang="fr-FR" sz="1800">
                <a:latin typeface="Arial"/>
                <a:cs typeface="Arial"/>
              </a:rPr>
              <a:t> </a:t>
            </a:r>
            <a:r>
              <a:rPr lang="fr-FR" sz="1800" err="1">
                <a:latin typeface="Arial"/>
                <a:cs typeface="Arial"/>
              </a:rPr>
              <a:t>meerwaarde</a:t>
            </a:r>
            <a:r>
              <a:rPr lang="fr-FR" sz="1800">
                <a:latin typeface="Arial"/>
                <a:cs typeface="Arial"/>
              </a:rPr>
              <a:t> → </a:t>
            </a:r>
            <a:r>
              <a:rPr lang="fr-FR" sz="1800" err="1">
                <a:latin typeface="Arial"/>
                <a:cs typeface="Arial"/>
              </a:rPr>
              <a:t>vul</a:t>
            </a:r>
            <a:r>
              <a:rPr lang="fr-FR" sz="1800">
                <a:latin typeface="Arial"/>
                <a:cs typeface="Arial"/>
              </a:rPr>
              <a:t>  </a:t>
            </a:r>
            <a:r>
              <a:rPr lang="fr-FR" sz="1800" err="1">
                <a:latin typeface="Arial"/>
                <a:cs typeface="Arial"/>
              </a:rPr>
              <a:t>zeker</a:t>
            </a:r>
            <a:r>
              <a:rPr lang="fr-FR" sz="1800">
                <a:latin typeface="Arial"/>
                <a:cs typeface="Arial"/>
              </a:rPr>
              <a:t> de </a:t>
            </a:r>
            <a:r>
              <a:rPr lang="fr-FR" sz="1800" err="1">
                <a:latin typeface="Arial"/>
                <a:cs typeface="Arial"/>
              </a:rPr>
              <a:t>template</a:t>
            </a:r>
            <a:r>
              <a:rPr lang="fr-FR" sz="1800">
                <a:latin typeface="Arial"/>
                <a:cs typeface="Arial"/>
              </a:rPr>
              <a:t> van Cohezio in.</a:t>
            </a:r>
          </a:p>
          <a:p>
            <a:pPr lvl="1">
              <a:buFont typeface="Arial" panose="020B0604020202020204" pitchFamily="34" charset="0"/>
              <a:buChar char="•"/>
            </a:pPr>
            <a:r>
              <a:rPr lang="fr-FR" sz="1800" err="1">
                <a:latin typeface="Arial"/>
                <a:cs typeface="Arial"/>
              </a:rPr>
              <a:t>Contacteer</a:t>
            </a:r>
            <a:r>
              <a:rPr lang="fr-FR" sz="1800">
                <a:latin typeface="Arial"/>
                <a:cs typeface="Arial"/>
              </a:rPr>
              <a:t> Cohezio </a:t>
            </a:r>
            <a:r>
              <a:rPr lang="fr-FR" sz="1800" err="1">
                <a:latin typeface="Arial"/>
                <a:cs typeface="Arial"/>
              </a:rPr>
              <a:t>bij</a:t>
            </a:r>
            <a:r>
              <a:rPr lang="fr-FR" sz="1800">
                <a:latin typeface="Arial"/>
                <a:cs typeface="Arial"/>
              </a:rPr>
              <a:t> </a:t>
            </a:r>
            <a:r>
              <a:rPr lang="fr-FR" sz="1800" err="1">
                <a:latin typeface="Arial"/>
                <a:cs typeface="Arial"/>
              </a:rPr>
              <a:t>ongerustheid</a:t>
            </a:r>
            <a:r>
              <a:rPr lang="fr-FR" sz="1800">
                <a:latin typeface="Arial"/>
                <a:cs typeface="Arial"/>
              </a:rPr>
              <a:t>, </a:t>
            </a:r>
            <a:r>
              <a:rPr lang="fr-FR" sz="1800" err="1">
                <a:latin typeface="Arial"/>
                <a:cs typeface="Arial"/>
              </a:rPr>
              <a:t>vragen</a:t>
            </a:r>
            <a:r>
              <a:rPr lang="fr-FR" sz="1800">
                <a:latin typeface="Arial"/>
                <a:cs typeface="Arial"/>
              </a:rPr>
              <a:t>, …</a:t>
            </a:r>
          </a:p>
          <a:p>
            <a:pPr marL="457200" lvl="1" indent="0">
              <a:buNone/>
            </a:pPr>
            <a:endParaRPr lang="fr-FR" sz="1800">
              <a:latin typeface="Arial"/>
              <a:cs typeface="Arial"/>
            </a:endParaRPr>
          </a:p>
          <a:p>
            <a:pPr>
              <a:buFont typeface="Arial" panose="020B0604020202020204" pitchFamily="34" charset="0"/>
              <a:buChar char="•"/>
            </a:pPr>
            <a:r>
              <a:rPr lang="fr-FR" sz="1800" err="1">
                <a:latin typeface="Arial"/>
                <a:ea typeface="+mn-ea"/>
                <a:cs typeface="Arial"/>
              </a:rPr>
              <a:t>Geen</a:t>
            </a:r>
            <a:r>
              <a:rPr lang="fr-FR" sz="1800">
                <a:latin typeface="Arial"/>
                <a:ea typeface="+mn-ea"/>
                <a:cs typeface="Arial"/>
              </a:rPr>
              <a:t> </a:t>
            </a:r>
            <a:r>
              <a:rPr lang="fr-FR" sz="1800" err="1">
                <a:latin typeface="Arial"/>
                <a:ea typeface="+mn-ea"/>
                <a:cs typeface="Arial"/>
              </a:rPr>
              <a:t>resultaten</a:t>
            </a:r>
            <a:r>
              <a:rPr lang="fr-FR" sz="1800">
                <a:latin typeface="Arial"/>
                <a:ea typeface="+mn-ea"/>
                <a:cs typeface="Arial"/>
              </a:rPr>
              <a:t> na 10 </a:t>
            </a:r>
            <a:r>
              <a:rPr lang="fr-FR" sz="1800" err="1">
                <a:latin typeface="Arial"/>
                <a:ea typeface="+mn-ea"/>
                <a:cs typeface="Arial"/>
              </a:rPr>
              <a:t>dagen</a:t>
            </a:r>
            <a:r>
              <a:rPr lang="fr-FR" sz="1800">
                <a:latin typeface="Arial"/>
                <a:ea typeface="+mn-ea"/>
                <a:cs typeface="Arial"/>
              </a:rPr>
              <a:t>: de </a:t>
            </a:r>
            <a:r>
              <a:rPr lang="fr-FR" sz="1800" err="1">
                <a:latin typeface="Arial"/>
                <a:ea typeface="+mn-ea"/>
                <a:cs typeface="Arial"/>
              </a:rPr>
              <a:t>verpleegkundige</a:t>
            </a:r>
            <a:r>
              <a:rPr lang="fr-FR" sz="1800">
                <a:latin typeface="Arial"/>
                <a:ea typeface="+mn-ea"/>
                <a:cs typeface="Arial"/>
              </a:rPr>
              <a:t> </a:t>
            </a:r>
            <a:r>
              <a:rPr lang="fr-FR" sz="1800" err="1">
                <a:latin typeface="Arial"/>
                <a:ea typeface="+mn-ea"/>
                <a:cs typeface="Arial"/>
              </a:rPr>
              <a:t>stuurt</a:t>
            </a:r>
            <a:r>
              <a:rPr lang="fr-FR" sz="1800">
                <a:latin typeface="Arial"/>
                <a:ea typeface="+mn-ea"/>
                <a:cs typeface="Arial"/>
              </a:rPr>
              <a:t> </a:t>
            </a:r>
            <a:r>
              <a:rPr lang="fr-FR" sz="1800" err="1">
                <a:latin typeface="Arial"/>
                <a:ea typeface="+mn-ea"/>
                <a:cs typeface="Arial"/>
              </a:rPr>
              <a:t>een</a:t>
            </a:r>
            <a:r>
              <a:rPr lang="fr-FR" sz="1800">
                <a:latin typeface="Arial"/>
                <a:ea typeface="+mn-ea"/>
                <a:cs typeface="Arial"/>
              </a:rPr>
              <a:t> </a:t>
            </a:r>
            <a:r>
              <a:rPr lang="fr-FR" sz="1800" b="1" err="1">
                <a:latin typeface="Arial"/>
                <a:ea typeface="+mn-ea"/>
                <a:cs typeface="Arial"/>
              </a:rPr>
              <a:t>éénmalige</a:t>
            </a:r>
            <a:r>
              <a:rPr lang="fr-FR" sz="1800" b="1">
                <a:latin typeface="Arial"/>
                <a:ea typeface="+mn-ea"/>
                <a:cs typeface="Arial"/>
              </a:rPr>
              <a:t> </a:t>
            </a:r>
            <a:r>
              <a:rPr lang="fr-FR" sz="1800" b="1" err="1">
                <a:latin typeface="Arial"/>
                <a:ea typeface="+mn-ea"/>
                <a:cs typeface="Arial"/>
              </a:rPr>
              <a:t>reminder</a:t>
            </a:r>
            <a:endParaRPr lang="fr-FR" sz="1800" b="1">
              <a:latin typeface="Arial"/>
              <a:ea typeface="+mn-ea"/>
              <a:cs typeface="Arial"/>
            </a:endParaRPr>
          </a:p>
          <a:p>
            <a:pPr marL="457200" lvl="1" indent="0">
              <a:buNone/>
            </a:pPr>
            <a:endParaRPr lang="fr-FR" sz="1800">
              <a:latin typeface="Arial"/>
              <a:cs typeface="Arial"/>
            </a:endParaRPr>
          </a:p>
          <a:p>
            <a:pPr>
              <a:buFont typeface="Arial" panose="020B0604020202020204" pitchFamily="34" charset="0"/>
              <a:buChar char="•"/>
            </a:pPr>
            <a:endParaRPr lang="fr-FR" sz="2000"/>
          </a:p>
          <a:p>
            <a:pPr marL="457200" lvl="1" indent="0">
              <a:buNone/>
            </a:pPr>
            <a:endParaRPr lang="fr-FR" sz="1600"/>
          </a:p>
          <a:p>
            <a:pPr marL="0" indent="0">
              <a:buNone/>
            </a:pPr>
            <a:endParaRPr lang="fr-FR" sz="2000"/>
          </a:p>
          <a:p>
            <a:pPr marL="0" indent="0">
              <a:buNone/>
            </a:pPr>
            <a:endParaRPr lang="fr-FR" sz="2000"/>
          </a:p>
        </p:txBody>
      </p:sp>
    </p:spTree>
    <p:extLst>
      <p:ext uri="{BB962C8B-B14F-4D97-AF65-F5344CB8AC3E}">
        <p14:creationId xmlns:p14="http://schemas.microsoft.com/office/powerpoint/2010/main" val="83760610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F4194858-B0E6-A329-C4B2-3193F15D8F61}"/>
              </a:ext>
            </a:extLst>
          </p:cNvPr>
          <p:cNvSpPr>
            <a:spLocks noGrp="1"/>
          </p:cNvSpPr>
          <p:nvPr>
            <p:ph type="body" sz="quarter" idx="10"/>
          </p:nvPr>
        </p:nvSpPr>
        <p:spPr/>
        <p:txBody>
          <a:bodyPr/>
          <a:lstStyle/>
          <a:p>
            <a:pPr marL="0" indent="0">
              <a:buNone/>
            </a:pPr>
            <a:endParaRPr lang="fr-BE" dirty="0"/>
          </a:p>
          <a:p>
            <a:pPr marL="0" indent="0">
              <a:buNone/>
            </a:pPr>
            <a:endParaRPr lang="en-US" dirty="0"/>
          </a:p>
          <a:p>
            <a:pPr marL="0" indent="0">
              <a:buNone/>
            </a:pPr>
            <a:endParaRPr lang="en-US" dirty="0"/>
          </a:p>
          <a:p>
            <a:pPr marL="0" indent="0">
              <a:buNone/>
            </a:pPr>
            <a:endParaRPr lang="en-US" dirty="0"/>
          </a:p>
          <a:p>
            <a:pPr marL="0" indent="0">
              <a:buNone/>
            </a:pPr>
            <a:r>
              <a:rPr lang="en-US" sz="6000" b="1" dirty="0"/>
              <a:t>VRAGEN?</a:t>
            </a:r>
          </a:p>
        </p:txBody>
      </p:sp>
    </p:spTree>
    <p:extLst>
      <p:ext uri="{BB962C8B-B14F-4D97-AF65-F5344CB8AC3E}">
        <p14:creationId xmlns:p14="http://schemas.microsoft.com/office/powerpoint/2010/main" val="55545609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6024953"/>
      </p:ext>
    </p:extLst>
  </p:cSld>
  <p:clrMapOvr>
    <a:masterClrMapping/>
  </p:clrMapOvr>
</p:sld>
</file>

<file path=ppt/theme/theme1.xml><?xml version="1.0" encoding="utf-8"?>
<a:theme xmlns:a="http://schemas.openxmlformats.org/drawingml/2006/main" name="1_Conception personnalisé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ang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rmAutofit/>
      </a:bodyPr>
      <a:lstStyle>
        <a:defPPr>
          <a:defRPr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Bleu clai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Bleu foncé">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Rou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dafdf1008e6bcff424b9222b5dee611c">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b5c6786e74a03dbee41a66915f26d8c"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2026</TermName>
          <TermId xmlns="http://schemas.microsoft.com/office/infopath/2007/PartnerControls">14401e67-f5b6-4a03-b209-4bc270cd4fda</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TaxCatchAll xmlns="cfc230b1-6dd3-467a-8fcc-dfa9df38b740">
      <Value>27</Value>
      <Value>14</Value>
      <Value>126</Value>
      <Value>1</Value>
      <Value>119</Value>
    </TaxCatchAll>
    <_dlc_DocId xmlns="cfc230b1-6dd3-467a-8fcc-dfa9df38b740">GOPRO-1830562155-30450</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2026-2027</TermName>
          <TermId xmlns="http://schemas.microsoft.com/office/infopath/2007/PartnerControls">a17a2a04-5347-45c0-966a-4166576f2a79</TermId>
        </TermInfo>
      </Term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https://gemeenschapsonderwijs.sharepoint.com/sites/prodoc/_layouts/15/DocIdRedir.aspx?ID=GOPRO-1830562155-30450</Url>
      <Description>GOPRO-1830562155-30450</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Preventie</TermName>
          <TermId xmlns="http://schemas.microsoft.com/office/infopath/2007/PartnerControls">00aa7f27-fbf1-4e92-ba0a-40ec8d784003</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7CC63DC6-314E-4348-8A7C-8FBD4492B27C}">
  <ds:schemaRefs>
    <ds:schemaRef ds:uri="http://schemas.microsoft.com/sharepoint/v3/contenttype/forms"/>
  </ds:schemaRefs>
</ds:datastoreItem>
</file>

<file path=customXml/itemProps2.xml><?xml version="1.0" encoding="utf-8"?>
<ds:datastoreItem xmlns:ds="http://schemas.openxmlformats.org/officeDocument/2006/customXml" ds:itemID="{36E47406-7A21-453E-8BE2-59EB41932F7B}"/>
</file>

<file path=customXml/itemProps3.xml><?xml version="1.0" encoding="utf-8"?>
<ds:datastoreItem xmlns:ds="http://schemas.openxmlformats.org/officeDocument/2006/customXml" ds:itemID="{5B74041B-D52B-400F-9610-524DEB2EE161}">
  <ds:schemaRefs>
    <ds:schemaRef ds:uri="http://schemas.microsoft.com/office/2006/metadata/properties"/>
    <ds:schemaRef ds:uri="http://schemas.microsoft.com/office/infopath/2007/PartnerControls"/>
  </ds:schemaRefs>
</ds:datastoreItem>
</file>

<file path=customXml/itemProps4.xml><?xml version="1.0" encoding="utf-8"?>
<ds:datastoreItem xmlns:ds="http://schemas.openxmlformats.org/officeDocument/2006/customXml" ds:itemID="{0EC793BF-E01A-44A9-A8C1-156A7FB95B6F}"/>
</file>

<file path=docProps/app.xml><?xml version="1.0" encoding="utf-8"?>
<Properties xmlns="http://schemas.openxmlformats.org/officeDocument/2006/extended-properties" xmlns:vt="http://schemas.openxmlformats.org/officeDocument/2006/docPropsVTypes">
  <Template>Office Theme</Template>
  <TotalTime>1</TotalTime>
  <Words>5094</Words>
  <Application>Microsoft Office PowerPoint</Application>
  <PresentationFormat>Breedbeeld</PresentationFormat>
  <Paragraphs>836</Paragraphs>
  <Slides>85</Slides>
  <Notes>34</Notes>
  <HiddenSlides>20</HiddenSlides>
  <MMClips>0</MMClips>
  <ScaleCrop>false</ScaleCrop>
  <HeadingPairs>
    <vt:vector size="6" baseType="variant">
      <vt:variant>
        <vt:lpstr>Gebruikte lettertypen</vt:lpstr>
      </vt:variant>
      <vt:variant>
        <vt:i4>13</vt:i4>
      </vt:variant>
      <vt:variant>
        <vt:lpstr>Thema</vt:lpstr>
      </vt:variant>
      <vt:variant>
        <vt:i4>5</vt:i4>
      </vt:variant>
      <vt:variant>
        <vt:lpstr>Diatitels</vt:lpstr>
      </vt:variant>
      <vt:variant>
        <vt:i4>85</vt:i4>
      </vt:variant>
    </vt:vector>
  </HeadingPairs>
  <TitlesOfParts>
    <vt:vector size="103" baseType="lpstr">
      <vt:lpstr>Aptos</vt:lpstr>
      <vt:lpstr>Arial</vt:lpstr>
      <vt:lpstr>Arial,Sans-Serif</vt:lpstr>
      <vt:lpstr>BrooklynSamuelsFive-Medium</vt:lpstr>
      <vt:lpstr>Calibri</vt:lpstr>
      <vt:lpstr>Cavolini</vt:lpstr>
      <vt:lpstr>Flanders Art Sans</vt:lpstr>
      <vt:lpstr>Flanders Art Sans Condensed</vt:lpstr>
      <vt:lpstr>HelveticaNeue LT 25 UltLight</vt:lpstr>
      <vt:lpstr>HelveticaNeueLT Std</vt:lpstr>
      <vt:lpstr>Noto Sans Symbols</vt:lpstr>
      <vt:lpstr>Wingdings</vt:lpstr>
      <vt:lpstr>Wingdings,Sans-Serif</vt:lpstr>
      <vt:lpstr>1_Conception personnalisée</vt:lpstr>
      <vt:lpstr>Orange</vt:lpstr>
      <vt:lpstr>Bleu clair</vt:lpstr>
      <vt:lpstr>Bleu foncé</vt:lpstr>
      <vt:lpstr>Rouge</vt:lpstr>
      <vt:lpstr>PowerPoint-presentatie</vt:lpstr>
      <vt:lpstr>AGENDA</vt:lpstr>
      <vt:lpstr>Team Cohezio</vt:lpstr>
      <vt:lpstr>Team Cohezio - Contacten</vt:lpstr>
      <vt:lpstr>PowerPoint-presentatie</vt:lpstr>
      <vt:lpstr>Team Client Operators</vt:lpstr>
      <vt:lpstr>Team Client Operators</vt:lpstr>
      <vt:lpstr>Team Client Operators</vt:lpstr>
      <vt:lpstr>Team Client Operators</vt:lpstr>
      <vt:lpstr>Team Client Operators</vt:lpstr>
      <vt:lpstr>Veilige stageplaatsen in het gewoon secundair onderwijs &amp; het buitengewoon secundair onderwijs OV4  gemeenschappelijke preventiedienst GO!</vt:lpstr>
      <vt:lpstr>Waarom veilige stageplaatsen?</vt:lpstr>
      <vt:lpstr>Wegwijs in  documenten</vt:lpstr>
      <vt:lpstr>Procedures</vt:lpstr>
      <vt:lpstr>Procedures</vt:lpstr>
      <vt:lpstr>Regelgeving</vt:lpstr>
      <vt:lpstr>STAGES  leerlingen nemen deel aan het arbeidsproces</vt:lpstr>
      <vt:lpstr>Voorwaarden</vt:lpstr>
      <vt:lpstr>Organisatorische stagesituaties</vt:lpstr>
      <vt:lpstr>Verplichtingen van de stagegever</vt:lpstr>
      <vt:lpstr>Verplichtingen van de stagegever</vt:lpstr>
      <vt:lpstr>Verplichtingen van de stagegever</vt:lpstr>
      <vt:lpstr>Werkpostfiche</vt:lpstr>
      <vt:lpstr>Werkpostfiche</vt:lpstr>
      <vt:lpstr>Verplichtingen onderwijsinstellingen</vt:lpstr>
      <vt:lpstr> Quick scan    procedure 15 https://pro.g-o.be/themas/preventie/procedures/  </vt:lpstr>
      <vt:lpstr>Verplichtingen onderwijsinstelling</vt:lpstr>
      <vt:lpstr>Meer info…</vt:lpstr>
      <vt:lpstr>Gezondheidstoezicht</vt:lpstr>
      <vt:lpstr>Duaal leren</vt:lpstr>
      <vt:lpstr>Duaal leren</vt:lpstr>
      <vt:lpstr>Buitenlandse leerlingenstage</vt:lpstr>
      <vt:lpstr>PowerPoint-presentatie</vt:lpstr>
      <vt:lpstr>Praktische organisatie gezondheidstoezicht</vt:lpstr>
      <vt:lpstr>Planning stagiairs</vt:lpstr>
      <vt:lpstr>Welke stagiairs komen op onderzoek?</vt:lpstr>
      <vt:lpstr>Welke stagiairs komen op onderzoek?</vt:lpstr>
      <vt:lpstr>Welke stagiairs komen op onderzoek?</vt:lpstr>
      <vt:lpstr>Welke stagiairs komen op onderzoek?</vt:lpstr>
      <vt:lpstr>Planning stagiairs</vt:lpstr>
      <vt:lpstr>Planning stagiairs</vt:lpstr>
      <vt:lpstr>Data planning</vt:lpstr>
      <vt:lpstr>Inlichtingentabel</vt:lpstr>
      <vt:lpstr>Inlichtingentabel</vt:lpstr>
      <vt:lpstr>Dagplanning</vt:lpstr>
      <vt:lpstr>Info voor de stagiair</vt:lpstr>
      <vt:lpstr>Lokaalvereisten</vt:lpstr>
      <vt:lpstr>Invullen planning met namen stagiairs</vt:lpstr>
      <vt:lpstr>Praktische afspraken</vt:lpstr>
      <vt:lpstr>Gezondheidstoezicht stagiairs</vt:lpstr>
      <vt:lpstr>Voorbereiding gezondheidstoezicht</vt:lpstr>
      <vt:lpstr>Voorwaarden voor een vlot verloop</vt:lpstr>
      <vt:lpstr>Voorwaarden voor een vlot verloop</vt:lpstr>
      <vt:lpstr>Enkele afspraken</vt:lpstr>
      <vt:lpstr>Enkele afspraken</vt:lpstr>
      <vt:lpstr>Gezondheidstoezicht:  uitvoering van het onderzoek</vt:lpstr>
      <vt:lpstr>Uitvoering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Gezondheidstoezicht:  opvolging na het onderzoek</vt:lpstr>
      <vt:lpstr>Formulier voor gezondheidsbeoordeling (FGB)</vt:lpstr>
      <vt:lpstr>Formulier voor gezondheidsbeoordeling (FGB)</vt:lpstr>
      <vt:lpstr>Formulier voor gezondheidsbeoordeling (FGB) </vt:lpstr>
      <vt:lpstr>Formulier voor gezondheidsbeoordeling</vt:lpstr>
      <vt:lpstr>Formulier voor gezondheidsbeoordeling</vt:lpstr>
      <vt:lpstr>Opvolging vaccinaties</vt:lpstr>
      <vt:lpstr>Opvolging intradermo onderzoeken</vt:lpstr>
      <vt:lpstr>PowerPoint-presentatie</vt:lpstr>
      <vt:lpstr>PowerPoint-presentatie</vt:lpstr>
    </vt:vector>
  </TitlesOfParts>
  <Company>Agence ToBe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Infosessie Stagiaires - Webinar 2026 (Ppt)</dc:title>
  <dc:creator>Fabian Hardy</dc:creator>
  <cp:lastModifiedBy>Beeckman Nathalie</cp:lastModifiedBy>
  <cp:revision>18</cp:revision>
  <dcterms:created xsi:type="dcterms:W3CDTF">2015-07-07T10:16:28Z</dcterms:created>
  <dcterms:modified xsi:type="dcterms:W3CDTF">2026-05-20T09:33:58Z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ProPublicatiestatus">
    <vt:lpwstr>1;#Online|5d773375-47c0-4896-afa8-6eac5ed3e165</vt:lpwstr>
  </property>
  <property fmtid="{D5CDD505-2E9C-101B-9397-08002B2CF9AE}" pid="4" name="_dlc_DocIdItemGuid">
    <vt:lpwstr>3ec3c2bd-e6e0-4974-8f99-69cd89ceda61</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27;#Preventie|00aa7f27-fbf1-4e92-ba0a-40ec8d784003</vt:lpwstr>
  </property>
  <property fmtid="{D5CDD505-2E9C-101B-9397-08002B2CF9AE}" pid="9" name="GOProSchooljaar">
    <vt:lpwstr>126;#2026-2027|a17a2a04-5347-45c0-966a-4166576f2a79</vt:lpwstr>
  </property>
  <property fmtid="{D5CDD505-2E9C-101B-9397-08002B2CF9AE}" pid="10" name="GOProJaar">
    <vt:lpwstr>119;#2026|14401e67-f5b6-4a03-b209-4bc270cd4fda</vt:lpwstr>
  </property>
</Properties>
</file>