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6.xml" ContentType="application/vnd.openxmlformats-officedocument.theme+xml"/>
  <Override PartName="/ppt/theme/theme2.xml" ContentType="application/vnd.openxmlformats-officedocument.theme+xml"/>
  <Override PartName="/ppt/theme/theme7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33" r:id="rId4"/>
    <p:sldMasterId id="2147483761" r:id="rId5"/>
    <p:sldMasterId id="2147483765" r:id="rId6"/>
    <p:sldMasterId id="2147483769" r:id="rId7"/>
    <p:sldMasterId id="2147483773" r:id="rId8"/>
  </p:sldMasterIdLst>
  <p:notesMasterIdLst>
    <p:notesMasterId r:id="rId35"/>
  </p:notesMasterIdLst>
  <p:handoutMasterIdLst>
    <p:handoutMasterId r:id="rId36"/>
  </p:handoutMasterIdLst>
  <p:sldIdLst>
    <p:sldId id="314" r:id="rId9"/>
    <p:sldId id="484" r:id="rId10"/>
    <p:sldId id="464" r:id="rId11"/>
    <p:sldId id="326" r:id="rId12"/>
    <p:sldId id="335" r:id="rId13"/>
    <p:sldId id="339" r:id="rId14"/>
    <p:sldId id="340" r:id="rId15"/>
    <p:sldId id="516" r:id="rId16"/>
    <p:sldId id="525" r:id="rId17"/>
    <p:sldId id="537" r:id="rId18"/>
    <p:sldId id="466" r:id="rId19"/>
    <p:sldId id="342" r:id="rId20"/>
    <p:sldId id="517" r:id="rId21"/>
    <p:sldId id="467" r:id="rId22"/>
    <p:sldId id="518" r:id="rId23"/>
    <p:sldId id="519" r:id="rId24"/>
    <p:sldId id="520" r:id="rId25"/>
    <p:sldId id="521" r:id="rId26"/>
    <p:sldId id="329" r:id="rId27"/>
    <p:sldId id="522" r:id="rId28"/>
    <p:sldId id="468" r:id="rId29"/>
    <p:sldId id="469" r:id="rId30"/>
    <p:sldId id="523" r:id="rId31"/>
    <p:sldId id="524" r:id="rId32"/>
    <p:sldId id="442" r:id="rId33"/>
    <p:sldId id="311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E3"/>
    <a:srgbClr val="F39200"/>
    <a:srgbClr val="004070"/>
    <a:srgbClr val="143466"/>
    <a:srgbClr val="D2112F"/>
    <a:srgbClr val="D9112F"/>
    <a:srgbClr val="46667E"/>
    <a:srgbClr val="B02B08"/>
    <a:srgbClr val="06102C"/>
    <a:srgbClr val="710E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5E0959-9730-48F5-811E-E51F49A3A66C}" v="1" dt="2025-07-29T10:56:55.169"/>
  </p1510:revLst>
</p1510:revInfo>
</file>

<file path=ppt/tableStyles.xml><?xml version="1.0" encoding="utf-8"?>
<a:tblStyleLst xmlns:a="http://schemas.openxmlformats.org/drawingml/2006/main" def="{C083E6E3-FA7D-4D7B-A595-EF9225AFEA82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Style léger 1 - Accentuation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9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heme" Target="theme/theme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customXml" Target="../customXml/item4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>
              <a:latin typeface="Arial" charset="0"/>
            </a:endParaRP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7280E-EB1E-430F-82C3-C6F223D91BE0}" type="datetimeFigureOut">
              <a:rPr lang="fr-BE" smtClean="0">
                <a:latin typeface="Arial" charset="0"/>
              </a:rPr>
              <a:t>19-05-26</a:t>
            </a:fld>
            <a:endParaRPr lang="fr-BE">
              <a:latin typeface="Arial" charset="0"/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>
              <a:latin typeface="Arial" charset="0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AE269F-1C5F-47E0-A50D-8020C94D167E}" type="slidenum">
              <a:rPr lang="fr-BE" smtClean="0">
                <a:latin typeface="Arial" charset="0"/>
              </a:rPr>
              <a:t>‹nr.›</a:t>
            </a:fld>
            <a:endParaRPr lang="fr-BE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0325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charset="0"/>
              </a:defRPr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charset="0"/>
              </a:defRPr>
            </a:lvl1pPr>
          </a:lstStyle>
          <a:p>
            <a:fld id="{BB3CE6B4-12EF-4CCB-8AE6-31B61E887CE1}" type="datetimeFigureOut">
              <a:rPr lang="fr-BE" smtClean="0"/>
              <a:pPr/>
              <a:t>19-05-26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charset="0"/>
              </a:defRPr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charset="0"/>
              </a:defRPr>
            </a:lvl1pPr>
          </a:lstStyle>
          <a:p>
            <a:fld id="{0D48D77D-3B11-479E-A0EA-4F4969CB73F1}" type="slidenum">
              <a:rPr lang="fr-BE" smtClean="0"/>
              <a:pPr/>
              <a:t>‹nr.›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5056342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err="1"/>
              <a:t>Wij</a:t>
            </a:r>
            <a:r>
              <a:rPr lang="fr-BE"/>
              <a:t> </a:t>
            </a:r>
            <a:r>
              <a:rPr lang="fr-BE" err="1"/>
              <a:t>zullen</a:t>
            </a:r>
            <a:r>
              <a:rPr lang="fr-BE"/>
              <a:t> de </a:t>
            </a:r>
            <a:r>
              <a:rPr lang="fr-BE" err="1"/>
              <a:t>documenten</a:t>
            </a:r>
            <a:r>
              <a:rPr lang="fr-BE"/>
              <a:t> </a:t>
            </a:r>
            <a:r>
              <a:rPr lang="fr-BE" err="1"/>
              <a:t>aanleveren</a:t>
            </a:r>
            <a:r>
              <a:rPr lang="fr-BE"/>
              <a:t> die </a:t>
            </a:r>
            <a:r>
              <a:rPr lang="fr-BE" err="1"/>
              <a:t>uitgedeeld</a:t>
            </a:r>
            <a:r>
              <a:rPr lang="fr-BE"/>
              <a:t> </a:t>
            </a:r>
            <a:r>
              <a:rPr lang="fr-BE" err="1"/>
              <a:t>kunnen</a:t>
            </a:r>
            <a:r>
              <a:rPr lang="fr-BE"/>
              <a:t> </a:t>
            </a:r>
            <a:r>
              <a:rPr lang="fr-BE" err="1"/>
              <a:t>worden</a:t>
            </a:r>
            <a:r>
              <a:rPr lang="fr-BE"/>
              <a:t> in de </a:t>
            </a:r>
            <a:r>
              <a:rPr lang="fr-BE" err="1"/>
              <a:t>klassikale</a:t>
            </a:r>
            <a:r>
              <a:rPr lang="fr-BE"/>
              <a:t> </a:t>
            </a:r>
            <a:r>
              <a:rPr lang="fr-BE" err="1"/>
              <a:t>sessie</a:t>
            </a:r>
            <a:r>
              <a:rPr lang="fr-BE"/>
              <a:t>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579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55878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file:////Users/pym30/Desktop/TELETRAVAIL/COHEZIO/21xxx_Templates_PPT_maj/Links/21xxx_BasDePage_Ligne_Pagination_logo_PAYSAGE_v1.jpg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file:////Users/pym30/Desktop/TELETRAVAIL/COHEZIO/21xxx_Templates_PPT_maj/Links/21xxx_BasDePage_Ligne_Pagination_logo_PAYSAGE_v1.jpg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file:////Users/pym30/Desktop/TELETRAVAIL/COHEZIO/21xxx_Templates_PPT_maj/Links/21xxx_BasDePage_Ligne_Pagination_logo_PAYSAGE_v1.jpg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file:////Users/pym30/Desktop/TELETRAVAIL/COHEZIO/21xxx_Templates_PPT_maj/Links/21xxx_BasDePage_Ligne_Pagination_logo_PAYSAGE_v1.jpg" TargetMode="Externa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5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file:////Users/pym30/Desktop/TELETRAVAIL/COHEZIO/21xxx_Templates_PPT_maj/Links/21xxx_BasDePage_Ligne_Pagination_logo_PAYSAGE_v1.jpg" TargetMode="Externa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4" Type="http://schemas.openxmlformats.org/officeDocument/2006/relationships/image" Target="file:////Users/pym30/Desktop/TELETRAVAIL/COHEZIO/21xxx_Templates_PPT_maj/Links/21xxx_BasDePage_Ligne_Pagination_logo_PAYSAGE_v1.jpg" TargetMode="Externa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Relationship Id="rId4" Type="http://schemas.openxmlformats.org/officeDocument/2006/relationships/image" Target="file:////Users/pym30/Desktop/TELETRAVAIL/COHEZIO/21xxx_Templates_PPT_maj/Links/21xxx_BasDePage_Ligne_Pagination_logo_PAYSAGE_v1.jpg" TargetMode="Externa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Relationship Id="rId4" Type="http://schemas.openxmlformats.org/officeDocument/2006/relationships/image" Target="file:////Users/pym30/Desktop/TELETRAVAIL/COHEZIO/21xxx_Templates_PPT_maj/Links/21xxx_BasDePage_Ligne_Pagination_logo_PAYSAGE_v1.jpg" TargetMode="Externa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1520"/>
            <a:ext cx="1581149" cy="3466150"/>
          </a:xfrm>
          <a:prstGeom prst="rect">
            <a:avLst/>
          </a:prstGeom>
        </p:spPr>
      </p:pic>
      <p:sp>
        <p:nvSpPr>
          <p:cNvPr id="12" name="Espace réservé du contenu 21"/>
          <p:cNvSpPr>
            <a:spLocks noGrp="1"/>
          </p:cNvSpPr>
          <p:nvPr>
            <p:ph sz="quarter" idx="12" hasCustomPrompt="1"/>
          </p:nvPr>
        </p:nvSpPr>
        <p:spPr>
          <a:xfrm>
            <a:off x="4724400" y="6116638"/>
            <a:ext cx="7134225" cy="49517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indent="0">
              <a:buNone/>
            </a:pPr>
            <a:r>
              <a:rPr lang="fr-FR"/>
              <a:t>date</a:t>
            </a:r>
            <a:endParaRPr lang="fr-BE">
              <a:solidFill>
                <a:schemeClr val="bg1"/>
              </a:solidFill>
              <a:latin typeface="HelveticaNeue LT 25 UltLight" panose="020B0500000000000000" pitchFamily="34" charset="0"/>
            </a:endParaRPr>
          </a:p>
        </p:txBody>
      </p:sp>
      <p:sp>
        <p:nvSpPr>
          <p:cNvPr id="13" name="Espace réservé du contenu 24"/>
          <p:cNvSpPr>
            <a:spLocks noGrp="1"/>
          </p:cNvSpPr>
          <p:nvPr>
            <p:ph sz="quarter" idx="13" hasCustomPrompt="1"/>
          </p:nvPr>
        </p:nvSpPr>
        <p:spPr>
          <a:xfrm>
            <a:off x="4724400" y="5586413"/>
            <a:ext cx="7134225" cy="5302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3200" b="0" i="0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indent="0">
              <a:buNone/>
            </a:pPr>
            <a:r>
              <a:rPr lang="fr-FR"/>
              <a:t>Intervenant</a:t>
            </a:r>
          </a:p>
        </p:txBody>
      </p:sp>
      <p:sp>
        <p:nvSpPr>
          <p:cNvPr id="14" name="Espace réservé du contenu 3"/>
          <p:cNvSpPr>
            <a:spLocks noGrp="1"/>
          </p:cNvSpPr>
          <p:nvPr>
            <p:ph sz="quarter" idx="14" hasCustomPrompt="1"/>
          </p:nvPr>
        </p:nvSpPr>
        <p:spPr>
          <a:xfrm>
            <a:off x="1653144" y="1980626"/>
            <a:ext cx="10131425" cy="11779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5400" b="0" i="0" cap="none">
                <a:solidFill>
                  <a:srgbClr val="009FE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algn="l"/>
            <a:r>
              <a:rPr lang="fr-BE" sz="5400" cap="all"/>
              <a:t>TITRE</a:t>
            </a:r>
          </a:p>
        </p:txBody>
      </p:sp>
      <p:sp>
        <p:nvSpPr>
          <p:cNvPr id="15" name="Espace réservé du contenu 3"/>
          <p:cNvSpPr>
            <a:spLocks noGrp="1"/>
          </p:cNvSpPr>
          <p:nvPr>
            <p:ph sz="quarter" idx="15" hasCustomPrompt="1"/>
          </p:nvPr>
        </p:nvSpPr>
        <p:spPr>
          <a:xfrm>
            <a:off x="1653143" y="2668006"/>
            <a:ext cx="10131425" cy="11779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3600" b="0" i="0" cap="none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indent="0">
              <a:buNone/>
            </a:pPr>
            <a:r>
              <a:rPr lang="fr-FR" sz="3900"/>
              <a:t>Sous titre</a:t>
            </a:r>
          </a:p>
        </p:txBody>
      </p:sp>
    </p:spTree>
    <p:extLst>
      <p:ext uri="{BB962C8B-B14F-4D97-AF65-F5344CB8AC3E}">
        <p14:creationId xmlns:p14="http://schemas.microsoft.com/office/powerpoint/2010/main" val="1976638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20F9074-D1A8-CE42-AE1F-AFEBD170E247}"/>
              </a:ext>
            </a:extLst>
          </p:cNvPr>
          <p:cNvPicPr>
            <a:picLocks noChangeAspect="1"/>
          </p:cNvPicPr>
          <p:nvPr userDrawn="1"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2" name="Espace réservé du contenu 11"/>
          <p:cNvSpPr>
            <a:spLocks noGrp="1"/>
          </p:cNvSpPr>
          <p:nvPr>
            <p:ph sz="quarter" idx="11" hasCustomPrompt="1"/>
          </p:nvPr>
        </p:nvSpPr>
        <p:spPr>
          <a:xfrm>
            <a:off x="505691" y="1424606"/>
            <a:ext cx="6974987" cy="4156563"/>
          </a:xfrm>
          <a:prstGeom prst="rect">
            <a:avLst/>
          </a:prstGeom>
        </p:spPr>
        <p:txBody>
          <a:bodyPr>
            <a:normAutofit/>
          </a:bodyPr>
          <a:lstStyle>
            <a:lvl1pPr marL="409575" indent="-409575">
              <a:buSzPct val="100000"/>
              <a:buFontTx/>
              <a:buBlip>
                <a:blip r:embed="rId4"/>
              </a:buBlip>
              <a:defRPr sz="3600">
                <a:solidFill>
                  <a:srgbClr val="004070"/>
                </a:solidFill>
                <a:latin typeface="HelveticaNeueLT Std" panose="020B0604020202020204" pitchFamily="34" charset="0"/>
              </a:defRPr>
            </a:lvl1pPr>
            <a:lvl2pPr marL="742950" indent="-285750">
              <a:buFontTx/>
              <a:buBlip>
                <a:blip r:embed="rId5"/>
              </a:buBlip>
              <a:defRPr sz="3000">
                <a:solidFill>
                  <a:srgbClr val="004070"/>
                </a:solidFill>
              </a:defRPr>
            </a:lvl2pPr>
            <a:lvl3pPr marL="1143000" indent="-228600">
              <a:buFontTx/>
              <a:buBlip>
                <a:blip r:embed="rId6"/>
              </a:buBlip>
              <a:defRPr sz="2800">
                <a:solidFill>
                  <a:srgbClr val="004070"/>
                </a:solidFill>
              </a:defRPr>
            </a:lvl3pPr>
            <a:lvl4pPr marL="1543050" marR="0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Blip>
                <a:blip r:embed="rId7"/>
              </a:buBlip>
              <a:tabLst/>
              <a:defRPr sz="2600">
                <a:solidFill>
                  <a:srgbClr val="004070"/>
                </a:solidFill>
              </a:defRPr>
            </a:lvl4pPr>
            <a:lvl5pPr marL="2343150" indent="-285750">
              <a:buFontTx/>
              <a:buBlip>
                <a:blip r:embed="rId4"/>
              </a:buBlip>
              <a:defRPr/>
            </a:lvl5pPr>
          </a:lstStyle>
          <a:p>
            <a:pPr marL="409575" indent="-409575">
              <a:buBlip>
                <a:blip r:embed="rId4"/>
              </a:buBlip>
            </a:pPr>
            <a:r>
              <a:rPr lang="fr-FR" sz="3600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rPr>
              <a:t>Niveau 1</a:t>
            </a:r>
          </a:p>
          <a:p>
            <a:pPr marL="858838" indent="-457200">
              <a:buBlip>
                <a:blip r:embed="rId5"/>
              </a:buBlip>
            </a:pPr>
            <a:r>
              <a:rPr lang="fr-FR" sz="3000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rPr>
              <a:t>Niveau 2</a:t>
            </a:r>
          </a:p>
          <a:p>
            <a:pPr marL="1290638" indent="-444500">
              <a:buBlip>
                <a:blip r:embed="rId6"/>
              </a:buBlip>
            </a:pPr>
            <a:r>
              <a:rPr lang="fr-FR" sz="2800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rPr>
              <a:t>Niveau 3</a:t>
            </a:r>
          </a:p>
          <a:p>
            <a:pPr marL="1735138" indent="-444500">
              <a:buBlip>
                <a:blip r:embed="rId7"/>
              </a:buBlip>
            </a:pPr>
            <a:r>
              <a:rPr lang="fr-FR" sz="2600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rPr>
              <a:t>Niveau 4</a:t>
            </a:r>
          </a:p>
        </p:txBody>
      </p:sp>
      <p:sp>
        <p:nvSpPr>
          <p:cNvPr id="17" name="Espace réservé du contenu 3"/>
          <p:cNvSpPr>
            <a:spLocks noGrp="1"/>
          </p:cNvSpPr>
          <p:nvPr>
            <p:ph sz="quarter" idx="12" hasCustomPrompt="1"/>
          </p:nvPr>
        </p:nvSpPr>
        <p:spPr>
          <a:xfrm>
            <a:off x="505691" y="380111"/>
            <a:ext cx="1676400" cy="970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4400" b="0" i="0">
                <a:solidFill>
                  <a:srgbClr val="143466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Titre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0D73623-8B46-D244-9F17-5E91E98B7208}"/>
              </a:ext>
            </a:extLst>
          </p:cNvPr>
          <p:cNvSpPr txBox="1"/>
          <p:nvPr userDrawn="1"/>
        </p:nvSpPr>
        <p:spPr>
          <a:xfrm>
            <a:off x="11106261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7A6B4602-DF6D-4341-870E-BAC525D8BA7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511"/>
            <a:ext cx="434109" cy="95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07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1520"/>
            <a:ext cx="1581149" cy="3466150"/>
          </a:xfrm>
          <a:prstGeom prst="rect">
            <a:avLst/>
          </a:prstGeom>
        </p:spPr>
      </p:pic>
      <p:sp>
        <p:nvSpPr>
          <p:cNvPr id="18" name="Espace réservé du texte 19"/>
          <p:cNvSpPr>
            <a:spLocks noGrp="1"/>
          </p:cNvSpPr>
          <p:nvPr>
            <p:ph type="body" sz="quarter" idx="10" hasCustomPrompt="1"/>
          </p:nvPr>
        </p:nvSpPr>
        <p:spPr>
          <a:xfrm>
            <a:off x="1904613" y="1341520"/>
            <a:ext cx="9390063" cy="4958250"/>
          </a:xfrm>
          <a:prstGeom prst="rect">
            <a:avLst/>
          </a:prstGeom>
        </p:spPr>
        <p:txBody>
          <a:bodyPr/>
          <a:lstStyle>
            <a:lvl1pPr marL="228600" indent="-228600">
              <a:buFontTx/>
              <a:buBlip>
                <a:blip r:embed="rId3"/>
              </a:buBlip>
              <a:defRPr sz="2200">
                <a:solidFill>
                  <a:srgbClr val="004070"/>
                </a:solidFill>
                <a:latin typeface="Arial" charset="0"/>
                <a:ea typeface="Arial" charset="0"/>
                <a:cs typeface="Arial" charset="0"/>
              </a:defRPr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Texte</a:t>
            </a:r>
          </a:p>
        </p:txBody>
      </p:sp>
    </p:spTree>
    <p:extLst>
      <p:ext uri="{BB962C8B-B14F-4D97-AF65-F5344CB8AC3E}">
        <p14:creationId xmlns:p14="http://schemas.microsoft.com/office/powerpoint/2010/main" val="2133247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e (femme - 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91282"/>
            <a:ext cx="428962" cy="725937"/>
          </a:xfrm>
          <a:prstGeom prst="rect">
            <a:avLst/>
          </a:prstGeom>
        </p:spPr>
      </p:pic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8244" y="491282"/>
            <a:ext cx="10515600" cy="6727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 b="0" i="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20" name="Espace réservé du texte 19"/>
          <p:cNvSpPr>
            <a:spLocks noGrp="1"/>
          </p:cNvSpPr>
          <p:nvPr>
            <p:ph type="body" sz="quarter" idx="10"/>
          </p:nvPr>
        </p:nvSpPr>
        <p:spPr>
          <a:xfrm>
            <a:off x="542929" y="1741488"/>
            <a:ext cx="10529595" cy="4958250"/>
          </a:xfrm>
        </p:spPr>
        <p:txBody>
          <a:bodyPr/>
          <a:lstStyle>
            <a:lvl1pPr>
              <a:defRPr/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11" hasCustomPrompt="1"/>
          </p:nvPr>
        </p:nvSpPr>
        <p:spPr>
          <a:xfrm>
            <a:off x="547688" y="1163638"/>
            <a:ext cx="10515600" cy="336550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Sous titre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9DA45F1-307E-DC4A-850E-65DAF71EC0FF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18B13B1-4042-BE48-B043-E064F4A78506}"/>
              </a:ext>
            </a:extLst>
          </p:cNvPr>
          <p:cNvSpPr txBox="1"/>
          <p:nvPr userDrawn="1"/>
        </p:nvSpPr>
        <p:spPr>
          <a:xfrm>
            <a:off x="11097025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161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e (femme - bleu clai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91283"/>
            <a:ext cx="428962" cy="725935"/>
          </a:xfrm>
          <a:prstGeom prst="rect">
            <a:avLst/>
          </a:prstGeom>
        </p:spPr>
      </p:pic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548244" y="491283"/>
            <a:ext cx="10515600" cy="672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 b="0" i="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9" name="Espace réservé du texte 19"/>
          <p:cNvSpPr>
            <a:spLocks noGrp="1"/>
          </p:cNvSpPr>
          <p:nvPr>
            <p:ph type="body" sz="quarter" idx="10"/>
          </p:nvPr>
        </p:nvSpPr>
        <p:spPr>
          <a:xfrm>
            <a:off x="542923" y="1741488"/>
            <a:ext cx="10515600" cy="4958250"/>
          </a:xfrm>
        </p:spPr>
        <p:txBody>
          <a:bodyPr/>
          <a:lstStyle>
            <a:lvl1pPr>
              <a:defRPr>
                <a:latin typeface="Arial" charset="0"/>
                <a:ea typeface="Arial" charset="0"/>
                <a:cs typeface="Arial" charset="0"/>
              </a:defRPr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0" name="Espace réservé du contenu 27"/>
          <p:cNvSpPr>
            <a:spLocks noGrp="1"/>
          </p:cNvSpPr>
          <p:nvPr>
            <p:ph sz="quarter" idx="11" hasCustomPrompt="1"/>
          </p:nvPr>
        </p:nvSpPr>
        <p:spPr>
          <a:xfrm>
            <a:off x="547688" y="1163638"/>
            <a:ext cx="10515600" cy="336550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Sous titre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B6EEDEF-985C-794D-8DC6-6A7608A21382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F2E80B93-4609-4742-8A35-61AEA3C41443}"/>
              </a:ext>
            </a:extLst>
          </p:cNvPr>
          <p:cNvSpPr txBox="1"/>
          <p:nvPr userDrawn="1"/>
        </p:nvSpPr>
        <p:spPr>
          <a:xfrm>
            <a:off x="11097025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171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de gar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2594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e (femme - rou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818D19-1391-064A-A4A3-71AC2E6882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316" y="2371522"/>
            <a:ext cx="8069367" cy="211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96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(femme - 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91282"/>
            <a:ext cx="428962" cy="725937"/>
          </a:xfrm>
          <a:prstGeom prst="rect">
            <a:avLst/>
          </a:prstGeom>
        </p:spPr>
      </p:pic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8244" y="491282"/>
            <a:ext cx="10515600" cy="6727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 b="0" i="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20" name="Espace réservé du texte 19"/>
          <p:cNvSpPr>
            <a:spLocks noGrp="1"/>
          </p:cNvSpPr>
          <p:nvPr>
            <p:ph type="body" sz="quarter" idx="10"/>
          </p:nvPr>
        </p:nvSpPr>
        <p:spPr>
          <a:xfrm>
            <a:off x="542929" y="1741488"/>
            <a:ext cx="10529595" cy="4958250"/>
          </a:xfrm>
        </p:spPr>
        <p:txBody>
          <a:bodyPr/>
          <a:lstStyle>
            <a:lvl1pPr>
              <a:defRPr/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11" hasCustomPrompt="1"/>
          </p:nvPr>
        </p:nvSpPr>
        <p:spPr>
          <a:xfrm>
            <a:off x="547688" y="1163638"/>
            <a:ext cx="10515600" cy="336550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Sous titre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9DA45F1-307E-DC4A-850E-65DAF71EC0FF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18B13B1-4042-BE48-B043-E064F4A78506}"/>
              </a:ext>
            </a:extLst>
          </p:cNvPr>
          <p:cNvSpPr txBox="1"/>
          <p:nvPr userDrawn="1"/>
        </p:nvSpPr>
        <p:spPr>
          <a:xfrm>
            <a:off x="11097025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coin arrondis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de gar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2194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Intro-01">
  <p:cSld name="04_Intro-0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"/>
          <p:cNvSpPr/>
          <p:nvPr/>
        </p:nvSpPr>
        <p:spPr>
          <a:xfrm>
            <a:off x="186297" y="0"/>
            <a:ext cx="6624637" cy="4232713"/>
          </a:xfrm>
          <a:custGeom>
            <a:avLst/>
            <a:gdLst/>
            <a:ahLst/>
            <a:cxnLst/>
            <a:rect l="l" t="t" r="r" b="b"/>
            <a:pathLst>
              <a:path w="6624637" h="4232713" extrusionOk="0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" name="Google Shape;17;p1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28788" y="5695293"/>
            <a:ext cx="2731346" cy="759293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18"/>
          <p:cNvSpPr>
            <a:spLocks noGrp="1"/>
          </p:cNvSpPr>
          <p:nvPr>
            <p:ph type="pic" idx="2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19" name="Google Shape;19;p18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752" cy="1965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0" name="Google Shape;2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914162">
            <a:off x="-3640523" y="565838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8"/>
          <p:cNvSpPr txBox="1">
            <a:spLocks noGrp="1"/>
          </p:cNvSpPr>
          <p:nvPr>
            <p:ph type="body" idx="1"/>
          </p:nvPr>
        </p:nvSpPr>
        <p:spPr>
          <a:xfrm>
            <a:off x="493160" y="2523871"/>
            <a:ext cx="6061075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7352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0" name="Tijdelijke aanduiding voor tekst 2">
            <a:extLst>
              <a:ext uri="{FF2B5EF4-FFF2-40B4-BE49-F238E27FC236}">
                <a16:creationId xmlns:a16="http://schemas.microsoft.com/office/drawing/2014/main" id="{D68148DB-57D5-4800-A977-F2AC3F99EAC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34964" y="1993900"/>
            <a:ext cx="11315700" cy="405447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accent6"/>
                </a:solidFill>
              </a:defRPr>
            </a:lvl1pPr>
            <a:lvl2pPr>
              <a:defRPr sz="1800">
                <a:solidFill>
                  <a:schemeClr val="accent6"/>
                </a:solidFill>
              </a:defRPr>
            </a:lvl2pPr>
            <a:lvl3pPr>
              <a:defRPr sz="1800">
                <a:solidFill>
                  <a:schemeClr val="accent6"/>
                </a:solidFill>
              </a:defRPr>
            </a:lvl3pPr>
            <a:lvl4pPr>
              <a:defRPr sz="1800">
                <a:solidFill>
                  <a:schemeClr val="accent6"/>
                </a:solidFill>
              </a:defRPr>
            </a:lvl4pPr>
            <a:lvl5pPr>
              <a:defRPr sz="1800">
                <a:solidFill>
                  <a:schemeClr val="accent6"/>
                </a:solidFill>
              </a:defRPr>
            </a:lvl5pPr>
            <a:lvl6pPr>
              <a:defRPr sz="1800">
                <a:solidFill>
                  <a:schemeClr val="accent6"/>
                </a:solidFill>
              </a:defRPr>
            </a:lvl6pPr>
            <a:lvl7pPr>
              <a:defRPr sz="1800">
                <a:solidFill>
                  <a:schemeClr val="accent6"/>
                </a:solidFill>
              </a:defRPr>
            </a:lvl7pPr>
            <a:lvl8pPr>
              <a:defRPr sz="1800">
                <a:solidFill>
                  <a:schemeClr val="accent6"/>
                </a:solidFill>
              </a:defRPr>
            </a:lvl8pPr>
          </a:lstStyle>
          <a:p>
            <a:pPr lvl="0"/>
            <a:r>
              <a:rPr lang="nl-NL" dirty="0"/>
              <a:t>Dit is body copy…</a:t>
            </a:r>
          </a:p>
        </p:txBody>
      </p:sp>
      <p:sp>
        <p:nvSpPr>
          <p:cNvPr id="11" name="Tijdelijke aanduiding voor tekst 4">
            <a:extLst>
              <a:ext uri="{FF2B5EF4-FFF2-40B4-BE49-F238E27FC236}">
                <a16:creationId xmlns:a16="http://schemas.microsoft.com/office/drawing/2014/main" id="{4BE3721F-B293-44A5-B3B8-6A4772C4B9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4964" y="1268413"/>
            <a:ext cx="11315700" cy="725487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Klik om de SUBTITEL aan te passen</a:t>
            </a:r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5154DF-274C-47BF-A0DB-C4513A09A64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B0E4E7-2F4B-4C53-8BF3-3388181487F4}" type="datetime1">
              <a:rPr lang="en-US" smtClean="0"/>
              <a:t>5/19/2026</a:t>
            </a:fld>
            <a:endParaRPr lang="en-US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0A95B34-3DF6-4D34-B905-566CD2628B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Voettekst</a:t>
            </a:r>
            <a:endParaRPr lang="en-US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F27BB78-9AFE-495A-BF8B-CF7CAE2808F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25C4CAC-AA3F-594B-A1EB-4BFCBC27B7D5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906EBE61-E2F2-412D-B8B2-69718DF360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3" y="365126"/>
            <a:ext cx="11306173" cy="900000"/>
          </a:xfrm>
        </p:spPr>
        <p:txBody>
          <a:bodyPr anchor="t" anchorCtr="0"/>
          <a:lstStyle/>
          <a:p>
            <a:r>
              <a:rPr lang="en-US" b="0" dirty="0" err="1"/>
              <a:t>Klik</a:t>
            </a:r>
            <a:r>
              <a:rPr lang="en-US" b="0" dirty="0"/>
              <a:t> om de TITEL </a:t>
            </a:r>
            <a:r>
              <a:rPr lang="en-US" b="0" dirty="0" err="1"/>
              <a:t>aan</a:t>
            </a:r>
            <a:r>
              <a:rPr lang="en-US" b="0" dirty="0"/>
              <a:t> </a:t>
            </a:r>
            <a:r>
              <a:rPr lang="en-US" b="0" dirty="0" err="1"/>
              <a:t>te</a:t>
            </a:r>
            <a:r>
              <a:rPr lang="en-US" b="0" dirty="0"/>
              <a:t> passe</a:t>
            </a:r>
            <a:r>
              <a:rPr lang="nl-NL" dirty="0"/>
              <a:t>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8642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7333">
          <p15:clr>
            <a:srgbClr val="FBAE40"/>
          </p15:clr>
        </p15:guide>
        <p15:guide id="2" pos="21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ekst-04">
  <p:cSld name="04_Tekst-04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25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5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66" name="Google Shape;66;p25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2269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ekst-03">
  <p:cSld name="04_Tekst-03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643309">
            <a:off x="5804822" y="5886373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19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750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ekst-02">
  <p:cSld name="04_Tekst-02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9981105" y="396480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21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21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1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917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Tekst-01">
  <p:cSld name="01_Tekst-01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8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83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157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83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83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3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83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0" name="Google Shape;30;p83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5066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7333">
          <p15:clr>
            <a:srgbClr val="FBAE40"/>
          </p15:clr>
        </p15:guide>
        <p15:guide id="2" pos="21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(femme - bleu clai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91283"/>
            <a:ext cx="428962" cy="725935"/>
          </a:xfrm>
          <a:prstGeom prst="rect">
            <a:avLst/>
          </a:prstGeom>
        </p:spPr>
      </p:pic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548244" y="491283"/>
            <a:ext cx="10515600" cy="672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 b="0" i="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9" name="Espace réservé du texte 19"/>
          <p:cNvSpPr>
            <a:spLocks noGrp="1"/>
          </p:cNvSpPr>
          <p:nvPr>
            <p:ph type="body" sz="quarter" idx="10"/>
          </p:nvPr>
        </p:nvSpPr>
        <p:spPr>
          <a:xfrm>
            <a:off x="542923" y="1741488"/>
            <a:ext cx="10515600" cy="4958250"/>
          </a:xfrm>
        </p:spPr>
        <p:txBody>
          <a:bodyPr/>
          <a:lstStyle>
            <a:lvl1pPr>
              <a:defRPr>
                <a:latin typeface="Arial" charset="0"/>
                <a:ea typeface="Arial" charset="0"/>
                <a:cs typeface="Arial" charset="0"/>
              </a:defRPr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0" name="Espace réservé du contenu 27"/>
          <p:cNvSpPr>
            <a:spLocks noGrp="1"/>
          </p:cNvSpPr>
          <p:nvPr>
            <p:ph sz="quarter" idx="11" hasCustomPrompt="1"/>
          </p:nvPr>
        </p:nvSpPr>
        <p:spPr>
          <a:xfrm>
            <a:off x="547688" y="1163638"/>
            <a:ext cx="10515600" cy="336550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Sous titre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B6EEDEF-985C-794D-8DC6-6A7608A21382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F2E80B93-4609-4742-8A35-61AEA3C41443}"/>
              </a:ext>
            </a:extLst>
          </p:cNvPr>
          <p:cNvSpPr txBox="1"/>
          <p:nvPr userDrawn="1"/>
        </p:nvSpPr>
        <p:spPr>
          <a:xfrm>
            <a:off x="11097025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coin arrondis (bleu clai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e (femme - 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91282"/>
            <a:ext cx="428962" cy="725937"/>
          </a:xfrm>
          <a:prstGeom prst="rect">
            <a:avLst/>
          </a:prstGeom>
        </p:spPr>
      </p:pic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8244" y="491282"/>
            <a:ext cx="10515600" cy="6727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 b="0" i="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20" name="Espace réservé du texte 19"/>
          <p:cNvSpPr>
            <a:spLocks noGrp="1"/>
          </p:cNvSpPr>
          <p:nvPr>
            <p:ph type="body" sz="quarter" idx="10"/>
          </p:nvPr>
        </p:nvSpPr>
        <p:spPr>
          <a:xfrm>
            <a:off x="542929" y="1741488"/>
            <a:ext cx="10529595" cy="4958250"/>
          </a:xfrm>
        </p:spPr>
        <p:txBody>
          <a:bodyPr/>
          <a:lstStyle>
            <a:lvl1pPr>
              <a:defRPr/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11" hasCustomPrompt="1"/>
          </p:nvPr>
        </p:nvSpPr>
        <p:spPr>
          <a:xfrm>
            <a:off x="547688" y="1163638"/>
            <a:ext cx="10515600" cy="336550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Sous titre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9DA45F1-307E-DC4A-850E-65DAF71EC0FF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18B13B1-4042-BE48-B043-E064F4A78506}"/>
              </a:ext>
            </a:extLst>
          </p:cNvPr>
          <p:cNvSpPr txBox="1"/>
          <p:nvPr userDrawn="1"/>
        </p:nvSpPr>
        <p:spPr>
          <a:xfrm>
            <a:off x="11097025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9749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(femme - bleu foncé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91282"/>
            <a:ext cx="428963" cy="725937"/>
          </a:xfrm>
          <a:prstGeom prst="rect">
            <a:avLst/>
          </a:prstGeom>
        </p:spPr>
      </p:pic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548244" y="491282"/>
            <a:ext cx="10515600" cy="6727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9" name="Espace réservé du texte 19"/>
          <p:cNvSpPr>
            <a:spLocks noGrp="1"/>
          </p:cNvSpPr>
          <p:nvPr>
            <p:ph type="body" sz="quarter" idx="10"/>
          </p:nvPr>
        </p:nvSpPr>
        <p:spPr>
          <a:xfrm>
            <a:off x="542929" y="1741488"/>
            <a:ext cx="10515600" cy="4958250"/>
          </a:xfrm>
        </p:spPr>
        <p:txBody>
          <a:bodyPr/>
          <a:lstStyle>
            <a:lvl1pPr>
              <a:defRPr>
                <a:latin typeface="Arial" charset="0"/>
                <a:ea typeface="Arial" charset="0"/>
                <a:cs typeface="Arial" charset="0"/>
              </a:defRPr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0" name="Espace réservé du contenu 27"/>
          <p:cNvSpPr>
            <a:spLocks noGrp="1"/>
          </p:cNvSpPr>
          <p:nvPr>
            <p:ph sz="quarter" idx="11" hasCustomPrompt="1"/>
          </p:nvPr>
        </p:nvSpPr>
        <p:spPr>
          <a:xfrm>
            <a:off x="547688" y="1163638"/>
            <a:ext cx="10515600" cy="336550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Sous titre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8807A08C-6EE7-DC48-9B5E-4399839766D8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B15898AF-E233-8A4C-93A3-CFBA12FF334E}"/>
              </a:ext>
            </a:extLst>
          </p:cNvPr>
          <p:cNvSpPr txBox="1"/>
          <p:nvPr userDrawn="1"/>
        </p:nvSpPr>
        <p:spPr>
          <a:xfrm>
            <a:off x="11097025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coin arrondis (bleu foncé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(femme - rou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91281"/>
            <a:ext cx="428963" cy="725939"/>
          </a:xfrm>
          <a:prstGeom prst="rect">
            <a:avLst/>
          </a:prstGeom>
        </p:spPr>
      </p:pic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548244" y="491281"/>
            <a:ext cx="10515600" cy="6727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9" name="Espace réservé du texte 19"/>
          <p:cNvSpPr>
            <a:spLocks noGrp="1"/>
          </p:cNvSpPr>
          <p:nvPr>
            <p:ph type="body" sz="quarter" idx="10"/>
          </p:nvPr>
        </p:nvSpPr>
        <p:spPr>
          <a:xfrm>
            <a:off x="542929" y="1741488"/>
            <a:ext cx="10515600" cy="4958250"/>
          </a:xfrm>
        </p:spPr>
        <p:txBody>
          <a:bodyPr/>
          <a:lstStyle>
            <a:lvl1pPr>
              <a:defRPr>
                <a:latin typeface="Arial" charset="0"/>
                <a:ea typeface="Arial" charset="0"/>
                <a:cs typeface="Arial" charset="0"/>
              </a:defRPr>
            </a:lvl1pPr>
            <a:lvl9pPr marL="3657600" indent="0">
              <a:buNone/>
              <a:defRPr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0" name="Espace réservé du contenu 27"/>
          <p:cNvSpPr>
            <a:spLocks noGrp="1"/>
          </p:cNvSpPr>
          <p:nvPr>
            <p:ph sz="quarter" idx="11" hasCustomPrompt="1"/>
          </p:nvPr>
        </p:nvSpPr>
        <p:spPr>
          <a:xfrm>
            <a:off x="547688" y="1163638"/>
            <a:ext cx="10515600" cy="336550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/>
              <a:t>Sous titre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4FC532E4-AD5A-9344-9702-1A41BE5733BF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42" y="5801014"/>
            <a:ext cx="12177057" cy="105698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59FE6613-EE2E-D045-8E77-F3B0A92E62D3}"/>
              </a:ext>
            </a:extLst>
          </p:cNvPr>
          <p:cNvSpPr txBox="1"/>
          <p:nvPr userDrawn="1"/>
        </p:nvSpPr>
        <p:spPr>
          <a:xfrm>
            <a:off x="11097025" y="6325122"/>
            <a:ext cx="580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16AE413-02C2-48E9-9D79-A7490186FE0C}" type="slidenum">
              <a:rPr lang="fr-FR" sz="1200" b="0" i="0" smtClean="0">
                <a:solidFill>
                  <a:srgbClr val="004070"/>
                </a:solidFill>
                <a:latin typeface="Arial" charset="0"/>
              </a:rPr>
              <a:t>‹nr.›</a:t>
            </a:fld>
            <a:endParaRPr lang="fr-FR" b="0" i="0">
              <a:solidFill>
                <a:srgbClr val="004070"/>
              </a:solidFill>
              <a:latin typeface="Arial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coin arrondis (rou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2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004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86" r:id="rId4"/>
    <p:sldLayoutId id="2147483787" r:id="rId5"/>
    <p:sldLayoutId id="2147483788" r:id="rId6"/>
    <p:sldLayoutId id="214748378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90102"/>
            <a:ext cx="10515600" cy="41941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949311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4" r:id="rId2"/>
    <p:sldLayoutId id="2147483777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i="0" kern="1200">
          <a:solidFill>
            <a:srgbClr val="F39200"/>
          </a:solidFill>
          <a:latin typeface="Arial" charset="0"/>
          <a:ea typeface="Arial" charset="0"/>
          <a:cs typeface="Arial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120000"/>
        <a:buFontTx/>
        <a:buBlip>
          <a:blip r:embed="rId11"/>
        </a:buBlip>
        <a:defRPr sz="22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8622CB59-A246-43EB-912A-6DCBDF810C37}" type="slidenum">
              <a:rPr lang="fr-FR" smtClean="0"/>
              <a:pPr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412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8" r:id="rId2"/>
    <p:sldLayoutId id="214748377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i="0" kern="1200">
          <a:solidFill>
            <a:srgbClr val="009FE3"/>
          </a:solidFill>
          <a:latin typeface="Arial" charset="0"/>
          <a:ea typeface="Arial" charset="0"/>
          <a:cs typeface="Arial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120000"/>
        <a:buFontTx/>
        <a:buBlip>
          <a:blip r:embed="rId5"/>
        </a:buBlip>
        <a:defRPr sz="22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E7A59D7D-739B-427B-950E-F0A4881CEBFB}" type="slidenum">
              <a:rPr lang="fr-FR" smtClean="0"/>
              <a:pPr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636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i="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120000"/>
        <a:buFontTx/>
        <a:buBlip>
          <a:blip r:embed="rId4"/>
        </a:buBlip>
        <a:defRPr sz="22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4070"/>
          </a:solidFill>
          <a:latin typeface="HelveticaNeueLT Std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4070"/>
          </a:solidFill>
          <a:latin typeface="HelveticaNeueLT Std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004070"/>
          </a:solidFill>
          <a:latin typeface="HelveticaNeueLT Std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004070"/>
          </a:solidFill>
          <a:latin typeface="HelveticaNeueLT Std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56909-BEB2-4387-83F6-4AD0735AD7D9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298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rgbClr val="D2112F"/>
          </a:solidFill>
          <a:latin typeface="Arial" charset="0"/>
          <a:ea typeface="Arial" charset="0"/>
          <a:cs typeface="Arial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120000"/>
        <a:buFontTx/>
        <a:buBlip>
          <a:blip r:embed="rId4"/>
        </a:buBlip>
        <a:defRPr sz="22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004070"/>
          </a:solidFill>
          <a:latin typeface="Arial" charset="0"/>
          <a:ea typeface="Arial" charset="0"/>
          <a:cs typeface="Arial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coheziogroup.sharepoint.com/sites/RG_VLA-GO/Shared%20Documents/Documenten%20stagiairs/Standaard%20risicoklassen/Risicoklassen%20-%20standaard%20-%20GO!stagiairs%20.xlsx?web=1" TargetMode="Externa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Vlaanderen@cohezio.b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hyperlink" Target="mailto:vlaanderen@cohezio.be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sz="quarter" idx="12"/>
          </p:nvPr>
        </p:nvSpPr>
        <p:spPr/>
        <p:txBody>
          <a:bodyPr lIns="91440" tIns="45720" rIns="91440" bIns="45720" anchor="t">
            <a:normAutofit/>
          </a:bodyPr>
          <a:lstStyle/>
          <a:p>
            <a:r>
              <a:rPr lang="fr-FR" dirty="0">
                <a:latin typeface="Arial"/>
                <a:cs typeface="Arial"/>
              </a:rPr>
              <a:t>Mei 2025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/>
              <a:t>Cohezio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fr-FR" sz="4000" dirty="0"/>
              <a:t>Gezondheidstoezicht stagiaires GO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5"/>
          </p:nvPr>
        </p:nvSpPr>
        <p:spPr/>
        <p:txBody>
          <a:bodyPr lIns="91440" tIns="45720" rIns="91440" bIns="45720" anchor="ctr">
            <a:normAutofit/>
          </a:bodyPr>
          <a:lstStyle/>
          <a:p>
            <a:r>
              <a:rPr lang="fr-FR" dirty="0">
                <a:solidFill>
                  <a:srgbClr val="002060"/>
                </a:solidFill>
                <a:latin typeface="Arial"/>
                <a:cs typeface="Arial"/>
              </a:rPr>
              <a:t>Info </a:t>
            </a:r>
            <a:r>
              <a:rPr lang="fr-FR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dirty="0" err="1">
                <a:solidFill>
                  <a:srgbClr val="002060"/>
                </a:solidFill>
                <a:latin typeface="Arial"/>
                <a:cs typeface="Arial"/>
              </a:rPr>
              <a:t>stagebegeleiding</a:t>
            </a:r>
            <a:endParaRPr lang="fr-FR" dirty="0" err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749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sz="quarter" idx="11"/>
          </p:nvPr>
        </p:nvSpPr>
        <p:spPr>
          <a:xfrm>
            <a:off x="505691" y="1268362"/>
            <a:ext cx="8903780" cy="4729316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nl-NL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Wetgeving</a:t>
            </a:r>
          </a:p>
          <a:p>
            <a:r>
              <a:rPr lang="nl-NL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Voorbereiding Gezondheidstoezicht stagiairs</a:t>
            </a:r>
          </a:p>
          <a:p>
            <a:r>
              <a:rPr lang="nl-NL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Gezondheidstoezicht: dag van het onderzoek</a:t>
            </a:r>
          </a:p>
          <a:p>
            <a:r>
              <a:rPr lang="nl-NL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Gezondheidstoezicht: opvolging na het onderzoek</a:t>
            </a:r>
          </a:p>
          <a:p>
            <a:endParaRPr lang="nl-N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har char="•"/>
            </a:pPr>
            <a:endParaRPr lang="nl-N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90320" indent="0">
              <a:buNone/>
            </a:pPr>
            <a:endParaRPr lang="fr-FR" sz="26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2"/>
          </p:nvPr>
        </p:nvSpPr>
        <p:spPr>
          <a:xfrm>
            <a:off x="505690" y="380111"/>
            <a:ext cx="2227677" cy="970608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fr-FR" dirty="0" err="1">
                <a:latin typeface="Arial"/>
                <a:cs typeface="Arial"/>
              </a:rPr>
              <a:t>Inhoud</a:t>
            </a:r>
            <a:endParaRPr lang="fr-FR" dirty="0" err="1"/>
          </a:p>
        </p:txBody>
      </p:sp>
    </p:spTree>
    <p:extLst>
      <p:ext uri="{BB962C8B-B14F-4D97-AF65-F5344CB8AC3E}">
        <p14:creationId xmlns:p14="http://schemas.microsoft.com/office/powerpoint/2010/main" val="208204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>
                <a:solidFill>
                  <a:srgbClr val="F39200"/>
                </a:solidFill>
              </a:rPr>
              <a:t>Wetgeving</a:t>
            </a:r>
            <a:endParaRPr lang="fr-FR" dirty="0">
              <a:solidFill>
                <a:srgbClr val="F392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697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Wetgeving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Codex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welzijn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op het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werk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,</a:t>
            </a:r>
          </a:p>
          <a:p>
            <a:pPr marL="0" indent="0">
              <a:buNone/>
            </a:pP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 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Boek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X 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Werkorganisatie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en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bijzondere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werknemerscategorieën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, </a:t>
            </a:r>
          </a:p>
          <a:p>
            <a:pPr marL="0" indent="0">
              <a:buNone/>
            </a:pP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	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titel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4: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stagiair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  <a:p>
            <a:pPr marL="0" indent="0">
              <a:buNone/>
            </a:pPr>
            <a:endParaRPr lang="fr-FR" sz="1800" dirty="0">
              <a:solidFill>
                <a:srgbClr val="F58026"/>
              </a:solidFill>
              <a:latin typeface="Arial"/>
              <a:cs typeface="Arial"/>
            </a:endParaRPr>
          </a:p>
          <a:p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stagiair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=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elke</a:t>
            </a:r>
            <a:r>
              <a:rPr lang="fr-FR" sz="1800" i="1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leerling</a:t>
            </a:r>
            <a:r>
              <a:rPr lang="fr-FR" sz="1800" i="1" dirty="0">
                <a:solidFill>
                  <a:srgbClr val="009FE3"/>
                </a:solidFill>
                <a:latin typeface="Arial"/>
                <a:cs typeface="Arial"/>
              </a:rPr>
              <a:t> of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student</a:t>
            </a:r>
            <a:r>
              <a:rPr lang="fr-FR" sz="1800" i="1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die in het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kader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van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leerprogramma</a:t>
            </a:r>
            <a:r>
              <a:rPr lang="fr-FR" sz="18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georganiseerd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door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onderwijsinstelling</a:t>
            </a:r>
            <a:r>
              <a:rPr lang="fr-FR" sz="1800" dirty="0">
                <a:solidFill>
                  <a:srgbClr val="3D3D3D"/>
                </a:solidFill>
                <a:latin typeface="Arial"/>
                <a:cs typeface="Arial"/>
              </a:rPr>
              <a:t>,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daadwerkelijk</a:t>
            </a:r>
            <a:r>
              <a:rPr lang="fr-FR" sz="1800" i="1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arbeid</a:t>
            </a:r>
            <a:r>
              <a:rPr lang="fr-FR" sz="1800" i="1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verricht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bij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werkgever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, in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gelijkaardige</a:t>
            </a:r>
            <a:r>
              <a:rPr lang="fr-FR" sz="1800" i="1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1800" i="1" dirty="0" err="1">
                <a:solidFill>
                  <a:srgbClr val="009FE3"/>
                </a:solidFill>
                <a:latin typeface="Arial"/>
                <a:cs typeface="Arial"/>
              </a:rPr>
              <a:t>omstandigheden</a:t>
            </a:r>
            <a:r>
              <a:rPr lang="fr-FR" sz="1800" i="1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als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werknemers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en met het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oog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op het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opdoen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van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beroepservaring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(art. X.4-2).</a:t>
            </a:r>
          </a:p>
          <a:p>
            <a:pPr marL="0" indent="0">
              <a:buNone/>
            </a:pPr>
            <a:endParaRPr lang="fr-FR" sz="1800" dirty="0">
              <a:solidFill>
                <a:srgbClr val="3D3D3D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→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observatiestages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vallen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buiten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toepassingsgebied</a:t>
            </a: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endParaRPr lang="fr-FR" sz="1800" dirty="0">
              <a:solidFill>
                <a:srgbClr val="3D3D3D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endParaRPr lang="fr-FR" sz="1800" dirty="0">
              <a:solidFill>
                <a:srgbClr val="F58026"/>
              </a:solidFill>
              <a:latin typeface="Arial"/>
              <a:cs typeface="Arial"/>
            </a:endParaRP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E852FCF-2BDE-3476-DBE2-C57B54CB90BF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fr-BE" sz="2000" u="sng" dirty="0" err="1">
                <a:solidFill>
                  <a:srgbClr val="002060"/>
                </a:solidFill>
              </a:rPr>
              <a:t>Toepassing</a:t>
            </a:r>
            <a:endParaRPr lang="en-US" sz="2000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102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Wetgeving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: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bescherming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van de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stagiairs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>
          <a:xfrm>
            <a:off x="542923" y="1347019"/>
            <a:ext cx="10515600" cy="53527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Heel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wat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betrokken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partijen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!</a:t>
            </a:r>
          </a:p>
          <a:p>
            <a:pPr marL="0" indent="0">
              <a:buNone/>
            </a:pP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Onderwijsinstelling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Werkgever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(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stageplaats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)</a:t>
            </a:r>
          </a:p>
          <a:p>
            <a:pPr lvl="1"/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Arbeidsarts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Stagiair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b="1" dirty="0">
              <a:cs typeface="Arial"/>
            </a:endParaRPr>
          </a:p>
          <a:p>
            <a:pPr lvl="1">
              <a:buFont typeface="Courier New"/>
              <a:buChar char="o"/>
            </a:pPr>
            <a:endParaRPr lang="fr-FR" b="1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0543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A98C08-15C4-B438-8D0B-FB22E7EA3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 dirty="0" err="1">
                <a:solidFill>
                  <a:srgbClr val="009FE3"/>
                </a:solidFill>
                <a:latin typeface="Arial"/>
                <a:cs typeface="Arial"/>
              </a:rPr>
              <a:t>Wetgeving</a:t>
            </a:r>
            <a:r>
              <a:rPr lang="fr-FR" sz="3600" dirty="0">
                <a:solidFill>
                  <a:srgbClr val="009FE3"/>
                </a:solidFill>
                <a:latin typeface="Arial"/>
                <a:cs typeface="Arial"/>
              </a:rPr>
              <a:t>: </a:t>
            </a:r>
            <a:r>
              <a:rPr lang="fr-FR" sz="3600" dirty="0" err="1">
                <a:solidFill>
                  <a:srgbClr val="009FE3"/>
                </a:solidFill>
                <a:latin typeface="Arial"/>
                <a:cs typeface="Arial"/>
              </a:rPr>
              <a:t>verplichtingen</a:t>
            </a:r>
            <a:r>
              <a:rPr lang="fr-FR" sz="36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3600" dirty="0" err="1">
                <a:solidFill>
                  <a:srgbClr val="009FE3"/>
                </a:solidFill>
                <a:latin typeface="Arial"/>
                <a:cs typeface="Arial"/>
              </a:rPr>
              <a:t>werkgever</a:t>
            </a:r>
            <a:r>
              <a:rPr lang="fr-FR" sz="3600" dirty="0">
                <a:solidFill>
                  <a:srgbClr val="009FE3"/>
                </a:solidFill>
                <a:latin typeface="Arial"/>
                <a:cs typeface="Arial"/>
              </a:rPr>
              <a:t> (</a:t>
            </a:r>
            <a:r>
              <a:rPr lang="fr-FR" sz="3600" dirty="0" err="1">
                <a:solidFill>
                  <a:srgbClr val="009FE3"/>
                </a:solidFill>
                <a:latin typeface="Arial"/>
                <a:cs typeface="Arial"/>
              </a:rPr>
              <a:t>stageplaats</a:t>
            </a:r>
            <a:r>
              <a:rPr lang="fr-FR" sz="3600" dirty="0">
                <a:solidFill>
                  <a:srgbClr val="009FE3"/>
                </a:solidFill>
                <a:latin typeface="Arial"/>
                <a:cs typeface="Arial"/>
              </a:rPr>
              <a:t>)</a:t>
            </a:r>
            <a:endParaRPr lang="en-US" sz="3600" dirty="0">
              <a:solidFill>
                <a:srgbClr val="009FE3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062A030-51CE-E395-E59D-B8BB4216DF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BE" sz="1800" b="1" dirty="0" err="1">
                <a:solidFill>
                  <a:srgbClr val="002060"/>
                </a:solidFill>
              </a:rPr>
              <a:t>Communicatie</a:t>
            </a:r>
            <a:r>
              <a:rPr lang="fr-BE" sz="1800" b="1" dirty="0">
                <a:solidFill>
                  <a:srgbClr val="002060"/>
                </a:solidFill>
              </a:rPr>
              <a:t> </a:t>
            </a:r>
            <a:r>
              <a:rPr lang="fr-BE" sz="1800" b="1" dirty="0" err="1">
                <a:solidFill>
                  <a:srgbClr val="002060"/>
                </a:solidFill>
              </a:rPr>
              <a:t>naar</a:t>
            </a:r>
            <a:r>
              <a:rPr lang="fr-BE" sz="1800" b="1" dirty="0">
                <a:solidFill>
                  <a:srgbClr val="002060"/>
                </a:solidFill>
              </a:rPr>
              <a:t> de </a:t>
            </a:r>
            <a:r>
              <a:rPr lang="fr-BE" sz="1800" b="1" dirty="0" err="1">
                <a:solidFill>
                  <a:srgbClr val="002060"/>
                </a:solidFill>
              </a:rPr>
              <a:t>onderwijsinstelling</a:t>
            </a:r>
            <a:endParaRPr lang="fr-BE" sz="1800" b="1" dirty="0">
              <a:solidFill>
                <a:srgbClr val="002060"/>
              </a:solidFill>
            </a:endParaRPr>
          </a:p>
          <a:p>
            <a:pPr lvl="1"/>
            <a:r>
              <a:rPr lang="fr-BE" sz="18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Wanneer</a:t>
            </a:r>
            <a:r>
              <a:rPr lang="fr-BE" sz="1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2"/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start van de stage (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kijkstage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/>
            <a:r>
              <a:rPr lang="fr-BE" sz="1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Wat?</a:t>
            </a:r>
          </a:p>
          <a:p>
            <a:pPr lvl="2"/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Beschrijving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werkpost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Toe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passen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preventiemaatregelen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Aard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risico’s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→ </a:t>
            </a:r>
            <a:r>
              <a:rPr lang="fr-BE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gezondheidstoezicht</a:t>
            </a:r>
            <a:endParaRPr lang="fr-BE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r>
              <a:rPr lang="fr-BE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Inentingen</a:t>
            </a:r>
            <a:endParaRPr lang="fr-BE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r>
              <a:rPr lang="fr-BE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moederschapsbescherming</a:t>
            </a:r>
            <a:endParaRPr lang="fr-BE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Verplichtingen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die de stagiaire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moet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naleven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i.v.m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risico’s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eigen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werkpost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activiteit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Opleiding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toepassing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preventiemaatregelen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BE" sz="18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Hoe</a:t>
            </a:r>
            <a:r>
              <a:rPr lang="fr-BE" sz="1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2"/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Werkpostfiche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A5B6A88-8BCE-36F3-230E-FA66CE630997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fr-BE" sz="2000" u="sng" dirty="0" err="1">
                <a:solidFill>
                  <a:srgbClr val="002060"/>
                </a:solidFill>
              </a:rPr>
              <a:t>Risicoanalyse</a:t>
            </a:r>
            <a:r>
              <a:rPr lang="fr-BE" sz="2000" u="sng" dirty="0">
                <a:solidFill>
                  <a:srgbClr val="002060"/>
                </a:solidFill>
              </a:rPr>
              <a:t> + </a:t>
            </a:r>
            <a:r>
              <a:rPr lang="fr-BE" sz="2000" u="sng" dirty="0" err="1">
                <a:solidFill>
                  <a:srgbClr val="002060"/>
                </a:solidFill>
              </a:rPr>
              <a:t>preventiemaatregelen</a:t>
            </a:r>
            <a:endParaRPr lang="en-US" sz="2000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27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A42DE1-2394-1385-D7AB-6E48AE426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4400" dirty="0" err="1">
                <a:solidFill>
                  <a:srgbClr val="009FE3"/>
                </a:solidFill>
              </a:rPr>
              <a:t>Wetgeving</a:t>
            </a:r>
            <a:endParaRPr lang="en-US" sz="4400" dirty="0">
              <a:solidFill>
                <a:srgbClr val="009FE3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8E4045-E852-6C22-C665-EFE9FA46F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BE" sz="1800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Uitvoering</a:t>
            </a:r>
            <a:r>
              <a:rPr lang="fr-BE" sz="18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800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door</a:t>
            </a:r>
            <a:r>
              <a:rPr lang="fr-BE" sz="18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lvl="1"/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Arbeidsarts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dienst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preventie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bescherming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op het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werkgever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stageplaats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/>
            <a:endParaRPr lang="fr-BE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Arbeidsarts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dienst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preventie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bescherming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op het </a:t>
            </a:r>
            <a:r>
              <a:rPr lang="fr-BE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</a:t>
            </a:r>
            <a:r>
              <a:rPr lang="fr-BE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B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onderwijsinstelling</a:t>
            </a:r>
            <a:r>
              <a:rPr lang="fr-B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None/>
            </a:pPr>
            <a:endParaRPr lang="fr-BE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457200" lvl="1" indent="0">
              <a:buNone/>
            </a:pP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Belang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een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CORRECT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ingevulde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werkpostfiche</a:t>
            </a:r>
            <a:endParaRPr lang="en-US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CA6667A-C655-5C2A-4E19-A48A735D74F8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fr-BE" sz="2000" dirty="0">
                <a:solidFill>
                  <a:srgbClr val="002060"/>
                </a:solidFill>
              </a:rPr>
              <a:t>Gezondheidstoezicht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5" name="Pijl: rechts 4">
            <a:extLst>
              <a:ext uri="{FF2B5EF4-FFF2-40B4-BE49-F238E27FC236}">
                <a16:creationId xmlns:a16="http://schemas.microsoft.com/office/drawing/2014/main" id="{DD4ECEF5-E557-B337-E822-2D8564526A68}"/>
              </a:ext>
            </a:extLst>
          </p:cNvPr>
          <p:cNvSpPr/>
          <p:nvPr/>
        </p:nvSpPr>
        <p:spPr>
          <a:xfrm>
            <a:off x="1133477" y="4220613"/>
            <a:ext cx="993058" cy="26547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94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Welke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stagiairs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komen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op onderzoek?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>
          <a:xfrm>
            <a:off x="542923" y="1297858"/>
            <a:ext cx="10515600" cy="54018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Theorie : basis = risicoanalyse &amp; werkpostfiche</a:t>
            </a:r>
          </a:p>
          <a:p>
            <a:pPr marL="0" indent="0">
              <a:buNone/>
            </a:pPr>
            <a:endParaRPr lang="nl-NL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Praktijk</a:t>
            </a:r>
            <a:r>
              <a:rPr lang="nl-N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 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Werkpostfiches ontbreken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Arial"/>
                <a:cs typeface="Arial"/>
              </a:rPr>
              <a:t>Nieuwe studierichtingen of nieuwe benamingen → geen info over risico’s voor stagiair</a:t>
            </a:r>
          </a:p>
          <a:p>
            <a:pPr marL="457200" lvl="1" indent="0">
              <a:buNone/>
            </a:pPr>
            <a:endParaRPr lang="nl-NL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nl-NL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Gezondheidstoezicht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stagiair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wordt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blootgesteld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risico's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waarvoor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gewone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werknemers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van de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onderneming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instelling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ook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gezondheidstoezicht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geldt</a:t>
            </a: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r>
              <a:rPr lang="fr-F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FR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stagiair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hiervoor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nog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niet </a:t>
            </a:r>
            <a:r>
              <a:rPr lang="fr-FR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eerder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onderzocht</a:t>
            </a:r>
            <a:r>
              <a:rPr lang="fr-FR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endParaRPr lang="fr-FR" sz="1400" dirty="0">
              <a:latin typeface="Arial"/>
              <a:cs typeface="Arial"/>
            </a:endParaRPr>
          </a:p>
          <a:p>
            <a:endParaRPr lang="nl-NL" dirty="0">
              <a:latin typeface="Arial"/>
              <a:cs typeface="Arial"/>
            </a:endParaRPr>
          </a:p>
          <a:p>
            <a:pPr marL="457200" lvl="1" indent="0">
              <a:buNone/>
            </a:pPr>
            <a:endParaRPr lang="nl-NL" dirty="0">
              <a:latin typeface="Arial"/>
              <a:cs typeface="Arial"/>
            </a:endParaRPr>
          </a:p>
        </p:txBody>
      </p:sp>
      <p:sp>
        <p:nvSpPr>
          <p:cNvPr id="4" name="Pijl: omhoog/omlaag 3">
            <a:extLst>
              <a:ext uri="{FF2B5EF4-FFF2-40B4-BE49-F238E27FC236}">
                <a16:creationId xmlns:a16="http://schemas.microsoft.com/office/drawing/2014/main" id="{48010333-43D7-1673-386E-534248194FC7}"/>
              </a:ext>
            </a:extLst>
          </p:cNvPr>
          <p:cNvSpPr/>
          <p:nvPr/>
        </p:nvSpPr>
        <p:spPr>
          <a:xfrm>
            <a:off x="2615284" y="1735014"/>
            <a:ext cx="241161" cy="482321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216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dirty="0" err="1">
                <a:solidFill>
                  <a:srgbClr val="00B0F0"/>
                </a:solidFill>
                <a:latin typeface="Arial"/>
                <a:cs typeface="Arial"/>
              </a:rPr>
              <a:t>Welke</a:t>
            </a:r>
            <a:r>
              <a:rPr lang="fr-FR" sz="4400" dirty="0">
                <a:solidFill>
                  <a:srgbClr val="00B0F0"/>
                </a:solidFill>
                <a:latin typeface="Arial"/>
                <a:cs typeface="Arial"/>
              </a:rPr>
              <a:t> </a:t>
            </a:r>
            <a:r>
              <a:rPr lang="fr-FR" sz="4400" dirty="0" err="1">
                <a:solidFill>
                  <a:srgbClr val="00B0F0"/>
                </a:solidFill>
                <a:latin typeface="Arial"/>
                <a:cs typeface="Arial"/>
              </a:rPr>
              <a:t>stagiairs</a:t>
            </a:r>
            <a:r>
              <a:rPr lang="fr-FR" sz="4400" dirty="0">
                <a:solidFill>
                  <a:srgbClr val="00B0F0"/>
                </a:solidFill>
                <a:latin typeface="Arial"/>
                <a:cs typeface="Arial"/>
              </a:rPr>
              <a:t> </a:t>
            </a:r>
            <a:r>
              <a:rPr lang="fr-FR" sz="4400" dirty="0" err="1">
                <a:solidFill>
                  <a:srgbClr val="00B0F0"/>
                </a:solidFill>
                <a:latin typeface="Arial"/>
                <a:cs typeface="Arial"/>
              </a:rPr>
              <a:t>komen</a:t>
            </a:r>
            <a:r>
              <a:rPr lang="fr-FR" sz="4400" dirty="0">
                <a:solidFill>
                  <a:srgbClr val="00B0F0"/>
                </a:solidFill>
                <a:latin typeface="Arial"/>
                <a:cs typeface="Arial"/>
              </a:rPr>
              <a:t> op onderzoek?</a:t>
            </a:r>
            <a:endParaRPr lang="fr-FR" sz="4400" dirty="0">
              <a:solidFill>
                <a:srgbClr val="00B0F0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>
          <a:xfrm>
            <a:off x="542923" y="1297858"/>
            <a:ext cx="10515600" cy="54018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Technische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Opleidingen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Opleidingen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Zorg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		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Werkpostfiche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aanwezig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en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geeft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aan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dat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gezondheidsbeoordeling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nodig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is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fr-FR" dirty="0">
                <a:solidFill>
                  <a:srgbClr val="002060"/>
                </a:solidFill>
                <a:latin typeface="Arial"/>
                <a:cs typeface="Arial"/>
              </a:rPr>
              <a:t>		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Excel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tabel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met heel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wat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studierichtingen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GO!</a:t>
            </a:r>
            <a:endParaRPr lang="fr-FR" sz="1600" b="1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fr-FR" dirty="0">
                <a:solidFill>
                  <a:srgbClr val="002060"/>
                </a:solidFill>
                <a:latin typeface="Arial"/>
                <a:cs typeface="Arial"/>
              </a:rPr>
              <a:t>		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WPF en niet in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tabel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: </a:t>
            </a:r>
          </a:p>
          <a:p>
            <a:pPr lvl="5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Vraag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werkpostfiche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op?</a:t>
            </a:r>
          </a:p>
          <a:p>
            <a:pPr lvl="5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Waar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gaat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stagiair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op stage? </a:t>
            </a:r>
          </a:p>
          <a:p>
            <a:pPr lvl="5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Welke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taken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zal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hij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/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zij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moeten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uitvoeren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?</a:t>
            </a:r>
            <a:r>
              <a:rPr lang="fr-FR" sz="1200" dirty="0">
                <a:solidFill>
                  <a:srgbClr val="002060"/>
                </a:solidFill>
                <a:latin typeface="Arial"/>
                <a:cs typeface="Arial"/>
              </a:rPr>
              <a:t>			</a:t>
            </a:r>
          </a:p>
          <a:p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Kijkstages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→ 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gezondheidstoezicht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  <a:p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Duaal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leren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→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bezoldiging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door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werkgever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→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gezondheidstoezicht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door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werkgever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nl-NL" dirty="0">
              <a:latin typeface="Arial"/>
              <a:cs typeface="Arial"/>
            </a:endParaRPr>
          </a:p>
          <a:p>
            <a:pPr marL="0" indent="0">
              <a:buNone/>
            </a:pPr>
            <a:endParaRPr lang="nl-NL" dirty="0">
              <a:latin typeface="Arial"/>
              <a:cs typeface="Arial"/>
            </a:endParaRPr>
          </a:p>
        </p:txBody>
      </p:sp>
      <p:sp>
        <p:nvSpPr>
          <p:cNvPr id="4" name="Pijl: rechts 3">
            <a:extLst>
              <a:ext uri="{FF2B5EF4-FFF2-40B4-BE49-F238E27FC236}">
                <a16:creationId xmlns:a16="http://schemas.microsoft.com/office/drawing/2014/main" id="{9C069D5E-0667-26E6-0919-882B8106DC20}"/>
              </a:ext>
            </a:extLst>
          </p:cNvPr>
          <p:cNvSpPr/>
          <p:nvPr/>
        </p:nvSpPr>
        <p:spPr>
          <a:xfrm>
            <a:off x="1462547" y="2617302"/>
            <a:ext cx="717755" cy="1573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jl: rechts 4">
            <a:extLst>
              <a:ext uri="{FF2B5EF4-FFF2-40B4-BE49-F238E27FC236}">
                <a16:creationId xmlns:a16="http://schemas.microsoft.com/office/drawing/2014/main" id="{9A975371-D849-7A9D-DA9C-1F267026986F}"/>
              </a:ext>
            </a:extLst>
          </p:cNvPr>
          <p:cNvSpPr/>
          <p:nvPr/>
        </p:nvSpPr>
        <p:spPr>
          <a:xfrm>
            <a:off x="1462547" y="3058529"/>
            <a:ext cx="717755" cy="1573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jl: rechts 5">
            <a:extLst>
              <a:ext uri="{FF2B5EF4-FFF2-40B4-BE49-F238E27FC236}">
                <a16:creationId xmlns:a16="http://schemas.microsoft.com/office/drawing/2014/main" id="{C7A8C1F3-B123-0E4F-2792-4509C9FC7C85}"/>
              </a:ext>
            </a:extLst>
          </p:cNvPr>
          <p:cNvSpPr/>
          <p:nvPr/>
        </p:nvSpPr>
        <p:spPr>
          <a:xfrm>
            <a:off x="1462547" y="2225933"/>
            <a:ext cx="717755" cy="1573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51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FB7A3-C397-05B3-88B6-8D30724E9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631EC8-D77C-590C-DB32-B9777A1E9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dirty="0" err="1">
                <a:solidFill>
                  <a:srgbClr val="00B0F0"/>
                </a:solidFill>
                <a:latin typeface="Arial"/>
                <a:cs typeface="Arial"/>
              </a:rPr>
              <a:t>Welke</a:t>
            </a:r>
            <a:r>
              <a:rPr lang="fr-FR" sz="4400" dirty="0">
                <a:solidFill>
                  <a:srgbClr val="00B0F0"/>
                </a:solidFill>
                <a:latin typeface="Arial"/>
                <a:cs typeface="Arial"/>
              </a:rPr>
              <a:t> </a:t>
            </a:r>
            <a:r>
              <a:rPr lang="fr-FR" sz="4400" dirty="0" err="1">
                <a:solidFill>
                  <a:srgbClr val="00B0F0"/>
                </a:solidFill>
                <a:latin typeface="Arial"/>
                <a:cs typeface="Arial"/>
              </a:rPr>
              <a:t>stagiairs</a:t>
            </a:r>
            <a:r>
              <a:rPr lang="fr-FR" sz="4400" dirty="0">
                <a:solidFill>
                  <a:srgbClr val="00B0F0"/>
                </a:solidFill>
                <a:latin typeface="Arial"/>
                <a:cs typeface="Arial"/>
              </a:rPr>
              <a:t> </a:t>
            </a:r>
            <a:r>
              <a:rPr lang="fr-FR" sz="4400" dirty="0" err="1">
                <a:solidFill>
                  <a:srgbClr val="00B0F0"/>
                </a:solidFill>
                <a:latin typeface="Arial"/>
                <a:cs typeface="Arial"/>
              </a:rPr>
              <a:t>komen</a:t>
            </a:r>
            <a:r>
              <a:rPr lang="fr-FR" sz="4400" dirty="0">
                <a:solidFill>
                  <a:srgbClr val="00B0F0"/>
                </a:solidFill>
                <a:latin typeface="Arial"/>
                <a:cs typeface="Arial"/>
              </a:rPr>
              <a:t> op onderzoek?</a:t>
            </a:r>
            <a:endParaRPr lang="fr-FR" sz="4400" dirty="0">
              <a:solidFill>
                <a:srgbClr val="00B0F0"/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471B73-84CE-F097-4F41-B25D0E3142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2923" y="1297858"/>
            <a:ext cx="10515600" cy="54018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Cohezio: </a:t>
            </a:r>
            <a:r>
              <a:rPr lang="fr-FR" sz="2000" b="1" dirty="0" err="1">
                <a:solidFill>
                  <a:srgbClr val="002060"/>
                </a:solidFill>
                <a:latin typeface="Arial"/>
                <a:cs typeface="Arial"/>
              </a:rPr>
              <a:t>risicoklassen</a:t>
            </a:r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  <a:p>
            <a:pPr lvl="1"/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Zichtbaar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op Cohezio4U</a:t>
            </a:r>
          </a:p>
          <a:p>
            <a:pPr lvl="1"/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Excel file Cohezio </a:t>
            </a:r>
          </a:p>
          <a:p>
            <a:pPr marL="457200" lvl="1" indent="0">
              <a:buNone/>
            </a:pP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Elke </a:t>
            </a:r>
            <a:r>
              <a:rPr lang="fr-FR" sz="2000" b="1" dirty="0" err="1">
                <a:solidFill>
                  <a:srgbClr val="002060"/>
                </a:solidFill>
                <a:latin typeface="Arial"/>
                <a:cs typeface="Arial"/>
              </a:rPr>
              <a:t>stagiair</a:t>
            </a:r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dient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gekoppeld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te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worden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aan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risicoklasse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Niet </a:t>
            </a:r>
            <a:r>
              <a:rPr lang="fr-FR" sz="2000" b="1" dirty="0" err="1">
                <a:solidFill>
                  <a:srgbClr val="002060"/>
                </a:solidFill>
                <a:latin typeface="Arial"/>
                <a:cs typeface="Arial"/>
              </a:rPr>
              <a:t>altijd</a:t>
            </a:r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 1-1 </a:t>
            </a:r>
            <a:r>
              <a:rPr lang="fr-FR" sz="2000" b="1" dirty="0" err="1">
                <a:solidFill>
                  <a:srgbClr val="002060"/>
                </a:solidFill>
                <a:latin typeface="Arial"/>
                <a:cs typeface="Arial"/>
              </a:rPr>
              <a:t>link</a:t>
            </a:r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met de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naam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van de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opleiding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→ </a:t>
            </a:r>
            <a:r>
              <a:rPr lang="fr-FR" sz="2000" b="1" dirty="0" err="1">
                <a:solidFill>
                  <a:srgbClr val="002060"/>
                </a:solidFill>
                <a:latin typeface="Arial"/>
                <a:cs typeface="Arial"/>
              </a:rPr>
              <a:t>meest</a:t>
            </a:r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b="1" dirty="0" err="1">
                <a:solidFill>
                  <a:srgbClr val="002060"/>
                </a:solidFill>
                <a:latin typeface="Arial"/>
                <a:cs typeface="Arial"/>
              </a:rPr>
              <a:t>gepaste</a:t>
            </a:r>
            <a:r>
              <a:rPr lang="fr-FR" sz="20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risicoklasse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gepaste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risicoklasse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→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nieuwe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risicoklasse</a:t>
            </a:r>
            <a:r>
              <a:rPr lang="fr-FR" sz="2000" dirty="0">
                <a:solidFill>
                  <a:srgbClr val="002060"/>
                </a:solidFill>
                <a:latin typeface="Arial"/>
                <a:cs typeface="Arial"/>
              </a:rPr>
              <a:t> op basis van de </a:t>
            </a:r>
            <a:r>
              <a:rPr lang="fr-FR" sz="2000" dirty="0" err="1">
                <a:solidFill>
                  <a:srgbClr val="002060"/>
                </a:solidFill>
                <a:latin typeface="Arial"/>
                <a:cs typeface="Arial"/>
              </a:rPr>
              <a:t>werkpostfiche</a:t>
            </a:r>
            <a:endParaRPr lang="fr-FR" sz="2000" dirty="0">
              <a:solidFill>
                <a:srgbClr val="002060"/>
              </a:solidFill>
              <a:latin typeface="Arial"/>
              <a:cs typeface="Arial"/>
            </a:endParaRPr>
          </a:p>
          <a:p>
            <a:endParaRPr lang="fr-FR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fr-FR" sz="2000" dirty="0" err="1">
                <a:latin typeface="Arial"/>
                <a:cs typeface="Arial"/>
                <a:hlinkClick r:id="rId2"/>
              </a:rPr>
              <a:t>Risicoklassen</a:t>
            </a:r>
            <a:r>
              <a:rPr lang="fr-FR" sz="2000" dirty="0">
                <a:latin typeface="Arial"/>
                <a:cs typeface="Arial"/>
                <a:hlinkClick r:id="rId2"/>
              </a:rPr>
              <a:t> - </a:t>
            </a:r>
            <a:r>
              <a:rPr lang="fr-FR" sz="2000" dirty="0" err="1">
                <a:latin typeface="Arial"/>
                <a:cs typeface="Arial"/>
                <a:hlinkClick r:id="rId2"/>
              </a:rPr>
              <a:t>standaard</a:t>
            </a:r>
            <a:r>
              <a:rPr lang="fr-FR" sz="2000" dirty="0">
                <a:latin typeface="Arial"/>
                <a:cs typeface="Arial"/>
                <a:hlinkClick r:id="rId2"/>
              </a:rPr>
              <a:t> - </a:t>
            </a:r>
            <a:r>
              <a:rPr lang="fr-FR" sz="2000" dirty="0" err="1">
                <a:latin typeface="Arial"/>
                <a:cs typeface="Arial"/>
                <a:hlinkClick r:id="rId2"/>
              </a:rPr>
              <a:t>GO!stagiairs</a:t>
            </a:r>
            <a:r>
              <a:rPr lang="fr-FR" sz="2000" dirty="0">
                <a:latin typeface="Arial"/>
                <a:cs typeface="Arial"/>
                <a:hlinkClick r:id="rId2"/>
              </a:rPr>
              <a:t> </a:t>
            </a:r>
            <a:endParaRPr lang="fr-FR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nl-NL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94947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fr-FR" dirty="0">
                <a:solidFill>
                  <a:srgbClr val="F39200"/>
                </a:solidFill>
              </a:rPr>
            </a:br>
            <a:r>
              <a:rPr lang="fr-FR" dirty="0" err="1">
                <a:solidFill>
                  <a:srgbClr val="F39200"/>
                </a:solidFill>
              </a:rPr>
              <a:t>Voorbereiding</a:t>
            </a:r>
            <a:r>
              <a:rPr lang="fr-FR" dirty="0">
                <a:solidFill>
                  <a:srgbClr val="F39200"/>
                </a:solidFill>
              </a:rPr>
              <a:t> </a:t>
            </a:r>
            <a:r>
              <a:rPr lang="fr-FR" dirty="0" err="1">
                <a:solidFill>
                  <a:srgbClr val="F39200"/>
                </a:solidFill>
              </a:rPr>
              <a:t>gezondheidstoezicht</a:t>
            </a:r>
            <a:r>
              <a:rPr lang="fr-FR" dirty="0">
                <a:solidFill>
                  <a:srgbClr val="F39200"/>
                </a:solidFill>
              </a:rPr>
              <a:t> </a:t>
            </a:r>
            <a:r>
              <a:rPr lang="fr-FR" dirty="0" err="1">
                <a:solidFill>
                  <a:srgbClr val="F39200"/>
                </a:solidFill>
              </a:rPr>
              <a:t>stagiairs</a:t>
            </a:r>
            <a:endParaRPr lang="fr-FR" dirty="0">
              <a:solidFill>
                <a:srgbClr val="F392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1072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1633CD-12A1-2B0D-5BF3-4DA5EEC62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3" y="370222"/>
            <a:ext cx="10515600" cy="672766"/>
          </a:xfrm>
        </p:spPr>
        <p:txBody>
          <a:bodyPr/>
          <a:lstStyle/>
          <a:p>
            <a:r>
              <a:rPr lang="fr-BE" sz="4000" dirty="0" err="1">
                <a:solidFill>
                  <a:srgbClr val="009FE3"/>
                </a:solidFill>
              </a:rPr>
              <a:t>Voorbereiding</a:t>
            </a:r>
            <a:r>
              <a:rPr lang="fr-BE" sz="4000" dirty="0">
                <a:solidFill>
                  <a:srgbClr val="009FE3"/>
                </a:solidFill>
              </a:rPr>
              <a:t> </a:t>
            </a:r>
            <a:r>
              <a:rPr lang="fr-BE" sz="4000" dirty="0" err="1">
                <a:solidFill>
                  <a:srgbClr val="009FE3"/>
                </a:solidFill>
              </a:rPr>
              <a:t>gezondheidstoezicht</a:t>
            </a:r>
            <a:endParaRPr lang="en-US" sz="4000" dirty="0">
              <a:solidFill>
                <a:srgbClr val="009FE3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3C93BDD-3ECB-E3C4-8D01-AD4F9355D2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Informeer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hand van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klassikale</a:t>
            </a:r>
            <a:r>
              <a:rPr lang="fr-BE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infosessie</a:t>
            </a:r>
            <a:endParaRPr lang="fr-BE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Gebruik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hiervoor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BE" sz="1600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presentatie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infosessie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stagiairs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Cohezio</a:t>
            </a:r>
          </a:p>
          <a:p>
            <a:pPr>
              <a:buFont typeface="Arial" panose="020B0604020202020204" pitchFamily="34" charset="0"/>
              <a:buChar char="•"/>
            </a:pP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Geef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volgende</a:t>
            </a:r>
            <a:r>
              <a:rPr lang="fr-BE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documenten</a:t>
            </a:r>
            <a:r>
              <a:rPr lang="fr-BE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Infobrief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stagiairs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Medische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vragenlijst</a:t>
            </a: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Verwijsbrief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huisarts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bepaling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hepatitis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antistoffen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enkel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richtingen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zorg</a:t>
            </a:r>
            <a:r>
              <a:rPr lang="fr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lvl="1" indent="0">
              <a:buNone/>
            </a:pPr>
            <a:endParaRPr lang="fr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BE" sz="1600" dirty="0"/>
          </a:p>
          <a:p>
            <a:pPr lvl="1">
              <a:buFont typeface="Arial" panose="020B0604020202020204" pitchFamily="34" charset="0"/>
              <a:buChar char="•"/>
            </a:pPr>
            <a:endParaRPr lang="fr-BE" sz="1600" dirty="0"/>
          </a:p>
          <a:p>
            <a:endParaRPr lang="fr-BE" dirty="0"/>
          </a:p>
          <a:p>
            <a:pPr lvl="2"/>
            <a:endParaRPr lang="fr-BE" dirty="0"/>
          </a:p>
          <a:p>
            <a:pPr marL="0" indent="0">
              <a:buNone/>
            </a:pPr>
            <a:endParaRPr lang="fr-BE" dirty="0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A96FB7E-7029-057E-F117-DB64CA5AC0C8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fr-BE" sz="2000" b="1" dirty="0" err="1">
                <a:solidFill>
                  <a:srgbClr val="002060"/>
                </a:solidFill>
              </a:rPr>
              <a:t>Voorwaarden</a:t>
            </a:r>
            <a:r>
              <a:rPr lang="fr-BE" sz="2000" b="1" dirty="0">
                <a:solidFill>
                  <a:srgbClr val="002060"/>
                </a:solidFill>
              </a:rPr>
              <a:t> </a:t>
            </a:r>
            <a:r>
              <a:rPr lang="fr-BE" sz="2000" b="1" dirty="0" err="1">
                <a:solidFill>
                  <a:srgbClr val="002060"/>
                </a:solidFill>
              </a:rPr>
              <a:t>voor</a:t>
            </a:r>
            <a:r>
              <a:rPr lang="fr-BE" sz="2000" b="1" dirty="0">
                <a:solidFill>
                  <a:srgbClr val="002060"/>
                </a:solidFill>
              </a:rPr>
              <a:t> </a:t>
            </a:r>
            <a:r>
              <a:rPr lang="fr-BE" sz="2000" b="1" dirty="0" err="1">
                <a:solidFill>
                  <a:srgbClr val="002060"/>
                </a:solidFill>
              </a:rPr>
              <a:t>een</a:t>
            </a:r>
            <a:r>
              <a:rPr lang="fr-BE" sz="2000" b="1" dirty="0">
                <a:solidFill>
                  <a:srgbClr val="002060"/>
                </a:solidFill>
              </a:rPr>
              <a:t> </a:t>
            </a:r>
            <a:r>
              <a:rPr lang="fr-BE" sz="2000" b="1" dirty="0" err="1">
                <a:solidFill>
                  <a:srgbClr val="002060"/>
                </a:solidFill>
              </a:rPr>
              <a:t>vlot</a:t>
            </a:r>
            <a:r>
              <a:rPr lang="fr-BE" sz="2000" b="1" dirty="0">
                <a:solidFill>
                  <a:srgbClr val="002060"/>
                </a:solidFill>
              </a:rPr>
              <a:t> </a:t>
            </a:r>
            <a:r>
              <a:rPr lang="fr-BE" sz="2000" b="1" dirty="0" err="1">
                <a:solidFill>
                  <a:srgbClr val="002060"/>
                </a:solidFill>
              </a:rPr>
              <a:t>verloop</a:t>
            </a:r>
            <a:endParaRPr lang="en-US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402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D8344F-6555-608E-5235-4D8AA8920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>
                <a:solidFill>
                  <a:srgbClr val="009FE3"/>
                </a:solidFill>
                <a:latin typeface="Arial"/>
                <a:cs typeface="Arial"/>
              </a:rPr>
              <a:t>Lokaalvereisten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A17BAB0-D262-2BF5-95C6-4D94A5A66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2949" y="1280278"/>
            <a:ext cx="10515600" cy="495825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Twee/drie afzonderlijke lokalen in de nabijheid van mekaar, met respect voor privacy 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Elk lokaal is voorzien van 1 voldoende grote tafel (voor plaatsen van onderzoeksmateriaal en –toestellen) + 2 stoelen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vuilbakje per lokaal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nl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Een toilet en wastafel en zeep in de nabije omgeving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Voldoende elektrische stopcontacten (minimum 3 en indien nodig een verlengsnoer voorzien)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 dient voldoende verwarming aanwezig te zijn in beide lokalen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Netjes onderhouden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nl-BE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WIFI</a:t>
            </a:r>
            <a:r>
              <a:rPr lang="nl-B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bedankt om de inloggegevens vooraf klaar te leggen voor ons medisch team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,Sans-Serif"/>
            </a:pPr>
            <a:endParaRPr lang="nl-BE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sz="1800" dirty="0"/>
          </a:p>
        </p:txBody>
      </p:sp>
    </p:spTree>
    <p:extLst>
      <p:ext uri="{BB962C8B-B14F-4D97-AF65-F5344CB8AC3E}">
        <p14:creationId xmlns:p14="http://schemas.microsoft.com/office/powerpoint/2010/main" val="3076554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7388" y="884474"/>
            <a:ext cx="10515600" cy="672767"/>
          </a:xfrm>
        </p:spPr>
        <p:txBody>
          <a:bodyPr/>
          <a:lstStyle/>
          <a:p>
            <a:r>
              <a:rPr lang="fr-FR" dirty="0">
                <a:solidFill>
                  <a:srgbClr val="F39200"/>
                </a:solidFill>
              </a:rPr>
              <a:t>Gezondheidstoezicht: dag van het onderzoek</a:t>
            </a:r>
          </a:p>
        </p:txBody>
      </p:sp>
    </p:spTree>
    <p:extLst>
      <p:ext uri="{BB962C8B-B14F-4D97-AF65-F5344CB8AC3E}">
        <p14:creationId xmlns:p14="http://schemas.microsoft.com/office/powerpoint/2010/main" val="19020794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D8344F-6555-608E-5235-4D8AA8920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>
                <a:solidFill>
                  <a:srgbClr val="009FE3"/>
                </a:solidFill>
                <a:latin typeface="Arial"/>
                <a:cs typeface="Arial"/>
              </a:rPr>
              <a:t>Voorwaarden voor een vlot verloop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A17BAB0-D262-2BF5-95C6-4D94A5A66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2949" y="1517904"/>
            <a:ext cx="10515600" cy="47206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Stel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iemand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aan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als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b="1" dirty="0" err="1">
                <a:solidFill>
                  <a:srgbClr val="002060"/>
                </a:solidFill>
                <a:latin typeface="Arial"/>
                <a:cs typeface="Arial"/>
              </a:rPr>
              <a:t>contactpersoon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het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medisch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team de dag van het onderzoek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fr-BE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742950" lvl="1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Zorgt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onthaal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van het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medisch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team en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wijst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lokalen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toe</a:t>
            </a:r>
            <a:endParaRPr lang="fr-BE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742950" lvl="1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Geeft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GSM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nummer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aan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medisch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team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zodat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makkelijk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bereikbaar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bij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problemen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(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vb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.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Slechte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opkomst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stagiairs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fr-BE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Zorg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dat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BE" sz="1600" b="1" dirty="0" err="1">
                <a:solidFill>
                  <a:srgbClr val="002060"/>
                </a:solidFill>
                <a:latin typeface="Arial"/>
                <a:cs typeface="Arial"/>
              </a:rPr>
              <a:t>lokalen</a:t>
            </a:r>
            <a:r>
              <a:rPr lang="fr-BE" sz="1600" b="1" dirty="0">
                <a:solidFill>
                  <a:srgbClr val="002060"/>
                </a:solidFill>
                <a:latin typeface="Arial"/>
                <a:cs typeface="Arial"/>
              </a:rPr>
              <a:t> in </a:t>
            </a:r>
            <a:r>
              <a:rPr lang="fr-BE" sz="1600" b="1" dirty="0" err="1">
                <a:solidFill>
                  <a:srgbClr val="002060"/>
                </a:solidFill>
                <a:latin typeface="Arial"/>
                <a:cs typeface="Arial"/>
              </a:rPr>
              <a:t>orde</a:t>
            </a:r>
            <a:r>
              <a:rPr lang="fr-BE" sz="16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zijn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zodat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het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medisch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team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zich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vlot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kan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installeren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en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vertraging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oploopt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bij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het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begin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van de dag.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fr-BE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Zorg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dat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BE" sz="1600" b="1" dirty="0" err="1">
                <a:solidFill>
                  <a:srgbClr val="002060"/>
                </a:solidFill>
                <a:latin typeface="Arial"/>
                <a:cs typeface="Arial"/>
              </a:rPr>
              <a:t>inlogcode</a:t>
            </a:r>
            <a:r>
              <a:rPr lang="fr-BE" sz="16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b="1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BE" sz="1600" b="1" dirty="0">
                <a:solidFill>
                  <a:srgbClr val="002060"/>
                </a:solidFill>
                <a:latin typeface="Arial"/>
                <a:cs typeface="Arial"/>
              </a:rPr>
              <a:t> de WIFI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klaar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ligt</a:t>
            </a:r>
            <a:r>
              <a:rPr lang="fr-BE" sz="1600" dirty="0">
                <a:solidFill>
                  <a:srgbClr val="002060"/>
                </a:solidFill>
                <a:latin typeface="Arial"/>
                <a:cs typeface="Arial"/>
              </a:rPr>
              <a:t> in de </a:t>
            </a:r>
            <a:r>
              <a:rPr lang="fr-BE" sz="1600" dirty="0" err="1">
                <a:solidFill>
                  <a:srgbClr val="002060"/>
                </a:solidFill>
                <a:latin typeface="Arial"/>
                <a:cs typeface="Arial"/>
              </a:rPr>
              <a:t>lokalen</a:t>
            </a:r>
            <a:endParaRPr lang="fr-BE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fr-BE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fr-BE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fr-BE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en-US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800" dirty="0">
              <a:solidFill>
                <a:srgbClr val="000000"/>
              </a:solidFill>
            </a:endParaRPr>
          </a:p>
          <a:p>
            <a:endParaRPr lang="nl-NL" sz="1800" dirty="0"/>
          </a:p>
        </p:txBody>
      </p:sp>
    </p:spTree>
    <p:extLst>
      <p:ext uri="{BB962C8B-B14F-4D97-AF65-F5344CB8AC3E}">
        <p14:creationId xmlns:p14="http://schemas.microsoft.com/office/powerpoint/2010/main" val="2713379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D8344F-6555-608E-5235-4D8AA8920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>
                <a:solidFill>
                  <a:srgbClr val="009FE3"/>
                </a:solidFill>
                <a:latin typeface="Arial"/>
                <a:cs typeface="Arial"/>
              </a:rPr>
              <a:t>Voorwaarden voor een vlot verloop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A17BAB0-D262-2BF5-95C6-4D94A5A66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2949" y="1280278"/>
            <a:ext cx="10515600" cy="495825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nl-NL" sz="1600" b="1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Laatste check </a:t>
            </a:r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stagiairs: hebben ze alles mee? 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Identiteitskaart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Bril</a:t>
            </a:r>
          </a:p>
          <a:p>
            <a:pPr lvl="1"/>
            <a:r>
              <a:rPr lang="nl-NL" sz="1600" b="1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Ingevulde</a:t>
            </a:r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 medische vragenlijst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Vaccinatiegegevens + resultaten bloedafname hepatitis B antistoffen </a:t>
            </a:r>
            <a:r>
              <a:rPr lang="nl-NL" sz="1600" b="1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op papier </a:t>
            </a:r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(richtingen zorg)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(werkpostfiche indien beschikbaar)</a:t>
            </a:r>
          </a:p>
          <a:p>
            <a:pPr lvl="1"/>
            <a:endParaRPr lang="nl-NL" sz="1600" dirty="0">
              <a:solidFill>
                <a:srgbClr val="002060"/>
              </a:solidFill>
              <a:latin typeface="HelveticaNeueLT Std"/>
              <a:ea typeface="Arial" charset="0"/>
              <a:cs typeface="Arial"/>
            </a:endParaRPr>
          </a:p>
          <a:p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Zorg dat de stagiairs </a:t>
            </a:r>
            <a:r>
              <a:rPr lang="nl-NL" sz="1600" b="1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tijdig</a:t>
            </a:r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 aanwezig zijn en vlot aansluiten</a:t>
            </a:r>
          </a:p>
          <a:p>
            <a:endParaRPr lang="nl-NL" sz="1600" dirty="0">
              <a:latin typeface="HelveticaNeueLT Std"/>
              <a:ea typeface="Arial" charset="0"/>
              <a:cs typeface="Arial"/>
            </a:endParaRPr>
          </a:p>
          <a:p>
            <a:endParaRPr lang="nl-NL" sz="1800" dirty="0">
              <a:latin typeface="HelveticaNeueLT Std"/>
              <a:ea typeface="Arial" charset="0"/>
              <a:cs typeface="Arial"/>
            </a:endParaRPr>
          </a:p>
          <a:p>
            <a:pPr marL="0" indent="0">
              <a:buNone/>
            </a:pPr>
            <a:endParaRPr lang="fr-BE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fr-BE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fr-BE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en-US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800" dirty="0">
              <a:solidFill>
                <a:srgbClr val="000000"/>
              </a:solidFill>
            </a:endParaRPr>
          </a:p>
          <a:p>
            <a:endParaRPr lang="nl-NL" sz="1800" dirty="0"/>
          </a:p>
        </p:txBody>
      </p:sp>
    </p:spTree>
    <p:extLst>
      <p:ext uri="{BB962C8B-B14F-4D97-AF65-F5344CB8AC3E}">
        <p14:creationId xmlns:p14="http://schemas.microsoft.com/office/powerpoint/2010/main" val="4190068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D8344F-6555-608E-5235-4D8AA8920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>
                <a:solidFill>
                  <a:srgbClr val="009FE3"/>
                </a:solidFill>
                <a:latin typeface="Arial"/>
                <a:cs typeface="Arial"/>
              </a:rPr>
              <a:t>Enkele afspraken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A17BAB0-D262-2BF5-95C6-4D94A5A66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2949" y="1280278"/>
            <a:ext cx="10515600" cy="495825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nl-NL" sz="1600" b="1" u="sng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Afwezig</a:t>
            </a:r>
            <a:r>
              <a:rPr lang="nl-NL" sz="1600" u="sng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 op medisch onderzoek</a:t>
            </a:r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: 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Geef de gekende afwezigheden door aan het medisch team ter plaatse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Cohezio volgt de afwezigheden </a:t>
            </a:r>
            <a:r>
              <a:rPr lang="nl-NL" sz="1600" b="1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niet proactief </a:t>
            </a:r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op voor het plannen van een nieuwe afspraak.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Neem zelf contact op met je contactpersoon van Cohezio voor het plannen van een nieuwe afspraak</a:t>
            </a:r>
          </a:p>
          <a:p>
            <a:pPr lvl="1"/>
            <a:endParaRPr lang="nl-NL" sz="1600" dirty="0">
              <a:solidFill>
                <a:srgbClr val="002060"/>
              </a:solidFill>
              <a:latin typeface="HelveticaNeueLT Std"/>
              <a:ea typeface="Arial" charset="0"/>
              <a:cs typeface="Arial"/>
            </a:endParaRPr>
          </a:p>
          <a:p>
            <a:r>
              <a:rPr lang="nl-NL" sz="1600" b="1" u="sng" dirty="0">
                <a:solidFill>
                  <a:srgbClr val="002060"/>
                </a:solidFill>
                <a:latin typeface="HelveticaNeueLT Std"/>
                <a:cs typeface="Arial"/>
              </a:rPr>
              <a:t>Aanwezig</a:t>
            </a:r>
            <a:r>
              <a:rPr lang="nl-NL" sz="1600" u="sng" dirty="0">
                <a:solidFill>
                  <a:srgbClr val="002060"/>
                </a:solidFill>
                <a:latin typeface="HelveticaNeueLT Std"/>
                <a:cs typeface="Arial"/>
              </a:rPr>
              <a:t> op het medisch onderzoek, maar </a:t>
            </a:r>
            <a:r>
              <a:rPr lang="nl-NL" sz="1600" b="1" u="sng" dirty="0">
                <a:solidFill>
                  <a:srgbClr val="002060"/>
                </a:solidFill>
                <a:latin typeface="HelveticaNeueLT Std"/>
                <a:cs typeface="Arial"/>
              </a:rPr>
              <a:t>niet in orde </a:t>
            </a:r>
            <a:r>
              <a:rPr lang="nl-NL" sz="1600" u="sng" dirty="0">
                <a:solidFill>
                  <a:srgbClr val="002060"/>
                </a:solidFill>
                <a:latin typeface="HelveticaNeueLT Std"/>
                <a:cs typeface="Arial"/>
              </a:rPr>
              <a:t>met de bloedafname voor de bepaling van hepatitis B antistoffen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De stagiair wordt niet gezien op medisch onderzoek. 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Cohezio volgt de ‘aanwezig, niet in orde’ </a:t>
            </a:r>
            <a:r>
              <a:rPr lang="nl-NL" sz="1600" b="1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niet proactief </a:t>
            </a:r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op voor het plannen van een nieuwe afspraak. </a:t>
            </a:r>
          </a:p>
          <a:p>
            <a:pPr lvl="1"/>
            <a:r>
              <a:rPr lang="nl-NL" sz="1600" dirty="0">
                <a:solidFill>
                  <a:srgbClr val="002060"/>
                </a:solidFill>
                <a:latin typeface="HelveticaNeueLT Std"/>
                <a:ea typeface="Arial" charset="0"/>
                <a:cs typeface="Arial"/>
              </a:rPr>
              <a:t>De stagiair/school dient een nieuwe afspraak te plannen waar de student zich aanbiedt met de resultaten van de bloedafname. </a:t>
            </a:r>
          </a:p>
          <a:p>
            <a:pPr lvl="1"/>
            <a:endParaRPr lang="nl-NL" sz="1600" dirty="0">
              <a:solidFill>
                <a:srgbClr val="002060"/>
              </a:solidFill>
              <a:latin typeface="HelveticaNeueLT Std"/>
              <a:ea typeface="Arial" charset="0"/>
              <a:cs typeface="Arial"/>
            </a:endParaRPr>
          </a:p>
          <a:p>
            <a:pPr marL="457200" lvl="1" indent="0">
              <a:buNone/>
            </a:pPr>
            <a:endParaRPr lang="nl-NL" sz="1600" dirty="0">
              <a:solidFill>
                <a:srgbClr val="002060"/>
              </a:solidFill>
              <a:latin typeface="HelveticaNeueLT Std"/>
              <a:ea typeface="Arial" charset="0"/>
              <a:cs typeface="Arial"/>
            </a:endParaRPr>
          </a:p>
          <a:p>
            <a:pPr marL="0" indent="0">
              <a:buNone/>
            </a:pPr>
            <a:endParaRPr lang="nl-NL" sz="1600" dirty="0">
              <a:solidFill>
                <a:srgbClr val="002060"/>
              </a:solidFill>
              <a:latin typeface="HelveticaNeueLT Std"/>
              <a:ea typeface="Arial" charset="0"/>
              <a:cs typeface="Arial"/>
            </a:endParaRPr>
          </a:p>
          <a:p>
            <a:endParaRPr lang="nl-NL" sz="1600" dirty="0">
              <a:solidFill>
                <a:srgbClr val="002060"/>
              </a:solidFill>
              <a:latin typeface="HelveticaNeueLT Std"/>
              <a:ea typeface="Arial" charset="0"/>
              <a:cs typeface="Arial"/>
            </a:endParaRPr>
          </a:p>
          <a:p>
            <a:pPr marL="0" indent="0">
              <a:buNone/>
            </a:pPr>
            <a:endParaRPr lang="fr-BE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fr-BE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fr-BE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en-US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,Sans-Serif"/>
            </a:pPr>
            <a:endParaRPr lang="nl-BE" sz="1800" dirty="0">
              <a:solidFill>
                <a:srgbClr val="000000"/>
              </a:solidFill>
            </a:endParaRPr>
          </a:p>
          <a:p>
            <a:endParaRPr lang="nl-NL" sz="1800" dirty="0"/>
          </a:p>
        </p:txBody>
      </p:sp>
    </p:spTree>
    <p:extLst>
      <p:ext uri="{BB962C8B-B14F-4D97-AF65-F5344CB8AC3E}">
        <p14:creationId xmlns:p14="http://schemas.microsoft.com/office/powerpoint/2010/main" val="3797386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3380" y="966770"/>
            <a:ext cx="10515600" cy="672767"/>
          </a:xfrm>
        </p:spPr>
        <p:txBody>
          <a:bodyPr/>
          <a:lstStyle/>
          <a:p>
            <a:r>
              <a:rPr lang="fr-FR" dirty="0">
                <a:solidFill>
                  <a:srgbClr val="F39200"/>
                </a:solidFill>
              </a:rPr>
              <a:t>Gezondheidstoezicht: </a:t>
            </a:r>
            <a:r>
              <a:rPr lang="fr-FR" dirty="0" err="1">
                <a:solidFill>
                  <a:srgbClr val="F39200"/>
                </a:solidFill>
              </a:rPr>
              <a:t>opvolging</a:t>
            </a:r>
            <a:r>
              <a:rPr lang="fr-FR" dirty="0">
                <a:solidFill>
                  <a:srgbClr val="F39200"/>
                </a:solidFill>
              </a:rPr>
              <a:t> na het onderzoek</a:t>
            </a:r>
          </a:p>
        </p:txBody>
      </p:sp>
    </p:spTree>
    <p:extLst>
      <p:ext uri="{BB962C8B-B14F-4D97-AF65-F5344CB8AC3E}">
        <p14:creationId xmlns:p14="http://schemas.microsoft.com/office/powerpoint/2010/main" val="39621965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3" y="671391"/>
            <a:ext cx="10515600" cy="672766"/>
          </a:xfrm>
        </p:spPr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Formulier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voor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gezondheidsbeoordeling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(FGB)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>
          <a:xfrm>
            <a:off x="542923" y="2216727"/>
            <a:ext cx="10515600" cy="482937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Beslissing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van de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arbeidsarts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–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noodzakelijk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de start van de stage</a:t>
            </a:r>
          </a:p>
          <a:p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Per mail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naar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contactpersoon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school</a:t>
            </a: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Maximaal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3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werkdagen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na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medisch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onderzoek (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uitzonderlijk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kan dit langer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duren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als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advies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nodig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van de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behandelend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arts)</a:t>
            </a:r>
          </a:p>
          <a:p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1 FGB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sz="1600" b="1" dirty="0">
                <a:solidFill>
                  <a:srgbClr val="002060"/>
                </a:solidFill>
                <a:latin typeface="Arial"/>
                <a:cs typeface="Arial"/>
              </a:rPr>
              <a:t> ganse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cs typeface="Arial"/>
              </a:rPr>
              <a:t>opleidingsduur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én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 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andere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opleidingen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met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zelfde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risico's</a:t>
            </a:r>
            <a:endParaRPr lang="fr-FR" sz="16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39229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3" y="671391"/>
            <a:ext cx="10515600" cy="672766"/>
          </a:xfrm>
        </p:spPr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Formulier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voor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gezondheidsbeoordeling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(FGB)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>
          <a:xfrm>
            <a:off x="542923" y="2216727"/>
            <a:ext cx="10515600" cy="482937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z="1600" b="1" dirty="0">
                <a:solidFill>
                  <a:srgbClr val="002060"/>
                </a:solidFill>
                <a:latin typeface="Arial"/>
                <a:cs typeface="Arial"/>
              </a:rPr>
              <a:t>Check de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cs typeface="Arial"/>
              </a:rPr>
              <a:t>resultaten</a:t>
            </a:r>
            <a:r>
              <a:rPr lang="fr-FR" sz="1600" b="1" dirty="0">
                <a:solidFill>
                  <a:srgbClr val="002060"/>
                </a:solidFill>
                <a:latin typeface="Arial"/>
                <a:cs typeface="Arial"/>
              </a:rPr>
              <a:t>: </a:t>
            </a:r>
          </a:p>
          <a:p>
            <a:pPr lvl="1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Heeft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iedereen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FGB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ontvangen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?</a:t>
            </a:r>
          </a:p>
          <a:p>
            <a:pPr lvl="1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Staan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er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opmerkingen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op het FGB? → te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bespreken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met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stagiair</a:t>
            </a: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Welke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studenten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moeten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nieuwe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afspraak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krijgen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? → Neem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hiervoor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contact op met Cohezio</a:t>
            </a:r>
          </a:p>
          <a:p>
            <a:pPr lvl="1"/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4867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Formulier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voor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</a:t>
            </a:r>
            <a:r>
              <a:rPr lang="fr-FR" sz="4000" dirty="0" err="1">
                <a:solidFill>
                  <a:srgbClr val="009FE3"/>
                </a:solidFill>
                <a:latin typeface="Arial"/>
                <a:cs typeface="Arial"/>
              </a:rPr>
              <a:t>gezondheidsbeoordeling</a:t>
            </a:r>
            <a:r>
              <a:rPr lang="fr-FR" sz="4000" dirty="0">
                <a:solidFill>
                  <a:srgbClr val="009FE3"/>
                </a:solidFill>
                <a:latin typeface="Arial"/>
                <a:cs typeface="Arial"/>
              </a:rPr>
              <a:t> (FGB) 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Welke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info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mag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op het FGB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staan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?</a:t>
            </a:r>
          </a:p>
          <a:p>
            <a:pPr lvl="1"/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medische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gegevens</a:t>
            </a: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gegevens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die GDPR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gevoelig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zijn</a:t>
            </a: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Wel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voorwaarden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aangepast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werk</a:t>
            </a: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Wel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aanbevelingen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bv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.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Persoonlijke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beschermingsmiddelen</a:t>
            </a: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Pragmatische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aanpak</a:t>
            </a:r>
            <a:endParaRPr lang="fr-FR" sz="1800" b="1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Vereiste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van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stageplaatsen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: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vragen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info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vaccinaties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en intradermo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Pijl: omhoog/omlaag 3">
            <a:extLst>
              <a:ext uri="{FF2B5EF4-FFF2-40B4-BE49-F238E27FC236}">
                <a16:creationId xmlns:a16="http://schemas.microsoft.com/office/drawing/2014/main" id="{4BC6E7A1-B744-4A2A-A6F7-0A0113E5FBC1}"/>
              </a:ext>
            </a:extLst>
          </p:cNvPr>
          <p:cNvSpPr/>
          <p:nvPr/>
        </p:nvSpPr>
        <p:spPr>
          <a:xfrm>
            <a:off x="3768436" y="3740726"/>
            <a:ext cx="484909" cy="928255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264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3" y="370222"/>
            <a:ext cx="10515600" cy="672766"/>
          </a:xfrm>
        </p:spPr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</a:rPr>
              <a:t>Formulier</a:t>
            </a:r>
            <a:r>
              <a:rPr lang="fr-FR" sz="4000" dirty="0">
                <a:solidFill>
                  <a:srgbClr val="009FE3"/>
                </a:solidFill>
              </a:rPr>
              <a:t> </a:t>
            </a:r>
            <a:r>
              <a:rPr lang="fr-FR" sz="4000" dirty="0" err="1">
                <a:solidFill>
                  <a:srgbClr val="009FE3"/>
                </a:solidFill>
              </a:rPr>
              <a:t>voor</a:t>
            </a:r>
            <a:r>
              <a:rPr lang="fr-FR" sz="4000" dirty="0">
                <a:solidFill>
                  <a:srgbClr val="009FE3"/>
                </a:solidFill>
              </a:rPr>
              <a:t> </a:t>
            </a:r>
            <a:r>
              <a:rPr lang="fr-FR" sz="4000" dirty="0" err="1">
                <a:solidFill>
                  <a:srgbClr val="009FE3"/>
                </a:solidFill>
              </a:rPr>
              <a:t>gezondheidsbeoordeling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Alle vaccins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worden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ingebracht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in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vaccinnet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–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raadpleegbaar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door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de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student</a:t>
            </a:r>
            <a:endParaRPr lang="fr-FR" sz="1800" dirty="0">
              <a:solidFill>
                <a:srgbClr val="002060"/>
              </a:solidFill>
              <a:latin typeface="Arial"/>
              <a:ea typeface="+mn-ea"/>
              <a:cs typeface="Arial"/>
            </a:endParaRPr>
          </a:p>
          <a:p>
            <a:r>
              <a:rPr lang="fr-FR" sz="18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Tetanus</a:t>
            </a:r>
            <a:r>
              <a:rPr lang="fr-FR" sz="18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,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kinkhoest</a:t>
            </a:r>
            <a:r>
              <a:rPr lang="fr-FR" sz="18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,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hepatitis</a:t>
            </a:r>
            <a:r>
              <a:rPr lang="fr-FR" sz="18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A: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geen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melding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op het FGB</a:t>
            </a:r>
          </a:p>
          <a:p>
            <a:r>
              <a:rPr lang="fr-FR" sz="18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Hepatitis</a:t>
            </a:r>
            <a:r>
              <a:rPr lang="fr-FR" sz="18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B: </a:t>
            </a:r>
          </a:p>
          <a:p>
            <a:pPr lvl="1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Hepatitis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B: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immuun</a:t>
            </a: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1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Hepatitis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B: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Vaccinatieschema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lopende</a:t>
            </a: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→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Weigering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hepatitis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B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vaccinatie</a:t>
            </a: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lvl="2"/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Geschikt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tewerkstelling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op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werkpost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of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aan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activiteit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 die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beantwoordt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aan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voorwaarden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in F: 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uitvoering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van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activiteiten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met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risico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op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hepatitis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B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infectie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. </a:t>
            </a:r>
          </a:p>
          <a:p>
            <a:pPr lvl="2"/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r>
              <a:rPr lang="fr-FR" sz="18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Tuberculose: </a:t>
            </a:r>
          </a:p>
          <a:p>
            <a:pPr lvl="1"/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Screening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tbc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uitgevoerd</a:t>
            </a: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fr-FR" sz="2000" u="sng" dirty="0">
                <a:solidFill>
                  <a:srgbClr val="002060"/>
                </a:solidFill>
              </a:rPr>
              <a:t>VACCINATIES</a:t>
            </a:r>
          </a:p>
        </p:txBody>
      </p:sp>
    </p:spTree>
    <p:extLst>
      <p:ext uri="{BB962C8B-B14F-4D97-AF65-F5344CB8AC3E}">
        <p14:creationId xmlns:p14="http://schemas.microsoft.com/office/powerpoint/2010/main" val="38003373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3" y="370222"/>
            <a:ext cx="10515600" cy="672766"/>
          </a:xfrm>
        </p:spPr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</a:rPr>
              <a:t>Opvolging</a:t>
            </a:r>
            <a:r>
              <a:rPr lang="fr-FR" sz="4000" dirty="0">
                <a:solidFill>
                  <a:srgbClr val="009FE3"/>
                </a:solidFill>
              </a:rPr>
              <a:t> </a:t>
            </a:r>
            <a:r>
              <a:rPr lang="fr-FR" sz="4000" dirty="0" err="1">
                <a:solidFill>
                  <a:srgbClr val="009FE3"/>
                </a:solidFill>
              </a:rPr>
              <a:t>vaccinaties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Cohezio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zal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de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studenten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die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bijkomende</a:t>
            </a:r>
            <a:r>
              <a:rPr lang="fr-FR" sz="18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vaccinaties</a:t>
            </a:r>
            <a:r>
              <a:rPr lang="fr-FR" sz="18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nodig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hebben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uitnodigen</a:t>
            </a:r>
            <a:r>
              <a:rPr lang="fr-FR" sz="18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. </a:t>
            </a:r>
          </a:p>
          <a:p>
            <a:pPr marL="0" indent="0">
              <a:buNone/>
            </a:pPr>
            <a:endParaRPr lang="fr-FR" sz="1800" dirty="0">
              <a:solidFill>
                <a:srgbClr val="002060"/>
              </a:solidFill>
              <a:latin typeface="Arial"/>
              <a:ea typeface="+mn-ea"/>
              <a:cs typeface="Arial"/>
            </a:endParaRPr>
          </a:p>
          <a:p>
            <a:pPr marL="457200" lvl="1" indent="0">
              <a:buNone/>
            </a:pPr>
            <a:r>
              <a:rPr lang="fr-FR" sz="1800" dirty="0">
                <a:latin typeface="Arial"/>
                <a:cs typeface="Arial"/>
              </a:rPr>
              <a:t>→ 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Als de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student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b="1" dirty="0" err="1">
                <a:solidFill>
                  <a:srgbClr val="002060"/>
                </a:solidFill>
                <a:latin typeface="Arial"/>
                <a:cs typeface="Arial"/>
              </a:rPr>
              <a:t>afwezig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zijn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vaccin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wordt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vaccinatiecyclus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beïndigd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en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zal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student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tweede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maal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uitgenodigd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worden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.</a:t>
            </a:r>
          </a:p>
          <a:p>
            <a:pPr marL="457200" lvl="1" indent="0">
              <a:buNone/>
            </a:pP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→ De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student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wordt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geïnformeerd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dat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hij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altijd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b="1" dirty="0">
                <a:solidFill>
                  <a:srgbClr val="002060"/>
                </a:solidFill>
                <a:latin typeface="Arial"/>
                <a:cs typeface="Arial"/>
              </a:rPr>
              <a:t>ZELF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contact kan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nemen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met Cohezio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voor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het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verderzetten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van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zijn</a:t>
            </a:r>
            <a:r>
              <a:rPr lang="fr-FR" sz="18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800" dirty="0" err="1">
                <a:solidFill>
                  <a:srgbClr val="002060"/>
                </a:solidFill>
                <a:latin typeface="Arial"/>
                <a:cs typeface="Arial"/>
              </a:rPr>
              <a:t>vaccinatie</a:t>
            </a:r>
            <a:endParaRPr lang="fr-FR" sz="18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9009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3" y="370222"/>
            <a:ext cx="10515600" cy="672766"/>
          </a:xfrm>
        </p:spPr>
        <p:txBody>
          <a:bodyPr/>
          <a:lstStyle/>
          <a:p>
            <a:r>
              <a:rPr lang="fr-FR" sz="4000" dirty="0" err="1">
                <a:solidFill>
                  <a:srgbClr val="009FE3"/>
                </a:solidFill>
              </a:rPr>
              <a:t>Opvolging</a:t>
            </a:r>
            <a:r>
              <a:rPr lang="fr-FR" sz="4000" dirty="0">
                <a:solidFill>
                  <a:srgbClr val="009FE3"/>
                </a:solidFill>
              </a:rPr>
              <a:t> intradermo </a:t>
            </a:r>
            <a:r>
              <a:rPr lang="fr-FR" sz="4000" dirty="0" err="1">
                <a:solidFill>
                  <a:srgbClr val="009FE3"/>
                </a:solidFill>
              </a:rPr>
              <a:t>onderzoeken</a:t>
            </a:r>
            <a:endParaRPr lang="fr-FR" sz="4000" dirty="0">
              <a:solidFill>
                <a:srgbClr val="009FE3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>
          <a:xfrm>
            <a:off x="542923" y="1271016"/>
            <a:ext cx="10515600" cy="5428722"/>
          </a:xfrm>
        </p:spPr>
        <p:txBody>
          <a:bodyPr/>
          <a:lstStyle/>
          <a:p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De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aflezing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gebeurt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bij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voorkeur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collectief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, 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3-5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dagen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na de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plaatsing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,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door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medewerker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van de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school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.</a:t>
            </a:r>
          </a:p>
          <a:p>
            <a:pPr marL="0" indent="0">
              <a:buNone/>
            </a:pPr>
            <a:endParaRPr lang="fr-FR" sz="1600" dirty="0">
              <a:solidFill>
                <a:srgbClr val="002060"/>
              </a:solidFill>
              <a:latin typeface="Arial"/>
              <a:ea typeface="+mn-ea"/>
              <a:cs typeface="Arial"/>
            </a:endParaRPr>
          </a:p>
          <a:p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Bezorg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de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resultaten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aan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de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verpleegkundige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ten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laatste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10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dagen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na het onderzoek</a:t>
            </a:r>
          </a:p>
          <a:p>
            <a:pPr lvl="1"/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Via de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template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die ter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beschikking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gesteld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wordt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door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Cohezio. </a:t>
            </a:r>
          </a:p>
          <a:p>
            <a:pPr marL="457200" lvl="1" indent="0">
              <a:buNone/>
            </a:pP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Afwijkend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resultaat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intradermo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Enkel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foto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doormailen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geen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meerwaarde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→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vul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dan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zeker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de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template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van Cohezio in.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Contacteer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Cohezio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bij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ongerustheid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, </a:t>
            </a:r>
            <a:r>
              <a:rPr lang="fr-FR" sz="1600" dirty="0" err="1">
                <a:solidFill>
                  <a:srgbClr val="002060"/>
                </a:solidFill>
                <a:latin typeface="Arial"/>
                <a:cs typeface="Arial"/>
              </a:rPr>
              <a:t>vragen</a:t>
            </a:r>
            <a:r>
              <a:rPr lang="fr-FR" sz="1600" dirty="0">
                <a:solidFill>
                  <a:srgbClr val="002060"/>
                </a:solidFill>
                <a:latin typeface="Arial"/>
                <a:cs typeface="Arial"/>
              </a:rPr>
              <a:t>, …</a:t>
            </a:r>
          </a:p>
          <a:p>
            <a:pPr marL="457200" lvl="1" indent="0">
              <a:buNone/>
            </a:pPr>
            <a:endParaRPr lang="fr-FR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Geen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resultaten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na 10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dagen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: de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verpleegkundige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stuurt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een</a:t>
            </a:r>
            <a:r>
              <a:rPr lang="fr-FR" sz="1600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éénmalige</a:t>
            </a:r>
            <a:r>
              <a:rPr lang="fr-FR" sz="1600" b="1" dirty="0">
                <a:solidFill>
                  <a:srgbClr val="002060"/>
                </a:solidFill>
                <a:latin typeface="Arial"/>
                <a:ea typeface="+mn-ea"/>
                <a:cs typeface="Arial"/>
              </a:rPr>
              <a:t> </a:t>
            </a:r>
            <a:r>
              <a:rPr lang="fr-FR" sz="1600" b="1" dirty="0" err="1">
                <a:solidFill>
                  <a:srgbClr val="002060"/>
                </a:solidFill>
                <a:latin typeface="Arial"/>
                <a:ea typeface="+mn-ea"/>
                <a:cs typeface="Arial"/>
              </a:rPr>
              <a:t>reminder</a:t>
            </a:r>
            <a:endParaRPr lang="fr-FR" sz="1600" b="1" dirty="0">
              <a:solidFill>
                <a:srgbClr val="002060"/>
              </a:solidFill>
              <a:latin typeface="Arial"/>
              <a:ea typeface="+mn-ea"/>
              <a:cs typeface="Arial"/>
            </a:endParaRPr>
          </a:p>
          <a:p>
            <a:pPr marL="457200" lvl="1" indent="0">
              <a:buNone/>
            </a:pPr>
            <a:endParaRPr lang="fr-FR" sz="1600" dirty="0"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endParaRPr lang="fr-FR" sz="2000" dirty="0"/>
          </a:p>
          <a:p>
            <a:pPr marL="457200" lvl="1" indent="0">
              <a:buNone/>
            </a:pPr>
            <a:endParaRPr lang="fr-FR" sz="1600" dirty="0"/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8376061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9F015-3355-0E6E-0F44-1193BDC76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space réservé du contenu 3">
            <a:extLst>
              <a:ext uri="{FF2B5EF4-FFF2-40B4-BE49-F238E27FC236}">
                <a16:creationId xmlns:a16="http://schemas.microsoft.com/office/drawing/2014/main" id="{EF354E6C-76D0-2C0E-3935-7BE5CC1F4C59}"/>
              </a:ext>
            </a:extLst>
          </p:cNvPr>
          <p:cNvSpPr txBox="1">
            <a:spLocks/>
          </p:cNvSpPr>
          <p:nvPr/>
        </p:nvSpPr>
        <p:spPr>
          <a:xfrm>
            <a:off x="1127730" y="0"/>
            <a:ext cx="10515600" cy="8888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5400" b="0" i="0" kern="1200" cap="none">
                <a:solidFill>
                  <a:srgbClr val="009FE3"/>
                </a:solidFill>
                <a:latin typeface="Arial" charset="0"/>
                <a:ea typeface="+mn-ea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None/>
            </a:pPr>
            <a:endParaRPr lang="en-US" sz="2400" b="1" u="sng" cap="all"/>
          </a:p>
        </p:txBody>
      </p:sp>
      <p:sp>
        <p:nvSpPr>
          <p:cNvPr id="9" name="Espace réservé du contenu 3">
            <a:extLst>
              <a:ext uri="{FF2B5EF4-FFF2-40B4-BE49-F238E27FC236}">
                <a16:creationId xmlns:a16="http://schemas.microsoft.com/office/drawing/2014/main" id="{0AB3684F-8701-857E-AA9E-12A0F1D6D911}"/>
              </a:ext>
            </a:extLst>
          </p:cNvPr>
          <p:cNvSpPr txBox="1">
            <a:spLocks/>
          </p:cNvSpPr>
          <p:nvPr/>
        </p:nvSpPr>
        <p:spPr>
          <a:xfrm>
            <a:off x="1297398" y="392112"/>
            <a:ext cx="9684327" cy="426595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5400" b="0" i="0" kern="1200" cap="none">
                <a:solidFill>
                  <a:srgbClr val="009FE3"/>
                </a:solidFill>
                <a:latin typeface="Arial" charset="0"/>
                <a:ea typeface="+mn-ea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None/>
            </a:pPr>
            <a:r>
              <a:rPr lang="en-US" sz="2400" b="1" cap="all" dirty="0" err="1">
                <a:latin typeface="Arial"/>
                <a:cs typeface="Arial"/>
              </a:rPr>
              <a:t>Contacten</a:t>
            </a:r>
            <a:r>
              <a:rPr lang="en-US" sz="2400" b="1" cap="all" dirty="0">
                <a:latin typeface="Arial"/>
                <a:cs typeface="Arial"/>
              </a:rPr>
              <a:t> </a:t>
            </a:r>
            <a:r>
              <a:rPr lang="en-US" sz="2400" b="1" cap="all" dirty="0" err="1">
                <a:latin typeface="Arial"/>
                <a:cs typeface="Arial"/>
              </a:rPr>
              <a:t>COhezio</a:t>
            </a:r>
            <a:endParaRPr lang="en-US" sz="2400" b="1" cap="all" dirty="0">
              <a:latin typeface="Arial"/>
              <a:cs typeface="Arial"/>
            </a:endParaRP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A3393DC1-DD66-8C7F-4FD6-1963844D71F2}"/>
              </a:ext>
            </a:extLst>
          </p:cNvPr>
          <p:cNvSpPr txBox="1"/>
          <p:nvPr/>
        </p:nvSpPr>
        <p:spPr>
          <a:xfrm>
            <a:off x="1294735" y="1020319"/>
            <a:ext cx="11024558" cy="3138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,Sans-Serif" panose="05000000000000000000" pitchFamily="2" charset="2"/>
              <a:buChar char="•"/>
            </a:pPr>
            <a:r>
              <a:rPr lang="nl-BE" dirty="0">
                <a:solidFill>
                  <a:srgbClr val="002060"/>
                </a:solidFill>
                <a:latin typeface="Arial"/>
                <a:ea typeface="Calibri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Vlaanderen@cohezio.be</a:t>
            </a:r>
            <a:r>
              <a:rPr lang="nl-BE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 </a:t>
            </a:r>
            <a:r>
              <a:rPr lang="nl-BE" sz="1600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→ regio Oost- en West-Vlaanderen - </a:t>
            </a:r>
            <a:r>
              <a:rPr lang="nl-NL" sz="1600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09 224 11 14 </a:t>
            </a:r>
            <a:endParaRPr lang="en-US" sz="1600" dirty="0">
              <a:solidFill>
                <a:srgbClr val="002060"/>
              </a:solidFill>
              <a:latin typeface="Arial"/>
              <a:ea typeface="Calibri"/>
              <a:cs typeface="Arial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,Sans-Serif" panose="05000000000000000000" pitchFamily="2" charset="2"/>
              <a:buChar char="•"/>
            </a:pPr>
            <a:r>
              <a:rPr lang="nl-BE">
                <a:solidFill>
                  <a:srgbClr val="002060"/>
                </a:solidFill>
                <a:latin typeface="Arial"/>
                <a:ea typeface="Calibri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Vlaanderen@</a:t>
            </a:r>
            <a:r>
              <a:rPr lang="nl-BE" dirty="0">
                <a:solidFill>
                  <a:srgbClr val="002060"/>
                </a:solidFill>
                <a:latin typeface="Arial"/>
                <a:ea typeface="Calibri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cohezio.be</a:t>
            </a:r>
            <a:r>
              <a:rPr lang="nl-BE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 </a:t>
            </a:r>
            <a:r>
              <a:rPr lang="nl-BE" sz="1600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→ regio Antwerpen - </a:t>
            </a:r>
            <a:r>
              <a:rPr lang="nl-NL" sz="1600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03 206 96 50 </a:t>
            </a:r>
            <a:endParaRPr lang="en-US" sz="1600" dirty="0">
              <a:solidFill>
                <a:srgbClr val="002060"/>
              </a:solidFill>
              <a:latin typeface="Arial"/>
              <a:ea typeface="Calibri"/>
              <a:cs typeface="Arial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,Sans-Serif" panose="05000000000000000000" pitchFamily="2" charset="2"/>
              <a:buChar char="•"/>
            </a:pPr>
            <a:r>
              <a:rPr lang="nl-BE" dirty="0">
                <a:solidFill>
                  <a:srgbClr val="002060"/>
                </a:solidFill>
                <a:latin typeface="Arial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vlaanderen@cohezio.be</a:t>
            </a:r>
            <a:r>
              <a:rPr lang="nl-BE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 </a:t>
            </a:r>
            <a:r>
              <a:rPr lang="nl-BE" sz="1600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→ regio Limburg - </a:t>
            </a:r>
            <a:r>
              <a:rPr lang="nl-NL" sz="1600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011 22 70 26 </a:t>
            </a:r>
            <a:endParaRPr lang="en-US" sz="1600" dirty="0">
              <a:solidFill>
                <a:srgbClr val="002060"/>
              </a:solidFill>
              <a:latin typeface="Arial"/>
              <a:ea typeface="Calibri"/>
              <a:cs typeface="Arial"/>
            </a:endParaRPr>
          </a:p>
          <a:p>
            <a:endParaRPr lang="nl-NL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 panose="05000000000000000000" pitchFamily="2" charset="2"/>
              <a:buChar char="•"/>
            </a:pPr>
            <a:endParaRPr lang="nl-NL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 panose="05000000000000000000" pitchFamily="2" charset="2"/>
              <a:buChar char="•"/>
            </a:pPr>
            <a:endParaRPr lang="nl-NL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nl-BE" sz="1600" dirty="0">
              <a:solidFill>
                <a:srgbClr val="004070"/>
              </a:solidFill>
              <a:effectLst/>
              <a:latin typeface="Arial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Aft>
                <a:spcPts val="800"/>
              </a:spcAft>
            </a:pPr>
            <a:endParaRPr lang="nl-BE" sz="1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nl-BE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1006B2E7-8DEB-5692-C038-8D8E1C6380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" y="129859"/>
            <a:ext cx="40846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187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7404153"/>
      </p:ext>
    </p:extLst>
  </p:cSld>
  <p:clrMapOvr>
    <a:masterClrMapping/>
  </p:clrMapOvr>
</p:sld>
</file>

<file path=ppt/theme/theme1.xml><?xml version="1.0" encoding="utf-8"?>
<a:theme xmlns:a="http://schemas.openxmlformats.org/drawingml/2006/main" name="1_Conception personnalisé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rang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ctr">
        <a:normAutofit/>
      </a:bodyPr>
      <a:lstStyle>
        <a:defPPr>
          <a:defRPr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Bleu clai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leu foncé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Rou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2026</TermName>
          <TermId xmlns="http://schemas.microsoft.com/office/infopath/2007/PartnerControls">14401e67-f5b6-4a03-b209-4bc270cd4fda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TaxCatchAll xmlns="cfc230b1-6dd3-467a-8fcc-dfa9df38b740">
      <Value>27</Value>
      <Value>14</Value>
      <Value>126</Value>
      <Value>1</Value>
      <Value>119</Value>
    </TaxCatchAll>
    <_dlc_DocId xmlns="cfc230b1-6dd3-467a-8fcc-dfa9df38b740">GOPRO-1830562155-30448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2026-2027</TermName>
          <TermId xmlns="http://schemas.microsoft.com/office/infopath/2007/PartnerControls">a17a2a04-5347-45c0-966a-4166576f2a79</TermId>
        </TermInfo>
      </Terms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https://gemeenschapsonderwijs.sharepoint.com/sites/prodoc/_layouts/15/DocIdRedir.aspx?ID=GOPRO-1830562155-30448</Url>
      <Description>GOPRO-1830562155-30448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Preventie</TermName>
          <TermId xmlns="http://schemas.microsoft.com/office/infopath/2007/PartnerControls">00aa7f27-fbf1-4e92-ba0a-40ec8d784003</TermId>
        </TermInfo>
      </Terms>
    </fef4875bd7d04335af313950a580cd9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dafdf1008e6bcff424b9222b5dee611c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b5c6786e74a03dbee41a66915f26d8c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861FD593-023A-458C-B1E8-46532F5AC28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72CD7AA-5493-45FD-A084-866E1A0B60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A2A25AE-6F81-4B4C-B8BE-BEB613A577D1}"/>
</file>

<file path=customXml/itemProps4.xml><?xml version="1.0" encoding="utf-8"?>
<ds:datastoreItem xmlns:ds="http://schemas.openxmlformats.org/officeDocument/2006/customXml" ds:itemID="{DD7BD09E-A542-44F2-A9E1-B6D504691C2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255</TotalTime>
  <Words>1272</Words>
  <Application>Microsoft Office PowerPoint</Application>
  <PresentationFormat>Breedbeeld</PresentationFormat>
  <Paragraphs>229</Paragraphs>
  <Slides>26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5</vt:i4>
      </vt:variant>
      <vt:variant>
        <vt:lpstr>Diatitels</vt:lpstr>
      </vt:variant>
      <vt:variant>
        <vt:i4>26</vt:i4>
      </vt:variant>
    </vt:vector>
  </HeadingPairs>
  <TitlesOfParts>
    <vt:vector size="39" baseType="lpstr">
      <vt:lpstr>Aptos</vt:lpstr>
      <vt:lpstr>Arial</vt:lpstr>
      <vt:lpstr>Arial,Sans-Serif</vt:lpstr>
      <vt:lpstr>Calibri</vt:lpstr>
      <vt:lpstr>Courier New</vt:lpstr>
      <vt:lpstr>HelveticaNeue LT 25 UltLight</vt:lpstr>
      <vt:lpstr>HelveticaNeueLT Std</vt:lpstr>
      <vt:lpstr>Wingdings</vt:lpstr>
      <vt:lpstr>1_Conception personnalisée</vt:lpstr>
      <vt:lpstr>Orange</vt:lpstr>
      <vt:lpstr>Bleu clair</vt:lpstr>
      <vt:lpstr>Bleu foncé</vt:lpstr>
      <vt:lpstr>Rouge</vt:lpstr>
      <vt:lpstr>PowerPoint-presentatie</vt:lpstr>
      <vt:lpstr>PowerPoint-presentatie</vt:lpstr>
      <vt:lpstr>Wetgeving</vt:lpstr>
      <vt:lpstr>Wetgeving</vt:lpstr>
      <vt:lpstr>Wetgeving: bescherming van de stagiairs</vt:lpstr>
      <vt:lpstr>Wetgeving: verplichtingen werkgever (stageplaats)</vt:lpstr>
      <vt:lpstr>Wetgeving</vt:lpstr>
      <vt:lpstr>Welke stagiairs komen op onderzoek?</vt:lpstr>
      <vt:lpstr>Welke stagiairs komen op onderzoek?</vt:lpstr>
      <vt:lpstr>Welke stagiairs komen op onderzoek?</vt:lpstr>
      <vt:lpstr> Voorbereiding gezondheidstoezicht stagiairs</vt:lpstr>
      <vt:lpstr>Voorbereiding gezondheidstoezicht</vt:lpstr>
      <vt:lpstr>Lokaalvereisten</vt:lpstr>
      <vt:lpstr>Gezondheidstoezicht: dag van het onderzoek</vt:lpstr>
      <vt:lpstr>Voorwaarden voor een vlot verloop</vt:lpstr>
      <vt:lpstr>Voorwaarden voor een vlot verloop</vt:lpstr>
      <vt:lpstr>Enkele afspraken</vt:lpstr>
      <vt:lpstr>Gezondheidstoezicht: opvolging na het onderzoek</vt:lpstr>
      <vt:lpstr>Formulier voor gezondheidsbeoordeling (FGB)</vt:lpstr>
      <vt:lpstr>Formulier voor gezondheidsbeoordeling (FGB)</vt:lpstr>
      <vt:lpstr>Formulier voor gezondheidsbeoordeling (FGB) </vt:lpstr>
      <vt:lpstr>Formulier voor gezondheidsbeoordeling</vt:lpstr>
      <vt:lpstr>Opvolging vaccinaties</vt:lpstr>
      <vt:lpstr>Opvolging intradermo onderzoeken</vt:lpstr>
      <vt:lpstr>PowerPoint-presentatie</vt:lpstr>
      <vt:lpstr>PowerPoint-presentatie</vt:lpstr>
    </vt:vector>
  </TitlesOfParts>
  <Company>Agence ToBe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voor stagebegeleiding (ppt)</dc:title>
  <dc:creator>Fabian Hardy</dc:creator>
  <cp:lastModifiedBy>Beeckman Nathalie</cp:lastModifiedBy>
  <cp:revision>589</cp:revision>
  <dcterms:created xsi:type="dcterms:W3CDTF">2015-07-07T10:16:28Z</dcterms:created>
  <dcterms:modified xsi:type="dcterms:W3CDTF">2026-05-19T09:39:47Z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09ff7495-3384-4448-820d-80144c0b9421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27;#Preventie|00aa7f27-fbf1-4e92-ba0a-40ec8d784003</vt:lpwstr>
  </property>
  <property fmtid="{D5CDD505-2E9C-101B-9397-08002B2CF9AE}" pid="9" name="GOProSchooljaar">
    <vt:lpwstr>126;#2026-2027|a17a2a04-5347-45c0-966a-4166576f2a79</vt:lpwstr>
  </property>
  <property fmtid="{D5CDD505-2E9C-101B-9397-08002B2CF9AE}" pid="10" name="GOProJaar">
    <vt:lpwstr>119;#2026|14401e67-f5b6-4a03-b209-4bc270cd4fda</vt:lpwstr>
  </property>
</Properties>
</file>