
<file path=[Content_Types].xml><?xml version="1.0" encoding="utf-8"?>
<Types xmlns="http://schemas.openxmlformats.org/package/2006/content-types">
  <Default Extension="fntdata" ContentType="application/x-fontdata"/>
  <Default Extension="odttf" ContentType="application/vnd.openxmlformats-officedocument.obfuscatedFont"/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PT Sans Narrow"/>
      <p:regular r:id="rId20"/>
      <p:bold r:id="rId21"/>
    </p:embeddedFont>
    <p:embeddedFont>
      <p:font typeface="Open Sans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440AE76-A1F7-4C13-949F-A5CE1F88D8CC}">
  <a:tblStyle styleId="{6440AE76-A1F7-4C13-949F-A5CE1F88D8C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customXml" Target="../customXml/item1.xml"/><Relationship Id="rId21" Type="http://schemas.openxmlformats.org/officeDocument/2006/relationships/font" Target="fonts/PTSansNarrow-bold.fntdata"/><Relationship Id="rId3" Type="http://schemas.openxmlformats.org/officeDocument/2006/relationships/tableStyles" Target="tableStyles.xml"/><Relationship Id="rId25" Type="http://schemas.openxmlformats.org/officeDocument/2006/relationships/font" Target="fonts/OpenSans-boldItalic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0" Type="http://schemas.openxmlformats.org/officeDocument/2006/relationships/font" Target="fonts/PTSansNarrow-regular.fntdata"/><Relationship Id="rId2" Type="http://schemas.openxmlformats.org/officeDocument/2006/relationships/presProps" Target="presProps.xml"/><Relationship Id="rId16" Type="http://schemas.openxmlformats.org/officeDocument/2006/relationships/slide" Target="slides/slide11.xml"/><Relationship Id="rId29" Type="http://schemas.openxmlformats.org/officeDocument/2006/relationships/customXml" Target="../customXml/item4.xml"/><Relationship Id="rId24" Type="http://schemas.openxmlformats.org/officeDocument/2006/relationships/font" Target="fonts/OpenSans-italic.fntdata"/><Relationship Id="rId1" Type="http://schemas.openxmlformats.org/officeDocument/2006/relationships/theme" Target="theme/theme2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3" Type="http://schemas.openxmlformats.org/officeDocument/2006/relationships/font" Target="fonts/OpenSans-bold.fntdata"/><Relationship Id="rId5" Type="http://schemas.openxmlformats.org/officeDocument/2006/relationships/notesMaster" Target="notesMasters/notesMaster1.xml"/><Relationship Id="rId15" Type="http://schemas.openxmlformats.org/officeDocument/2006/relationships/slide" Target="slides/slide10.xml"/><Relationship Id="rId28" Type="http://schemas.openxmlformats.org/officeDocument/2006/relationships/customXml" Target="../customXml/item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22" Type="http://schemas.openxmlformats.org/officeDocument/2006/relationships/font" Target="fonts/OpenSans-regular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7" Type="http://schemas.openxmlformats.org/officeDocument/2006/relationships/customXml" Target="../customXml/item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ea5abf4a58_0_2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ea5abf4a58_0_2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ea5abf4a58_0_2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ea5abf4a58_0_2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4f4022dfa3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4f4022dfa3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4f4022dfa3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4f4022dfa3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4f4022dfa3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4f4022dfa3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5294e5056d_1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5294e5056d_1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538b7a4da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538b7a4da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50cfe49d56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50cfe49d56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50cfe49d56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50cfe49d56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50cfe49d56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50cfe49d56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50cfe49d56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50cfe49d56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50cfe49d56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50cfe49d56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eed5f6a5d5_1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eed5f6a5d5_1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25294e5056d_1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25294e5056d_1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p witte achtergrond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13" name="Google Shape;13;p2"/>
          <p:cNvSpPr txBox="1"/>
          <p:nvPr>
            <p:ph type="title"/>
          </p:nvPr>
        </p:nvSpPr>
        <p:spPr>
          <a:xfrm>
            <a:off x="1530000" y="0"/>
            <a:ext cx="6084000" cy="514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p lichte achtergrond">
  <p:cSld name="TITLE_1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>
            <p:ph idx="2" type="pic"/>
          </p:nvPr>
        </p:nvSpPr>
        <p:spPr>
          <a:xfrm>
            <a:off x="100" y="75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1530000" y="0"/>
            <a:ext cx="6084000" cy="514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p donkere achtergrond">
  <p:cSld name="TITLE_1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>
            <p:ph idx="2" type="pic"/>
          </p:nvPr>
        </p:nvSpPr>
        <p:spPr>
          <a:xfrm>
            <a:off x="100" y="63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21" name="Google Shape;21;p4"/>
          <p:cNvSpPr txBox="1"/>
          <p:nvPr>
            <p:ph type="title"/>
          </p:nvPr>
        </p:nvSpPr>
        <p:spPr>
          <a:xfrm>
            <a:off x="1530000" y="0"/>
            <a:ext cx="6084000" cy="514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met ondertitel" type="secHead">
  <p:cSld name="SECTION_HEADER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30000" y="3006973"/>
            <a:ext cx="6084000" cy="1776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25" name="Google Shape;25;p5"/>
          <p:cNvSpPr txBox="1"/>
          <p:nvPr>
            <p:ph type="title"/>
          </p:nvPr>
        </p:nvSpPr>
        <p:spPr>
          <a:xfrm>
            <a:off x="1530000" y="360002"/>
            <a:ext cx="6084000" cy="2530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met tekstvlak">
  <p:cSld name="SECTION_HEADER_1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28" name="Google Shape;28;p6"/>
          <p:cNvSpPr txBox="1"/>
          <p:nvPr>
            <p:ph type="title"/>
          </p:nvPr>
        </p:nvSpPr>
        <p:spPr>
          <a:xfrm>
            <a:off x="1530000" y="360000"/>
            <a:ext cx="6084000" cy="748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1539000" y="1281825"/>
            <a:ext cx="6084000" cy="34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>
            <a:lvl1pPr indent="-330200" lvl="0" marL="457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pos="567">
          <p15:clr>
            <a:srgbClr val="FA7B17"/>
          </p15:clr>
        </p15:guide>
        <p15:guide id="2" pos="5193">
          <p15:clr>
            <a:srgbClr val="FA7B17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met tekstvlak breder">
  <p:cSld name="SECTION_HEADER_1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32" name="Google Shape;32;p7"/>
          <p:cNvSpPr txBox="1"/>
          <p:nvPr>
            <p:ph type="title"/>
          </p:nvPr>
        </p:nvSpPr>
        <p:spPr>
          <a:xfrm>
            <a:off x="900000" y="360000"/>
            <a:ext cx="7344000" cy="748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909000" y="1281825"/>
            <a:ext cx="7335000" cy="342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>
            <a:lvl1pPr indent="-330200" lvl="0" marL="457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pos="567">
          <p15:clr>
            <a:srgbClr val="FA7B17"/>
          </p15:clr>
        </p15:guide>
        <p15:guide id="2" pos="5193">
          <p15:clr>
            <a:srgbClr val="FA7B17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prekers">
  <p:cSld name="TITLE_ONLY_1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1530000" y="2766550"/>
            <a:ext cx="6084000" cy="485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37" name="Google Shape;37;p8"/>
          <p:cNvSpPr txBox="1"/>
          <p:nvPr>
            <p:ph idx="1" type="subTitle"/>
          </p:nvPr>
        </p:nvSpPr>
        <p:spPr>
          <a:xfrm>
            <a:off x="1530000" y="3341675"/>
            <a:ext cx="6084000" cy="1369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8" name="Google Shape;38;p8"/>
          <p:cNvSpPr/>
          <p:nvPr>
            <p:ph idx="2" type="pic"/>
          </p:nvPr>
        </p:nvSpPr>
        <p:spPr>
          <a:xfrm>
            <a:off x="1530000" y="1230732"/>
            <a:ext cx="1530000" cy="1530000"/>
          </a:xfrm>
          <a:prstGeom prst="ellipse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orient="horz" pos="1739">
          <p15:clr>
            <a:srgbClr val="FA7B17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titel + tekst + afbeelding rechts">
  <p:cSld name="CUSTOM_1_1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899675" y="360000"/>
            <a:ext cx="3042000" cy="2135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/>
          <p:nvPr>
            <p:ph idx="2" type="pic"/>
          </p:nvPr>
        </p:nvSpPr>
        <p:spPr>
          <a:xfrm>
            <a:off x="4572000" y="0"/>
            <a:ext cx="4572000" cy="5151600"/>
          </a:xfrm>
          <a:prstGeom prst="rect">
            <a:avLst/>
          </a:prstGeom>
          <a:noFill/>
          <a:ln>
            <a:noFill/>
          </a:ln>
        </p:spPr>
      </p:sp>
      <p:sp>
        <p:nvSpPr>
          <p:cNvPr id="42" name="Google Shape;42;p9"/>
          <p:cNvSpPr txBox="1"/>
          <p:nvPr>
            <p:ph idx="1" type="body"/>
          </p:nvPr>
        </p:nvSpPr>
        <p:spPr>
          <a:xfrm>
            <a:off x="899825" y="2653425"/>
            <a:ext cx="3042000" cy="2135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pos="567">
          <p15:clr>
            <a:srgbClr val="FA7B17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titel + tekst + afbeelding links">
  <p:cSld name="CUSTOM_1_1_2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type="title"/>
          </p:nvPr>
        </p:nvSpPr>
        <p:spPr>
          <a:xfrm>
            <a:off x="5336925" y="365700"/>
            <a:ext cx="3042000" cy="2130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5" name="Google Shape;45;p10"/>
          <p:cNvSpPr/>
          <p:nvPr>
            <p:ph idx="2" type="pic"/>
          </p:nvPr>
        </p:nvSpPr>
        <p:spPr>
          <a:xfrm>
            <a:off x="0" y="0"/>
            <a:ext cx="4572000" cy="5151600"/>
          </a:xfrm>
          <a:prstGeom prst="rect">
            <a:avLst/>
          </a:prstGeom>
          <a:noFill/>
          <a:ln>
            <a:noFill/>
          </a:ln>
        </p:spPr>
      </p:sp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5337075" y="2653425"/>
            <a:ext cx="3042000" cy="2130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>
            <a:lvl1pPr indent="-330200" lvl="0" marL="457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+ tekst op achtergrond">
  <p:cSld name="SECTION_TITLE_AND_DESCRIPTION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/>
          <p:nvPr/>
        </p:nvSpPr>
        <p:spPr>
          <a:xfrm>
            <a:off x="4580975" y="100"/>
            <a:ext cx="4563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50" name="Google Shape;50;p11"/>
          <p:cNvSpPr txBox="1"/>
          <p:nvPr>
            <p:ph type="title"/>
          </p:nvPr>
        </p:nvSpPr>
        <p:spPr>
          <a:xfrm>
            <a:off x="765000" y="359999"/>
            <a:ext cx="3042000" cy="442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5337000" y="360000"/>
            <a:ext cx="3042000" cy="442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indent="-330200" lvl="0" marL="457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p achtergrond + tekst">
  <p:cSld name="SECTION_TITLE_AND_DESCRIPTION_1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55" name="Google Shape;55;p12"/>
          <p:cNvSpPr txBox="1"/>
          <p:nvPr>
            <p:ph type="title"/>
          </p:nvPr>
        </p:nvSpPr>
        <p:spPr>
          <a:xfrm>
            <a:off x="765000" y="359999"/>
            <a:ext cx="3042000" cy="442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" type="body"/>
          </p:nvPr>
        </p:nvSpPr>
        <p:spPr>
          <a:xfrm>
            <a:off x="5337000" y="360000"/>
            <a:ext cx="3042000" cy="442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indent="-330200" lvl="0" marL="457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 met kader + titel">
  <p:cSld name="BLANK_1">
    <p:bg>
      <p:bgPr>
        <a:solidFill>
          <a:schemeClr val="lt1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59" name="Google Shape;59;p13"/>
          <p:cNvSpPr/>
          <p:nvPr>
            <p:ph idx="2" type="pic"/>
          </p:nvPr>
        </p:nvSpPr>
        <p:spPr>
          <a:xfrm>
            <a:off x="765025" y="1276550"/>
            <a:ext cx="7614000" cy="3434100"/>
          </a:xfrm>
          <a:prstGeom prst="rect">
            <a:avLst/>
          </a:prstGeom>
          <a:noFill/>
          <a:ln>
            <a:noFill/>
          </a:ln>
        </p:spPr>
      </p:sp>
      <p:sp>
        <p:nvSpPr>
          <p:cNvPr id="60" name="Google Shape;60;p13"/>
          <p:cNvSpPr txBox="1"/>
          <p:nvPr>
            <p:ph type="title"/>
          </p:nvPr>
        </p:nvSpPr>
        <p:spPr>
          <a:xfrm>
            <a:off x="765025" y="360000"/>
            <a:ext cx="7614000" cy="833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bbele foto met kader + titel">
  <p:cSld name="BLANK_1_2">
    <p:bg>
      <p:bgPr>
        <a:solidFill>
          <a:schemeClr val="lt1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63" name="Google Shape;63;p14"/>
          <p:cNvSpPr/>
          <p:nvPr>
            <p:ph idx="2" type="pic"/>
          </p:nvPr>
        </p:nvSpPr>
        <p:spPr>
          <a:xfrm>
            <a:off x="765025" y="1276550"/>
            <a:ext cx="3564300" cy="34341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/>
          <p:nvPr>
            <p:ph type="title"/>
          </p:nvPr>
        </p:nvSpPr>
        <p:spPr>
          <a:xfrm>
            <a:off x="765025" y="360000"/>
            <a:ext cx="7614000" cy="833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4"/>
          <p:cNvSpPr/>
          <p:nvPr>
            <p:ph idx="3" type="pic"/>
          </p:nvPr>
        </p:nvSpPr>
        <p:spPr>
          <a:xfrm>
            <a:off x="4814725" y="1276550"/>
            <a:ext cx="3564300" cy="3434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bbele foto met titel">
  <p:cSld name="BLANK_1_2_1">
    <p:bg>
      <p:bgPr>
        <a:solidFill>
          <a:schemeClr val="lt1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68" name="Google Shape;68;p15"/>
          <p:cNvSpPr/>
          <p:nvPr>
            <p:ph idx="2" type="pic"/>
          </p:nvPr>
        </p:nvSpPr>
        <p:spPr>
          <a:xfrm>
            <a:off x="765025" y="1276550"/>
            <a:ext cx="3564300" cy="3434100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15"/>
          <p:cNvSpPr txBox="1"/>
          <p:nvPr>
            <p:ph type="title"/>
          </p:nvPr>
        </p:nvSpPr>
        <p:spPr>
          <a:xfrm>
            <a:off x="765025" y="360000"/>
            <a:ext cx="3564300" cy="833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5"/>
          <p:cNvSpPr/>
          <p:nvPr>
            <p:ph idx="3" type="pic"/>
          </p:nvPr>
        </p:nvSpPr>
        <p:spPr>
          <a:xfrm>
            <a:off x="4814725" y="1276550"/>
            <a:ext cx="3564300" cy="3434100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15"/>
          <p:cNvSpPr txBox="1"/>
          <p:nvPr>
            <p:ph idx="4" type="title"/>
          </p:nvPr>
        </p:nvSpPr>
        <p:spPr>
          <a:xfrm>
            <a:off x="4814725" y="360000"/>
            <a:ext cx="3564300" cy="833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 met kader">
  <p:cSld name="BLANK_1_1">
    <p:bg>
      <p:bgPr>
        <a:solidFill>
          <a:schemeClr val="lt1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sp>
        <p:nvSpPr>
          <p:cNvPr id="74" name="Google Shape;74;p16"/>
          <p:cNvSpPr/>
          <p:nvPr>
            <p:ph idx="2" type="pic"/>
          </p:nvPr>
        </p:nvSpPr>
        <p:spPr>
          <a:xfrm>
            <a:off x="765025" y="359550"/>
            <a:ext cx="7614000" cy="43512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 - volledig scherm">
  <p:cSld name="CUSTOM_2_1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 - 2 -  staand">
  <p:cSld name="CUSTOM_2_1_1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8"/>
          <p:cNvSpPr/>
          <p:nvPr>
            <p:ph idx="2" type="pic"/>
          </p:nvPr>
        </p:nvSpPr>
        <p:spPr>
          <a:xfrm>
            <a:off x="0" y="0"/>
            <a:ext cx="4392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79" name="Google Shape;79;p18"/>
          <p:cNvSpPr/>
          <p:nvPr>
            <p:ph idx="3" type="pic"/>
          </p:nvPr>
        </p:nvSpPr>
        <p:spPr>
          <a:xfrm>
            <a:off x="4752000" y="0"/>
            <a:ext cx="43920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 - 3 - collage links">
  <p:cSld name="CUSTOM_2_1_1_1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9"/>
          <p:cNvSpPr/>
          <p:nvPr>
            <p:ph idx="2" type="pic"/>
          </p:nvPr>
        </p:nvSpPr>
        <p:spPr>
          <a:xfrm>
            <a:off x="0" y="0"/>
            <a:ext cx="4392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9"/>
          <p:cNvSpPr/>
          <p:nvPr/>
        </p:nvSpPr>
        <p:spPr>
          <a:xfrm>
            <a:off x="7614000" y="0"/>
            <a:ext cx="158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9"/>
          <p:cNvSpPr/>
          <p:nvPr>
            <p:ph idx="3" type="pic"/>
          </p:nvPr>
        </p:nvSpPr>
        <p:spPr>
          <a:xfrm>
            <a:off x="4752000" y="360000"/>
            <a:ext cx="4032000" cy="2030400"/>
          </a:xfrm>
          <a:prstGeom prst="rect">
            <a:avLst/>
          </a:prstGeom>
          <a:noFill/>
          <a:ln>
            <a:noFill/>
          </a:ln>
        </p:spPr>
      </p:sp>
      <p:sp>
        <p:nvSpPr>
          <p:cNvPr id="84" name="Google Shape;84;p19"/>
          <p:cNvSpPr/>
          <p:nvPr>
            <p:ph idx="4" type="pic"/>
          </p:nvPr>
        </p:nvSpPr>
        <p:spPr>
          <a:xfrm>
            <a:off x="4752000" y="2753100"/>
            <a:ext cx="4032000" cy="20304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 - 3 - collage rechts">
  <p:cSld name="CUSTOM_2_1_1_1_1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0"/>
          <p:cNvSpPr/>
          <p:nvPr>
            <p:ph idx="2" type="pic"/>
          </p:nvPr>
        </p:nvSpPr>
        <p:spPr>
          <a:xfrm>
            <a:off x="4752000" y="0"/>
            <a:ext cx="4392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87" name="Google Shape;87;p20"/>
          <p:cNvSpPr/>
          <p:nvPr/>
        </p:nvSpPr>
        <p:spPr>
          <a:xfrm>
            <a:off x="-53900" y="0"/>
            <a:ext cx="158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0"/>
          <p:cNvSpPr/>
          <p:nvPr>
            <p:ph idx="3" type="pic"/>
          </p:nvPr>
        </p:nvSpPr>
        <p:spPr>
          <a:xfrm>
            <a:off x="360000" y="360000"/>
            <a:ext cx="4032000" cy="2030400"/>
          </a:xfrm>
          <a:prstGeom prst="rect">
            <a:avLst/>
          </a:prstGeom>
          <a:noFill/>
          <a:ln>
            <a:noFill/>
          </a:ln>
        </p:spPr>
      </p:sp>
      <p:sp>
        <p:nvSpPr>
          <p:cNvPr id="89" name="Google Shape;89;p20"/>
          <p:cNvSpPr/>
          <p:nvPr>
            <p:ph idx="4" type="pic"/>
          </p:nvPr>
        </p:nvSpPr>
        <p:spPr>
          <a:xfrm>
            <a:off x="360000" y="2753100"/>
            <a:ext cx="4032000" cy="20304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2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92" name="Google Shape;92;p2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93" name="Google Shape;93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6" name="Google Shape;96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7" name="Google Shape;97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2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6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32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b="1"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24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302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 sz="1600">
                <a:solidFill>
                  <a:schemeClr val="dk1"/>
                </a:solidFill>
              </a:defRPr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81750" y="4663225"/>
            <a:ext cx="5394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 rot="-5400000">
            <a:off x="8845899" y="2413662"/>
            <a:ext cx="314776" cy="316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1"/>
          <p:cNvPicPr preferRelativeResize="0"/>
          <p:nvPr/>
        </p:nvPicPr>
        <p:blipFill rotWithShape="1">
          <a:blip r:embed="rId2">
            <a:alphaModFix/>
          </a:blip>
          <a:srcRect b="0" l="48966" r="0" t="0"/>
          <a:stretch/>
        </p:blipFill>
        <p:spPr>
          <a:xfrm>
            <a:off x="-92149" y="2334011"/>
            <a:ext cx="598723" cy="47547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1620">
          <p15:clr>
            <a:srgbClr val="EA4335"/>
          </p15:clr>
        </p15:guide>
        <p15:guide id="2" pos="1928">
          <p15:clr>
            <a:srgbClr val="EA4335"/>
          </p15:clr>
        </p15:guide>
        <p15:guide id="3" pos="3832">
          <p15:clr>
            <a:srgbClr val="EA4335"/>
          </p15:clr>
        </p15:guide>
        <p15:guide id="4" pos="964">
          <p15:clr>
            <a:srgbClr val="EA4335"/>
          </p15:clr>
        </p15:guide>
        <p15:guide id="5" pos="4796">
          <p15:clr>
            <a:srgbClr val="EA4335"/>
          </p15:clr>
        </p15:guide>
        <p15:guide id="6" pos="2880">
          <p15:clr>
            <a:srgbClr val="EA4335"/>
          </p15:clr>
        </p15:guide>
        <p15:guide id="7" orient="horz" pos="227">
          <p15:clr>
            <a:srgbClr val="EA4335"/>
          </p15:clr>
        </p15:guide>
        <p15:guide id="8" orient="horz" pos="2967">
          <p15:clr>
            <a:srgbClr val="EA4335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3"/>
          <p:cNvSpPr txBox="1"/>
          <p:nvPr>
            <p:ph type="title"/>
          </p:nvPr>
        </p:nvSpPr>
        <p:spPr>
          <a:xfrm>
            <a:off x="1530000" y="1505425"/>
            <a:ext cx="5609400" cy="2896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nl" sz="6000">
                <a:solidFill>
                  <a:schemeClr val="accent2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spelling</a:t>
            </a:r>
            <a:endParaRPr b="0" sz="6000">
              <a:solidFill>
                <a:schemeClr val="accent2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nl" sz="5900">
                <a:solidFill>
                  <a:schemeClr val="accent2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back to basics</a:t>
            </a:r>
            <a:endParaRPr sz="5900">
              <a:solidFill>
                <a:schemeClr val="accent2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b="0" lang="nl" sz="2500">
                <a:solidFill>
                  <a:schemeClr val="accent2"/>
                </a:solidFill>
              </a:rPr>
              <a:t>scholengroep 20</a:t>
            </a:r>
            <a:endParaRPr b="0" sz="250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4"/>
          <p:cNvSpPr txBox="1"/>
          <p:nvPr>
            <p:ph type="title"/>
          </p:nvPr>
        </p:nvSpPr>
        <p:spPr>
          <a:xfrm>
            <a:off x="1106250" y="1026425"/>
            <a:ext cx="7002600" cy="29763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nl" sz="22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De leerlingen kennen de spellingsregels en kunnen deze toepassen in dictees en bij spontaan en creatief schrijven.</a:t>
            </a:r>
            <a:endParaRPr b="0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Meetbaar</a:t>
            </a:r>
            <a:r>
              <a:rPr b="0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endParaRPr b="0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LVS Spelling: 75 % van de leerlingen situeert zich in zone A, B, C</a:t>
            </a:r>
            <a:endParaRPr b="0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nl">
                <a:solidFill>
                  <a:schemeClr val="accent2"/>
                </a:solidFill>
              </a:rPr>
              <a:t> 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108" name="Google Shape;108;p24"/>
          <p:cNvSpPr txBox="1"/>
          <p:nvPr/>
        </p:nvSpPr>
        <p:spPr>
          <a:xfrm>
            <a:off x="1037825" y="360000"/>
            <a:ext cx="6888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nl" sz="3600">
                <a:solidFill>
                  <a:schemeClr val="accent2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Doel</a:t>
            </a:r>
            <a:endParaRPr b="1" sz="3600">
              <a:solidFill>
                <a:schemeClr val="accent2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5"/>
          <p:cNvSpPr txBox="1"/>
          <p:nvPr>
            <p:ph type="title"/>
          </p:nvPr>
        </p:nvSpPr>
        <p:spPr>
          <a:xfrm>
            <a:off x="992275" y="947175"/>
            <a:ext cx="7486200" cy="3763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nl" sz="3377">
                <a:solidFill>
                  <a:schemeClr val="accent2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analyse: </a:t>
            </a:r>
            <a:r>
              <a:rPr b="0" lang="nl" sz="2188">
                <a:solidFill>
                  <a:schemeClr val="accent2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alle methodes (spelling) van de onze basisscholen werden opgevraagd</a:t>
            </a:r>
            <a:endParaRPr b="0" sz="2188">
              <a:solidFill>
                <a:schemeClr val="accent2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300">
              <a:solidFill>
                <a:schemeClr val="accent2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nl" sz="2300">
                <a:solidFill>
                  <a:schemeClr val="accent2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Opmerkelijk -  in de werkboeken vonden we: </a:t>
            </a:r>
            <a:endParaRPr b="0" sz="2300">
              <a:solidFill>
                <a:schemeClr val="accent2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300">
              <a:solidFill>
                <a:schemeClr val="accent2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-33147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ct val="100000"/>
              <a:buFont typeface="Open Sans"/>
              <a:buChar char="-"/>
            </a:pPr>
            <a:r>
              <a:rPr b="0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Weinig spellingsoefeningen</a:t>
            </a:r>
            <a:endParaRPr b="0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3147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ct val="100000"/>
              <a:buFont typeface="Open Sans"/>
              <a:buChar char="-"/>
            </a:pPr>
            <a:r>
              <a:rPr b="0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Leerlingen worden weinig uitgedaagd om actief over spellingregels na te denken</a:t>
            </a:r>
            <a:endParaRPr b="0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3147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ct val="100000"/>
              <a:buFont typeface="Open Sans"/>
              <a:buChar char="-"/>
            </a:pPr>
            <a:r>
              <a:rPr b="0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Wel:</a:t>
            </a:r>
            <a:endParaRPr b="0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25755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ct val="100000"/>
              <a:buFont typeface="Open Sans"/>
              <a:buChar char="-"/>
            </a:pPr>
            <a:r>
              <a:rPr lang="nl" sz="17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kopieer oefeningen</a:t>
            </a:r>
            <a:endParaRPr sz="17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25755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ct val="100000"/>
              <a:buFont typeface="Open Sans"/>
              <a:buChar char="-"/>
            </a:pPr>
            <a:r>
              <a:rPr lang="nl" sz="17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visuele synthese oefeningen</a:t>
            </a:r>
            <a:endParaRPr sz="17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25755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ct val="100000"/>
              <a:buFont typeface="Open Sans"/>
              <a:buChar char="-"/>
            </a:pPr>
            <a:r>
              <a:rPr lang="nl" sz="17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rubriceeroefeningen</a:t>
            </a:r>
            <a:endParaRPr sz="17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25755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ct val="100000"/>
              <a:buFont typeface="Open Sans"/>
              <a:buChar char="-"/>
            </a:pPr>
            <a:r>
              <a:rPr lang="nl" sz="17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invuloefeningen waarbij het grootste deel van het woord al wordt weergegeven</a:t>
            </a:r>
            <a:endParaRPr sz="17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83333"/>
              <a:buFont typeface="Arial"/>
              <a:buNone/>
            </a:pPr>
            <a:r>
              <a:t/>
            </a:r>
            <a:endParaRPr>
              <a:solidFill>
                <a:schemeClr val="accent2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6"/>
          <p:cNvSpPr txBox="1"/>
          <p:nvPr>
            <p:ph type="title"/>
          </p:nvPr>
        </p:nvSpPr>
        <p:spPr>
          <a:xfrm>
            <a:off x="1267450" y="360000"/>
            <a:ext cx="7111500" cy="7329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nl">
                <a:solidFill>
                  <a:schemeClr val="accent2"/>
                </a:solidFill>
              </a:rPr>
              <a:t>geen effectieve spellingopdrachten</a:t>
            </a:r>
            <a:endParaRPr b="0">
              <a:solidFill>
                <a:schemeClr val="accent2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67450" y="1340050"/>
            <a:ext cx="5389574" cy="337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7"/>
          <p:cNvSpPr txBox="1"/>
          <p:nvPr>
            <p:ph type="title"/>
          </p:nvPr>
        </p:nvSpPr>
        <p:spPr>
          <a:xfrm>
            <a:off x="858925" y="360000"/>
            <a:ext cx="7520100" cy="7329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nl">
                <a:solidFill>
                  <a:schemeClr val="accent2"/>
                </a:solidFill>
              </a:rPr>
              <a:t>geen effectieve spellingopdrachten</a:t>
            </a:r>
            <a:endParaRPr b="0">
              <a:solidFill>
                <a:schemeClr val="accent2"/>
              </a:solidFill>
            </a:endParaRPr>
          </a:p>
        </p:txBody>
      </p:sp>
      <p:pic>
        <p:nvPicPr>
          <p:cNvPr id="125" name="Google Shape;12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27548" y="1293725"/>
            <a:ext cx="5315003" cy="3661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8"/>
          <p:cNvSpPr txBox="1"/>
          <p:nvPr>
            <p:ph type="title"/>
          </p:nvPr>
        </p:nvSpPr>
        <p:spPr>
          <a:xfrm>
            <a:off x="615900" y="445025"/>
            <a:ext cx="8216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0" lang="nl" sz="2420">
                <a:solidFill>
                  <a:schemeClr val="accent2"/>
                </a:solidFill>
              </a:rPr>
              <a:t>Wat werkt wel? Aanpak!</a:t>
            </a:r>
            <a:r>
              <a:rPr b="0" lang="nl" sz="2420">
                <a:solidFill>
                  <a:schemeClr val="accent2"/>
                </a:solidFill>
              </a:rPr>
              <a:t> </a:t>
            </a:r>
            <a:endParaRPr b="0" sz="2420">
              <a:solidFill>
                <a:schemeClr val="accent2"/>
              </a:solidFill>
            </a:endParaRPr>
          </a:p>
        </p:txBody>
      </p:sp>
      <p:sp>
        <p:nvSpPr>
          <p:cNvPr id="131" name="Google Shape;131;p28"/>
          <p:cNvSpPr txBox="1"/>
          <p:nvPr>
            <p:ph idx="1" type="body"/>
          </p:nvPr>
        </p:nvSpPr>
        <p:spPr>
          <a:xfrm>
            <a:off x="615850" y="1152475"/>
            <a:ext cx="8216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1800"/>
              <a:buFont typeface="Open Sans"/>
              <a:buChar char="-"/>
            </a:pPr>
            <a:r>
              <a:rPr b="1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Geen </a:t>
            </a:r>
            <a:r>
              <a:rPr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werkboeken </a:t>
            </a:r>
            <a:r>
              <a:rPr b="1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- wel wisbordjes</a:t>
            </a:r>
            <a:endParaRPr b="1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1800"/>
              <a:buFont typeface="Open Sans"/>
              <a:buChar char="-"/>
            </a:pPr>
            <a:r>
              <a:rPr b="1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Pictogrammen </a:t>
            </a:r>
            <a:endParaRPr b="1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1800"/>
              <a:buFont typeface="Open Sans"/>
              <a:buChar char="-"/>
            </a:pPr>
            <a:r>
              <a:rPr b="1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Tijdschema</a:t>
            </a:r>
            <a:r>
              <a:rPr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endParaRPr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5 x 25 minuten spelling/dag</a:t>
            </a:r>
            <a:endParaRPr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1 week aanbreng spellingsregel/inoefening/dictee</a:t>
            </a:r>
            <a:endParaRPr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1 week herhaling + integratie/transfer vorige spellingregels</a:t>
            </a:r>
            <a:endParaRPr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1800"/>
              <a:buFont typeface="Open Sans"/>
              <a:buChar char="-"/>
            </a:pPr>
            <a:r>
              <a:rPr b="1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Effectief leerkrachtgedrag</a:t>
            </a:r>
            <a:endParaRPr b="1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1800"/>
              <a:buFont typeface="Open Sans"/>
              <a:buChar char="-"/>
            </a:pPr>
            <a:r>
              <a:rPr b="1"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Jaarplan</a:t>
            </a:r>
            <a:r>
              <a:rPr lang="nl" sz="18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: leerlijn→</a:t>
            </a:r>
            <a:r>
              <a:rPr lang="nl" sz="1475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nl" sz="15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per leerjaar</a:t>
            </a:r>
            <a:endParaRPr b="1" sz="18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32" name="Google Shape;13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34286" y="1572225"/>
            <a:ext cx="2383425" cy="771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" y="1395692"/>
            <a:ext cx="9144002" cy="3549917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9"/>
          <p:cNvSpPr txBox="1"/>
          <p:nvPr/>
        </p:nvSpPr>
        <p:spPr>
          <a:xfrm>
            <a:off x="457975" y="540175"/>
            <a:ext cx="8079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nl">
                <a:solidFill>
                  <a:schemeClr val="accent2"/>
                </a:solidFill>
              </a:rPr>
              <a:t>voorbeeld leerlijn L4</a:t>
            </a:r>
            <a:endParaRPr b="1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0"/>
          <p:cNvSpPr txBox="1"/>
          <p:nvPr>
            <p:ph type="title"/>
          </p:nvPr>
        </p:nvSpPr>
        <p:spPr>
          <a:xfrm>
            <a:off x="871200" y="0"/>
            <a:ext cx="7157700" cy="5109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lang="nl" sz="2400">
                <a:solidFill>
                  <a:schemeClr val="accent2"/>
                </a:solidFill>
              </a:rPr>
              <a:t>aanpak</a:t>
            </a:r>
            <a:endParaRPr b="0" sz="3200"/>
          </a:p>
        </p:txBody>
      </p:sp>
      <p:graphicFrame>
        <p:nvGraphicFramePr>
          <p:cNvPr id="144" name="Google Shape;144;p30"/>
          <p:cNvGraphicFramePr/>
          <p:nvPr/>
        </p:nvGraphicFramePr>
        <p:xfrm>
          <a:off x="871200" y="510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{6440AE76-A1F7-4C13-949F-A5CE1F88D8CC}</a:tableStyleId>
              </a:tblPr>
              <a:tblGrid>
                <a:gridCol w="1300325"/>
                <a:gridCol w="2400500"/>
                <a:gridCol w="3294050"/>
              </a:tblGrid>
              <a:tr h="1481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K2 - K3</a:t>
                      </a:r>
                      <a:endParaRPr b="1"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nl">
                          <a:solidFill>
                            <a:srgbClr val="695D46"/>
                          </a:solidFill>
                        </a:rPr>
                        <a:t>150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 minuten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>
                          <a:solidFill>
                            <a:schemeClr val="accent2"/>
                          </a:solidFill>
                        </a:rPr>
                        <a:t>3 x 10 minuten per dag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Aanvankelijk spellen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: 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auditieve discriminatie, letterkennis, auditieve analyse, auditieve synthese, klanktekenkoppeling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t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e gebruiken: 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Char char="-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lettermuur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, </a:t>
                      </a: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klankkast, Kaatje klank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38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L1</a:t>
                      </a:r>
                      <a:endParaRPr b="1"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125 minuten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>
                          <a:solidFill>
                            <a:schemeClr val="accent2"/>
                          </a:solidFill>
                        </a:rPr>
                        <a:t>vanaf volledige letterkennis: </a:t>
                      </a:r>
                      <a:r>
                        <a:rPr b="1" lang="nl" sz="1400" u="none" cap="none" strike="noStrike">
                          <a:solidFill>
                            <a:schemeClr val="accent2"/>
                          </a:solidFill>
                        </a:rPr>
                        <a:t>5 x 25 minuten per wee</a:t>
                      </a:r>
                      <a:r>
                        <a:rPr b="1" lang="nl">
                          <a:solidFill>
                            <a:schemeClr val="accent2"/>
                          </a:solidFill>
                        </a:rPr>
                        <a:t>k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Leerlijn </a:t>
                      </a: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L1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t</a:t>
                      </a:r>
                      <a:r>
                        <a:rPr lang="nl" sz="1200" cap="none" strike="noStrike">
                          <a:solidFill>
                            <a:srgbClr val="695D46"/>
                          </a:solidFill>
                        </a:rPr>
                        <a:t>e gebruiken: </a:t>
                      </a:r>
                      <a:endParaRPr sz="1200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Char char="-"/>
                      </a:pP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methode voor aanbreng letters</a:t>
                      </a:r>
                      <a:endParaRPr sz="1200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Char char="-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individuele whiteboards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Char char="-"/>
                      </a:pP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onthoudboekjes</a:t>
                      </a:r>
                      <a:endParaRPr sz="1200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19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L</a:t>
                      </a:r>
                      <a:r>
                        <a:rPr b="1" lang="nl">
                          <a:solidFill>
                            <a:srgbClr val="695D46"/>
                          </a:solidFill>
                        </a:rPr>
                        <a:t>2</a:t>
                      </a: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 - L6</a:t>
                      </a:r>
                      <a:endParaRPr b="1"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125 minuten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chemeClr val="accent2"/>
                          </a:solidFill>
                        </a:rPr>
                        <a:t>5 x 25 minuten per week</a:t>
                      </a:r>
                      <a:endParaRPr b="1" sz="1400" u="none" cap="none" strike="noStrike">
                        <a:solidFill>
                          <a:schemeClr val="accent2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Leerlijn L2 tot L6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t</a:t>
                      </a:r>
                      <a:r>
                        <a:rPr lang="nl" sz="1200" cap="none" strike="noStrike">
                          <a:solidFill>
                            <a:srgbClr val="695D46"/>
                          </a:solidFill>
                        </a:rPr>
                        <a:t>e gebruiken: </a:t>
                      </a:r>
                      <a:endParaRPr sz="1200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Char char="-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individuele whiteboards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Char char="-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werkstructuren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Char char="-"/>
                      </a:pP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onthoudboekjes</a:t>
                      </a:r>
                      <a:endParaRPr sz="1200">
                        <a:solidFill>
                          <a:srgbClr val="695D46"/>
                        </a:solidFill>
                      </a:endParaRPr>
                    </a:p>
                    <a:p>
                      <a:pPr indent="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1"/>
          <p:cNvSpPr txBox="1"/>
          <p:nvPr>
            <p:ph type="title"/>
          </p:nvPr>
        </p:nvSpPr>
        <p:spPr>
          <a:xfrm>
            <a:off x="815625" y="360000"/>
            <a:ext cx="6798600" cy="404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0" lang="nl" sz="2420">
                <a:solidFill>
                  <a:schemeClr val="accent2"/>
                </a:solidFill>
              </a:rPr>
              <a:t>lesschema</a:t>
            </a:r>
            <a:endParaRPr b="0" sz="3140"/>
          </a:p>
        </p:txBody>
      </p:sp>
      <p:graphicFrame>
        <p:nvGraphicFramePr>
          <p:cNvPr id="150" name="Google Shape;150;p31"/>
          <p:cNvGraphicFramePr/>
          <p:nvPr/>
        </p:nvGraphicFramePr>
        <p:xfrm>
          <a:off x="815625" y="7641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{6440AE76-A1F7-4C13-949F-A5CE1F88D8CC}</a:tableStyleId>
              </a:tblPr>
              <a:tblGrid>
                <a:gridCol w="3188975"/>
                <a:gridCol w="3941675"/>
              </a:tblGrid>
              <a:tr h="547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Voorbereiding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Pictogram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 met de regel van de dag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P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resentatie met nieuwe woorden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7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Start van de les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000" u="none" cap="none" strike="noStrike">
                          <a:solidFill>
                            <a:schemeClr val="accent2"/>
                          </a:solidFill>
                        </a:rPr>
                        <a:t>DOEL</a:t>
                      </a:r>
                      <a:endParaRPr b="1" sz="1000" u="none" cap="none" strike="noStrike">
                        <a:solidFill>
                          <a:schemeClr val="accent2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Activeren </a:t>
                      </a: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voorkennis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 + </a:t>
                      </a: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lesdoel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284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Groepsinstructie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(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in kleine groep of klassikaal)</a:t>
                      </a:r>
                      <a:endParaRPr sz="12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chemeClr val="accent2"/>
                          </a:solidFill>
                        </a:rPr>
                        <a:t>N</a:t>
                      </a:r>
                      <a:r>
                        <a:rPr b="1" lang="nl" sz="1200" u="none" cap="none" strike="noStrike">
                          <a:solidFill>
                            <a:schemeClr val="accent2"/>
                          </a:solidFill>
                        </a:rPr>
                        <a:t>IEUWE WOORDEN</a:t>
                      </a:r>
                      <a:endParaRPr b="1" sz="1200" u="none" cap="none" strike="noStrike">
                        <a:solidFill>
                          <a:schemeClr val="accent2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Uitleggen </a:t>
                      </a: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/ </a:t>
                      </a: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demonstreren </a:t>
                      </a: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/ </a:t>
                      </a: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concrete voorbeelden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Pictogram ophangen.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Presentatie met de les van vandaag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. 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Herhaal de regel.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 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Lees het woord hardop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. 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Laat het woord nog niet zien. 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Geef een korte omschrijving van het woord. 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Laat het eerste woord zien.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Zeg het woord hardop en laat de kinderen het woord nazeggen.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Laat de kinderen het woord opschrijven. Loop rond en geef feedback. La</a:t>
                      </a: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at de kinderen de regel verwoorden.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048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Herhaal stap 1 tot en met 5 met nog </a:t>
                      </a:r>
                      <a:r>
                        <a:rPr lang="nl" sz="1200">
                          <a:solidFill>
                            <a:srgbClr val="695D46"/>
                          </a:solidFill>
                        </a:rPr>
                        <a:t>meerdere </a:t>
                      </a:r>
                      <a:r>
                        <a:rPr lang="nl" sz="1200" u="none" cap="none" strike="noStrike">
                          <a:solidFill>
                            <a:srgbClr val="695D46"/>
                          </a:solidFill>
                        </a:rPr>
                        <a:t>woorden.</a:t>
                      </a:r>
                      <a:endParaRPr sz="12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2"/>
          <p:cNvSpPr txBox="1"/>
          <p:nvPr>
            <p:ph type="title"/>
          </p:nvPr>
        </p:nvSpPr>
        <p:spPr>
          <a:xfrm>
            <a:off x="821200" y="360000"/>
            <a:ext cx="6792900" cy="518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lang="nl" sz="2400">
                <a:solidFill>
                  <a:schemeClr val="accent2"/>
                </a:solidFill>
              </a:rPr>
              <a:t>lesschema</a:t>
            </a:r>
            <a:endParaRPr b="0" sz="3200"/>
          </a:p>
        </p:txBody>
      </p:sp>
      <p:graphicFrame>
        <p:nvGraphicFramePr>
          <p:cNvPr id="156" name="Google Shape;156;p32"/>
          <p:cNvGraphicFramePr/>
          <p:nvPr/>
        </p:nvGraphicFramePr>
        <p:xfrm>
          <a:off x="821200" y="1038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{6440AE76-A1F7-4C13-949F-A5CE1F88D8CC}</a:tableStyleId>
              </a:tblPr>
              <a:tblGrid>
                <a:gridCol w="3685150"/>
                <a:gridCol w="3685150"/>
              </a:tblGrid>
              <a:tr h="1187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Begeleide inoefening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chemeClr val="accent2"/>
                          </a:solidFill>
                        </a:rPr>
                        <a:t>DAGELIJKS DICTEE</a:t>
                      </a:r>
                      <a:endParaRPr b="1" sz="1200" u="none" cap="none" strike="noStrike">
                        <a:solidFill>
                          <a:schemeClr val="accent2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Herhalen, verwoorden en toepassen</a:t>
                      </a: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 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van (eerder aangeboden) spellingregels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175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400"/>
                        <a:buFont typeface="Arial"/>
                        <a:buChar char="-"/>
                      </a:pP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Dagelijks dictee van woorden</a:t>
                      </a:r>
                      <a:r>
                        <a:rPr lang="nl">
                          <a:solidFill>
                            <a:srgbClr val="695D46"/>
                          </a:solidFill>
                        </a:rPr>
                        <a:t> met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 </a:t>
                      </a: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directe </a:t>
                      </a: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feedback.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 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-31750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695D46"/>
                        </a:buClr>
                        <a:buSzPts val="1400"/>
                        <a:buFont typeface="Arial"/>
                        <a:buChar char="-"/>
                      </a:pP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Dicteer na de feedback pas een zin. 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627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rgbClr val="695D46"/>
                          </a:solidFill>
                        </a:rPr>
                        <a:t>Zelfstandige verwerking</a:t>
                      </a:r>
                      <a:endParaRPr b="1" sz="12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200" u="none" cap="none" strike="noStrike">
                          <a:solidFill>
                            <a:schemeClr val="accent2"/>
                          </a:solidFill>
                        </a:rPr>
                        <a:t>OEFENOPDRACHT</a:t>
                      </a:r>
                      <a:endParaRPr b="1" sz="1200" u="none" cap="none" strike="noStrike">
                        <a:solidFill>
                          <a:schemeClr val="accent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200">
                        <a:solidFill>
                          <a:schemeClr val="accent2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 sz="1200">
                        <a:solidFill>
                          <a:schemeClr val="accent2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Verwerken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 van de nieuwe woorden van de dag.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>
                          <a:solidFill>
                            <a:srgbClr val="695D46"/>
                          </a:solidFill>
                        </a:rPr>
                        <a:t>Integratie met creatief schrijven, LIST ...</a:t>
                      </a:r>
                      <a:endParaRPr b="1"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b="1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Instructiegevoelige spellers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 maken de oefenopdracht zelfstandig of met een schoudermaatje. 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Instructieafhankelijke spellers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 krijgen extra hulp van de lkr. 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157" name="Google Shape;15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8375" y="2812602"/>
            <a:ext cx="1590624" cy="194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3"/>
          <p:cNvSpPr txBox="1"/>
          <p:nvPr>
            <p:ph type="title"/>
          </p:nvPr>
        </p:nvSpPr>
        <p:spPr>
          <a:xfrm>
            <a:off x="821200" y="360000"/>
            <a:ext cx="6792900" cy="518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nl" sz="2400">
                <a:solidFill>
                  <a:schemeClr val="accent2"/>
                </a:solidFill>
              </a:rPr>
              <a:t>lesschema</a:t>
            </a:r>
            <a:endParaRPr b="0" sz="3200"/>
          </a:p>
        </p:txBody>
      </p:sp>
      <p:graphicFrame>
        <p:nvGraphicFramePr>
          <p:cNvPr id="163" name="Google Shape;163;p33"/>
          <p:cNvGraphicFramePr/>
          <p:nvPr/>
        </p:nvGraphicFramePr>
        <p:xfrm>
          <a:off x="821200" y="1038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{6440AE76-A1F7-4C13-949F-A5CE1F88D8CC}</a:tableStyleId>
              </a:tblPr>
              <a:tblGrid>
                <a:gridCol w="3685150"/>
                <a:gridCol w="3685150"/>
              </a:tblGrid>
              <a:tr h="674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Feedbackronde</a:t>
                      </a:r>
                      <a:endParaRPr b="1"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Procesgerichte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 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feedback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627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Afronding</a:t>
                      </a:r>
                      <a:endParaRPr b="1"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Gezamenlijke afronding</a:t>
                      </a:r>
                      <a:endParaRPr sz="1400" u="none" cap="none" strike="noStrike">
                        <a:solidFill>
                          <a:srgbClr val="695D46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Bespreek het behalen van het </a:t>
                      </a: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lesdoel</a:t>
                      </a:r>
                      <a:r>
                        <a:rPr lang="nl" sz="1400" u="none" cap="none" strike="noStrike">
                          <a:solidFill>
                            <a:srgbClr val="695D46"/>
                          </a:solidFill>
                        </a:rPr>
                        <a:t> en de </a:t>
                      </a:r>
                      <a:r>
                        <a:rPr b="1" lang="nl" sz="1400" u="none" cap="none" strike="noStrike">
                          <a:solidFill>
                            <a:srgbClr val="695D46"/>
                          </a:solidFill>
                        </a:rPr>
                        <a:t>werkhouding</a:t>
                      </a:r>
                      <a:endParaRPr b="1" sz="1400" u="none" cap="none" strike="noStrike">
                        <a:solidFill>
                          <a:srgbClr val="695D46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4"/>
          <p:cNvSpPr txBox="1"/>
          <p:nvPr>
            <p:ph idx="1" type="subTitle"/>
          </p:nvPr>
        </p:nvSpPr>
        <p:spPr>
          <a:xfrm>
            <a:off x="786925" y="1300125"/>
            <a:ext cx="6979500" cy="3483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2000"/>
              <a:buFont typeface="Open Sans"/>
              <a:buChar char="-"/>
            </a:pPr>
            <a:r>
              <a:rPr lang="nl" sz="20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leerkracht staat model, </a:t>
            </a:r>
            <a:br>
              <a:rPr lang="nl" sz="20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nl" sz="20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verwoordt regel tijdens opschrijven</a:t>
            </a:r>
            <a:endParaRPr sz="20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2000"/>
              <a:buFont typeface="Open Sans"/>
              <a:buChar char="-"/>
            </a:pPr>
            <a:r>
              <a:rPr lang="nl" sz="20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leerlingen verwoorden de regel</a:t>
            </a:r>
            <a:endParaRPr sz="20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2000"/>
              <a:buFont typeface="Open Sans"/>
              <a:buChar char="-"/>
            </a:pPr>
            <a:r>
              <a:rPr lang="nl" sz="20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onmiddellijke feedback</a:t>
            </a:r>
            <a:endParaRPr sz="20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695D46"/>
              </a:buClr>
              <a:buSzPts val="2000"/>
              <a:buFont typeface="Open Sans"/>
              <a:buChar char="-"/>
            </a:pPr>
            <a:r>
              <a:rPr lang="nl" sz="2000">
                <a:solidFill>
                  <a:srgbClr val="695D46"/>
                </a:solidFill>
                <a:latin typeface="Open Sans"/>
                <a:ea typeface="Open Sans"/>
                <a:cs typeface="Open Sans"/>
                <a:sym typeface="Open Sans"/>
              </a:rPr>
              <a:t>spellingfouten bij andere vakken: worden ook aangeduid, maar niet gesanctioneerd</a:t>
            </a:r>
            <a:endParaRPr sz="1400"/>
          </a:p>
        </p:txBody>
      </p:sp>
      <p:sp>
        <p:nvSpPr>
          <p:cNvPr id="169" name="Google Shape;169;p34"/>
          <p:cNvSpPr txBox="1"/>
          <p:nvPr>
            <p:ph type="title"/>
          </p:nvPr>
        </p:nvSpPr>
        <p:spPr>
          <a:xfrm>
            <a:off x="912375" y="360000"/>
            <a:ext cx="6854100" cy="6549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nl" sz="2400">
                <a:solidFill>
                  <a:schemeClr val="accent2"/>
                </a:solidFill>
              </a:rPr>
              <a:t>aandacht voor:</a:t>
            </a:r>
            <a:endParaRPr b="0" sz="2400">
              <a:solidFill>
                <a:schemeClr val="accent2"/>
              </a:solidFill>
            </a:endParaRPr>
          </a:p>
        </p:txBody>
      </p:sp>
      <p:pic>
        <p:nvPicPr>
          <p:cNvPr id="170" name="Google Shape;170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87299" y="1300113"/>
            <a:ext cx="2788425" cy="128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5"/>
          <p:cNvSpPr txBox="1"/>
          <p:nvPr>
            <p:ph type="title"/>
          </p:nvPr>
        </p:nvSpPr>
        <p:spPr>
          <a:xfrm>
            <a:off x="1530000" y="786925"/>
            <a:ext cx="6084000" cy="3124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">
                <a:solidFill>
                  <a:schemeClr val="accent6"/>
                </a:solidFill>
              </a:rPr>
              <a:t>Evolutie LVS spelling na implementatie pedagogisch project 'back to basics spelling'</a:t>
            </a:r>
            <a:endParaRPr>
              <a:solidFill>
                <a:schemeClr val="accent6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6"/>
          <p:cNvSpPr txBox="1"/>
          <p:nvPr>
            <p:ph type="title"/>
          </p:nvPr>
        </p:nvSpPr>
        <p:spPr>
          <a:xfrm>
            <a:off x="525475" y="360000"/>
            <a:ext cx="7853400" cy="640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nl">
                <a:solidFill>
                  <a:schemeClr val="accent2"/>
                </a:solidFill>
              </a:rPr>
              <a:t>Leerwinst SGR20</a:t>
            </a:r>
            <a:endParaRPr b="0">
              <a:solidFill>
                <a:schemeClr val="accent2"/>
              </a:solidFill>
            </a:endParaRPr>
          </a:p>
        </p:txBody>
      </p:sp>
      <p:pic>
        <p:nvPicPr>
          <p:cNvPr id="181" name="Google Shape;181;p36" title="Diagram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650" y="1506162"/>
            <a:ext cx="4281699" cy="264752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36"/>
          <p:cNvSpPr txBox="1"/>
          <p:nvPr/>
        </p:nvSpPr>
        <p:spPr>
          <a:xfrm>
            <a:off x="596200" y="4466450"/>
            <a:ext cx="6093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</a:endParaRPr>
          </a:p>
        </p:txBody>
      </p:sp>
      <p:pic>
        <p:nvPicPr>
          <p:cNvPr id="183" name="Google Shape;183;p36" title="Diagram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67349" y="1543788"/>
            <a:ext cx="4171852" cy="2572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cholengroep 20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E87B6D"/>
      </a:accent1>
      <a:accent2>
        <a:srgbClr val="B0A45A"/>
      </a:accent2>
      <a:accent3>
        <a:srgbClr val="F6EEED"/>
      </a:accent3>
      <a:accent4>
        <a:srgbClr val="DCF5E9"/>
      </a:accent4>
      <a:accent5>
        <a:srgbClr val="9588F2"/>
      </a:accent5>
      <a:accent6>
        <a:srgbClr val="7C9194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dafdf1008e6bcff424b9222b5dee611c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b5c6786e74a03dbee41a66915f26d8c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2025</TermName>
          <TermId xmlns="http://schemas.microsoft.com/office/infopath/2007/PartnerControls">2214d877-6387-4228-804b-908fde3d3bec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Basisonderwijs</TermName>
          <TermId xmlns="http://schemas.microsoft.com/office/infopath/2007/PartnerControls">87d9c191-7b07-4551-813d-0ac374cd31d8</TermId>
        </TermInfo>
      </Terms>
    </o172414bd89a43df866647d10211954f>
    <TaxCatchAll xmlns="cfc230b1-6dd3-467a-8fcc-dfa9df38b740">
      <Value>111</Value>
      <Value>20</Value>
      <Value>17</Value>
      <Value>123</Value>
      <Value>1</Value>
    </TaxCatchAll>
    <_dlc_DocId xmlns="cfc230b1-6dd3-467a-8fcc-dfa9df38b740">GOPRO-1830562155-29399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GO! studio</TermName>
          <TermId xmlns="http://schemas.microsoft.com/office/infopath/2007/PartnerControls">115c93f7-c351-4ae9-a2da-b82a5b765296</TermId>
        </TermInfo>
      </Terms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lcf76f155ced4ddcb4097134ff3c332f xmlns="90099885-9432-4caf-9870-10dd17e557ce">
      <Terms xmlns="http://schemas.microsoft.com/office/infopath/2007/PartnerControls"/>
    </lcf76f155ced4ddcb4097134ff3c332f>
    <GOProMigratieBronlocatie xmlns="cfc230b1-6dd3-467a-8fcc-dfa9df38b740" xsi:nil="true"/>
    <_dlc_DocIdUrl xmlns="cfc230b1-6dd3-467a-8fcc-dfa9df38b740">
      <Url>https://gemeenschapsonderwijs.sharepoint.com/sites/prodoc/_layouts/15/DocIdRedir.aspx?ID=GOPRO-1830562155-29399</Url>
      <Description>GOPRO-1830562155-29399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Pedagogische begeleiding</TermName>
          <TermId xmlns="http://schemas.microsoft.com/office/infopath/2007/PartnerControls">f9f5333c-4d66-4d8a-8227-c071da4f33a3</TermId>
        </TermInfo>
      </Terms>
    </fef4875bd7d04335af313950a580cd9d>
  </documentManagement>
</p:properties>
</file>

<file path=customXml/itemProps1.xml><?xml version="1.0" encoding="utf-8"?>
<ds:datastoreItem xmlns:ds="http://schemas.openxmlformats.org/officeDocument/2006/customXml" ds:itemID="{DC9C506F-285E-4AC9-B6C6-766CC735D6E9}"/>
</file>

<file path=customXml/itemProps2.xml><?xml version="1.0" encoding="utf-8"?>
<ds:datastoreItem xmlns:ds="http://schemas.openxmlformats.org/officeDocument/2006/customXml" ds:itemID="{6804A2F7-F331-4BC5-9C87-6875A118F8C3}"/>
</file>

<file path=customXml/itemProps3.xml><?xml version="1.0" encoding="utf-8"?>
<ds:datastoreItem xmlns:ds="http://schemas.openxmlformats.org/officeDocument/2006/customXml" ds:itemID="{39E2AC1B-6812-45FB-876C-21198A7A0CB8}"/>
</file>

<file path=customXml/itemProps4.xml><?xml version="1.0" encoding="utf-8"?>
<ds:datastoreItem xmlns:ds="http://schemas.openxmlformats.org/officeDocument/2006/customXml" ds:itemID="{04EB4BF7-8D0A-4675-889A-009268984451}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GO! studio leermiddel - BaO - Nederlands - Spelling leidraad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a3632b46-8b69-4e5f-bae1-95f0d08cf69d</vt:lpwstr>
  </property>
  <property fmtid="{D5CDD505-2E9C-101B-9397-08002B2CF9AE}" pid="5" name="GOProOnderwijsniveaus">
    <vt:lpwstr>20;#Basisonderwijs|87d9c191-7b07-4551-813d-0ac374cd31d8</vt:lpwstr>
  </property>
  <property fmtid="{D5CDD505-2E9C-101B-9397-08002B2CF9AE}" pid="6" name="MediaServiceImageTags">
    <vt:lpwstr/>
  </property>
  <property fmtid="{D5CDD505-2E9C-101B-9397-08002B2CF9AE}" pid="7" name="GOProOorsprong">
    <vt:lpwstr>123;#GO! studio|115c93f7-c351-4ae9-a2da-b82a5b765296</vt:lpwstr>
  </property>
  <property fmtid="{D5CDD505-2E9C-101B-9397-08002B2CF9AE}" pid="8" name="GOProThemas">
    <vt:lpwstr>17;#Pedagogische begeleiding|f9f5333c-4d66-4d8a-8227-c071da4f33a3</vt:lpwstr>
  </property>
  <property fmtid="{D5CDD505-2E9C-101B-9397-08002B2CF9AE}" pid="9" name="GOProSchooljaar">
    <vt:lpwstr/>
  </property>
  <property fmtid="{D5CDD505-2E9C-101B-9397-08002B2CF9AE}" pid="10" name="GOProJaar">
    <vt:lpwstr>111;#2025|2214d877-6387-4228-804b-908fde3d3bec</vt:lpwstr>
  </property>
</Properties>
</file>