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diagrams/data3.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2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diagrams/drawing2.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77" r:id="rId3"/>
    <p:sldId id="278" r:id="rId4"/>
    <p:sldId id="257" r:id="rId5"/>
    <p:sldId id="308" r:id="rId6"/>
    <p:sldId id="261" r:id="rId7"/>
    <p:sldId id="268" r:id="rId8"/>
    <p:sldId id="279" r:id="rId9"/>
    <p:sldId id="286" r:id="rId10"/>
    <p:sldId id="287" r:id="rId11"/>
    <p:sldId id="289" r:id="rId12"/>
    <p:sldId id="288" r:id="rId13"/>
    <p:sldId id="280" r:id="rId14"/>
    <p:sldId id="292" r:id="rId15"/>
    <p:sldId id="293" r:id="rId16"/>
    <p:sldId id="301" r:id="rId17"/>
    <p:sldId id="302" r:id="rId18"/>
    <p:sldId id="303" r:id="rId19"/>
    <p:sldId id="297" r:id="rId20"/>
    <p:sldId id="309" r:id="rId21"/>
    <p:sldId id="272" r:id="rId22"/>
    <p:sldId id="273" r:id="rId23"/>
    <p:sldId id="274" r:id="rId24"/>
    <p:sldId id="281" r:id="rId25"/>
    <p:sldId id="307" r:id="rId26"/>
    <p:sldId id="304" r:id="rId27"/>
    <p:sldId id="283" r:id="rId28"/>
    <p:sldId id="305" r:id="rId29"/>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C03E"/>
    <a:srgbClr val="D497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0431" autoAdjust="0"/>
    <p:restoredTop sz="70000" autoAdjust="0"/>
  </p:normalViewPr>
  <p:slideViewPr>
    <p:cSldViewPr snapToGrid="0">
      <p:cViewPr varScale="1">
        <p:scale>
          <a:sx n="58" d="100"/>
          <a:sy n="58" d="100"/>
        </p:scale>
        <p:origin x="67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38" Type="http://schemas.openxmlformats.org/officeDocument/2006/relationships/customXml" Target="../customXml/item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7AB3CD-60EE-4354-8FBD-5C51CC036C4E}"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D363E538-9492-4148-8E8D-39F290F2A2B4}">
      <dgm:prSet custT="1"/>
      <dgm:spPr/>
      <dgm:t>
        <a:bodyPr/>
        <a:lstStyle/>
        <a:p>
          <a:r>
            <a:rPr lang="nl-NL" sz="2000" b="1" dirty="0">
              <a:solidFill>
                <a:schemeClr val="accent2"/>
              </a:solidFill>
            </a:rPr>
            <a:t>Levensbeschouwelijk</a:t>
          </a:r>
          <a:endParaRPr lang="en-US" sz="1800" b="1" dirty="0">
            <a:solidFill>
              <a:schemeClr val="accent2"/>
            </a:solidFill>
          </a:endParaRPr>
        </a:p>
      </dgm:t>
    </dgm:pt>
    <dgm:pt modelId="{8C5B8971-79E7-4805-B2AD-79FB996BFB26}" type="parTrans" cxnId="{349867BA-483A-482F-A489-CF0B2D0C8FAB}">
      <dgm:prSet/>
      <dgm:spPr/>
      <dgm:t>
        <a:bodyPr/>
        <a:lstStyle/>
        <a:p>
          <a:endParaRPr lang="en-US"/>
        </a:p>
      </dgm:t>
    </dgm:pt>
    <dgm:pt modelId="{8DF7E9B9-A6C0-4DCE-B774-CD404798959D}" type="sibTrans" cxnId="{349867BA-483A-482F-A489-CF0B2D0C8FAB}">
      <dgm:prSet/>
      <dgm:spPr/>
      <dgm:t>
        <a:bodyPr/>
        <a:lstStyle/>
        <a:p>
          <a:endParaRPr lang="en-US"/>
        </a:p>
      </dgm:t>
    </dgm:pt>
    <dgm:pt modelId="{8A2B4C8D-A361-4CE4-92B2-82B181D60BBD}">
      <dgm:prSet custT="1"/>
      <dgm:spPr/>
      <dgm:t>
        <a:bodyPr/>
        <a:lstStyle/>
        <a:p>
          <a:r>
            <a:rPr lang="nl-NL" sz="2000" b="1" dirty="0" err="1">
              <a:solidFill>
                <a:schemeClr val="accent2"/>
              </a:solidFill>
            </a:rPr>
            <a:t>Interlevensbeschouwelijk</a:t>
          </a:r>
          <a:endParaRPr lang="en-US" sz="1800" b="1" dirty="0">
            <a:solidFill>
              <a:schemeClr val="accent2"/>
            </a:solidFill>
          </a:endParaRPr>
        </a:p>
      </dgm:t>
    </dgm:pt>
    <dgm:pt modelId="{5E18BFDD-F754-4DF1-B478-4E0559665933}" type="parTrans" cxnId="{C4DA2B17-39BA-4886-B6ED-1AEF97BCF773}">
      <dgm:prSet/>
      <dgm:spPr/>
      <dgm:t>
        <a:bodyPr/>
        <a:lstStyle/>
        <a:p>
          <a:endParaRPr lang="en-US"/>
        </a:p>
      </dgm:t>
    </dgm:pt>
    <dgm:pt modelId="{0F05A42F-9765-4EC6-B91A-A65DFC019F01}" type="sibTrans" cxnId="{C4DA2B17-39BA-4886-B6ED-1AEF97BCF773}">
      <dgm:prSet/>
      <dgm:spPr/>
      <dgm:t>
        <a:bodyPr/>
        <a:lstStyle/>
        <a:p>
          <a:endParaRPr lang="en-US"/>
        </a:p>
      </dgm:t>
    </dgm:pt>
    <dgm:pt modelId="{01A27C98-6755-4221-A632-31473A6C336E}">
      <dgm:prSet custT="1"/>
      <dgm:spPr/>
      <dgm:t>
        <a:bodyPr/>
        <a:lstStyle/>
        <a:p>
          <a:r>
            <a:rPr lang="nl-NL" sz="2000" b="1" dirty="0">
              <a:solidFill>
                <a:schemeClr val="accent2"/>
              </a:solidFill>
            </a:rPr>
            <a:t>Dialoog</a:t>
          </a:r>
          <a:endParaRPr lang="en-US" sz="5400" b="1" dirty="0">
            <a:solidFill>
              <a:schemeClr val="accent2"/>
            </a:solidFill>
          </a:endParaRPr>
        </a:p>
      </dgm:t>
    </dgm:pt>
    <dgm:pt modelId="{CC29FB4A-98B3-4DD4-AEB8-68EEABEF7770}" type="parTrans" cxnId="{756D3FF3-3676-420B-AA8F-7251CE8F5BC7}">
      <dgm:prSet/>
      <dgm:spPr/>
      <dgm:t>
        <a:bodyPr/>
        <a:lstStyle/>
        <a:p>
          <a:endParaRPr lang="en-US"/>
        </a:p>
      </dgm:t>
    </dgm:pt>
    <dgm:pt modelId="{BCAB8572-70CB-48AA-84FD-170C01718535}" type="sibTrans" cxnId="{756D3FF3-3676-420B-AA8F-7251CE8F5BC7}">
      <dgm:prSet/>
      <dgm:spPr/>
      <dgm:t>
        <a:bodyPr/>
        <a:lstStyle/>
        <a:p>
          <a:endParaRPr lang="en-US"/>
        </a:p>
      </dgm:t>
    </dgm:pt>
    <dgm:pt modelId="{996EEB49-9117-4723-B0A2-2022A770583F}" type="pres">
      <dgm:prSet presAssocID="{7E7AB3CD-60EE-4354-8FBD-5C51CC036C4E}" presName="hierChild1" presStyleCnt="0">
        <dgm:presLayoutVars>
          <dgm:chPref val="1"/>
          <dgm:dir/>
          <dgm:animOne val="branch"/>
          <dgm:animLvl val="lvl"/>
          <dgm:resizeHandles/>
        </dgm:presLayoutVars>
      </dgm:prSet>
      <dgm:spPr/>
    </dgm:pt>
    <dgm:pt modelId="{098FECCC-6CA3-43DE-BCE2-50BA36FEC5AB}" type="pres">
      <dgm:prSet presAssocID="{D363E538-9492-4148-8E8D-39F290F2A2B4}" presName="hierRoot1" presStyleCnt="0"/>
      <dgm:spPr/>
    </dgm:pt>
    <dgm:pt modelId="{CCA269D0-34FF-46AD-9B4B-B86377FEB1FA}" type="pres">
      <dgm:prSet presAssocID="{D363E538-9492-4148-8E8D-39F290F2A2B4}" presName="composite" presStyleCnt="0"/>
      <dgm:spPr/>
    </dgm:pt>
    <dgm:pt modelId="{A9529004-5860-49B8-B5A1-121072BA41F6}" type="pres">
      <dgm:prSet presAssocID="{D363E538-9492-4148-8E8D-39F290F2A2B4}" presName="background" presStyleLbl="node0" presStyleIdx="0" presStyleCnt="3"/>
      <dgm:spPr/>
    </dgm:pt>
    <dgm:pt modelId="{30D13E28-554A-4AEC-92E9-904D02564D40}" type="pres">
      <dgm:prSet presAssocID="{D363E538-9492-4148-8E8D-39F290F2A2B4}" presName="text" presStyleLbl="fgAcc0" presStyleIdx="0" presStyleCnt="3">
        <dgm:presLayoutVars>
          <dgm:chPref val="3"/>
        </dgm:presLayoutVars>
      </dgm:prSet>
      <dgm:spPr/>
    </dgm:pt>
    <dgm:pt modelId="{FBA0E25D-40A9-45E5-A276-A64DDEBAF58A}" type="pres">
      <dgm:prSet presAssocID="{D363E538-9492-4148-8E8D-39F290F2A2B4}" presName="hierChild2" presStyleCnt="0"/>
      <dgm:spPr/>
    </dgm:pt>
    <dgm:pt modelId="{EE27FB76-AC67-46B2-95F3-66F480718D6D}" type="pres">
      <dgm:prSet presAssocID="{8A2B4C8D-A361-4CE4-92B2-82B181D60BBD}" presName="hierRoot1" presStyleCnt="0"/>
      <dgm:spPr/>
    </dgm:pt>
    <dgm:pt modelId="{B18A8EDC-EBF2-42C6-8A82-00F014F4818F}" type="pres">
      <dgm:prSet presAssocID="{8A2B4C8D-A361-4CE4-92B2-82B181D60BBD}" presName="composite" presStyleCnt="0"/>
      <dgm:spPr/>
    </dgm:pt>
    <dgm:pt modelId="{2A9FE6C5-9DEB-46CC-9238-CB9B70A853D0}" type="pres">
      <dgm:prSet presAssocID="{8A2B4C8D-A361-4CE4-92B2-82B181D60BBD}" presName="background" presStyleLbl="node0" presStyleIdx="1" presStyleCnt="3"/>
      <dgm:spPr/>
    </dgm:pt>
    <dgm:pt modelId="{79326F17-CB7B-4BDE-9229-C96FB8E007DA}" type="pres">
      <dgm:prSet presAssocID="{8A2B4C8D-A361-4CE4-92B2-82B181D60BBD}" presName="text" presStyleLbl="fgAcc0" presStyleIdx="1" presStyleCnt="3" custScaleX="113577">
        <dgm:presLayoutVars>
          <dgm:chPref val="3"/>
        </dgm:presLayoutVars>
      </dgm:prSet>
      <dgm:spPr/>
    </dgm:pt>
    <dgm:pt modelId="{D4F37CE4-EF28-4569-A628-3A6882608300}" type="pres">
      <dgm:prSet presAssocID="{8A2B4C8D-A361-4CE4-92B2-82B181D60BBD}" presName="hierChild2" presStyleCnt="0"/>
      <dgm:spPr/>
    </dgm:pt>
    <dgm:pt modelId="{1D460CF9-08BE-4701-BE13-6C22FF2ABEA5}" type="pres">
      <dgm:prSet presAssocID="{01A27C98-6755-4221-A632-31473A6C336E}" presName="hierRoot1" presStyleCnt="0"/>
      <dgm:spPr/>
    </dgm:pt>
    <dgm:pt modelId="{D4D7DCE8-1B5C-4A5E-8EFA-DD445BF5507D}" type="pres">
      <dgm:prSet presAssocID="{01A27C98-6755-4221-A632-31473A6C336E}" presName="composite" presStyleCnt="0"/>
      <dgm:spPr/>
    </dgm:pt>
    <dgm:pt modelId="{8ECA9B1D-0837-4DC6-9E74-B99478BD8F22}" type="pres">
      <dgm:prSet presAssocID="{01A27C98-6755-4221-A632-31473A6C336E}" presName="background" presStyleLbl="node0" presStyleIdx="2" presStyleCnt="3"/>
      <dgm:spPr/>
    </dgm:pt>
    <dgm:pt modelId="{F9B91AD6-2712-4DAD-A4DF-84795EED00C4}" type="pres">
      <dgm:prSet presAssocID="{01A27C98-6755-4221-A632-31473A6C336E}" presName="text" presStyleLbl="fgAcc0" presStyleIdx="2" presStyleCnt="3">
        <dgm:presLayoutVars>
          <dgm:chPref val="3"/>
        </dgm:presLayoutVars>
      </dgm:prSet>
      <dgm:spPr/>
    </dgm:pt>
    <dgm:pt modelId="{5F05FA4E-3431-4100-B6E6-DA6D77810A79}" type="pres">
      <dgm:prSet presAssocID="{01A27C98-6755-4221-A632-31473A6C336E}" presName="hierChild2" presStyleCnt="0"/>
      <dgm:spPr/>
    </dgm:pt>
  </dgm:ptLst>
  <dgm:cxnLst>
    <dgm:cxn modelId="{C4DA2B17-39BA-4886-B6ED-1AEF97BCF773}" srcId="{7E7AB3CD-60EE-4354-8FBD-5C51CC036C4E}" destId="{8A2B4C8D-A361-4CE4-92B2-82B181D60BBD}" srcOrd="1" destOrd="0" parTransId="{5E18BFDD-F754-4DF1-B478-4E0559665933}" sibTransId="{0F05A42F-9765-4EC6-B91A-A65DFC019F01}"/>
    <dgm:cxn modelId="{2CA0AB37-0214-4676-96C4-CDDCCF54B097}" type="presOf" srcId="{D363E538-9492-4148-8E8D-39F290F2A2B4}" destId="{30D13E28-554A-4AEC-92E9-904D02564D40}" srcOrd="0" destOrd="0" presId="urn:microsoft.com/office/officeart/2005/8/layout/hierarchy1"/>
    <dgm:cxn modelId="{007B12B6-E25C-44CA-9A3D-01451E5F998E}" type="presOf" srcId="{7E7AB3CD-60EE-4354-8FBD-5C51CC036C4E}" destId="{996EEB49-9117-4723-B0A2-2022A770583F}" srcOrd="0" destOrd="0" presId="urn:microsoft.com/office/officeart/2005/8/layout/hierarchy1"/>
    <dgm:cxn modelId="{198CA4B6-E178-4CC2-9CBD-9B7A3DEFFFC0}" type="presOf" srcId="{01A27C98-6755-4221-A632-31473A6C336E}" destId="{F9B91AD6-2712-4DAD-A4DF-84795EED00C4}" srcOrd="0" destOrd="0" presId="urn:microsoft.com/office/officeart/2005/8/layout/hierarchy1"/>
    <dgm:cxn modelId="{349867BA-483A-482F-A489-CF0B2D0C8FAB}" srcId="{7E7AB3CD-60EE-4354-8FBD-5C51CC036C4E}" destId="{D363E538-9492-4148-8E8D-39F290F2A2B4}" srcOrd="0" destOrd="0" parTransId="{8C5B8971-79E7-4805-B2AD-79FB996BFB26}" sibTransId="{8DF7E9B9-A6C0-4DCE-B774-CD404798959D}"/>
    <dgm:cxn modelId="{4D0D06CA-1F88-4FC6-9BFE-EF735A4CAF85}" type="presOf" srcId="{8A2B4C8D-A361-4CE4-92B2-82B181D60BBD}" destId="{79326F17-CB7B-4BDE-9229-C96FB8E007DA}" srcOrd="0" destOrd="0" presId="urn:microsoft.com/office/officeart/2005/8/layout/hierarchy1"/>
    <dgm:cxn modelId="{756D3FF3-3676-420B-AA8F-7251CE8F5BC7}" srcId="{7E7AB3CD-60EE-4354-8FBD-5C51CC036C4E}" destId="{01A27C98-6755-4221-A632-31473A6C336E}" srcOrd="2" destOrd="0" parTransId="{CC29FB4A-98B3-4DD4-AEB8-68EEABEF7770}" sibTransId="{BCAB8572-70CB-48AA-84FD-170C01718535}"/>
    <dgm:cxn modelId="{897D656D-00E3-4D25-9397-7E1B45CAA99B}" type="presParOf" srcId="{996EEB49-9117-4723-B0A2-2022A770583F}" destId="{098FECCC-6CA3-43DE-BCE2-50BA36FEC5AB}" srcOrd="0" destOrd="0" presId="urn:microsoft.com/office/officeart/2005/8/layout/hierarchy1"/>
    <dgm:cxn modelId="{0D913D5C-64C0-4D6F-827B-5C98B213F90F}" type="presParOf" srcId="{098FECCC-6CA3-43DE-BCE2-50BA36FEC5AB}" destId="{CCA269D0-34FF-46AD-9B4B-B86377FEB1FA}" srcOrd="0" destOrd="0" presId="urn:microsoft.com/office/officeart/2005/8/layout/hierarchy1"/>
    <dgm:cxn modelId="{6F268993-2F59-4422-B1A6-62F7CBF62934}" type="presParOf" srcId="{CCA269D0-34FF-46AD-9B4B-B86377FEB1FA}" destId="{A9529004-5860-49B8-B5A1-121072BA41F6}" srcOrd="0" destOrd="0" presId="urn:microsoft.com/office/officeart/2005/8/layout/hierarchy1"/>
    <dgm:cxn modelId="{9F5670F3-3FBC-4BAB-AE8B-66C8B5D5A44A}" type="presParOf" srcId="{CCA269D0-34FF-46AD-9B4B-B86377FEB1FA}" destId="{30D13E28-554A-4AEC-92E9-904D02564D40}" srcOrd="1" destOrd="0" presId="urn:microsoft.com/office/officeart/2005/8/layout/hierarchy1"/>
    <dgm:cxn modelId="{8C4E8EA9-070C-49AE-8AA2-DC764F7D7EF8}" type="presParOf" srcId="{098FECCC-6CA3-43DE-BCE2-50BA36FEC5AB}" destId="{FBA0E25D-40A9-45E5-A276-A64DDEBAF58A}" srcOrd="1" destOrd="0" presId="urn:microsoft.com/office/officeart/2005/8/layout/hierarchy1"/>
    <dgm:cxn modelId="{190287A8-5F3C-4AA2-9D52-3A11089E47A2}" type="presParOf" srcId="{996EEB49-9117-4723-B0A2-2022A770583F}" destId="{EE27FB76-AC67-46B2-95F3-66F480718D6D}" srcOrd="1" destOrd="0" presId="urn:microsoft.com/office/officeart/2005/8/layout/hierarchy1"/>
    <dgm:cxn modelId="{13464399-9915-438C-BCFD-A6A9E02C7810}" type="presParOf" srcId="{EE27FB76-AC67-46B2-95F3-66F480718D6D}" destId="{B18A8EDC-EBF2-42C6-8A82-00F014F4818F}" srcOrd="0" destOrd="0" presId="urn:microsoft.com/office/officeart/2005/8/layout/hierarchy1"/>
    <dgm:cxn modelId="{B4835D83-37AC-49EF-AD64-CE94207A1EF8}" type="presParOf" srcId="{B18A8EDC-EBF2-42C6-8A82-00F014F4818F}" destId="{2A9FE6C5-9DEB-46CC-9238-CB9B70A853D0}" srcOrd="0" destOrd="0" presId="urn:microsoft.com/office/officeart/2005/8/layout/hierarchy1"/>
    <dgm:cxn modelId="{CEA2E398-4085-4D67-B3F5-30EEA5B00E4A}" type="presParOf" srcId="{B18A8EDC-EBF2-42C6-8A82-00F014F4818F}" destId="{79326F17-CB7B-4BDE-9229-C96FB8E007DA}" srcOrd="1" destOrd="0" presId="urn:microsoft.com/office/officeart/2005/8/layout/hierarchy1"/>
    <dgm:cxn modelId="{A31613ED-D7E9-46EE-9BFA-515F96EC77FA}" type="presParOf" srcId="{EE27FB76-AC67-46B2-95F3-66F480718D6D}" destId="{D4F37CE4-EF28-4569-A628-3A6882608300}" srcOrd="1" destOrd="0" presId="urn:microsoft.com/office/officeart/2005/8/layout/hierarchy1"/>
    <dgm:cxn modelId="{0061666C-EC0A-4D51-BE5D-486D7FB14882}" type="presParOf" srcId="{996EEB49-9117-4723-B0A2-2022A770583F}" destId="{1D460CF9-08BE-4701-BE13-6C22FF2ABEA5}" srcOrd="2" destOrd="0" presId="urn:microsoft.com/office/officeart/2005/8/layout/hierarchy1"/>
    <dgm:cxn modelId="{E07B4370-0961-4971-86B2-BE1F9CFBAE91}" type="presParOf" srcId="{1D460CF9-08BE-4701-BE13-6C22FF2ABEA5}" destId="{D4D7DCE8-1B5C-4A5E-8EFA-DD445BF5507D}" srcOrd="0" destOrd="0" presId="urn:microsoft.com/office/officeart/2005/8/layout/hierarchy1"/>
    <dgm:cxn modelId="{C456AE33-8BB8-49DF-A97E-F7BE4198A242}" type="presParOf" srcId="{D4D7DCE8-1B5C-4A5E-8EFA-DD445BF5507D}" destId="{8ECA9B1D-0837-4DC6-9E74-B99478BD8F22}" srcOrd="0" destOrd="0" presId="urn:microsoft.com/office/officeart/2005/8/layout/hierarchy1"/>
    <dgm:cxn modelId="{E7FD7593-BE19-4CBC-9347-E403F136E059}" type="presParOf" srcId="{D4D7DCE8-1B5C-4A5E-8EFA-DD445BF5507D}" destId="{F9B91AD6-2712-4DAD-A4DF-84795EED00C4}" srcOrd="1" destOrd="0" presId="urn:microsoft.com/office/officeart/2005/8/layout/hierarchy1"/>
    <dgm:cxn modelId="{5B0D2B71-F6D1-4825-8DEA-FF5C1523EB0F}" type="presParOf" srcId="{1D460CF9-08BE-4701-BE13-6C22FF2ABEA5}" destId="{5F05FA4E-3431-4100-B6E6-DA6D77810A7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092B6C-9476-47A0-AFE7-42A902EF7ACC}" type="doc">
      <dgm:prSet loTypeId="urn:microsoft.com/office/officeart/2018/5/layout/IconCircle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28D35A-B0E8-4723-A7A4-0E6D1554ADE7}">
      <dgm:prSet custT="1"/>
      <dgm:spPr/>
      <dgm:t>
        <a:bodyPr/>
        <a:lstStyle/>
        <a:p>
          <a:pPr>
            <a:defRPr cap="all"/>
          </a:pPr>
          <a:r>
            <a:rPr lang="en-US" sz="1800" cap="none" baseline="0" dirty="0" err="1"/>
            <a:t>Bijdrage</a:t>
          </a:r>
          <a:r>
            <a:rPr lang="en-US" sz="1800" cap="none" baseline="0" dirty="0"/>
            <a:t> </a:t>
          </a:r>
          <a:r>
            <a:rPr lang="en-US" sz="1800" cap="none" baseline="0" dirty="0" err="1"/>
            <a:t>aan</a:t>
          </a:r>
          <a:r>
            <a:rPr lang="en-US" sz="1800" cap="none" baseline="0" dirty="0"/>
            <a:t> de </a:t>
          </a:r>
          <a:r>
            <a:rPr lang="en-US" sz="1800" b="1" cap="none" baseline="0" dirty="0" err="1"/>
            <a:t>levensbeschouwelijke</a:t>
          </a:r>
          <a:r>
            <a:rPr lang="en-US" sz="1800" b="1" cap="none" baseline="0" dirty="0"/>
            <a:t> </a:t>
          </a:r>
          <a:r>
            <a:rPr lang="en-US" sz="1800" b="1" cap="none" baseline="0" dirty="0" err="1"/>
            <a:t>vorming</a:t>
          </a:r>
          <a:endParaRPr lang="en-US" sz="1800" b="1" cap="none" baseline="0" dirty="0"/>
        </a:p>
        <a:p>
          <a:pPr>
            <a:defRPr cap="all"/>
          </a:pPr>
          <a:r>
            <a:rPr lang="en-US" sz="1800" b="0" cap="none" baseline="0" dirty="0"/>
            <a:t>=&gt; ILC</a:t>
          </a:r>
        </a:p>
      </dgm:t>
    </dgm:pt>
    <dgm:pt modelId="{41713F4C-740D-45F5-ADBA-F0D8097B14F2}" type="parTrans" cxnId="{A4602189-872A-48EA-BDAA-E299D0B06DC6}">
      <dgm:prSet/>
      <dgm:spPr/>
      <dgm:t>
        <a:bodyPr/>
        <a:lstStyle/>
        <a:p>
          <a:endParaRPr lang="en-US"/>
        </a:p>
      </dgm:t>
    </dgm:pt>
    <dgm:pt modelId="{F5EF9420-725A-42D6-984E-FE6D5A037010}" type="sibTrans" cxnId="{A4602189-872A-48EA-BDAA-E299D0B06DC6}">
      <dgm:prSet/>
      <dgm:spPr/>
      <dgm:t>
        <a:bodyPr/>
        <a:lstStyle/>
        <a:p>
          <a:endParaRPr lang="en-US"/>
        </a:p>
      </dgm:t>
    </dgm:pt>
    <dgm:pt modelId="{89C53043-C56F-4861-A59F-7A2A84B61FCC}">
      <dgm:prSet/>
      <dgm:spPr/>
      <dgm:t>
        <a:bodyPr/>
        <a:lstStyle/>
        <a:p>
          <a:pPr>
            <a:defRPr cap="all"/>
          </a:pPr>
          <a:r>
            <a:rPr lang="nl-NL" cap="none" baseline="0" dirty="0"/>
            <a:t>Bijdrage aan het </a:t>
          </a:r>
          <a:r>
            <a:rPr lang="nl-NL" b="1" cap="none" baseline="0" dirty="0"/>
            <a:t>samenleven</a:t>
          </a:r>
          <a:r>
            <a:rPr lang="nl-NL" cap="none" baseline="0" dirty="0"/>
            <a:t> (burgerschap en dialoog) </a:t>
          </a:r>
        </a:p>
        <a:p>
          <a:pPr>
            <a:defRPr cap="all"/>
          </a:pPr>
          <a:r>
            <a:rPr lang="nl-NL" cap="none" baseline="0" dirty="0"/>
            <a:t>=&gt; SC7</a:t>
          </a:r>
          <a:endParaRPr lang="en-US" cap="none" baseline="0" dirty="0"/>
        </a:p>
      </dgm:t>
    </dgm:pt>
    <dgm:pt modelId="{1B090D72-7A5E-44D8-9104-C34CEB705225}" type="parTrans" cxnId="{1B1A7DD5-FBA0-4EE8-96E3-B2B2CDA41438}">
      <dgm:prSet/>
      <dgm:spPr/>
      <dgm:t>
        <a:bodyPr/>
        <a:lstStyle/>
        <a:p>
          <a:endParaRPr lang="en-US"/>
        </a:p>
      </dgm:t>
    </dgm:pt>
    <dgm:pt modelId="{F118A3B8-F878-4048-9632-CA3BB4AD5FE7}" type="sibTrans" cxnId="{1B1A7DD5-FBA0-4EE8-96E3-B2B2CDA41438}">
      <dgm:prSet/>
      <dgm:spPr/>
      <dgm:t>
        <a:bodyPr/>
        <a:lstStyle/>
        <a:p>
          <a:endParaRPr lang="en-US"/>
        </a:p>
      </dgm:t>
    </dgm:pt>
    <dgm:pt modelId="{7BB95E53-4019-4732-BF40-35C1CB9E67E4}" type="pres">
      <dgm:prSet presAssocID="{A6092B6C-9476-47A0-AFE7-42A902EF7ACC}" presName="root" presStyleCnt="0">
        <dgm:presLayoutVars>
          <dgm:dir/>
          <dgm:resizeHandles val="exact"/>
        </dgm:presLayoutVars>
      </dgm:prSet>
      <dgm:spPr/>
    </dgm:pt>
    <dgm:pt modelId="{FF938EC0-4168-4A94-B082-B78161322381}" type="pres">
      <dgm:prSet presAssocID="{E328D35A-B0E8-4723-A7A4-0E6D1554ADE7}" presName="compNode" presStyleCnt="0"/>
      <dgm:spPr/>
    </dgm:pt>
    <dgm:pt modelId="{8E724CA9-59E9-4AF9-B929-AF51DE6903A0}" type="pres">
      <dgm:prSet presAssocID="{E328D35A-B0E8-4723-A7A4-0E6D1554ADE7}" presName="iconBgRect" presStyleLbl="bgShp" presStyleIdx="0" presStyleCnt="2"/>
      <dgm:spPr/>
    </dgm:pt>
    <dgm:pt modelId="{2AAEEDFC-83AE-4A8F-8D73-775A4F7D3AB2}" type="pres">
      <dgm:prSet presAssocID="{E328D35A-B0E8-4723-A7A4-0E6D1554ADE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rrow Circle"/>
        </a:ext>
      </dgm:extLst>
    </dgm:pt>
    <dgm:pt modelId="{B4AB7EB7-A336-42EF-9599-BAF6BFAC8797}" type="pres">
      <dgm:prSet presAssocID="{E328D35A-B0E8-4723-A7A4-0E6D1554ADE7}" presName="spaceRect" presStyleCnt="0"/>
      <dgm:spPr/>
    </dgm:pt>
    <dgm:pt modelId="{E5746148-F1C7-4092-B42C-7CBDAAB0808A}" type="pres">
      <dgm:prSet presAssocID="{E328D35A-B0E8-4723-A7A4-0E6D1554ADE7}" presName="textRect" presStyleLbl="revTx" presStyleIdx="0" presStyleCnt="2" custScaleX="120006" custScaleY="140898" custLinFactNeighborX="-919" custLinFactNeighborY="-19272">
        <dgm:presLayoutVars>
          <dgm:chMax val="1"/>
          <dgm:chPref val="1"/>
        </dgm:presLayoutVars>
      </dgm:prSet>
      <dgm:spPr/>
    </dgm:pt>
    <dgm:pt modelId="{4E96B82D-0BA1-40B4-BB3B-A4ECF145A23E}" type="pres">
      <dgm:prSet presAssocID="{F5EF9420-725A-42D6-984E-FE6D5A037010}" presName="sibTrans" presStyleCnt="0"/>
      <dgm:spPr/>
    </dgm:pt>
    <dgm:pt modelId="{A08A1818-741A-4B76-A00D-46A009AB96FF}" type="pres">
      <dgm:prSet presAssocID="{89C53043-C56F-4861-A59F-7A2A84B61FCC}" presName="compNode" presStyleCnt="0"/>
      <dgm:spPr/>
    </dgm:pt>
    <dgm:pt modelId="{2EF66B8D-370D-440F-AFCB-D8B401ECE7CB}" type="pres">
      <dgm:prSet presAssocID="{89C53043-C56F-4861-A59F-7A2A84B61FCC}" presName="iconBgRect" presStyleLbl="bgShp" presStyleIdx="1" presStyleCnt="2" custLinFactNeighborX="1355" custLinFactNeighborY="-5758"/>
      <dgm:spPr/>
    </dgm:pt>
    <dgm:pt modelId="{07361BAA-D32D-41D1-91C2-9EF8A0BC2801}" type="pres">
      <dgm:prSet presAssocID="{89C53043-C56F-4861-A59F-7A2A84B61FCC}" presName="iconRect" presStyleLbl="node1" presStyleIdx="1" presStyleCnt="2" custLinFactNeighborX="-1390" custLinFactNeighborY="-72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ten"/>
        </a:ext>
      </dgm:extLst>
    </dgm:pt>
    <dgm:pt modelId="{EFF9A3F4-FA89-4403-AA1A-17BDEAB88EE5}" type="pres">
      <dgm:prSet presAssocID="{89C53043-C56F-4861-A59F-7A2A84B61FCC}" presName="spaceRect" presStyleCnt="0"/>
      <dgm:spPr/>
    </dgm:pt>
    <dgm:pt modelId="{8AA7F2DC-C5A1-4286-A926-89799891B1F3}" type="pres">
      <dgm:prSet presAssocID="{89C53043-C56F-4861-A59F-7A2A84B61FCC}" presName="textRect" presStyleLbl="revTx" presStyleIdx="1" presStyleCnt="2" custLinFactNeighborX="203" custLinFactNeighborY="-51036">
        <dgm:presLayoutVars>
          <dgm:chMax val="1"/>
          <dgm:chPref val="1"/>
        </dgm:presLayoutVars>
      </dgm:prSet>
      <dgm:spPr/>
    </dgm:pt>
  </dgm:ptLst>
  <dgm:cxnLst>
    <dgm:cxn modelId="{26BC7D77-45E3-4DEA-A795-820E5885B9E0}" type="presOf" srcId="{E328D35A-B0E8-4723-A7A4-0E6D1554ADE7}" destId="{E5746148-F1C7-4092-B42C-7CBDAAB0808A}" srcOrd="0" destOrd="0" presId="urn:microsoft.com/office/officeart/2018/5/layout/IconCircleLabelList"/>
    <dgm:cxn modelId="{F9ADD57B-E1EE-4F84-BE32-277D06E2814F}" type="presOf" srcId="{A6092B6C-9476-47A0-AFE7-42A902EF7ACC}" destId="{7BB95E53-4019-4732-BF40-35C1CB9E67E4}" srcOrd="0" destOrd="0" presId="urn:microsoft.com/office/officeart/2018/5/layout/IconCircleLabelList"/>
    <dgm:cxn modelId="{A4602189-872A-48EA-BDAA-E299D0B06DC6}" srcId="{A6092B6C-9476-47A0-AFE7-42A902EF7ACC}" destId="{E328D35A-B0E8-4723-A7A4-0E6D1554ADE7}" srcOrd="0" destOrd="0" parTransId="{41713F4C-740D-45F5-ADBA-F0D8097B14F2}" sibTransId="{F5EF9420-725A-42D6-984E-FE6D5A037010}"/>
    <dgm:cxn modelId="{FB31A0C4-E408-40D5-9E9A-23FA8865E0C3}" type="presOf" srcId="{89C53043-C56F-4861-A59F-7A2A84B61FCC}" destId="{8AA7F2DC-C5A1-4286-A926-89799891B1F3}" srcOrd="0" destOrd="0" presId="urn:microsoft.com/office/officeart/2018/5/layout/IconCircleLabelList"/>
    <dgm:cxn modelId="{1B1A7DD5-FBA0-4EE8-96E3-B2B2CDA41438}" srcId="{A6092B6C-9476-47A0-AFE7-42A902EF7ACC}" destId="{89C53043-C56F-4861-A59F-7A2A84B61FCC}" srcOrd="1" destOrd="0" parTransId="{1B090D72-7A5E-44D8-9104-C34CEB705225}" sibTransId="{F118A3B8-F878-4048-9632-CA3BB4AD5FE7}"/>
    <dgm:cxn modelId="{F14396C9-DD8A-4C55-9059-F78C8846994B}" type="presParOf" srcId="{7BB95E53-4019-4732-BF40-35C1CB9E67E4}" destId="{FF938EC0-4168-4A94-B082-B78161322381}" srcOrd="0" destOrd="0" presId="urn:microsoft.com/office/officeart/2018/5/layout/IconCircleLabelList"/>
    <dgm:cxn modelId="{8BB490DB-AA43-4B3A-97B5-1A6F27628974}" type="presParOf" srcId="{FF938EC0-4168-4A94-B082-B78161322381}" destId="{8E724CA9-59E9-4AF9-B929-AF51DE6903A0}" srcOrd="0" destOrd="0" presId="urn:microsoft.com/office/officeart/2018/5/layout/IconCircleLabelList"/>
    <dgm:cxn modelId="{7FC080B4-6F85-4594-9345-09FB6D4D3932}" type="presParOf" srcId="{FF938EC0-4168-4A94-B082-B78161322381}" destId="{2AAEEDFC-83AE-4A8F-8D73-775A4F7D3AB2}" srcOrd="1" destOrd="0" presId="urn:microsoft.com/office/officeart/2018/5/layout/IconCircleLabelList"/>
    <dgm:cxn modelId="{89EB4B37-3351-479E-97B2-8070F1DA5E6D}" type="presParOf" srcId="{FF938EC0-4168-4A94-B082-B78161322381}" destId="{B4AB7EB7-A336-42EF-9599-BAF6BFAC8797}" srcOrd="2" destOrd="0" presId="urn:microsoft.com/office/officeart/2018/5/layout/IconCircleLabelList"/>
    <dgm:cxn modelId="{10FBB3E7-A494-4B27-99FD-F82B2195930D}" type="presParOf" srcId="{FF938EC0-4168-4A94-B082-B78161322381}" destId="{E5746148-F1C7-4092-B42C-7CBDAAB0808A}" srcOrd="3" destOrd="0" presId="urn:microsoft.com/office/officeart/2018/5/layout/IconCircleLabelList"/>
    <dgm:cxn modelId="{56AAA494-173C-4E20-A8F8-7CFDB916C6F7}" type="presParOf" srcId="{7BB95E53-4019-4732-BF40-35C1CB9E67E4}" destId="{4E96B82D-0BA1-40B4-BB3B-A4ECF145A23E}" srcOrd="1" destOrd="0" presId="urn:microsoft.com/office/officeart/2018/5/layout/IconCircleLabelList"/>
    <dgm:cxn modelId="{1925EB80-9F58-47DD-A049-FB1D36DFD19B}" type="presParOf" srcId="{7BB95E53-4019-4732-BF40-35C1CB9E67E4}" destId="{A08A1818-741A-4B76-A00D-46A009AB96FF}" srcOrd="2" destOrd="0" presId="urn:microsoft.com/office/officeart/2018/5/layout/IconCircleLabelList"/>
    <dgm:cxn modelId="{FAAB541B-51AD-4B0D-BDC5-CF3EF087301B}" type="presParOf" srcId="{A08A1818-741A-4B76-A00D-46A009AB96FF}" destId="{2EF66B8D-370D-440F-AFCB-D8B401ECE7CB}" srcOrd="0" destOrd="0" presId="urn:microsoft.com/office/officeart/2018/5/layout/IconCircleLabelList"/>
    <dgm:cxn modelId="{7150850E-823A-4D9C-85DD-70ABBB1C3BB9}" type="presParOf" srcId="{A08A1818-741A-4B76-A00D-46A009AB96FF}" destId="{07361BAA-D32D-41D1-91C2-9EF8A0BC2801}" srcOrd="1" destOrd="0" presId="urn:microsoft.com/office/officeart/2018/5/layout/IconCircleLabelList"/>
    <dgm:cxn modelId="{8AFAB652-EF5E-4652-BA52-D212B79D5BE0}" type="presParOf" srcId="{A08A1818-741A-4B76-A00D-46A009AB96FF}" destId="{EFF9A3F4-FA89-4403-AA1A-17BDEAB88EE5}" srcOrd="2" destOrd="0" presId="urn:microsoft.com/office/officeart/2018/5/layout/IconCircleLabelList"/>
    <dgm:cxn modelId="{D61BDFA2-B5B9-4581-920D-268A126C6700}" type="presParOf" srcId="{A08A1818-741A-4B76-A00D-46A009AB96FF}" destId="{8AA7F2DC-C5A1-4286-A926-89799891B1F3}"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E7EBC6-2434-4275-A2B5-574CC1E1AAF5}"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EB4F4624-32BA-4ECF-A2B7-41BDF9D28C89}">
      <dgm:prSet custT="1"/>
      <dgm:spPr/>
      <dgm:t>
        <a:bodyPr/>
        <a:lstStyle/>
        <a:p>
          <a:r>
            <a:rPr lang="nl-NL" sz="1600" dirty="0"/>
            <a:t>Geënt op </a:t>
          </a:r>
          <a:r>
            <a:rPr lang="nl-NL" sz="1600" i="1" dirty="0"/>
            <a:t>verlopen bouwstenen (</a:t>
          </a:r>
          <a:r>
            <a:rPr lang="nl-NL" sz="1600" i="1" dirty="0" err="1"/>
            <a:t>oa</a:t>
          </a:r>
          <a:r>
            <a:rPr lang="nl-NL" sz="1600" i="1" dirty="0"/>
            <a:t>. SC7)</a:t>
          </a:r>
          <a:endParaRPr lang="en-US" sz="1600" i="1" dirty="0"/>
        </a:p>
      </dgm:t>
    </dgm:pt>
    <dgm:pt modelId="{1ADC753E-EB00-4DF8-A4F0-2043E3F3EF24}" type="parTrans" cxnId="{0C3908B4-20D1-4971-BAD7-AD5FFDFCF655}">
      <dgm:prSet/>
      <dgm:spPr/>
      <dgm:t>
        <a:bodyPr/>
        <a:lstStyle/>
        <a:p>
          <a:endParaRPr lang="en-US"/>
        </a:p>
      </dgm:t>
    </dgm:pt>
    <dgm:pt modelId="{CA608093-C2F9-41A8-B7D7-835855EB4C85}" type="sibTrans" cxnId="{0C3908B4-20D1-4971-BAD7-AD5FFDFCF655}">
      <dgm:prSet/>
      <dgm:spPr/>
      <dgm:t>
        <a:bodyPr/>
        <a:lstStyle/>
        <a:p>
          <a:endParaRPr lang="en-US"/>
        </a:p>
      </dgm:t>
    </dgm:pt>
    <dgm:pt modelId="{66683556-83AA-44AE-8621-6CA7612687CD}">
      <dgm:prSet custT="1"/>
      <dgm:spPr/>
      <dgm:t>
        <a:bodyPr/>
        <a:lstStyle/>
        <a:p>
          <a:r>
            <a:rPr lang="nl-NL" sz="1600" dirty="0"/>
            <a:t>Te </a:t>
          </a:r>
          <a:r>
            <a:rPr lang="nl-NL" sz="1600" i="1" dirty="0"/>
            <a:t>veel doelen / te algemeen </a:t>
          </a:r>
          <a:endParaRPr lang="en-US" sz="1600" i="1" dirty="0"/>
        </a:p>
      </dgm:t>
    </dgm:pt>
    <dgm:pt modelId="{206B5D8E-AB1E-41E2-A7B8-DF8F689BF850}" type="parTrans" cxnId="{B9128F9E-6E19-4906-B389-9039EE021595}">
      <dgm:prSet/>
      <dgm:spPr/>
      <dgm:t>
        <a:bodyPr/>
        <a:lstStyle/>
        <a:p>
          <a:endParaRPr lang="en-US"/>
        </a:p>
      </dgm:t>
    </dgm:pt>
    <dgm:pt modelId="{44390ED3-C023-4457-A58E-3880A153C80D}" type="sibTrans" cxnId="{B9128F9E-6E19-4906-B389-9039EE021595}">
      <dgm:prSet/>
      <dgm:spPr/>
      <dgm:t>
        <a:bodyPr/>
        <a:lstStyle/>
        <a:p>
          <a:endParaRPr lang="en-US"/>
        </a:p>
      </dgm:t>
    </dgm:pt>
    <dgm:pt modelId="{A9D2A698-E3C6-402A-A15C-91470E1C9319}">
      <dgm:prSet custT="1"/>
      <dgm:spPr/>
      <dgm:t>
        <a:bodyPr/>
        <a:lstStyle/>
        <a:p>
          <a:r>
            <a:rPr lang="nl-NL" sz="1600" dirty="0"/>
            <a:t>Geen </a:t>
          </a:r>
          <a:r>
            <a:rPr lang="nl-NL" sz="1600" i="1" dirty="0"/>
            <a:t>driestap-formulering</a:t>
          </a:r>
          <a:endParaRPr lang="en-US" sz="1600" i="1" dirty="0"/>
        </a:p>
      </dgm:t>
    </dgm:pt>
    <dgm:pt modelId="{4A25D5CA-7D95-48B0-A039-97F61840C834}" type="parTrans" cxnId="{E7F87926-6C66-4028-BDA4-637220933518}">
      <dgm:prSet/>
      <dgm:spPr/>
      <dgm:t>
        <a:bodyPr/>
        <a:lstStyle/>
        <a:p>
          <a:endParaRPr lang="en-US"/>
        </a:p>
      </dgm:t>
    </dgm:pt>
    <dgm:pt modelId="{0363CE7F-61D1-490E-BE0A-0F97EC84E51A}" type="sibTrans" cxnId="{E7F87926-6C66-4028-BDA4-637220933518}">
      <dgm:prSet/>
      <dgm:spPr/>
      <dgm:t>
        <a:bodyPr/>
        <a:lstStyle/>
        <a:p>
          <a:endParaRPr lang="en-US"/>
        </a:p>
      </dgm:t>
    </dgm:pt>
    <dgm:pt modelId="{03D66E5C-6517-40A0-B63F-D0A1CEE84069}">
      <dgm:prSet custT="1"/>
      <dgm:spPr/>
      <dgm:t>
        <a:bodyPr/>
        <a:lstStyle/>
        <a:p>
          <a:r>
            <a:rPr lang="nl-NL" sz="1600" dirty="0"/>
            <a:t>Weinig </a:t>
          </a:r>
          <a:r>
            <a:rPr lang="nl-NL" sz="1600" i="1" dirty="0" err="1"/>
            <a:t>levensbe-schouwelijke</a:t>
          </a:r>
          <a:r>
            <a:rPr lang="nl-NL" sz="1600" i="1" dirty="0"/>
            <a:t> kleuring </a:t>
          </a:r>
          <a:r>
            <a:rPr lang="nl-NL" sz="1600" dirty="0"/>
            <a:t>in doelen</a:t>
          </a:r>
          <a:endParaRPr lang="en-US" sz="1600" dirty="0"/>
        </a:p>
      </dgm:t>
    </dgm:pt>
    <dgm:pt modelId="{1E03D617-11EA-47C3-B8C8-C9433E07EA1A}" type="parTrans" cxnId="{C273CF0F-F1A0-476B-AC2F-B448C565723A}">
      <dgm:prSet/>
      <dgm:spPr/>
      <dgm:t>
        <a:bodyPr/>
        <a:lstStyle/>
        <a:p>
          <a:endParaRPr lang="en-US"/>
        </a:p>
      </dgm:t>
    </dgm:pt>
    <dgm:pt modelId="{60B49A86-B086-450E-8BBB-4065BDB1B0C0}" type="sibTrans" cxnId="{C273CF0F-F1A0-476B-AC2F-B448C565723A}">
      <dgm:prSet/>
      <dgm:spPr/>
      <dgm:t>
        <a:bodyPr/>
        <a:lstStyle/>
        <a:p>
          <a:endParaRPr lang="en-US"/>
        </a:p>
      </dgm:t>
    </dgm:pt>
    <dgm:pt modelId="{48A98263-0662-4BC0-B819-535911AD2F86}" type="pres">
      <dgm:prSet presAssocID="{9EE7EBC6-2434-4275-A2B5-574CC1E1AAF5}" presName="matrix" presStyleCnt="0">
        <dgm:presLayoutVars>
          <dgm:chMax val="1"/>
          <dgm:dir/>
          <dgm:resizeHandles val="exact"/>
        </dgm:presLayoutVars>
      </dgm:prSet>
      <dgm:spPr/>
    </dgm:pt>
    <dgm:pt modelId="{6AC21D81-3353-4A63-9505-BB9486C3CA4A}" type="pres">
      <dgm:prSet presAssocID="{9EE7EBC6-2434-4275-A2B5-574CC1E1AAF5}" presName="diamond" presStyleLbl="bgShp" presStyleIdx="0" presStyleCnt="1"/>
      <dgm:spPr/>
    </dgm:pt>
    <dgm:pt modelId="{93AFE0B5-2744-464E-9940-8D449C9BF32D}" type="pres">
      <dgm:prSet presAssocID="{9EE7EBC6-2434-4275-A2B5-574CC1E1AAF5}" presName="quad1" presStyleLbl="node1" presStyleIdx="0" presStyleCnt="4">
        <dgm:presLayoutVars>
          <dgm:chMax val="0"/>
          <dgm:chPref val="0"/>
          <dgm:bulletEnabled val="1"/>
        </dgm:presLayoutVars>
      </dgm:prSet>
      <dgm:spPr/>
    </dgm:pt>
    <dgm:pt modelId="{C5B581AA-43F3-43BF-8741-D2D8D26D8DDD}" type="pres">
      <dgm:prSet presAssocID="{9EE7EBC6-2434-4275-A2B5-574CC1E1AAF5}" presName="quad2" presStyleLbl="node1" presStyleIdx="1" presStyleCnt="4">
        <dgm:presLayoutVars>
          <dgm:chMax val="0"/>
          <dgm:chPref val="0"/>
          <dgm:bulletEnabled val="1"/>
        </dgm:presLayoutVars>
      </dgm:prSet>
      <dgm:spPr/>
    </dgm:pt>
    <dgm:pt modelId="{481704D3-8CA0-4DFF-9C4E-9C661BC4BC8C}" type="pres">
      <dgm:prSet presAssocID="{9EE7EBC6-2434-4275-A2B5-574CC1E1AAF5}" presName="quad3" presStyleLbl="node1" presStyleIdx="2" presStyleCnt="4">
        <dgm:presLayoutVars>
          <dgm:chMax val="0"/>
          <dgm:chPref val="0"/>
          <dgm:bulletEnabled val="1"/>
        </dgm:presLayoutVars>
      </dgm:prSet>
      <dgm:spPr/>
    </dgm:pt>
    <dgm:pt modelId="{9AFA445F-6D87-4293-A689-B016BEC7EB25}" type="pres">
      <dgm:prSet presAssocID="{9EE7EBC6-2434-4275-A2B5-574CC1E1AAF5}" presName="quad4" presStyleLbl="node1" presStyleIdx="3" presStyleCnt="4">
        <dgm:presLayoutVars>
          <dgm:chMax val="0"/>
          <dgm:chPref val="0"/>
          <dgm:bulletEnabled val="1"/>
        </dgm:presLayoutVars>
      </dgm:prSet>
      <dgm:spPr/>
    </dgm:pt>
  </dgm:ptLst>
  <dgm:cxnLst>
    <dgm:cxn modelId="{C273CF0F-F1A0-476B-AC2F-B448C565723A}" srcId="{9EE7EBC6-2434-4275-A2B5-574CC1E1AAF5}" destId="{03D66E5C-6517-40A0-B63F-D0A1CEE84069}" srcOrd="3" destOrd="0" parTransId="{1E03D617-11EA-47C3-B8C8-C9433E07EA1A}" sibTransId="{60B49A86-B086-450E-8BBB-4065BDB1B0C0}"/>
    <dgm:cxn modelId="{30A01522-9D2A-4A31-9C00-D420B912113D}" type="presOf" srcId="{03D66E5C-6517-40A0-B63F-D0A1CEE84069}" destId="{9AFA445F-6D87-4293-A689-B016BEC7EB25}" srcOrd="0" destOrd="0" presId="urn:microsoft.com/office/officeart/2005/8/layout/matrix3"/>
    <dgm:cxn modelId="{E7F87926-6C66-4028-BDA4-637220933518}" srcId="{9EE7EBC6-2434-4275-A2B5-574CC1E1AAF5}" destId="{A9D2A698-E3C6-402A-A15C-91470E1C9319}" srcOrd="2" destOrd="0" parTransId="{4A25D5CA-7D95-48B0-A039-97F61840C834}" sibTransId="{0363CE7F-61D1-490E-BE0A-0F97EC84E51A}"/>
    <dgm:cxn modelId="{8A37E76F-92B9-45A7-B15F-06A7C0846D82}" type="presOf" srcId="{66683556-83AA-44AE-8621-6CA7612687CD}" destId="{C5B581AA-43F3-43BF-8741-D2D8D26D8DDD}" srcOrd="0" destOrd="0" presId="urn:microsoft.com/office/officeart/2005/8/layout/matrix3"/>
    <dgm:cxn modelId="{64E95980-784A-4AF9-B1F1-3E61B50CE09C}" type="presOf" srcId="{EB4F4624-32BA-4ECF-A2B7-41BDF9D28C89}" destId="{93AFE0B5-2744-464E-9940-8D449C9BF32D}" srcOrd="0" destOrd="0" presId="urn:microsoft.com/office/officeart/2005/8/layout/matrix3"/>
    <dgm:cxn modelId="{DD82D091-D28C-4ED2-8B41-4F53F2A7E22C}" type="presOf" srcId="{A9D2A698-E3C6-402A-A15C-91470E1C9319}" destId="{481704D3-8CA0-4DFF-9C4E-9C661BC4BC8C}" srcOrd="0" destOrd="0" presId="urn:microsoft.com/office/officeart/2005/8/layout/matrix3"/>
    <dgm:cxn modelId="{B9128F9E-6E19-4906-B389-9039EE021595}" srcId="{9EE7EBC6-2434-4275-A2B5-574CC1E1AAF5}" destId="{66683556-83AA-44AE-8621-6CA7612687CD}" srcOrd="1" destOrd="0" parTransId="{206B5D8E-AB1E-41E2-A7B8-DF8F689BF850}" sibTransId="{44390ED3-C023-4457-A58E-3880A153C80D}"/>
    <dgm:cxn modelId="{63C3B0AA-87B9-4F8F-BC46-709E6FD17540}" type="presOf" srcId="{9EE7EBC6-2434-4275-A2B5-574CC1E1AAF5}" destId="{48A98263-0662-4BC0-B819-535911AD2F86}" srcOrd="0" destOrd="0" presId="urn:microsoft.com/office/officeart/2005/8/layout/matrix3"/>
    <dgm:cxn modelId="{0C3908B4-20D1-4971-BAD7-AD5FFDFCF655}" srcId="{9EE7EBC6-2434-4275-A2B5-574CC1E1AAF5}" destId="{EB4F4624-32BA-4ECF-A2B7-41BDF9D28C89}" srcOrd="0" destOrd="0" parTransId="{1ADC753E-EB00-4DF8-A4F0-2043E3F3EF24}" sibTransId="{CA608093-C2F9-41A8-B7D7-835855EB4C85}"/>
    <dgm:cxn modelId="{87BA968B-92F0-46F3-8815-7F756F50CF29}" type="presParOf" srcId="{48A98263-0662-4BC0-B819-535911AD2F86}" destId="{6AC21D81-3353-4A63-9505-BB9486C3CA4A}" srcOrd="0" destOrd="0" presId="urn:microsoft.com/office/officeart/2005/8/layout/matrix3"/>
    <dgm:cxn modelId="{C10ED89D-C45E-42B4-B244-10CA1D916E7C}" type="presParOf" srcId="{48A98263-0662-4BC0-B819-535911AD2F86}" destId="{93AFE0B5-2744-464E-9940-8D449C9BF32D}" srcOrd="1" destOrd="0" presId="urn:microsoft.com/office/officeart/2005/8/layout/matrix3"/>
    <dgm:cxn modelId="{2B53B28C-E31A-43CE-BBA6-48E5F771DA0F}" type="presParOf" srcId="{48A98263-0662-4BC0-B819-535911AD2F86}" destId="{C5B581AA-43F3-43BF-8741-D2D8D26D8DDD}" srcOrd="2" destOrd="0" presId="urn:microsoft.com/office/officeart/2005/8/layout/matrix3"/>
    <dgm:cxn modelId="{844776CA-4FC4-448C-89DB-F65AEDC98DAB}" type="presParOf" srcId="{48A98263-0662-4BC0-B819-535911AD2F86}" destId="{481704D3-8CA0-4DFF-9C4E-9C661BC4BC8C}" srcOrd="3" destOrd="0" presId="urn:microsoft.com/office/officeart/2005/8/layout/matrix3"/>
    <dgm:cxn modelId="{4609E3CA-4E6D-4A32-8CE1-820D86D6915A}" type="presParOf" srcId="{48A98263-0662-4BC0-B819-535911AD2F86}" destId="{9AFA445F-6D87-4293-A689-B016BEC7EB25}"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29004-5860-49B8-B5A1-121072BA41F6}">
      <dsp:nvSpPr>
        <dsp:cNvPr id="0" name=""/>
        <dsp:cNvSpPr/>
      </dsp:nvSpPr>
      <dsp:spPr>
        <a:xfrm>
          <a:off x="4079" y="749347"/>
          <a:ext cx="2958197" cy="1878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D13E28-554A-4AEC-92E9-904D02564D40}">
      <dsp:nvSpPr>
        <dsp:cNvPr id="0" name=""/>
        <dsp:cNvSpPr/>
      </dsp:nvSpPr>
      <dsp:spPr>
        <a:xfrm>
          <a:off x="332768" y="1061601"/>
          <a:ext cx="2958197" cy="1878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NL" sz="2000" b="1" kern="1200" dirty="0">
              <a:solidFill>
                <a:schemeClr val="accent2"/>
              </a:solidFill>
            </a:rPr>
            <a:t>Levensbeschouwelijk</a:t>
          </a:r>
          <a:endParaRPr lang="en-US" sz="1800" b="1" kern="1200" dirty="0">
            <a:solidFill>
              <a:schemeClr val="accent2"/>
            </a:solidFill>
          </a:endParaRPr>
        </a:p>
      </dsp:txBody>
      <dsp:txXfrm>
        <a:off x="387786" y="1116619"/>
        <a:ext cx="2848161" cy="1768419"/>
      </dsp:txXfrm>
    </dsp:sp>
    <dsp:sp modelId="{2A9FE6C5-9DEB-46CC-9238-CB9B70A853D0}">
      <dsp:nvSpPr>
        <dsp:cNvPr id="0" name=""/>
        <dsp:cNvSpPr/>
      </dsp:nvSpPr>
      <dsp:spPr>
        <a:xfrm>
          <a:off x="3619654" y="749347"/>
          <a:ext cx="3359831" cy="1878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326F17-CB7B-4BDE-9229-C96FB8E007DA}">
      <dsp:nvSpPr>
        <dsp:cNvPr id="0" name=""/>
        <dsp:cNvSpPr/>
      </dsp:nvSpPr>
      <dsp:spPr>
        <a:xfrm>
          <a:off x="3948342" y="1061601"/>
          <a:ext cx="3359831" cy="1878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NL" sz="2000" b="1" kern="1200" dirty="0" err="1">
              <a:solidFill>
                <a:schemeClr val="accent2"/>
              </a:solidFill>
            </a:rPr>
            <a:t>Interlevensbeschouwelijk</a:t>
          </a:r>
          <a:endParaRPr lang="en-US" sz="1800" b="1" kern="1200" dirty="0">
            <a:solidFill>
              <a:schemeClr val="accent2"/>
            </a:solidFill>
          </a:endParaRPr>
        </a:p>
      </dsp:txBody>
      <dsp:txXfrm>
        <a:off x="4003360" y="1116619"/>
        <a:ext cx="3249795" cy="1768419"/>
      </dsp:txXfrm>
    </dsp:sp>
    <dsp:sp modelId="{8ECA9B1D-0837-4DC6-9E74-B99478BD8F22}">
      <dsp:nvSpPr>
        <dsp:cNvPr id="0" name=""/>
        <dsp:cNvSpPr/>
      </dsp:nvSpPr>
      <dsp:spPr>
        <a:xfrm>
          <a:off x="7636863" y="749347"/>
          <a:ext cx="2958197" cy="1878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B91AD6-2712-4DAD-A4DF-84795EED00C4}">
      <dsp:nvSpPr>
        <dsp:cNvPr id="0" name=""/>
        <dsp:cNvSpPr/>
      </dsp:nvSpPr>
      <dsp:spPr>
        <a:xfrm>
          <a:off x="7965551" y="1061601"/>
          <a:ext cx="2958197" cy="1878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nl-NL" sz="2000" b="1" kern="1200" dirty="0">
              <a:solidFill>
                <a:schemeClr val="accent2"/>
              </a:solidFill>
            </a:rPr>
            <a:t>Dialoog</a:t>
          </a:r>
          <a:endParaRPr lang="en-US" sz="5400" b="1" kern="1200" dirty="0">
            <a:solidFill>
              <a:schemeClr val="accent2"/>
            </a:solidFill>
          </a:endParaRPr>
        </a:p>
      </dsp:txBody>
      <dsp:txXfrm>
        <a:off x="8020569" y="1116619"/>
        <a:ext cx="2848161" cy="1768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24CA9-59E9-4AF9-B929-AF51DE6903A0}">
      <dsp:nvSpPr>
        <dsp:cNvPr id="0" name=""/>
        <dsp:cNvSpPr/>
      </dsp:nvSpPr>
      <dsp:spPr>
        <a:xfrm>
          <a:off x="2501930" y="2283"/>
          <a:ext cx="2024437" cy="202443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AEEDFC-83AE-4A8F-8D73-775A4F7D3AB2}">
      <dsp:nvSpPr>
        <dsp:cNvPr id="0" name=""/>
        <dsp:cNvSpPr/>
      </dsp:nvSpPr>
      <dsp:spPr>
        <a:xfrm>
          <a:off x="2933367" y="433720"/>
          <a:ext cx="1161562" cy="1161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746148-F1C7-4092-B42C-7CBDAAB0808A}">
      <dsp:nvSpPr>
        <dsp:cNvPr id="0" name=""/>
        <dsp:cNvSpPr/>
      </dsp:nvSpPr>
      <dsp:spPr>
        <a:xfrm>
          <a:off x="1492300" y="2317668"/>
          <a:ext cx="3982699" cy="120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US" sz="1800" kern="1200" cap="none" baseline="0" dirty="0" err="1"/>
            <a:t>Bijdrage</a:t>
          </a:r>
          <a:r>
            <a:rPr lang="en-US" sz="1800" kern="1200" cap="none" baseline="0" dirty="0"/>
            <a:t> </a:t>
          </a:r>
          <a:r>
            <a:rPr lang="en-US" sz="1800" kern="1200" cap="none" baseline="0" dirty="0" err="1"/>
            <a:t>aan</a:t>
          </a:r>
          <a:r>
            <a:rPr lang="en-US" sz="1800" kern="1200" cap="none" baseline="0" dirty="0"/>
            <a:t> de </a:t>
          </a:r>
          <a:r>
            <a:rPr lang="en-US" sz="1800" b="1" kern="1200" cap="none" baseline="0" dirty="0" err="1"/>
            <a:t>levensbeschouwelijke</a:t>
          </a:r>
          <a:r>
            <a:rPr lang="en-US" sz="1800" b="1" kern="1200" cap="none" baseline="0" dirty="0"/>
            <a:t> </a:t>
          </a:r>
          <a:r>
            <a:rPr lang="en-US" sz="1800" b="1" kern="1200" cap="none" baseline="0" dirty="0" err="1"/>
            <a:t>vorming</a:t>
          </a:r>
          <a:endParaRPr lang="en-US" sz="1800" b="1" kern="1200" cap="none" baseline="0" dirty="0"/>
        </a:p>
        <a:p>
          <a:pPr marL="0" lvl="0" indent="0" algn="ctr" defTabSz="800100">
            <a:lnSpc>
              <a:spcPct val="90000"/>
            </a:lnSpc>
            <a:spcBef>
              <a:spcPct val="0"/>
            </a:spcBef>
            <a:spcAft>
              <a:spcPct val="35000"/>
            </a:spcAft>
            <a:buNone/>
            <a:defRPr cap="all"/>
          </a:pPr>
          <a:r>
            <a:rPr lang="en-US" sz="1800" b="0" kern="1200" cap="none" baseline="0" dirty="0"/>
            <a:t>=&gt; ILC</a:t>
          </a:r>
        </a:p>
      </dsp:txBody>
      <dsp:txXfrm>
        <a:off x="1492300" y="2317668"/>
        <a:ext cx="3982699" cy="1204677"/>
      </dsp:txXfrm>
    </dsp:sp>
    <dsp:sp modelId="{2EF66B8D-370D-440F-AFCB-D8B401ECE7CB}">
      <dsp:nvSpPr>
        <dsp:cNvPr id="0" name=""/>
        <dsp:cNvSpPr/>
      </dsp:nvSpPr>
      <dsp:spPr>
        <a:xfrm>
          <a:off x="6760867" y="0"/>
          <a:ext cx="2024437" cy="202443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361BAA-D32D-41D1-91C2-9EF8A0BC2801}">
      <dsp:nvSpPr>
        <dsp:cNvPr id="0" name=""/>
        <dsp:cNvSpPr/>
      </dsp:nvSpPr>
      <dsp:spPr>
        <a:xfrm>
          <a:off x="7148727" y="512707"/>
          <a:ext cx="1161562" cy="1161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A7F2DC-C5A1-4286-A926-89799891B1F3}">
      <dsp:nvSpPr>
        <dsp:cNvPr id="0" name=""/>
        <dsp:cNvSpPr/>
      </dsp:nvSpPr>
      <dsp:spPr>
        <a:xfrm>
          <a:off x="6093016" y="2308344"/>
          <a:ext cx="3318750" cy="85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nl-NL" sz="1800" kern="1200" cap="none" baseline="0" dirty="0"/>
            <a:t>Bijdrage aan het </a:t>
          </a:r>
          <a:r>
            <a:rPr lang="nl-NL" sz="1800" b="1" kern="1200" cap="none" baseline="0" dirty="0"/>
            <a:t>samenleven</a:t>
          </a:r>
          <a:r>
            <a:rPr lang="nl-NL" sz="1800" kern="1200" cap="none" baseline="0" dirty="0"/>
            <a:t> (burgerschap en dialoog) </a:t>
          </a:r>
        </a:p>
        <a:p>
          <a:pPr marL="0" lvl="0" indent="0" algn="ctr" defTabSz="800100">
            <a:lnSpc>
              <a:spcPct val="90000"/>
            </a:lnSpc>
            <a:spcBef>
              <a:spcPct val="0"/>
            </a:spcBef>
            <a:spcAft>
              <a:spcPct val="35000"/>
            </a:spcAft>
            <a:buNone/>
            <a:defRPr cap="all"/>
          </a:pPr>
          <a:r>
            <a:rPr lang="nl-NL" sz="1800" kern="1200" cap="none" baseline="0" dirty="0"/>
            <a:t>=&gt; SC7</a:t>
          </a:r>
          <a:endParaRPr lang="en-US" sz="1800" kern="1200" cap="none" baseline="0" dirty="0"/>
        </a:p>
      </dsp:txBody>
      <dsp:txXfrm>
        <a:off x="6093016" y="2308344"/>
        <a:ext cx="3318750" cy="855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C21D81-3353-4A63-9505-BB9486C3CA4A}">
      <dsp:nvSpPr>
        <dsp:cNvPr id="0" name=""/>
        <dsp:cNvSpPr/>
      </dsp:nvSpPr>
      <dsp:spPr>
        <a:xfrm>
          <a:off x="3367512" y="0"/>
          <a:ext cx="4192805" cy="4192805"/>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AFE0B5-2744-464E-9940-8D449C9BF32D}">
      <dsp:nvSpPr>
        <dsp:cNvPr id="0" name=""/>
        <dsp:cNvSpPr/>
      </dsp:nvSpPr>
      <dsp:spPr>
        <a:xfrm>
          <a:off x="3765828" y="398316"/>
          <a:ext cx="1635193" cy="163519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kern="1200" dirty="0"/>
            <a:t>Geënt op </a:t>
          </a:r>
          <a:r>
            <a:rPr lang="nl-NL" sz="1600" i="1" kern="1200" dirty="0"/>
            <a:t>verlopen bouwstenen (</a:t>
          </a:r>
          <a:r>
            <a:rPr lang="nl-NL" sz="1600" i="1" kern="1200" dirty="0" err="1"/>
            <a:t>oa</a:t>
          </a:r>
          <a:r>
            <a:rPr lang="nl-NL" sz="1600" i="1" kern="1200" dirty="0"/>
            <a:t>. SC7)</a:t>
          </a:r>
          <a:endParaRPr lang="en-US" sz="1600" i="1" kern="1200" dirty="0"/>
        </a:p>
      </dsp:txBody>
      <dsp:txXfrm>
        <a:off x="3845652" y="478140"/>
        <a:ext cx="1475545" cy="1475545"/>
      </dsp:txXfrm>
    </dsp:sp>
    <dsp:sp modelId="{C5B581AA-43F3-43BF-8741-D2D8D26D8DDD}">
      <dsp:nvSpPr>
        <dsp:cNvPr id="0" name=""/>
        <dsp:cNvSpPr/>
      </dsp:nvSpPr>
      <dsp:spPr>
        <a:xfrm>
          <a:off x="5526806" y="398316"/>
          <a:ext cx="1635193" cy="163519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kern="1200" dirty="0"/>
            <a:t>Te </a:t>
          </a:r>
          <a:r>
            <a:rPr lang="nl-NL" sz="1600" i="1" kern="1200" dirty="0"/>
            <a:t>veel doelen / te algemeen </a:t>
          </a:r>
          <a:endParaRPr lang="en-US" sz="1600" i="1" kern="1200" dirty="0"/>
        </a:p>
      </dsp:txBody>
      <dsp:txXfrm>
        <a:off x="5606630" y="478140"/>
        <a:ext cx="1475545" cy="1475545"/>
      </dsp:txXfrm>
    </dsp:sp>
    <dsp:sp modelId="{481704D3-8CA0-4DFF-9C4E-9C661BC4BC8C}">
      <dsp:nvSpPr>
        <dsp:cNvPr id="0" name=""/>
        <dsp:cNvSpPr/>
      </dsp:nvSpPr>
      <dsp:spPr>
        <a:xfrm>
          <a:off x="3765828" y="2159294"/>
          <a:ext cx="1635193" cy="163519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kern="1200" dirty="0"/>
            <a:t>Geen </a:t>
          </a:r>
          <a:r>
            <a:rPr lang="nl-NL" sz="1600" i="1" kern="1200" dirty="0"/>
            <a:t>driestap-formulering</a:t>
          </a:r>
          <a:endParaRPr lang="en-US" sz="1600" i="1" kern="1200" dirty="0"/>
        </a:p>
      </dsp:txBody>
      <dsp:txXfrm>
        <a:off x="3845652" y="2239118"/>
        <a:ext cx="1475545" cy="1475545"/>
      </dsp:txXfrm>
    </dsp:sp>
    <dsp:sp modelId="{9AFA445F-6D87-4293-A689-B016BEC7EB25}">
      <dsp:nvSpPr>
        <dsp:cNvPr id="0" name=""/>
        <dsp:cNvSpPr/>
      </dsp:nvSpPr>
      <dsp:spPr>
        <a:xfrm>
          <a:off x="5526806" y="2159294"/>
          <a:ext cx="1635193" cy="163519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kern="1200" dirty="0"/>
            <a:t>Weinig </a:t>
          </a:r>
          <a:r>
            <a:rPr lang="nl-NL" sz="1600" i="1" kern="1200" dirty="0" err="1"/>
            <a:t>levensbe-schouwelijke</a:t>
          </a:r>
          <a:r>
            <a:rPr lang="nl-NL" sz="1600" i="1" kern="1200" dirty="0"/>
            <a:t> kleuring </a:t>
          </a:r>
          <a:r>
            <a:rPr lang="nl-NL" sz="1600" kern="1200" dirty="0"/>
            <a:t>in doelen</a:t>
          </a:r>
          <a:endParaRPr lang="en-US" sz="1600" kern="1200" dirty="0"/>
        </a:p>
      </dsp:txBody>
      <dsp:txXfrm>
        <a:off x="5606630" y="2239118"/>
        <a:ext cx="1475545" cy="147554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4FBBE-3B97-42DE-96EE-9B268F7D57AA}" type="datetimeFigureOut">
              <a:rPr lang="nl-BE" smtClean="0"/>
              <a:t>19/09/2025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E2520-A2BF-44BF-AC64-B38BC70C6B55}" type="slidenum">
              <a:rPr lang="nl-BE" smtClean="0"/>
              <a:t>‹nr.›</a:t>
            </a:fld>
            <a:endParaRPr lang="nl-BE"/>
          </a:p>
        </p:txBody>
      </p:sp>
    </p:spTree>
    <p:extLst>
      <p:ext uri="{BB962C8B-B14F-4D97-AF65-F5344CB8AC3E}">
        <p14:creationId xmlns:p14="http://schemas.microsoft.com/office/powerpoint/2010/main" val="187456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“Welkom beste leraar. Fijn dat je even tijd maakt om het nieuwe leerplan ILD wat nader bij te leren kennen. Vandaag stellen we jullie het nieuwe, geïntegreerde leerplan ILD voor, bedoeld voor alle levensbeschouwelijke vakken in de derde graad in het GO! Onderwijs en dit voor de helft van de lestijd. Dit leerplan is het resultaat van intensief overleg, grondige reflectie én samenwerking tussen de verschillende levensbeschouwelijke vakken. Het vertrekt vanuit één duidelijke ambitie: leerlingen begeleiden in </a:t>
            </a:r>
            <a:r>
              <a:rPr lang="nl-BE" dirty="0" err="1"/>
              <a:t>interlevensbeschouwelijk</a:t>
            </a:r>
            <a:r>
              <a:rPr lang="nl-BE" dirty="0"/>
              <a:t> samenleven.”</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a:t>
            </a:fld>
            <a:endParaRPr lang="nl-BE"/>
          </a:p>
        </p:txBody>
      </p:sp>
    </p:spTree>
    <p:extLst>
      <p:ext uri="{BB962C8B-B14F-4D97-AF65-F5344CB8AC3E}">
        <p14:creationId xmlns:p14="http://schemas.microsoft.com/office/powerpoint/2010/main" val="1332568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“Hier zie je wat we met jou samen willen doorlopen. We starten met de doelstelling van ILD, bekijken vervolgens hoe we van twee leerplannen naar één zijn gegaan, lichten toe hoe het leerplan is opgebouwd, en zoomen in op de praktijk: hoe voer je eigenlijk interlevensbeschouwelijke dialoog, en hoe ziet dat er concreet uit in je klas?”</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a:t>
            </a:fld>
            <a:endParaRPr lang="nl-BE"/>
          </a:p>
        </p:txBody>
      </p:sp>
    </p:spTree>
    <p:extLst>
      <p:ext uri="{BB962C8B-B14F-4D97-AF65-F5344CB8AC3E}">
        <p14:creationId xmlns:p14="http://schemas.microsoft.com/office/powerpoint/2010/main" val="2326557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“ILD staat voor interlevensbeschouwelijke dialoog. Daarmee mikken we op meer dan het verwerven van kennis: we willen leerlingen voorbereiden op </a:t>
            </a:r>
            <a:r>
              <a:rPr lang="nl-BE" dirty="0" err="1"/>
              <a:t>interlevensbeschouwelijk</a:t>
            </a:r>
            <a:r>
              <a:rPr lang="nl-BE" dirty="0"/>
              <a:t> samenleven. Daarvoor zijn interlevensbeschouwelijke competenties nodig, ofwel </a:t>
            </a:r>
            <a:r>
              <a:rPr lang="nl-BE" dirty="0" err="1"/>
              <a:t>ILC’s</a:t>
            </a:r>
            <a:r>
              <a:rPr lang="nl-BE" dirty="0"/>
              <a:t>. Vanuit deze optiek bouwden we een stevig leerplan waarbij de dialoog centraal staat, gestoeld op een grondige kennis van de eigen en persoonlijke levensbeschouwing vanuit maatschappelijk relevante thema’s. Dit leerplan bevordert het samenleven in een democratie met respect voor diversiteit, zoals ook het pedagogisch project van het GO! vooropstelt. ”</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4</a:t>
            </a:fld>
            <a:endParaRPr lang="nl-BE"/>
          </a:p>
        </p:txBody>
      </p:sp>
    </p:spTree>
    <p:extLst>
      <p:ext uri="{BB962C8B-B14F-4D97-AF65-F5344CB8AC3E}">
        <p14:creationId xmlns:p14="http://schemas.microsoft.com/office/powerpoint/2010/main" val="2281885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“Hier ziet u nog eens de ILC’s. Deze gelden nog steeds voor de eerste en tweede graad van het secundair onderwijs en dit voor een maximum van 6 lestijden per schooljaar. De interlevensbeschouwelijke dialoog is in dat opzicht niet iets volledig nieuws, reeds sinds 2015 vormen de ILC’s een integraal onderdeel van de leerplannen van de levensbeschouwelijke vakken. Deze ILC’s vormden een stevig vertrekpunt van waaruit het leerplan ILD werd vormgegeven.”</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5</a:t>
            </a:fld>
            <a:endParaRPr lang="nl-BE"/>
          </a:p>
        </p:txBody>
      </p:sp>
    </p:spTree>
    <p:extLst>
      <p:ext uri="{BB962C8B-B14F-4D97-AF65-F5344CB8AC3E}">
        <p14:creationId xmlns:p14="http://schemas.microsoft.com/office/powerpoint/2010/main" val="1596062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 kern van wat ILD is, valt uiteen in drie accenten.</a:t>
            </a:r>
          </a:p>
          <a:p>
            <a:pPr algn="l">
              <a:buNone/>
            </a:pPr>
            <a:r>
              <a:rPr lang="nl-BE" b="1" i="0" dirty="0">
                <a:solidFill>
                  <a:srgbClr val="212529"/>
                </a:solidFill>
                <a:effectLst/>
                <a:latin typeface="Helvetica Neue"/>
              </a:rPr>
              <a:t>Vooreerst is ILD is levensbeschouwelijk.</a:t>
            </a:r>
            <a:endParaRPr lang="nl-BE" b="0" i="0" dirty="0">
              <a:solidFill>
                <a:srgbClr val="212529"/>
              </a:solidFill>
              <a:effectLst/>
              <a:latin typeface="Helvetica Neue"/>
            </a:endParaRPr>
          </a:p>
          <a:p>
            <a:pPr algn="l">
              <a:buNone/>
            </a:pPr>
            <a:r>
              <a:rPr lang="nl-BE" b="0" i="0" dirty="0">
                <a:solidFill>
                  <a:srgbClr val="212529"/>
                </a:solidFill>
                <a:effectLst/>
                <a:latin typeface="Helvetica Neue"/>
              </a:rPr>
              <a:t>Als een integraal onderdeel van het eigen levensbeschouwelijk vak, staan ook binnen ILD de leerlingen en hun eigen zoektocht naar zin, betekenis en levenswijze centraal.</a:t>
            </a:r>
          </a:p>
          <a:p>
            <a:pPr algn="l">
              <a:buNone/>
            </a:pPr>
            <a:r>
              <a:rPr lang="nl-BE" b="1" i="0" dirty="0">
                <a:solidFill>
                  <a:srgbClr val="212529"/>
                </a:solidFill>
                <a:effectLst/>
                <a:latin typeface="Helvetica Neue"/>
              </a:rPr>
              <a:t>Daarnaast ILD is </a:t>
            </a:r>
            <a:r>
              <a:rPr lang="nl-BE" b="1" i="0" dirty="0" err="1">
                <a:solidFill>
                  <a:srgbClr val="212529"/>
                </a:solidFill>
                <a:effectLst/>
                <a:latin typeface="Helvetica Neue"/>
              </a:rPr>
              <a:t>interlevensbeschouwelijk</a:t>
            </a:r>
            <a:r>
              <a:rPr lang="nl-BE" b="1" i="0" dirty="0">
                <a:solidFill>
                  <a:srgbClr val="212529"/>
                </a:solidFill>
                <a:effectLst/>
                <a:latin typeface="Helvetica Neue"/>
              </a:rPr>
              <a:t>.</a:t>
            </a:r>
            <a:endParaRPr lang="nl-BE" b="0" i="0" dirty="0">
              <a:solidFill>
                <a:srgbClr val="212529"/>
              </a:solidFill>
              <a:effectLst/>
              <a:latin typeface="Helvetica Neue"/>
            </a:endParaRPr>
          </a:p>
          <a:p>
            <a:pPr algn="l">
              <a:buNone/>
            </a:pPr>
            <a:r>
              <a:rPr lang="nl-BE" b="0" i="0" dirty="0">
                <a:solidFill>
                  <a:srgbClr val="212529"/>
                </a:solidFill>
                <a:effectLst/>
                <a:latin typeface="Helvetica Neue"/>
              </a:rPr>
              <a:t>ILD biedt een unieke ontmoetingsplaats van verschillende levensbeschouwingen, waar leerlingen leren omgaan met andere overtuigingen.</a:t>
            </a:r>
            <a:r>
              <a:rPr lang="nl-BE" dirty="0"/>
              <a:t> ILD gaat niet over debat, maar over ontmoeting. </a:t>
            </a:r>
            <a:endParaRPr lang="nl-BE" b="0" i="0" dirty="0">
              <a:solidFill>
                <a:srgbClr val="212529"/>
              </a:solidFill>
              <a:effectLst/>
              <a:latin typeface="Helvetica Neue"/>
            </a:endParaRPr>
          </a:p>
          <a:p>
            <a:pPr algn="l">
              <a:buNone/>
            </a:pPr>
            <a:r>
              <a:rPr lang="nl-BE" b="1" i="0" dirty="0">
                <a:solidFill>
                  <a:srgbClr val="212529"/>
                </a:solidFill>
                <a:effectLst/>
                <a:latin typeface="Helvetica Neue"/>
              </a:rPr>
              <a:t>Ten slotte is ILD dialoog.</a:t>
            </a:r>
            <a:endParaRPr lang="nl-BE" b="0" i="0" dirty="0">
              <a:solidFill>
                <a:srgbClr val="212529"/>
              </a:solidFill>
              <a:effectLst/>
              <a:latin typeface="Helvetica Neue"/>
            </a:endParaRPr>
          </a:p>
          <a:p>
            <a:pPr algn="l"/>
            <a:r>
              <a:rPr lang="nl-BE" b="0" i="0" dirty="0">
                <a:solidFill>
                  <a:srgbClr val="212529"/>
                </a:solidFill>
                <a:effectLst/>
                <a:latin typeface="Helvetica Neue"/>
              </a:rPr>
              <a:t>Leerlingen leren er open en respectvol in dialoog te gaan over levensbeschouwelijke en maatschappelijke kwesties, om de eigen opvattingen te verrijken.</a:t>
            </a:r>
            <a:endParaRPr lang="nl-BE" dirty="0"/>
          </a:p>
          <a:p>
            <a:r>
              <a:rPr lang="nl-BE" dirty="0"/>
              <a:t>Levensbeschouwing beslaat een breder domein dan burgerschap: het omvat ook zingeving, thema’s en perspectieven die ontwikkeld worden binnen de relaties </a:t>
            </a:r>
            <a:r>
              <a:rPr lang="nl-BE" dirty="0" err="1"/>
              <a:t>ik-zelf</a:t>
            </a:r>
            <a:r>
              <a:rPr lang="nl-BE" dirty="0"/>
              <a:t>, ik-andere en ik-wereld. Maar de levensbeschouwelijke inkleuring kan de ontwikkeling van burgerschapscompetenties bij leerlingen ondersteunen”</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6</a:t>
            </a:fld>
            <a:endParaRPr lang="nl-BE"/>
          </a:p>
        </p:txBody>
      </p:sp>
    </p:spTree>
    <p:extLst>
      <p:ext uri="{BB962C8B-B14F-4D97-AF65-F5344CB8AC3E}">
        <p14:creationId xmlns:p14="http://schemas.microsoft.com/office/powerpoint/2010/main" val="1213411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buNone/>
            </a:pPr>
            <a:r>
              <a:rPr lang="nl-BE" dirty="0"/>
              <a:t>“Onze samenleving is levensbeschouwelijk divers. Dat ervaren jongeren elke dag. ILD biedt een oefenruimte waarin leerlingen leren om met die diversiteit om te gaan – niet vanuit neutraliteit, maar vanuit betrokkenheid en respect.</a:t>
            </a:r>
            <a:r>
              <a:rPr lang="nl-BE" b="1" i="0" dirty="0">
                <a:solidFill>
                  <a:srgbClr val="212529"/>
                </a:solidFill>
                <a:effectLst/>
                <a:latin typeface="Helvetica Neue"/>
              </a:rPr>
              <a:t> </a:t>
            </a:r>
          </a:p>
          <a:p>
            <a:pPr algn="l">
              <a:buNone/>
            </a:pPr>
            <a:r>
              <a:rPr lang="nl-BE" b="1" i="0" dirty="0">
                <a:solidFill>
                  <a:srgbClr val="212529"/>
                </a:solidFill>
                <a:effectLst/>
                <a:latin typeface="Helvetica Neue"/>
              </a:rPr>
              <a:t> Bijdrage aan de levensbeschouwelijke ontwikkeling</a:t>
            </a:r>
          </a:p>
          <a:p>
            <a:pPr algn="l">
              <a:buNone/>
            </a:pPr>
            <a:r>
              <a:rPr lang="nl-BE" b="0" i="0" dirty="0">
                <a:solidFill>
                  <a:srgbClr val="212529"/>
                </a:solidFill>
                <a:effectLst/>
                <a:latin typeface="Helvetica Neue"/>
              </a:rPr>
              <a:t>De ontmoeting met de ander biedt kansen voor de eigen levensbeschouwelijke groei. Door interactie kunnen leerlingen een beter inzicht krijgen in de eigen levensbeschouwing en in die van de ander.</a:t>
            </a:r>
          </a:p>
          <a:p>
            <a:pPr algn="l">
              <a:buNone/>
            </a:pPr>
            <a:r>
              <a:rPr lang="nl-BE" b="0" i="0" dirty="0">
                <a:solidFill>
                  <a:srgbClr val="212529"/>
                </a:solidFill>
                <a:effectLst/>
                <a:latin typeface="Helvetica Neue"/>
              </a:rPr>
              <a:t>Het stimuleren van de dialoog versterkt de interesse in elkaars referentiekader en bevordert een houding van onderling begrip. Het gesprek, gevoerd met een open geest, kan de leerlingen verrijken met nieuwe inzichten en hen aanzetten tot reflectie over de beleving van hun eigen levensbeschouwing.</a:t>
            </a:r>
          </a:p>
          <a:p>
            <a:pPr algn="l">
              <a:buNone/>
            </a:pPr>
            <a:r>
              <a:rPr lang="nl-BE" b="0" i="0" dirty="0">
                <a:solidFill>
                  <a:srgbClr val="212529"/>
                </a:solidFill>
                <a:effectLst/>
                <a:latin typeface="Helvetica Neue"/>
              </a:rPr>
              <a:t>Binnen ILD spreken leerkrachten niet alleen op een beschrijvende manier over, maar vooral geëngageerd vanuit levensbeschouwingen. Deze levensbeschouwingen bieden aan leerlingen, voortbouwend op hun authentieke tradities en binnen een veilige en uitdagende ruimte, een voorbeeld van hoe zich in het leven te oriënteren.</a:t>
            </a:r>
          </a:p>
          <a:p>
            <a:pPr algn="l">
              <a:buNone/>
            </a:pPr>
            <a:r>
              <a:rPr lang="nl-BE" b="1" i="0" dirty="0">
                <a:solidFill>
                  <a:srgbClr val="212529"/>
                </a:solidFill>
                <a:effectLst/>
                <a:latin typeface="Helvetica Neue"/>
              </a:rPr>
              <a:t>Bijdrage aan het samenleven (burgerschap en dialoog)</a:t>
            </a:r>
          </a:p>
          <a:p>
            <a:pPr algn="l">
              <a:buNone/>
            </a:pPr>
            <a:r>
              <a:rPr lang="nl-BE" b="0" i="0" dirty="0">
                <a:solidFill>
                  <a:srgbClr val="212529"/>
                </a:solidFill>
                <a:effectLst/>
                <a:latin typeface="Helvetica Neue"/>
              </a:rPr>
              <a:t>Steunend op de levensbeschouwelijke verkenning en verdieping in de aparte levensbeschouwelijke vakken, wil ILD het samenleven bevorderen door de ontwikkeling van de sleutelcompetentie burgerschap (SC7) bij leerlingen te ondersteunen. Daarvoor wordt een beroep gedaan op het rijke culturele en sociale kapitaal van de levensbeschouwelijke gemeenschappen. De leerkrachten bouwen hiervoor met de leerlingen een inclusieve oefenruimte waarin overeenkomsten en verschillen op constructieve manier, in een begeleidende dialoog, besproken worden.</a:t>
            </a:r>
          </a:p>
          <a:p>
            <a:pPr algn="l"/>
            <a:r>
              <a:rPr lang="nl-BE" b="0" i="0" dirty="0">
                <a:solidFill>
                  <a:srgbClr val="212529"/>
                </a:solidFill>
                <a:effectLst/>
                <a:latin typeface="Helvetica Neue"/>
              </a:rPr>
              <a:t>Het fenomeen van negatieve polarisatie in de samenleving -- die de democratie, de rechtsstaat en het </a:t>
            </a:r>
            <a:r>
              <a:rPr lang="nl-BE" b="0" i="0" dirty="0" err="1">
                <a:solidFill>
                  <a:srgbClr val="212529"/>
                </a:solidFill>
                <a:effectLst/>
                <a:latin typeface="Helvetica Neue"/>
              </a:rPr>
              <a:t>postseculiere</a:t>
            </a:r>
            <a:r>
              <a:rPr lang="nl-BE" b="0" i="0" dirty="0">
                <a:solidFill>
                  <a:srgbClr val="212529"/>
                </a:solidFill>
                <a:effectLst/>
                <a:latin typeface="Helvetica Neue"/>
              </a:rPr>
              <a:t> samenleven onder druk zet -- geeft extra verantwoording aan ILD. Door aandacht voor authentieke perspectieven, de interne pluraliteit van levensbeschouwingen en het historisch duiden van levensbeschouwelijke tegenstellingen, vermijdt ILD te snelle veralgemeningen en ontmaskert stereotiepe benaderingen. ILD tracht zo vijandig 'wij-zij denken' te doorbreken.</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7</a:t>
            </a:fld>
            <a:endParaRPr lang="nl-BE"/>
          </a:p>
        </p:txBody>
      </p:sp>
    </p:spTree>
    <p:extLst>
      <p:ext uri="{BB962C8B-B14F-4D97-AF65-F5344CB8AC3E}">
        <p14:creationId xmlns:p14="http://schemas.microsoft.com/office/powerpoint/2010/main" val="3936041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“Het ILD-verhaal binnen het GO! heeft een hele weg afgelegd. Vanaf 2015 werkten we rond interlevensbeschouwelijke competenties. In 2020 kwamen twee aparte leerplannen tot stand: voor doorstroom/dubbele finaliteit en voor arbeidsmarktgerichte finaliteit. Via pilootprojecten en veel overleg zagen we waar we tegenaan liepen. Die inzichten hebben geleid tot dit nieuwe, geïntegreerde leerplan.”</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9</a:t>
            </a:fld>
            <a:endParaRPr lang="nl-BE"/>
          </a:p>
        </p:txBody>
      </p:sp>
    </p:spTree>
    <p:extLst>
      <p:ext uri="{BB962C8B-B14F-4D97-AF65-F5344CB8AC3E}">
        <p14:creationId xmlns:p14="http://schemas.microsoft.com/office/powerpoint/2010/main" val="2950475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“Hier ziet u nog eens de twee zeer verschillende leerplannen ILD, links het leerplan dat gold voor de Arbeidsmarktgerichte finaliteit, rechts dat van de Doorstroom en de Dubbele Finaliteit. Uit bevragingen bleek dat het werken met twee zeer uiteenlopende leerplannen niet altijd efficiënt was in de dagelijkse praktijk. Naast lay-outmatige verschillen, waren ook enkele inhoudelijke accenten verschillend.”</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10</a:t>
            </a:fld>
            <a:endParaRPr lang="nl-BE"/>
          </a:p>
        </p:txBody>
      </p:sp>
    </p:spTree>
    <p:extLst>
      <p:ext uri="{BB962C8B-B14F-4D97-AF65-F5344CB8AC3E}">
        <p14:creationId xmlns:p14="http://schemas.microsoft.com/office/powerpoint/2010/main" val="473226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“Door het proces van voortschrijdend inzicht ontdekten we dat sommige doelen nog verwezen naar de vernietigde eindtermen, dat er ofwel te veel doelen of wel te algemene doelen werden geformuleerd. Door het werken in twee onafhankelijke leerplancommissies ontstond er een verschil in het al dan niet expliciteren van de gekozen didactiek van drie stappen. Daarnaast was soms ook de typisch levensbeschouwelijke inslag te zeer op de achtergrond. Vanuit deze bevindingen werd daarom werk gemaakt van een geïntegreerd leerplan.” </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11</a:t>
            </a:fld>
            <a:endParaRPr lang="nl-BE"/>
          </a:p>
        </p:txBody>
      </p:sp>
    </p:spTree>
    <p:extLst>
      <p:ext uri="{BB962C8B-B14F-4D97-AF65-F5344CB8AC3E}">
        <p14:creationId xmlns:p14="http://schemas.microsoft.com/office/powerpoint/2010/main" val="619399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“We merkten dat het nodig was om de abstractere doelen van de doorstroomrichtingen te verbinden met de meer concrete doelen uit het arbeidsmarktgerichte leerplan. Dat heeft geleid tot een combinatie van aangepaste algemene doelen en meer levensbeschouwelijk gekleurde specifieke doelen, die sterk aansluiten bij de </a:t>
            </a:r>
            <a:r>
              <a:rPr lang="nl-BE" dirty="0" err="1"/>
              <a:t>ILC’s</a:t>
            </a:r>
            <a:r>
              <a:rPr lang="nl-BE" dirty="0"/>
              <a:t> en de nieuwe sleutelcompetentie rond burgerschap. Hierbij gebruikten we telkens de drietrap als een algemeen didactisch kader. Deze ingrepen zorgden ervoor dat het accent nog meer op het levensbeschouwelijke werd gelegd.”</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12</a:t>
            </a:fld>
            <a:endParaRPr lang="nl-BE"/>
          </a:p>
        </p:txBody>
      </p:sp>
    </p:spTree>
    <p:extLst>
      <p:ext uri="{BB962C8B-B14F-4D97-AF65-F5344CB8AC3E}">
        <p14:creationId xmlns:p14="http://schemas.microsoft.com/office/powerpoint/2010/main" val="1805162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Het leerplan is praktisch van aard, overzichtelijk – in slechts vier pagina’s – en biedt veel ruimte voor de dialoog vanuit diverse perspectieven en invalshoeken. </a:t>
            </a:r>
            <a:r>
              <a:rPr lang="nl-BE" dirty="0" err="1"/>
              <a:t>ILC’s</a:t>
            </a:r>
            <a:r>
              <a:rPr lang="nl-BE" dirty="0"/>
              <a:t> zijn hier geen extraatje, maar een volwaardige component van het leerplan. De leerplandoelen worden binnen ieder aandachtsgebied algemeen beschreven in 3 stappen: waarover dadelijk meer.</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14</a:t>
            </a:fld>
            <a:endParaRPr lang="nl-BE"/>
          </a:p>
        </p:txBody>
      </p:sp>
    </p:spTree>
    <p:extLst>
      <p:ext uri="{BB962C8B-B14F-4D97-AF65-F5344CB8AC3E}">
        <p14:creationId xmlns:p14="http://schemas.microsoft.com/office/powerpoint/2010/main" val="39636499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 leerplandoelen zijn ingedeeld in 4 aandachtsgebieden: Democratie, Identiteit, Diversiteit en ‘Rechtvaardigheid en Duurzaamheid’. </a:t>
            </a:r>
            <a:r>
              <a:rPr lang="nl-BE" b="0" i="0" dirty="0">
                <a:solidFill>
                  <a:srgbClr val="212529"/>
                </a:solidFill>
                <a:effectLst/>
                <a:latin typeface="Helvetica Neue"/>
              </a:rPr>
              <a:t>Een themagebied is een inhoudelijke afbakening (afgeleid van de eindtermen burgerschap) van waaruit de interlevensbeschouwelijke dialoog wordt gevoerd. De spreiding van de themagebieden over de twee jaar, behoort tot de vrijheid van de vakgroep. Je kunt dus opteren om elk themagebied binnen elk jaar terug te laten komen, ofwel een verdeling te maken van bepaalde themagebieden in een specifiek jaar.</a:t>
            </a:r>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15</a:t>
            </a:fld>
            <a:endParaRPr lang="nl-BE"/>
          </a:p>
        </p:txBody>
      </p:sp>
    </p:spTree>
    <p:extLst>
      <p:ext uri="{BB962C8B-B14F-4D97-AF65-F5344CB8AC3E}">
        <p14:creationId xmlns:p14="http://schemas.microsoft.com/office/powerpoint/2010/main" val="10217445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buNone/>
            </a:pPr>
            <a:r>
              <a:rPr lang="nl-BE" b="0" i="0" dirty="0">
                <a:solidFill>
                  <a:srgbClr val="212529"/>
                </a:solidFill>
                <a:effectLst/>
                <a:latin typeface="Helvetica Neue"/>
              </a:rPr>
              <a:t>Het leerplan bestaat binnen elk themagebied telkens uit drie algemene doelen. Elk algemeen doel wordt nog eens concreet gemaakt in een aantal specifieke doelen. Door het bereiken van de specifieke doelen worden ook de algemene doelen bereikt.</a:t>
            </a:r>
          </a:p>
          <a:p>
            <a:pPr algn="l"/>
            <a:r>
              <a:rPr lang="nl-BE" b="0" i="0" dirty="0">
                <a:solidFill>
                  <a:srgbClr val="212529"/>
                </a:solidFill>
                <a:effectLst/>
                <a:latin typeface="Helvetica Neue"/>
              </a:rPr>
              <a:t>Binnen elk doel geeft het werkwoord telkens de leeractiviteit aan. De manier waarop het doel bereikt wordt, bepaalt de vakgroep, rekening houdend met de specifieke context. Naargelang de doelgroep, context en onderwijsvorm kunnen deze doelen omgezet worden in lesdoelen. Alle leerplandoelen dienen in de loop van de twee jaar aan bod te komen en te worden geëvalueerd. De spreiding ervan en de evaluatiecriteria worden bepaald binnen de vakgroep.</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16</a:t>
            </a:fld>
            <a:endParaRPr lang="nl-BE"/>
          </a:p>
        </p:txBody>
      </p:sp>
    </p:spTree>
    <p:extLst>
      <p:ext uri="{BB962C8B-B14F-4D97-AF65-F5344CB8AC3E}">
        <p14:creationId xmlns:p14="http://schemas.microsoft.com/office/powerpoint/2010/main" val="781725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0" i="0" dirty="0">
                <a:solidFill>
                  <a:srgbClr val="212529"/>
                </a:solidFill>
                <a:effectLst/>
                <a:latin typeface="Helvetica Neue"/>
              </a:rPr>
              <a:t>Om de leerkracht te ondersteunen, suggereert het leerplan bij elk themagebied telkens zes mogelijke dialoogthema's waarin onderwerpen worden aangereikt waarover de leerlingen met elkaar in gesprek gaan. Afhankelijk van de specifieke context kunnen door de vakgroep (eventueel in overleg met andere vakken) ook andere dialoogthema's worden voorgesteld. Het gaat in de dialoog om het verkennen van diverse levensbeschouwelijke houdingen tegenover uitdagingen in de wereld.</a:t>
            </a:r>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17</a:t>
            </a:fld>
            <a:endParaRPr lang="nl-BE"/>
          </a:p>
        </p:txBody>
      </p:sp>
    </p:spTree>
    <p:extLst>
      <p:ext uri="{BB962C8B-B14F-4D97-AF65-F5344CB8AC3E}">
        <p14:creationId xmlns:p14="http://schemas.microsoft.com/office/powerpoint/2010/main" val="3984996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buNone/>
            </a:pPr>
            <a:r>
              <a:rPr lang="nl-BE" b="0" i="0" dirty="0">
                <a:solidFill>
                  <a:srgbClr val="212529"/>
                </a:solidFill>
                <a:effectLst/>
                <a:latin typeface="Helvetica Neue"/>
              </a:rPr>
              <a:t>De drie algemene doelen worden telkens via een gelijkaardige structuur en opbouw in drie stappen vormgegeven:</a:t>
            </a:r>
          </a:p>
          <a:p>
            <a:pPr algn="l">
              <a:buFont typeface="+mj-lt"/>
              <a:buAutoNum type="arabicPeriod"/>
            </a:pPr>
            <a:r>
              <a:rPr lang="nl-BE" b="0" i="0" dirty="0">
                <a:solidFill>
                  <a:srgbClr val="212529"/>
                </a:solidFill>
                <a:effectLst/>
                <a:latin typeface="Helvetica Neue"/>
              </a:rPr>
              <a:t>Eerst wordt het dialoogthema verkend vanuit de eigen levensbeschouwing, gevoed door inzichten uit de gekozen levensbeschouwing.</a:t>
            </a:r>
          </a:p>
          <a:p>
            <a:pPr algn="l">
              <a:buFont typeface="+mj-lt"/>
              <a:buAutoNum type="arabicPeriod"/>
            </a:pPr>
            <a:r>
              <a:rPr lang="nl-BE" b="0" i="0" dirty="0">
                <a:solidFill>
                  <a:srgbClr val="212529"/>
                </a:solidFill>
                <a:effectLst/>
                <a:latin typeface="Helvetica Neue"/>
              </a:rPr>
              <a:t>Vervolgens gaan de leerlingen in dialoog om elkaars levensbeschouwelijke kijk op het thema beter te leren kennen.</a:t>
            </a:r>
          </a:p>
          <a:p>
            <a:pPr algn="l">
              <a:buFont typeface="+mj-lt"/>
              <a:buAutoNum type="arabicPeriod"/>
            </a:pPr>
            <a:r>
              <a:rPr lang="nl-BE" b="0" i="0" dirty="0">
                <a:solidFill>
                  <a:srgbClr val="212529"/>
                </a:solidFill>
                <a:effectLst/>
                <a:latin typeface="Helvetica Neue"/>
              </a:rPr>
              <a:t>Ten slotte reflecteert de leerling over hoe de gevoerde dialoog de eigen levensbeschouwelijke visie al dan niet heeft verrijkt en het samenleven kan bevorderen.</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18</a:t>
            </a:fld>
            <a:endParaRPr lang="nl-BE"/>
          </a:p>
        </p:txBody>
      </p:sp>
    </p:spTree>
    <p:extLst>
      <p:ext uri="{BB962C8B-B14F-4D97-AF65-F5344CB8AC3E}">
        <p14:creationId xmlns:p14="http://schemas.microsoft.com/office/powerpoint/2010/main" val="1773894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wat volgt tonen we u telkens de pagina uit het leerplan bij het betreffende themagebied.</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19</a:t>
            </a:fld>
            <a:endParaRPr lang="nl-BE"/>
          </a:p>
        </p:txBody>
      </p:sp>
    </p:spTree>
    <p:extLst>
      <p:ext uri="{BB962C8B-B14F-4D97-AF65-F5344CB8AC3E}">
        <p14:creationId xmlns:p14="http://schemas.microsoft.com/office/powerpoint/2010/main" val="1334883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Hier ziet u de doelen (zowel de algemene als de specifieke) bij het themagebied Democratie. </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20</a:t>
            </a:fld>
            <a:endParaRPr lang="nl-BE"/>
          </a:p>
        </p:txBody>
      </p:sp>
    </p:spTree>
    <p:extLst>
      <p:ext uri="{BB962C8B-B14F-4D97-AF65-F5344CB8AC3E}">
        <p14:creationId xmlns:p14="http://schemas.microsoft.com/office/powerpoint/2010/main" val="13649757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Hier ziet u de doelen bij het themagebied Identiteit.</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21</a:t>
            </a:fld>
            <a:endParaRPr lang="nl-BE"/>
          </a:p>
        </p:txBody>
      </p:sp>
    </p:spTree>
    <p:extLst>
      <p:ext uri="{BB962C8B-B14F-4D97-AF65-F5344CB8AC3E}">
        <p14:creationId xmlns:p14="http://schemas.microsoft.com/office/powerpoint/2010/main" val="26319225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Themagebied Diversiteit</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22</a:t>
            </a:fld>
            <a:endParaRPr lang="nl-BE"/>
          </a:p>
        </p:txBody>
      </p:sp>
    </p:spTree>
    <p:extLst>
      <p:ext uri="{BB962C8B-B14F-4D97-AF65-F5344CB8AC3E}">
        <p14:creationId xmlns:p14="http://schemas.microsoft.com/office/powerpoint/2010/main" val="3183398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Themagebied Rechtvaardigheid en duurzaamheid. </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23</a:t>
            </a:fld>
            <a:endParaRPr lang="nl-BE"/>
          </a:p>
        </p:txBody>
      </p:sp>
    </p:spTree>
    <p:extLst>
      <p:ext uri="{BB962C8B-B14F-4D97-AF65-F5344CB8AC3E}">
        <p14:creationId xmlns:p14="http://schemas.microsoft.com/office/powerpoint/2010/main" val="1173593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24</a:t>
            </a:fld>
            <a:endParaRPr lang="nl-BE"/>
          </a:p>
        </p:txBody>
      </p:sp>
    </p:spTree>
    <p:extLst>
      <p:ext uri="{BB962C8B-B14F-4D97-AF65-F5344CB8AC3E}">
        <p14:creationId xmlns:p14="http://schemas.microsoft.com/office/powerpoint/2010/main" val="3395226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buNone/>
            </a:pPr>
            <a:r>
              <a:rPr lang="nl-BE" b="0" i="0" dirty="0">
                <a:solidFill>
                  <a:srgbClr val="212529"/>
                </a:solidFill>
                <a:effectLst/>
                <a:latin typeface="Helvetica Neue"/>
              </a:rPr>
              <a:t>De interlevensbeschouwelijke dialoog vraagt in de eerste plaats een constructieve samenwerking van alle leerkrachten levensbeschouwelijke vakken, die een lesgeheel samen dienen uit te werken en gestalte te geven in </a:t>
            </a:r>
            <a:r>
              <a:rPr lang="nl-BE" b="0" i="0" dirty="0" err="1">
                <a:solidFill>
                  <a:srgbClr val="212529"/>
                </a:solidFill>
                <a:effectLst/>
                <a:latin typeface="Helvetica Neue"/>
              </a:rPr>
              <a:t>teamteaching</a:t>
            </a:r>
            <a:r>
              <a:rPr lang="nl-BE" b="0" i="0" dirty="0">
                <a:solidFill>
                  <a:srgbClr val="212529"/>
                </a:solidFill>
                <a:effectLst/>
                <a:latin typeface="Helvetica Neue"/>
              </a:rPr>
              <a:t>. Zo fungeren zij zelf als rolmodel van open en respectvolle dialoog en van constructieve samenwerking. Hierin is ruimte voor een diverse input vanuit verschillende levensbeschouwingen. Alle levensbeschouwelijke vakken van de betreffende leerlingengroep dienen aan bod te komen. Er kunnen ook andere levensbeschouwingen betrokken worden, zeker wanneer dit een meerwaarde is voor de specifieke context. De leerkrachten kunnen nagaan hoe hun lessen en projecten zich verhouden tot de inhouden van andere vakken. Waar mogelijk kan vakoverschrijdend samengewerkt worden.</a:t>
            </a:r>
          </a:p>
          <a:p>
            <a:pPr algn="l">
              <a:buNone/>
            </a:pPr>
            <a:r>
              <a:rPr lang="nl-BE" b="0" i="0" dirty="0">
                <a:solidFill>
                  <a:srgbClr val="212529"/>
                </a:solidFill>
                <a:effectLst/>
                <a:latin typeface="Helvetica Neue"/>
              </a:rPr>
              <a:t>De didactische en praktische vertaalslag van ILD gebeurt steeds in overleg binnen de vakgroep LBV. Duidelijke afspraken maken het mogelijk dat alle leerkrachten hierbij betrokken zijn. Het ontwikkelen van lesmateriaal voor ILD vergt een grote mate van samenwerking. In het aanbieden van lesmateriaal is het belangrijk om oog te hebben voor de eigenheid van de levensbeschouwing die op verschillende manieren kan worden binnengebracht, in de geest van de </a:t>
            </a:r>
            <a:r>
              <a:rPr lang="nl-BE" b="0" i="0" dirty="0" err="1">
                <a:solidFill>
                  <a:srgbClr val="212529"/>
                </a:solidFill>
                <a:effectLst/>
                <a:latin typeface="Helvetica Neue"/>
              </a:rPr>
              <a:t>ILC's</a:t>
            </a:r>
            <a:r>
              <a:rPr lang="nl-BE" b="0" i="0" dirty="0">
                <a:solidFill>
                  <a:srgbClr val="212529"/>
                </a:solidFill>
                <a:effectLst/>
                <a:latin typeface="Helvetica Neue"/>
              </a:rPr>
              <a:t>.</a:t>
            </a:r>
          </a:p>
          <a:p>
            <a:pPr algn="l"/>
            <a:r>
              <a:rPr lang="nl-BE" b="0" i="0" dirty="0">
                <a:solidFill>
                  <a:srgbClr val="212529"/>
                </a:solidFill>
                <a:effectLst/>
                <a:latin typeface="Helvetica Neue"/>
              </a:rPr>
              <a:t>De eerste en derde stap (zie algemene doelen), kunnen eventueel in het eigen levensbeschouwelijk lokaal verwerkt worden, maar de focus ligt steeds op de dialoog. Het is daarom de bedoeling om zo veel mogelijk in gemengde (heterogene) groepen te werken.</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25</a:t>
            </a:fld>
            <a:endParaRPr lang="nl-BE"/>
          </a:p>
        </p:txBody>
      </p:sp>
    </p:spTree>
    <p:extLst>
      <p:ext uri="{BB962C8B-B14F-4D97-AF65-F5344CB8AC3E}">
        <p14:creationId xmlns:p14="http://schemas.microsoft.com/office/powerpoint/2010/main" val="1720052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buNone/>
            </a:pPr>
            <a:r>
              <a:rPr lang="nl-BE" b="0" i="0" dirty="0">
                <a:solidFill>
                  <a:srgbClr val="212529"/>
                </a:solidFill>
                <a:effectLst/>
                <a:latin typeface="Helvetica Neue"/>
              </a:rPr>
              <a:t>De essentie van ILD is dialoog. Een dialoog is een gesprek en uitwisseling tussen deelnemers met verschillende ideeën, ervaringen en opvattingen, die tot nieuwe inzichten kunnen leiden bij de betrokkenen. De dialoog is dus geen debat om de anderen te overtuigen.</a:t>
            </a:r>
          </a:p>
          <a:p>
            <a:pPr algn="l">
              <a:buNone/>
            </a:pPr>
            <a:r>
              <a:rPr lang="nl-BE" b="0" i="0" dirty="0">
                <a:solidFill>
                  <a:srgbClr val="212529"/>
                </a:solidFill>
                <a:effectLst/>
                <a:latin typeface="Helvetica Neue"/>
              </a:rPr>
              <a:t>Echte dialoog is gevoelig voor zowel overeenstemming als verschil (zowel intern als tussen levensbeschouwingen). Zowel vormen van al te snelle harmonisering als van negatieve polarisering dienen vermeden te worden. De dialoog vraagt om een respectvolle ruimte voor conflicterende denkbeelden en begrip voor de eigenheid van andersdenkenden.</a:t>
            </a:r>
          </a:p>
          <a:p>
            <a:pPr algn="l"/>
            <a:r>
              <a:rPr lang="nl-BE" b="0" i="0" dirty="0">
                <a:solidFill>
                  <a:srgbClr val="212529"/>
                </a:solidFill>
                <a:effectLst/>
                <a:latin typeface="Helvetica Neue"/>
              </a:rPr>
              <a:t>De basis van ILD is empathische dialoog. Dialogeren houdt open en respectvol luisteren, aanvoelen en spreken in. Het stellen van open en gerichte vragen komt de kwaliteit van ILD ten goede, een vaardigheid die de leerlingen zich eigen maken met ondersteuning van de leerkracht.</a:t>
            </a:r>
          </a:p>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26</a:t>
            </a:fld>
            <a:endParaRPr lang="nl-BE"/>
          </a:p>
        </p:txBody>
      </p:sp>
    </p:spTree>
    <p:extLst>
      <p:ext uri="{BB962C8B-B14F-4D97-AF65-F5344CB8AC3E}">
        <p14:creationId xmlns:p14="http://schemas.microsoft.com/office/powerpoint/2010/main" val="3745792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27</a:t>
            </a:fld>
            <a:endParaRPr lang="nl-BE"/>
          </a:p>
        </p:txBody>
      </p:sp>
    </p:spTree>
    <p:extLst>
      <p:ext uri="{BB962C8B-B14F-4D97-AF65-F5344CB8AC3E}">
        <p14:creationId xmlns:p14="http://schemas.microsoft.com/office/powerpoint/2010/main" val="688699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“Op deze slide vind je nog enkele concrete suggesties. Het stappenplan op </a:t>
            </a:r>
            <a:r>
              <a:rPr lang="nl-BE" dirty="0" err="1"/>
              <a:t>Padlet</a:t>
            </a:r>
            <a:r>
              <a:rPr lang="nl-BE" dirty="0"/>
              <a:t> is een goede leidraad om ILD in de praktijk te brengen. Het volledige leerplan met visietekst en extra FAQ’s staan online. Gebruik dit materiaal, ga ermee aan de slag, en aarzel niet om ervaringen te delen met elkaar – via het lerend netwerk of de provinciale netwerken.”</a:t>
            </a:r>
          </a:p>
        </p:txBody>
      </p:sp>
      <p:sp>
        <p:nvSpPr>
          <p:cNvPr id="4" name="Tijdelijke aanduiding voor dianummer 3"/>
          <p:cNvSpPr>
            <a:spLocks noGrp="1"/>
          </p:cNvSpPr>
          <p:nvPr>
            <p:ph type="sldNum" sz="quarter" idx="5"/>
          </p:nvPr>
        </p:nvSpPr>
        <p:spPr/>
        <p:txBody>
          <a:bodyPr/>
          <a:lstStyle/>
          <a:p>
            <a:fld id="{E7CE2520-A2BF-44BF-AC64-B38BC70C6B55}" type="slidenum">
              <a:rPr lang="nl-BE" smtClean="0"/>
              <a:t>28</a:t>
            </a:fld>
            <a:endParaRPr lang="nl-BE"/>
          </a:p>
        </p:txBody>
      </p:sp>
    </p:spTree>
    <p:extLst>
      <p:ext uri="{BB962C8B-B14F-4D97-AF65-F5344CB8AC3E}">
        <p14:creationId xmlns:p14="http://schemas.microsoft.com/office/powerpoint/2010/main" val="2559538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13BC15-C530-29CB-801C-A399ABBE0490}"/>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511680E8-0618-26EA-1BA1-3B3AAAE39B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BE16349A-EDEC-04AA-F471-D218068C40EF}"/>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E6A4A474-704B-E109-879B-91FA0731E381}"/>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03DDA85C-0FD2-BC4D-6F9B-F3377076AA96}"/>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3289038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098901-85F0-8F4A-BA74-D599568C49FF}"/>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2700E14-FA9E-D5A8-BA99-3527339DD18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82318B6D-A018-BCB4-67E8-1B38141C96D1}"/>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C00F6C51-38E8-7396-2148-9BAF9E68DF01}"/>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2CE8ACFA-2C53-00D7-6161-CBB9F437B2C4}"/>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437294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AE41AC9-4D0C-6CF7-4D50-F6B521C74B0A}"/>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64D32DC8-9D13-16D4-AE30-7F79414FA4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A2DEF35-9C1F-0EDB-588B-3F6559EF99E5}"/>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CBF48DA4-6D1F-A8D4-101F-FE080B10F492}"/>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5CEDC2D0-4603-82FE-1D31-344E93F5200C}"/>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2728249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D57907-B893-D432-73DE-1DD5EAAB656F}"/>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2304700E-DB64-11D9-7B35-F110796F3912}"/>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9C03972D-ABBB-BC63-9C8F-F051B936C417}"/>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39D64258-6AE9-F2BD-6F97-7BA824CCEB6C}"/>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6" name="Tijdelijke aanduiding voor voettekst 5">
            <a:extLst>
              <a:ext uri="{FF2B5EF4-FFF2-40B4-BE49-F238E27FC236}">
                <a16:creationId xmlns:a16="http://schemas.microsoft.com/office/drawing/2014/main" id="{5759151A-CDC3-A6A3-E9CE-DF63F163F1DB}"/>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E50B896E-47BF-C40C-6BFC-69CFFAB3B22C}"/>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1828936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9D393C-5B03-F90C-7899-966E8B8A8B71}"/>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4705BEE4-9A07-61BA-909D-27BC92656F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AE1F7787-B901-405D-0A86-BA1718A0CF93}"/>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68A9B3CC-5DC1-8EE4-2E05-710C7F41BA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92518D17-1C1F-568D-A453-EA330E18B9E2}"/>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AA0F2097-27A7-B628-070E-C7F7C7A3A87A}"/>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8" name="Tijdelijke aanduiding voor voettekst 7">
            <a:extLst>
              <a:ext uri="{FF2B5EF4-FFF2-40B4-BE49-F238E27FC236}">
                <a16:creationId xmlns:a16="http://schemas.microsoft.com/office/drawing/2014/main" id="{8004DFC0-03DB-00D0-3967-7850E3035F0B}"/>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ECBC305D-7A7B-F913-9A60-515CB29387A5}"/>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2124399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C92D3A-7175-6AA3-AFE6-E5E81FE18EA4}"/>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033B31CF-6FD9-79DF-0185-9493D50E71BD}"/>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4" name="Tijdelijke aanduiding voor voettekst 3">
            <a:extLst>
              <a:ext uri="{FF2B5EF4-FFF2-40B4-BE49-F238E27FC236}">
                <a16:creationId xmlns:a16="http://schemas.microsoft.com/office/drawing/2014/main" id="{33AF4648-8685-78FB-97BC-3EDE473A7190}"/>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05DB4ABE-DDFF-3C45-CA38-F8FFA0409CF4}"/>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2616573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428FAF1E-8211-025E-A7E7-42C684095AF4}"/>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3" name="Tijdelijke aanduiding voor voettekst 2">
            <a:extLst>
              <a:ext uri="{FF2B5EF4-FFF2-40B4-BE49-F238E27FC236}">
                <a16:creationId xmlns:a16="http://schemas.microsoft.com/office/drawing/2014/main" id="{F8A6ADEA-B87C-7EAA-889D-13AC268E4FE0}"/>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A85786C8-7053-70C3-471E-4FB236DE73C5}"/>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296173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B33D0B-1E0B-8A47-8C3E-B96CDB1B166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43B76363-5404-53A2-2C8D-0A8AA6E04C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3B0B2552-FF80-B1F3-8E68-0BFBA93203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122734B-3E45-4E22-2F2F-C1FDB5ABE003}"/>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6" name="Tijdelijke aanduiding voor voettekst 5">
            <a:extLst>
              <a:ext uri="{FF2B5EF4-FFF2-40B4-BE49-F238E27FC236}">
                <a16:creationId xmlns:a16="http://schemas.microsoft.com/office/drawing/2014/main" id="{72B6DA08-0138-C5FA-801C-6A36AB9F1906}"/>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603B22F9-C18E-32C9-287B-9215FB2A0CA0}"/>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1871716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8FC48A-309F-577F-EA5B-E9C5A3A2499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09594EA5-A522-75DF-EB89-AE4CC0A9FF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E06C4C3A-7482-8B9C-E6EB-9809673FF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9E7DAC9-8CE7-BA6E-EEDD-2DFB718EF18C}"/>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6" name="Tijdelijke aanduiding voor voettekst 5">
            <a:extLst>
              <a:ext uri="{FF2B5EF4-FFF2-40B4-BE49-F238E27FC236}">
                <a16:creationId xmlns:a16="http://schemas.microsoft.com/office/drawing/2014/main" id="{7F832E72-3338-A5EA-1CDB-590F246A4EE0}"/>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C8BDB5EE-5751-73E2-6FCE-C331270A32D4}"/>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3422601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84DE01-A1C0-CF16-3080-1BAA837B7AF0}"/>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0AB573E3-D906-0DE2-18C4-607413DB3CF2}"/>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3CE0F2F8-DBBC-53AF-EB13-A29AC64A3D04}"/>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00B4BEED-AB64-5EAD-2F27-B2364699AE6B}"/>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84671731-08A7-0603-CAA1-7CE4794804EF}"/>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3955354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7C14ECD0-E15B-A5DB-01F8-84B52B002CE3}"/>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740A6CF3-B9BA-ADE4-5CA3-E1AB2BA2484D}"/>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86FD5262-8ECD-3B74-348B-F1204D82E6BF}"/>
              </a:ext>
            </a:extLst>
          </p:cNvPr>
          <p:cNvSpPr>
            <a:spLocks noGrp="1"/>
          </p:cNvSpPr>
          <p:nvPr>
            <p:ph type="dt" sz="half" idx="10"/>
          </p:nvPr>
        </p:nvSpPr>
        <p:spPr/>
        <p:txBody>
          <a:body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09A2E97B-F1BE-5E0F-439E-22059E54D1EE}"/>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096DE925-C478-D901-6C65-7033DA0F0F77}"/>
              </a:ext>
            </a:extLst>
          </p:cNvPr>
          <p:cNvSpPr>
            <a:spLocks noGrp="1"/>
          </p:cNvSpPr>
          <p:nvPr>
            <p:ph type="sldNum" sz="quarter" idx="12"/>
          </p:nvPr>
        </p:nvSpPr>
        <p:spPr/>
        <p:txBody>
          <a:bodyPr/>
          <a:lstStyle/>
          <a:p>
            <a:fld id="{E584E943-EA82-405C-BA76-1DDC1C3AD103}" type="slidenum">
              <a:rPr lang="nl-BE" smtClean="0"/>
              <a:t>‹nr.›</a:t>
            </a:fld>
            <a:endParaRPr lang="nl-BE"/>
          </a:p>
        </p:txBody>
      </p:sp>
    </p:spTree>
    <p:extLst>
      <p:ext uri="{BB962C8B-B14F-4D97-AF65-F5344CB8AC3E}">
        <p14:creationId xmlns:p14="http://schemas.microsoft.com/office/powerpoint/2010/main" val="59923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460940FC-7E00-F918-47CE-3C4EA2B10F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D9B59885-C724-ABAC-E1ED-A48311D5C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A5B585D1-76AE-D183-9983-76B412A9F8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7C20512-32A3-4ED5-8614-B30120F545CA}" type="datetimeFigureOut">
              <a:rPr lang="nl-BE" smtClean="0"/>
              <a:t>19/09/2025</a:t>
            </a:fld>
            <a:endParaRPr lang="nl-BE"/>
          </a:p>
        </p:txBody>
      </p:sp>
      <p:sp>
        <p:nvSpPr>
          <p:cNvPr id="5" name="Tijdelijke aanduiding voor voettekst 4">
            <a:extLst>
              <a:ext uri="{FF2B5EF4-FFF2-40B4-BE49-F238E27FC236}">
                <a16:creationId xmlns:a16="http://schemas.microsoft.com/office/drawing/2014/main" id="{C4E43646-BC4A-BD08-4095-C7BCA44321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BE"/>
          </a:p>
        </p:txBody>
      </p:sp>
      <p:sp>
        <p:nvSpPr>
          <p:cNvPr id="6" name="Tijdelijke aanduiding voor dianummer 5">
            <a:extLst>
              <a:ext uri="{FF2B5EF4-FFF2-40B4-BE49-F238E27FC236}">
                <a16:creationId xmlns:a16="http://schemas.microsoft.com/office/drawing/2014/main" id="{548B6707-1993-5F06-2BA4-AE015F3ACE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584E943-EA82-405C-BA76-1DDC1C3AD103}" type="slidenum">
              <a:rPr lang="nl-BE" smtClean="0"/>
              <a:t>‹nr.›</a:t>
            </a:fld>
            <a:endParaRPr lang="nl-BE"/>
          </a:p>
        </p:txBody>
      </p:sp>
    </p:spTree>
    <p:extLst>
      <p:ext uri="{BB962C8B-B14F-4D97-AF65-F5344CB8AC3E}">
        <p14:creationId xmlns:p14="http://schemas.microsoft.com/office/powerpoint/2010/main" val="111616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padlet.com/inspectieslbv/stappenplan-ilc-ild-8wuegyvef9eka3j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pro.g-o.be/themas/leerplannen/levensbeschouwelijke-vakken/#anch-50c-interlevensbeschouwelijke-dialoo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29677805-9FA5-D696-1E4A-E11F03D54191}"/>
              </a:ext>
            </a:extLst>
          </p:cNvPr>
          <p:cNvSpPr>
            <a:spLocks noGrp="1"/>
          </p:cNvSpPr>
          <p:nvPr>
            <p:ph type="ctrTitle"/>
          </p:nvPr>
        </p:nvSpPr>
        <p:spPr>
          <a:xfrm>
            <a:off x="823442" y="921715"/>
            <a:ext cx="5163022" cy="2635993"/>
          </a:xfrm>
        </p:spPr>
        <p:txBody>
          <a:bodyPr anchor="b">
            <a:normAutofit/>
          </a:bodyPr>
          <a:lstStyle/>
          <a:p>
            <a:pPr algn="l"/>
            <a:r>
              <a:rPr lang="nl-NL" sz="5400" dirty="0">
                <a:solidFill>
                  <a:schemeClr val="tx2">
                    <a:lumMod val="50000"/>
                    <a:lumOff val="50000"/>
                  </a:schemeClr>
                </a:solidFill>
              </a:rPr>
              <a:t>Inleiding</a:t>
            </a:r>
            <a:r>
              <a:rPr lang="nl-NL" sz="5400" dirty="0"/>
              <a:t> </a:t>
            </a:r>
            <a:br>
              <a:rPr lang="nl-NL" dirty="0"/>
            </a:br>
            <a:r>
              <a:rPr lang="nl-NL" dirty="0">
                <a:solidFill>
                  <a:srgbClr val="DEC03E"/>
                </a:solidFill>
              </a:rPr>
              <a:t>leerplan ILD</a:t>
            </a:r>
            <a:br>
              <a:rPr lang="nl-NL" dirty="0"/>
            </a:br>
            <a:r>
              <a:rPr lang="nl-NL" sz="2400" dirty="0">
                <a:solidFill>
                  <a:schemeClr val="accent2">
                    <a:lumMod val="50000"/>
                  </a:schemeClr>
                </a:solidFill>
              </a:rPr>
              <a:t>(voor de derde graad GO!)</a:t>
            </a:r>
            <a:endParaRPr lang="nl-BE" dirty="0">
              <a:solidFill>
                <a:schemeClr val="accent2">
                  <a:lumMod val="50000"/>
                </a:schemeClr>
              </a:solidFill>
            </a:endParaRPr>
          </a:p>
        </p:txBody>
      </p:sp>
      <p:sp>
        <p:nvSpPr>
          <p:cNvPr id="11" name="Rectangle 10">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12192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4022220"/>
            <a:ext cx="81533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12253472"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ndertitel 2">
            <a:extLst>
              <a:ext uri="{FF2B5EF4-FFF2-40B4-BE49-F238E27FC236}">
                <a16:creationId xmlns:a16="http://schemas.microsoft.com/office/drawing/2014/main" id="{A787AD7C-2712-A0BF-2C0C-CC3A9FCD0BE9}"/>
              </a:ext>
            </a:extLst>
          </p:cNvPr>
          <p:cNvSpPr>
            <a:spLocks noGrp="1"/>
          </p:cNvSpPr>
          <p:nvPr>
            <p:ph type="subTitle" idx="1"/>
          </p:nvPr>
        </p:nvSpPr>
        <p:spPr>
          <a:xfrm>
            <a:off x="823442" y="4541263"/>
            <a:ext cx="4662957" cy="1395022"/>
          </a:xfrm>
        </p:spPr>
        <p:txBody>
          <a:bodyPr anchor="t">
            <a:normAutofit lnSpcReduction="10000"/>
          </a:bodyPr>
          <a:lstStyle/>
          <a:p>
            <a:pPr algn="l"/>
            <a:endParaRPr lang="nl-NL" dirty="0">
              <a:solidFill>
                <a:srgbClr val="FFFFFF"/>
              </a:solidFill>
            </a:endParaRPr>
          </a:p>
          <a:p>
            <a:pPr algn="l"/>
            <a:r>
              <a:rPr lang="nl-NL" sz="2200" i="1" dirty="0">
                <a:solidFill>
                  <a:srgbClr val="FFFFFF"/>
                </a:solidFill>
              </a:rPr>
              <a:t>EI&amp;V</a:t>
            </a:r>
            <a:br>
              <a:rPr lang="nl-NL" sz="2200" i="1" dirty="0">
                <a:solidFill>
                  <a:srgbClr val="FFFFFF"/>
                </a:solidFill>
              </a:rPr>
            </a:br>
            <a:r>
              <a:rPr lang="nl-NL" sz="2200" i="1" dirty="0">
                <a:solidFill>
                  <a:srgbClr val="FFFFFF"/>
                </a:solidFill>
              </a:rPr>
              <a:t>Leerplancommissie ILD</a:t>
            </a:r>
            <a:br>
              <a:rPr lang="nl-NL" sz="2200" i="1" dirty="0">
                <a:solidFill>
                  <a:srgbClr val="FFFFFF"/>
                </a:solidFill>
              </a:rPr>
            </a:br>
            <a:r>
              <a:rPr lang="nl-NL" sz="2200" i="1" dirty="0">
                <a:solidFill>
                  <a:srgbClr val="FFFFFF"/>
                </a:solidFill>
              </a:rPr>
              <a:t>GO!</a:t>
            </a:r>
            <a:endParaRPr lang="nl-BE" sz="2200" i="1" dirty="0">
              <a:solidFill>
                <a:srgbClr val="FFFFFF"/>
              </a:solidFill>
            </a:endParaRPr>
          </a:p>
        </p:txBody>
      </p:sp>
      <p:pic>
        <p:nvPicPr>
          <p:cNvPr id="4" name="Afbeelding 3">
            <a:extLst>
              <a:ext uri="{FF2B5EF4-FFF2-40B4-BE49-F238E27FC236}">
                <a16:creationId xmlns:a16="http://schemas.microsoft.com/office/drawing/2014/main" id="{AB82E638-714B-3006-32B7-3AD7B05C2CED}"/>
              </a:ext>
            </a:extLst>
          </p:cNvPr>
          <p:cNvPicPr>
            <a:picLocks noChangeAspect="1"/>
          </p:cNvPicPr>
          <p:nvPr/>
        </p:nvPicPr>
        <p:blipFill>
          <a:blip r:embed="rId3"/>
          <a:stretch>
            <a:fillRect/>
          </a:stretch>
        </p:blipFill>
        <p:spPr>
          <a:xfrm>
            <a:off x="7252674" y="463404"/>
            <a:ext cx="3805487" cy="5553193"/>
          </a:xfrm>
          <a:prstGeom prst="rect">
            <a:avLst/>
          </a:prstGeom>
        </p:spPr>
      </p:pic>
      <p:sp>
        <p:nvSpPr>
          <p:cNvPr id="17" name="Rectangle 16">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12191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5507436"/>
      </p:ext>
    </p:extLst>
  </p:cSld>
  <p:clrMapOvr>
    <a:masterClrMapping/>
  </p:clrMapOvr>
  <mc:AlternateContent xmlns:mc="http://schemas.openxmlformats.org/markup-compatibility/2006" xmlns:p14="http://schemas.microsoft.com/office/powerpoint/2010/main">
    <mc:Choice Requires="p14">
      <p:transition spd="slow" p14:dur="2000" advTm="40395"/>
    </mc:Choice>
    <mc:Fallback xmlns="">
      <p:transition spd="slow" advTm="403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3D76D61-36C8-B318-9EB1-5A6E8DC6E0DF}"/>
              </a:ext>
            </a:extLst>
          </p:cNvPr>
          <p:cNvSpPr>
            <a:spLocks noGrp="1"/>
          </p:cNvSpPr>
          <p:nvPr>
            <p:ph type="title"/>
          </p:nvPr>
        </p:nvSpPr>
        <p:spPr>
          <a:xfrm>
            <a:off x="1371599" y="294538"/>
            <a:ext cx="9895951" cy="1033669"/>
          </a:xfrm>
        </p:spPr>
        <p:txBody>
          <a:bodyPr>
            <a:normAutofit/>
          </a:bodyPr>
          <a:lstStyle/>
          <a:p>
            <a:r>
              <a:rPr lang="nl-NL" sz="4000" dirty="0">
                <a:solidFill>
                  <a:srgbClr val="FFFFFF"/>
                </a:solidFill>
              </a:rPr>
              <a:t>Inhoud</a:t>
            </a:r>
            <a:endParaRPr lang="nl-BE" sz="4000" dirty="0">
              <a:solidFill>
                <a:srgbClr val="FFFFFF"/>
              </a:solidFill>
            </a:endParaRPr>
          </a:p>
        </p:txBody>
      </p:sp>
      <p:sp>
        <p:nvSpPr>
          <p:cNvPr id="3" name="Tijdelijke aanduiding voor inhoud 2">
            <a:extLst>
              <a:ext uri="{FF2B5EF4-FFF2-40B4-BE49-F238E27FC236}">
                <a16:creationId xmlns:a16="http://schemas.microsoft.com/office/drawing/2014/main" id="{05BF19B6-D2CE-1EE4-399A-DB3D5CD6067E}"/>
              </a:ext>
            </a:extLst>
          </p:cNvPr>
          <p:cNvSpPr>
            <a:spLocks noGrp="1"/>
          </p:cNvSpPr>
          <p:nvPr>
            <p:ph idx="1"/>
          </p:nvPr>
        </p:nvSpPr>
        <p:spPr>
          <a:xfrm>
            <a:off x="1371599" y="2318197"/>
            <a:ext cx="9724031" cy="3683358"/>
          </a:xfrm>
        </p:spPr>
        <p:txBody>
          <a:bodyPr anchor="ctr">
            <a:normAutofit/>
          </a:bodyPr>
          <a:lstStyle/>
          <a:p>
            <a:pPr marL="457200" indent="-457200">
              <a:buAutoNum type="arabicPeriod"/>
            </a:pPr>
            <a:r>
              <a:rPr lang="nl-NL" sz="2400" dirty="0"/>
              <a:t>Doelstelling ILD</a:t>
            </a:r>
          </a:p>
          <a:p>
            <a:pPr marL="457200" indent="-457200">
              <a:buAutoNum type="arabicPeriod"/>
            </a:pPr>
            <a:r>
              <a:rPr lang="nl-NL" sz="2400" dirty="0"/>
              <a:t>Van twee leerplannen naar één</a:t>
            </a:r>
          </a:p>
          <a:p>
            <a:pPr marL="457200" indent="-457200">
              <a:buAutoNum type="arabicPeriod"/>
            </a:pPr>
            <a:r>
              <a:rPr lang="nl-NL" sz="2400" dirty="0"/>
              <a:t>Opbouw leerplan</a:t>
            </a:r>
          </a:p>
          <a:p>
            <a:pPr marL="457200" indent="-457200">
              <a:buAutoNum type="arabicPeriod"/>
            </a:pPr>
            <a:r>
              <a:rPr lang="nl-NL" sz="2400" dirty="0"/>
              <a:t>Hoe dialogeren?</a:t>
            </a:r>
          </a:p>
          <a:p>
            <a:pPr marL="457200" indent="-457200">
              <a:buAutoNum type="arabicPeriod"/>
            </a:pPr>
            <a:r>
              <a:rPr lang="nl-NL" sz="2400" dirty="0"/>
              <a:t>Concrete suggesties</a:t>
            </a:r>
          </a:p>
          <a:p>
            <a:pPr marL="457200" indent="-457200">
              <a:buAutoNum type="arabicPeriod"/>
            </a:pPr>
            <a:endParaRPr lang="nl-BE" sz="2000" dirty="0"/>
          </a:p>
        </p:txBody>
      </p:sp>
      <p:pic>
        <p:nvPicPr>
          <p:cNvPr id="6" name="Afbeelding 5">
            <a:extLst>
              <a:ext uri="{FF2B5EF4-FFF2-40B4-BE49-F238E27FC236}">
                <a16:creationId xmlns:a16="http://schemas.microsoft.com/office/drawing/2014/main" id="{209A4A8C-B4A6-E8FB-E193-C5F58D026F82}"/>
              </a:ext>
            </a:extLst>
          </p:cNvPr>
          <p:cNvPicPr>
            <a:picLocks noChangeAspect="1"/>
          </p:cNvPicPr>
          <p:nvPr/>
        </p:nvPicPr>
        <p:blipFill>
          <a:blip r:embed="rId3"/>
          <a:srcRect t="43872" b="25213"/>
          <a:stretch/>
        </p:blipFill>
        <p:spPr>
          <a:xfrm>
            <a:off x="8251531" y="5005280"/>
            <a:ext cx="3804234" cy="1717040"/>
          </a:xfrm>
          <a:prstGeom prst="rect">
            <a:avLst/>
          </a:prstGeom>
        </p:spPr>
      </p:pic>
    </p:spTree>
    <p:extLst>
      <p:ext uri="{BB962C8B-B14F-4D97-AF65-F5344CB8AC3E}">
        <p14:creationId xmlns:p14="http://schemas.microsoft.com/office/powerpoint/2010/main" val="1033189801"/>
      </p:ext>
    </p:extLst>
  </p:cSld>
  <p:clrMapOvr>
    <a:masterClrMapping/>
  </p:clrMapOvr>
  <mc:AlternateContent xmlns:mc="http://schemas.openxmlformats.org/markup-compatibility/2006" xmlns:p14="http://schemas.microsoft.com/office/powerpoint/2010/main">
    <mc:Choice Requires="p14">
      <p:transition spd="slow" p14:dur="2000" advTm="22860"/>
    </mc:Choice>
    <mc:Fallback xmlns="">
      <p:transition spd="slow" advTm="228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el 3">
            <a:extLst>
              <a:ext uri="{FF2B5EF4-FFF2-40B4-BE49-F238E27FC236}">
                <a16:creationId xmlns:a16="http://schemas.microsoft.com/office/drawing/2014/main" id="{F82808CF-2D77-D651-F9A1-A4C8B9407FF7}"/>
              </a:ext>
            </a:extLst>
          </p:cNvPr>
          <p:cNvSpPr>
            <a:spLocks noGrp="1"/>
          </p:cNvSpPr>
          <p:nvPr>
            <p:ph type="title"/>
          </p:nvPr>
        </p:nvSpPr>
        <p:spPr>
          <a:xfrm>
            <a:off x="1386865" y="818984"/>
            <a:ext cx="6596245" cy="3268520"/>
          </a:xfrm>
        </p:spPr>
        <p:txBody>
          <a:bodyPr vert="horz" lIns="91440" tIns="45720" rIns="91440" bIns="45720" rtlCol="0" anchor="b">
            <a:normAutofit/>
          </a:bodyPr>
          <a:lstStyle/>
          <a:p>
            <a:pPr algn="r"/>
            <a:r>
              <a:rPr lang="en-US" dirty="0">
                <a:solidFill>
                  <a:srgbClr val="FFFFFF"/>
                </a:solidFill>
              </a:rPr>
              <a:t>1. </a:t>
            </a:r>
            <a:r>
              <a:rPr lang="en-US" dirty="0" err="1">
                <a:solidFill>
                  <a:srgbClr val="FFFFFF"/>
                </a:solidFill>
              </a:rPr>
              <a:t>Doelstelling</a:t>
            </a:r>
            <a:r>
              <a:rPr lang="en-US" dirty="0">
                <a:solidFill>
                  <a:srgbClr val="FFFFFF"/>
                </a:solidFill>
              </a:rPr>
              <a:t> ILD</a:t>
            </a:r>
            <a:endParaRPr lang="en-US" kern="1200" dirty="0">
              <a:solidFill>
                <a:srgbClr val="FFFFFF"/>
              </a:solidFill>
              <a:latin typeface="+mj-lt"/>
              <a:ea typeface="+mj-ea"/>
              <a:cs typeface="+mj-cs"/>
            </a:endParaRPr>
          </a:p>
        </p:txBody>
      </p:sp>
      <p:sp>
        <p:nvSpPr>
          <p:cNvPr id="20" name="Rectangle 19">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jdelijke aanduiding voor tekst 4">
            <a:extLst>
              <a:ext uri="{FF2B5EF4-FFF2-40B4-BE49-F238E27FC236}">
                <a16:creationId xmlns:a16="http://schemas.microsoft.com/office/drawing/2014/main" id="{5F8F3216-94CE-E71F-0F97-3B074A576254}"/>
              </a:ext>
            </a:extLst>
          </p:cNvPr>
          <p:cNvSpPr>
            <a:spLocks noGrp="1"/>
          </p:cNvSpPr>
          <p:nvPr>
            <p:ph type="body" idx="1"/>
          </p:nvPr>
        </p:nvSpPr>
        <p:spPr>
          <a:xfrm>
            <a:off x="1931874" y="4797188"/>
            <a:ext cx="6051236" cy="1241828"/>
          </a:xfrm>
        </p:spPr>
        <p:txBody>
          <a:bodyPr vert="horz" lIns="91440" tIns="45720" rIns="91440" bIns="45720" rtlCol="0">
            <a:normAutofit/>
          </a:bodyPr>
          <a:lstStyle/>
          <a:p>
            <a:pPr algn="r"/>
            <a:endParaRPr lang="en-US" sz="2400" kern="1200" dirty="0">
              <a:solidFill>
                <a:srgbClr val="FFFFFF"/>
              </a:solidFill>
              <a:latin typeface="+mn-lt"/>
              <a:ea typeface="+mn-ea"/>
              <a:cs typeface="+mn-cs"/>
            </a:endParaRPr>
          </a:p>
        </p:txBody>
      </p:sp>
      <p:sp>
        <p:nvSpPr>
          <p:cNvPr id="22" name="Rectangle 21">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1170510"/>
      </p:ext>
    </p:extLst>
  </p:cSld>
  <p:clrMapOvr>
    <a:masterClrMapping/>
  </p:clrMapOvr>
  <mc:AlternateContent xmlns:mc="http://schemas.openxmlformats.org/markup-compatibility/2006" xmlns:p14="http://schemas.microsoft.com/office/powerpoint/2010/main">
    <mc:Choice Requires="p14">
      <p:transition spd="slow" p14:dur="2000" advTm="3217"/>
    </mc:Choice>
    <mc:Fallback xmlns="">
      <p:transition spd="slow" advTm="32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C9845D3-39B0-6638-B15D-3D52149C8620}"/>
              </a:ext>
            </a:extLst>
          </p:cNvPr>
          <p:cNvSpPr>
            <a:spLocks noGrp="1"/>
          </p:cNvSpPr>
          <p:nvPr>
            <p:ph type="title"/>
          </p:nvPr>
        </p:nvSpPr>
        <p:spPr>
          <a:xfrm>
            <a:off x="1371599" y="294538"/>
            <a:ext cx="9895951" cy="1033669"/>
          </a:xfrm>
        </p:spPr>
        <p:txBody>
          <a:bodyPr>
            <a:normAutofit/>
          </a:bodyPr>
          <a:lstStyle/>
          <a:p>
            <a:r>
              <a:rPr lang="nl-NL" sz="3700" dirty="0">
                <a:solidFill>
                  <a:srgbClr val="FFFFFF"/>
                </a:solidFill>
              </a:rPr>
              <a:t>a. ILD – ILS – ILC </a:t>
            </a:r>
            <a:endParaRPr lang="nl-BE" sz="3700" dirty="0">
              <a:solidFill>
                <a:srgbClr val="FFFFFF"/>
              </a:solidFill>
            </a:endParaRPr>
          </a:p>
        </p:txBody>
      </p:sp>
      <p:sp>
        <p:nvSpPr>
          <p:cNvPr id="3" name="Tijdelijke aanduiding voor inhoud 2">
            <a:extLst>
              <a:ext uri="{FF2B5EF4-FFF2-40B4-BE49-F238E27FC236}">
                <a16:creationId xmlns:a16="http://schemas.microsoft.com/office/drawing/2014/main" id="{CFB80F8C-2425-C51E-B80B-39DA52F14240}"/>
              </a:ext>
            </a:extLst>
          </p:cNvPr>
          <p:cNvSpPr>
            <a:spLocks noGrp="1"/>
          </p:cNvSpPr>
          <p:nvPr>
            <p:ph idx="1"/>
          </p:nvPr>
        </p:nvSpPr>
        <p:spPr>
          <a:xfrm>
            <a:off x="1371599" y="2318197"/>
            <a:ext cx="9724031" cy="3683358"/>
          </a:xfrm>
        </p:spPr>
        <p:txBody>
          <a:bodyPr anchor="ctr">
            <a:normAutofit/>
          </a:bodyPr>
          <a:lstStyle/>
          <a:p>
            <a:pPr marL="0" indent="0">
              <a:buNone/>
            </a:pPr>
            <a:br>
              <a:rPr lang="nl-BE" dirty="0"/>
            </a:br>
            <a:r>
              <a:rPr lang="nl-BE" dirty="0"/>
              <a:t>We willen de leerlingen via </a:t>
            </a:r>
            <a:br>
              <a:rPr lang="nl-BE" dirty="0"/>
            </a:br>
            <a:r>
              <a:rPr lang="nl-BE" dirty="0">
                <a:solidFill>
                  <a:schemeClr val="accent2"/>
                </a:solidFill>
              </a:rPr>
              <a:t>interlevensbeschouwelijke dialoog (ILD) </a:t>
            </a:r>
            <a:br>
              <a:rPr lang="nl-BE" dirty="0">
                <a:solidFill>
                  <a:schemeClr val="accent2"/>
                </a:solidFill>
              </a:rPr>
            </a:br>
            <a:br>
              <a:rPr lang="nl-BE" dirty="0">
                <a:solidFill>
                  <a:schemeClr val="accent2"/>
                </a:solidFill>
              </a:rPr>
            </a:br>
            <a:r>
              <a:rPr lang="nl-BE" dirty="0"/>
              <a:t>brengen tot</a:t>
            </a:r>
            <a:br>
              <a:rPr lang="nl-BE" dirty="0"/>
            </a:br>
            <a:r>
              <a:rPr lang="nl-BE" dirty="0" err="1">
                <a:solidFill>
                  <a:srgbClr val="0070C0"/>
                </a:solidFill>
              </a:rPr>
              <a:t>interlevensbeschouwelijk</a:t>
            </a:r>
            <a:r>
              <a:rPr lang="nl-BE" dirty="0">
                <a:solidFill>
                  <a:srgbClr val="0070C0"/>
                </a:solidFill>
              </a:rPr>
              <a:t> samenleven (ILS) </a:t>
            </a:r>
            <a:br>
              <a:rPr lang="nl-BE" dirty="0"/>
            </a:br>
            <a:br>
              <a:rPr lang="nl-BE" dirty="0"/>
            </a:br>
            <a:r>
              <a:rPr lang="nl-BE" dirty="0"/>
              <a:t>en met hen stappen zetten in het verwerven van de </a:t>
            </a:r>
            <a:r>
              <a:rPr lang="nl-BE" dirty="0">
                <a:solidFill>
                  <a:srgbClr val="0070C0"/>
                </a:solidFill>
              </a:rPr>
              <a:t>interlevensbeschouwelijke competenties (ILC)</a:t>
            </a:r>
            <a:endParaRPr lang="nl-NL" sz="2000" dirty="0"/>
          </a:p>
          <a:p>
            <a:pPr marL="0" indent="0">
              <a:buNone/>
            </a:pPr>
            <a:endParaRPr lang="nl-NL" sz="2000" dirty="0"/>
          </a:p>
          <a:p>
            <a:pPr marL="0" indent="0">
              <a:buNone/>
            </a:pPr>
            <a:endParaRPr lang="nl-NL" sz="2000" dirty="0"/>
          </a:p>
        </p:txBody>
      </p:sp>
    </p:spTree>
    <p:extLst>
      <p:ext uri="{BB962C8B-B14F-4D97-AF65-F5344CB8AC3E}">
        <p14:creationId xmlns:p14="http://schemas.microsoft.com/office/powerpoint/2010/main" val="429812032"/>
      </p:ext>
    </p:extLst>
  </p:cSld>
  <p:clrMapOvr>
    <a:masterClrMapping/>
  </p:clrMapOvr>
  <mc:AlternateContent xmlns:mc="http://schemas.openxmlformats.org/markup-compatibility/2006" xmlns:p14="http://schemas.microsoft.com/office/powerpoint/2010/main">
    <mc:Choice Requires="p14">
      <p:transition spd="slow" p14:dur="2000" advTm="42029"/>
    </mc:Choice>
    <mc:Fallback xmlns="">
      <p:transition spd="slow" advTm="4202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2DD1A5-6A34-C254-415A-655D1A27D691}"/>
              </a:ext>
            </a:extLst>
          </p:cNvPr>
          <p:cNvSpPr>
            <a:spLocks noGrp="1"/>
          </p:cNvSpPr>
          <p:nvPr>
            <p:ph type="title"/>
          </p:nvPr>
        </p:nvSpPr>
        <p:spPr/>
        <p:txBody>
          <a:bodyPr/>
          <a:lstStyle/>
          <a:p>
            <a:endParaRPr lang="nl-BE"/>
          </a:p>
        </p:txBody>
      </p:sp>
      <p:pic>
        <p:nvPicPr>
          <p:cNvPr id="7" name="Tijdelijke aanduiding voor inhoud 6" descr="Afbeelding met tekst, schermopname, ontvangst, document&#10;&#10;Door AI gegenereerde inhoud is mogelijk onjuist.">
            <a:extLst>
              <a:ext uri="{FF2B5EF4-FFF2-40B4-BE49-F238E27FC236}">
                <a16:creationId xmlns:a16="http://schemas.microsoft.com/office/drawing/2014/main" id="{C830BA3D-6C3A-B4EC-54F0-F8F7E1680A8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56441" y="51925"/>
            <a:ext cx="10279118" cy="6754149"/>
          </a:xfrm>
        </p:spPr>
      </p:pic>
    </p:spTree>
    <p:extLst>
      <p:ext uri="{BB962C8B-B14F-4D97-AF65-F5344CB8AC3E}">
        <p14:creationId xmlns:p14="http://schemas.microsoft.com/office/powerpoint/2010/main" val="1294475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117BD8C6-C460-655A-D779-A1EFB0DF807C}"/>
              </a:ext>
            </a:extLst>
          </p:cNvPr>
          <p:cNvSpPr>
            <a:spLocks noGrp="1"/>
          </p:cNvSpPr>
          <p:nvPr>
            <p:ph type="title"/>
          </p:nvPr>
        </p:nvSpPr>
        <p:spPr>
          <a:xfrm>
            <a:off x="1383564" y="348865"/>
            <a:ext cx="9718111" cy="1576446"/>
          </a:xfrm>
        </p:spPr>
        <p:txBody>
          <a:bodyPr anchor="ctr">
            <a:normAutofit/>
          </a:bodyPr>
          <a:lstStyle/>
          <a:p>
            <a:r>
              <a:rPr lang="nl-NL" sz="4000" dirty="0">
                <a:solidFill>
                  <a:srgbClr val="FFFFFF"/>
                </a:solidFill>
              </a:rPr>
              <a:t>b. Wat is ILD?</a:t>
            </a:r>
            <a:endParaRPr lang="nl-BE" sz="4000" dirty="0">
              <a:solidFill>
                <a:srgbClr val="FFFFFF"/>
              </a:solidFill>
            </a:endParaRPr>
          </a:p>
        </p:txBody>
      </p:sp>
      <p:graphicFrame>
        <p:nvGraphicFramePr>
          <p:cNvPr id="5" name="Tijdelijke aanduiding voor inhoud 2">
            <a:extLst>
              <a:ext uri="{FF2B5EF4-FFF2-40B4-BE49-F238E27FC236}">
                <a16:creationId xmlns:a16="http://schemas.microsoft.com/office/drawing/2014/main" id="{5E3D6748-5D6D-C2CF-3CA1-D358977FC443}"/>
              </a:ext>
            </a:extLst>
          </p:cNvPr>
          <p:cNvGraphicFramePr>
            <a:graphicFrameLocks noGrp="1"/>
          </p:cNvGraphicFramePr>
          <p:nvPr>
            <p:ph idx="1"/>
            <p:extLst>
              <p:ext uri="{D42A27DB-BD31-4B8C-83A1-F6EECF244321}">
                <p14:modId xmlns:p14="http://schemas.microsoft.com/office/powerpoint/2010/main" val="1706607982"/>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8318888"/>
      </p:ext>
    </p:extLst>
  </p:cSld>
  <p:clrMapOvr>
    <a:masterClrMapping/>
  </p:clrMapOvr>
  <mc:AlternateContent xmlns:mc="http://schemas.openxmlformats.org/markup-compatibility/2006" xmlns:p14="http://schemas.microsoft.com/office/powerpoint/2010/main">
    <mc:Choice Requires="p14">
      <p:transition spd="slow" p14:dur="2000" advTm="51103"/>
    </mc:Choice>
    <mc:Fallback xmlns="">
      <p:transition spd="slow" advTm="511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DBE11D49-F876-ADD1-CA75-A786BA7EBE9E}"/>
              </a:ext>
            </a:extLst>
          </p:cNvPr>
          <p:cNvSpPr>
            <a:spLocks noGrp="1"/>
          </p:cNvSpPr>
          <p:nvPr>
            <p:ph type="title"/>
          </p:nvPr>
        </p:nvSpPr>
        <p:spPr>
          <a:xfrm>
            <a:off x="1383564" y="348865"/>
            <a:ext cx="9718111" cy="1576446"/>
          </a:xfrm>
        </p:spPr>
        <p:txBody>
          <a:bodyPr anchor="ctr">
            <a:normAutofit/>
          </a:bodyPr>
          <a:lstStyle/>
          <a:p>
            <a:r>
              <a:rPr lang="nl-NL" sz="4000" dirty="0">
                <a:solidFill>
                  <a:srgbClr val="FFFFFF"/>
                </a:solidFill>
              </a:rPr>
              <a:t>c. Waarom ILD?</a:t>
            </a:r>
            <a:endParaRPr lang="nl-BE" sz="4000" dirty="0">
              <a:solidFill>
                <a:srgbClr val="FFFFFF"/>
              </a:solidFill>
            </a:endParaRPr>
          </a:p>
        </p:txBody>
      </p:sp>
      <p:graphicFrame>
        <p:nvGraphicFramePr>
          <p:cNvPr id="5" name="Tijdelijke aanduiding voor inhoud 2">
            <a:extLst>
              <a:ext uri="{FF2B5EF4-FFF2-40B4-BE49-F238E27FC236}">
                <a16:creationId xmlns:a16="http://schemas.microsoft.com/office/drawing/2014/main" id="{0DAB771D-7EB5-EA1B-4129-3944413F075B}"/>
              </a:ext>
            </a:extLst>
          </p:cNvPr>
          <p:cNvGraphicFramePr>
            <a:graphicFrameLocks noGrp="1"/>
          </p:cNvGraphicFramePr>
          <p:nvPr>
            <p:ph idx="1"/>
            <p:extLst>
              <p:ext uri="{D42A27DB-BD31-4B8C-83A1-F6EECF244321}">
                <p14:modId xmlns:p14="http://schemas.microsoft.com/office/powerpoint/2010/main" val="1491605"/>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3544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1A685C-0B61-8803-C74C-378150A1862D}"/>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96FBB1-1C3A-27F0-D03E-FB7B5547FC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CCA4698-DD09-A125-CD19-3AD6399571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96A3261-DF1E-F950-6675-15CC140DDC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BF8B08F-00A4-4015-BCD5-79FFF1DC8C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8443389-0054-43BB-78EB-FFE1E43576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el 3">
            <a:extLst>
              <a:ext uri="{FF2B5EF4-FFF2-40B4-BE49-F238E27FC236}">
                <a16:creationId xmlns:a16="http://schemas.microsoft.com/office/drawing/2014/main" id="{2A6F2E54-111B-6681-5C5A-7A6357E0D492}"/>
              </a:ext>
            </a:extLst>
          </p:cNvPr>
          <p:cNvSpPr>
            <a:spLocks noGrp="1"/>
          </p:cNvSpPr>
          <p:nvPr>
            <p:ph type="title"/>
          </p:nvPr>
        </p:nvSpPr>
        <p:spPr>
          <a:xfrm>
            <a:off x="715224" y="818984"/>
            <a:ext cx="7884517" cy="3268520"/>
          </a:xfrm>
        </p:spPr>
        <p:txBody>
          <a:bodyPr vert="horz" lIns="91440" tIns="45720" rIns="91440" bIns="45720" rtlCol="0" anchor="b">
            <a:normAutofit/>
          </a:bodyPr>
          <a:lstStyle/>
          <a:p>
            <a:pPr algn="r"/>
            <a:r>
              <a:rPr lang="en-US" dirty="0">
                <a:solidFill>
                  <a:srgbClr val="FFFFFF"/>
                </a:solidFill>
              </a:rPr>
              <a:t>2. Van twee </a:t>
            </a:r>
            <a:r>
              <a:rPr lang="en-US" dirty="0" err="1">
                <a:solidFill>
                  <a:srgbClr val="FFFFFF"/>
                </a:solidFill>
              </a:rPr>
              <a:t>leerplannen</a:t>
            </a:r>
            <a:r>
              <a:rPr lang="en-US" dirty="0">
                <a:solidFill>
                  <a:srgbClr val="FFFFFF"/>
                </a:solidFill>
              </a:rPr>
              <a:t> </a:t>
            </a:r>
            <a:r>
              <a:rPr lang="en-US" dirty="0" err="1">
                <a:solidFill>
                  <a:srgbClr val="FFFFFF"/>
                </a:solidFill>
              </a:rPr>
              <a:t>naar</a:t>
            </a:r>
            <a:r>
              <a:rPr lang="en-US" dirty="0">
                <a:solidFill>
                  <a:srgbClr val="FFFFFF"/>
                </a:solidFill>
              </a:rPr>
              <a:t> </a:t>
            </a:r>
            <a:r>
              <a:rPr lang="en-US" dirty="0" err="1">
                <a:solidFill>
                  <a:srgbClr val="FFFFFF"/>
                </a:solidFill>
              </a:rPr>
              <a:t>één</a:t>
            </a:r>
            <a:endParaRPr lang="en-US" kern="1200" dirty="0">
              <a:solidFill>
                <a:srgbClr val="FFFFFF"/>
              </a:solidFill>
              <a:latin typeface="+mj-lt"/>
              <a:ea typeface="+mj-ea"/>
              <a:cs typeface="+mj-cs"/>
            </a:endParaRPr>
          </a:p>
        </p:txBody>
      </p:sp>
      <p:sp>
        <p:nvSpPr>
          <p:cNvPr id="20" name="Rectangle 19">
            <a:extLst>
              <a:ext uri="{FF2B5EF4-FFF2-40B4-BE49-F238E27FC236}">
                <a16:creationId xmlns:a16="http://schemas.microsoft.com/office/drawing/2014/main" id="{A71F8010-6BDD-261E-CD7A-2259B9C14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jdelijke aanduiding voor tekst 4">
            <a:extLst>
              <a:ext uri="{FF2B5EF4-FFF2-40B4-BE49-F238E27FC236}">
                <a16:creationId xmlns:a16="http://schemas.microsoft.com/office/drawing/2014/main" id="{8E183A04-3650-26F2-A72A-A2FD513FD97F}"/>
              </a:ext>
            </a:extLst>
          </p:cNvPr>
          <p:cNvSpPr>
            <a:spLocks noGrp="1"/>
          </p:cNvSpPr>
          <p:nvPr>
            <p:ph type="body" idx="1"/>
          </p:nvPr>
        </p:nvSpPr>
        <p:spPr>
          <a:xfrm>
            <a:off x="1931874" y="4797188"/>
            <a:ext cx="6051236" cy="1241828"/>
          </a:xfrm>
        </p:spPr>
        <p:txBody>
          <a:bodyPr vert="horz" lIns="91440" tIns="45720" rIns="91440" bIns="45720" rtlCol="0">
            <a:normAutofit/>
          </a:bodyPr>
          <a:lstStyle/>
          <a:p>
            <a:pPr algn="r"/>
            <a:endParaRPr lang="en-US" sz="2400" kern="1200" dirty="0">
              <a:solidFill>
                <a:srgbClr val="FFFFFF"/>
              </a:solidFill>
              <a:latin typeface="+mn-lt"/>
              <a:ea typeface="+mn-ea"/>
              <a:cs typeface="+mn-cs"/>
            </a:endParaRPr>
          </a:p>
        </p:txBody>
      </p:sp>
      <p:sp>
        <p:nvSpPr>
          <p:cNvPr id="22" name="Rectangle 21">
            <a:extLst>
              <a:ext uri="{FF2B5EF4-FFF2-40B4-BE49-F238E27FC236}">
                <a16:creationId xmlns:a16="http://schemas.microsoft.com/office/drawing/2014/main" id="{1229DABF-2CB3-C6C2-3906-F3B1E8BD0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0002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ED6D667-E21F-C861-E987-4CF7F2E5DE16}"/>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5931DBF-8F00-C3D2-0152-F73AC1C248D1}"/>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a. Voorgeschiedenis ILD in GO!</a:t>
            </a:r>
            <a:endParaRPr lang="nl-BE" sz="4000" dirty="0">
              <a:solidFill>
                <a:schemeClr val="bg1"/>
              </a:solidFill>
            </a:endParaRPr>
          </a:p>
        </p:txBody>
      </p:sp>
      <p:sp>
        <p:nvSpPr>
          <p:cNvPr id="3" name="Tijdelijke aanduiding voor inhoud 2">
            <a:extLst>
              <a:ext uri="{FF2B5EF4-FFF2-40B4-BE49-F238E27FC236}">
                <a16:creationId xmlns:a16="http://schemas.microsoft.com/office/drawing/2014/main" id="{31D953C7-74E6-3214-DD44-E1118F61B8FE}"/>
              </a:ext>
            </a:extLst>
          </p:cNvPr>
          <p:cNvSpPr>
            <a:spLocks noGrp="1"/>
          </p:cNvSpPr>
          <p:nvPr>
            <p:ph idx="1"/>
          </p:nvPr>
        </p:nvSpPr>
        <p:spPr>
          <a:xfrm>
            <a:off x="1371599" y="2318197"/>
            <a:ext cx="9724031" cy="3683358"/>
          </a:xfrm>
        </p:spPr>
        <p:txBody>
          <a:bodyPr anchor="ctr">
            <a:normAutofit/>
          </a:bodyPr>
          <a:lstStyle/>
          <a:p>
            <a:pPr marL="0" indent="0">
              <a:buNone/>
            </a:pPr>
            <a:endParaRPr lang="nl-NL" sz="2000" dirty="0"/>
          </a:p>
          <a:p>
            <a:pPr marL="0" indent="0">
              <a:buNone/>
            </a:pPr>
            <a:endParaRPr lang="nl-NL" sz="2000" dirty="0"/>
          </a:p>
        </p:txBody>
      </p:sp>
      <p:sp>
        <p:nvSpPr>
          <p:cNvPr id="4" name="Tijdelijke aanduiding voor inhoud 2">
            <a:extLst>
              <a:ext uri="{FF2B5EF4-FFF2-40B4-BE49-F238E27FC236}">
                <a16:creationId xmlns:a16="http://schemas.microsoft.com/office/drawing/2014/main" id="{BDEF02B4-E751-5A68-45E1-BC0BCB67C07D}"/>
              </a:ext>
            </a:extLst>
          </p:cNvPr>
          <p:cNvSpPr txBox="1">
            <a:spLocks/>
          </p:cNvSpPr>
          <p:nvPr/>
        </p:nvSpPr>
        <p:spPr>
          <a:xfrm>
            <a:off x="838200" y="1825625"/>
            <a:ext cx="10515600" cy="4351338"/>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dirty="0">
                <a:solidFill>
                  <a:srgbClr val="0070C0"/>
                </a:solidFill>
              </a:rPr>
              <a:t>2015</a:t>
            </a:r>
            <a:r>
              <a:rPr lang="nl-NL" dirty="0"/>
              <a:t>		</a:t>
            </a:r>
            <a:r>
              <a:rPr lang="nl-NL" dirty="0">
                <a:solidFill>
                  <a:schemeClr val="accent2"/>
                </a:solidFill>
              </a:rPr>
              <a:t>ILC competenties</a:t>
            </a:r>
          </a:p>
          <a:p>
            <a:pPr marL="0" indent="0">
              <a:buFont typeface="Arial" panose="020B0604020202020204" pitchFamily="34" charset="0"/>
              <a:buNone/>
            </a:pPr>
            <a:r>
              <a:rPr lang="nl-NL" dirty="0"/>
              <a:t>2020 		Twee leerplancommissies werken twee leerplannen uit</a:t>
            </a:r>
          </a:p>
          <a:p>
            <a:pPr marL="0" indent="0">
              <a:buFont typeface="Arial" panose="020B0604020202020204" pitchFamily="34" charset="0"/>
              <a:buNone/>
            </a:pPr>
            <a:r>
              <a:rPr lang="nl-NL" b="1" dirty="0"/>
              <a:t>		</a:t>
            </a:r>
            <a:r>
              <a:rPr lang="nl-NL" i="1" dirty="0"/>
              <a:t>Proeffase! Enkel voor de scholen van de pilootprojecten.</a:t>
            </a:r>
          </a:p>
          <a:p>
            <a:pPr marL="0" indent="0">
              <a:buFont typeface="Arial" panose="020B0604020202020204" pitchFamily="34" charset="0"/>
              <a:buNone/>
            </a:pPr>
            <a:r>
              <a:rPr lang="nl-NL" b="1" dirty="0"/>
              <a:t>		</a:t>
            </a:r>
            <a:r>
              <a:rPr lang="nl-NL" dirty="0">
                <a:solidFill>
                  <a:schemeClr val="accent2"/>
                </a:solidFill>
              </a:rPr>
              <a:t>Protocolakkoord tussen EI&amp;V en GO! </a:t>
            </a:r>
            <a:r>
              <a:rPr lang="nl-NL" dirty="0"/>
              <a:t>: in het GO! 2 uur LBV behouden, 			waarvan de helft ILD (via team- teaching) in de derde graad SO.</a:t>
            </a:r>
          </a:p>
          <a:p>
            <a:pPr marL="0" indent="0">
              <a:buFont typeface="Arial" panose="020B0604020202020204" pitchFamily="34" charset="0"/>
              <a:buNone/>
            </a:pPr>
            <a:endParaRPr lang="nl-NL" b="1" dirty="0"/>
          </a:p>
          <a:p>
            <a:pPr marL="0" indent="0">
              <a:buFont typeface="Arial" panose="020B0604020202020204" pitchFamily="34" charset="0"/>
              <a:buNone/>
            </a:pPr>
            <a:r>
              <a:rPr lang="nl-NL" dirty="0"/>
              <a:t>2021-2022	Pilootproject SG 5 (vijftal scholen) en SG 20 (twee scholen)</a:t>
            </a:r>
          </a:p>
          <a:p>
            <a:pPr marL="0" indent="0">
              <a:buFont typeface="Arial" panose="020B0604020202020204" pitchFamily="34" charset="0"/>
              <a:buNone/>
            </a:pPr>
            <a:r>
              <a:rPr lang="nl-NL" dirty="0"/>
              <a:t>2022-2023 	Uitbreiding pilootprojecten naar ganse SG 5 en SG 20</a:t>
            </a:r>
          </a:p>
          <a:p>
            <a:pPr marL="0" indent="0">
              <a:buFont typeface="Arial" panose="020B0604020202020204" pitchFamily="34" charset="0"/>
              <a:buNone/>
            </a:pPr>
            <a:r>
              <a:rPr lang="nl-NL" dirty="0"/>
              <a:t>2023-2024	Professionaliseringdagen GO! i.s.m. inspectie LBV</a:t>
            </a:r>
          </a:p>
          <a:p>
            <a:pPr marL="0" indent="0">
              <a:buFont typeface="Arial" panose="020B0604020202020204" pitchFamily="34" charset="0"/>
              <a:buNone/>
            </a:pPr>
            <a:r>
              <a:rPr lang="nl-NL" dirty="0"/>
              <a:t>2024-2025 	Uitrol ILD derde graad SO over heel GO!</a:t>
            </a:r>
          </a:p>
          <a:p>
            <a:pPr marL="0" indent="0">
              <a:buFont typeface="Arial" panose="020B0604020202020204" pitchFamily="34" charset="0"/>
              <a:buNone/>
            </a:pPr>
            <a:r>
              <a:rPr lang="nl-NL" dirty="0"/>
              <a:t>		Leerplancommissie herwerkt en integreert beide leerplannen tot één geheel.</a:t>
            </a:r>
          </a:p>
          <a:p>
            <a:pPr marL="0" indent="0">
              <a:buFont typeface="Arial" panose="020B0604020202020204" pitchFamily="34" charset="0"/>
              <a:buNone/>
            </a:pPr>
            <a:r>
              <a:rPr lang="nl-NL" dirty="0"/>
              <a:t>		Start lerend netwerk (GO!) en provinciale netwerken (inspectie LBV)</a:t>
            </a:r>
          </a:p>
          <a:p>
            <a:pPr marL="0" indent="0">
              <a:buFont typeface="Arial" panose="020B0604020202020204" pitchFamily="34" charset="0"/>
              <a:buNone/>
            </a:pPr>
            <a:r>
              <a:rPr lang="nl-NL" dirty="0">
                <a:solidFill>
                  <a:srgbClr val="0070C0"/>
                </a:solidFill>
              </a:rPr>
              <a:t>Sept 2025</a:t>
            </a:r>
            <a:r>
              <a:rPr lang="nl-NL" dirty="0"/>
              <a:t>	</a:t>
            </a:r>
            <a:r>
              <a:rPr lang="nl-NL" dirty="0">
                <a:solidFill>
                  <a:schemeClr val="accent2"/>
                </a:solidFill>
              </a:rPr>
              <a:t>Ingebruikname leerplan ILD GO derde graad.</a:t>
            </a:r>
          </a:p>
          <a:p>
            <a:pPr marL="0" indent="0">
              <a:buFont typeface="Arial" panose="020B0604020202020204" pitchFamily="34" charset="0"/>
              <a:buNone/>
            </a:pPr>
            <a:endParaRPr lang="nl-NL" dirty="0"/>
          </a:p>
        </p:txBody>
      </p:sp>
      <p:cxnSp>
        <p:nvCxnSpPr>
          <p:cNvPr id="15" name="Rechte verbindingslijn met pijl 14">
            <a:extLst>
              <a:ext uri="{FF2B5EF4-FFF2-40B4-BE49-F238E27FC236}">
                <a16:creationId xmlns:a16="http://schemas.microsoft.com/office/drawing/2014/main" id="{8A07AA8E-0266-15ED-E777-ADE8B31E94FD}"/>
              </a:ext>
            </a:extLst>
          </p:cNvPr>
          <p:cNvCxnSpPr/>
          <p:nvPr/>
        </p:nvCxnSpPr>
        <p:spPr>
          <a:xfrm>
            <a:off x="334978" y="1928388"/>
            <a:ext cx="0" cy="4137434"/>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3061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BD7798E-F661-1442-D9F7-46D5E895147A}"/>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78CD0B-9C8D-580D-EA99-01F3CAFC3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7FE06F8E-9A72-88F6-3A6C-7E44CA83F2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53A1D23B-C3E2-81C3-310C-9FCDEBF396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5150356-4066-B3ED-797C-3B4C5BC08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8C3DC827-ADFE-F8EE-1C5E-976F4D854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142D38C-3623-9CD4-C2FF-20DB6FEE7453}"/>
              </a:ext>
            </a:extLst>
          </p:cNvPr>
          <p:cNvSpPr>
            <a:spLocks noGrp="1"/>
          </p:cNvSpPr>
          <p:nvPr>
            <p:ph type="title"/>
          </p:nvPr>
        </p:nvSpPr>
        <p:spPr>
          <a:xfrm>
            <a:off x="1371599" y="294538"/>
            <a:ext cx="9895951" cy="1033669"/>
          </a:xfrm>
        </p:spPr>
        <p:txBody>
          <a:bodyPr>
            <a:normAutofit fontScale="90000"/>
          </a:bodyPr>
          <a:lstStyle/>
          <a:p>
            <a:r>
              <a:rPr lang="nl-NL" sz="4000" dirty="0">
                <a:solidFill>
                  <a:schemeClr val="bg1"/>
                </a:solidFill>
              </a:rPr>
              <a:t>b. De twee voormalige leerplannen: </a:t>
            </a:r>
            <a:br>
              <a:rPr lang="nl-NL" sz="4000" dirty="0">
                <a:solidFill>
                  <a:schemeClr val="bg1"/>
                </a:solidFill>
              </a:rPr>
            </a:br>
            <a:r>
              <a:rPr lang="nl-NL" sz="4000" dirty="0">
                <a:solidFill>
                  <a:schemeClr val="bg1"/>
                </a:solidFill>
              </a:rPr>
              <a:t>voortschrijdend inzicht</a:t>
            </a:r>
            <a:endParaRPr lang="nl-BE" sz="4000" dirty="0">
              <a:solidFill>
                <a:schemeClr val="bg1"/>
              </a:solidFill>
            </a:endParaRPr>
          </a:p>
        </p:txBody>
      </p:sp>
      <p:sp>
        <p:nvSpPr>
          <p:cNvPr id="3" name="Tijdelijke aanduiding voor inhoud 2">
            <a:extLst>
              <a:ext uri="{FF2B5EF4-FFF2-40B4-BE49-F238E27FC236}">
                <a16:creationId xmlns:a16="http://schemas.microsoft.com/office/drawing/2014/main" id="{AB93D7D9-3903-5BB1-ACA0-3BC03DD0C968}"/>
              </a:ext>
            </a:extLst>
          </p:cNvPr>
          <p:cNvSpPr>
            <a:spLocks noGrp="1"/>
          </p:cNvSpPr>
          <p:nvPr>
            <p:ph idx="1"/>
          </p:nvPr>
        </p:nvSpPr>
        <p:spPr>
          <a:xfrm>
            <a:off x="1371599" y="2318197"/>
            <a:ext cx="9724031" cy="3683358"/>
          </a:xfrm>
        </p:spPr>
        <p:txBody>
          <a:bodyPr anchor="ctr">
            <a:normAutofit/>
          </a:bodyPr>
          <a:lstStyle/>
          <a:p>
            <a:pPr marL="0" indent="0">
              <a:buNone/>
            </a:pPr>
            <a:endParaRPr lang="nl-NL" sz="2000" dirty="0"/>
          </a:p>
          <a:p>
            <a:pPr marL="0" indent="0">
              <a:buNone/>
            </a:pPr>
            <a:endParaRPr lang="nl-NL" sz="2000" dirty="0"/>
          </a:p>
        </p:txBody>
      </p:sp>
      <p:sp>
        <p:nvSpPr>
          <p:cNvPr id="8" name="Tijdelijke aanduiding voor inhoud 2">
            <a:extLst>
              <a:ext uri="{FF2B5EF4-FFF2-40B4-BE49-F238E27FC236}">
                <a16:creationId xmlns:a16="http://schemas.microsoft.com/office/drawing/2014/main" id="{D7ADC188-ACC5-1A14-DB31-3C832390A43B}"/>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400" i="1" dirty="0"/>
              <a:t>arbeidsmarkt gerichte finaliteit                        doorstroom en dubbele finaliteit</a:t>
            </a:r>
            <a:endParaRPr lang="nl-BE" sz="2400" i="1" dirty="0"/>
          </a:p>
        </p:txBody>
      </p:sp>
      <p:pic>
        <p:nvPicPr>
          <p:cNvPr id="10" name="Afbeelding 9">
            <a:extLst>
              <a:ext uri="{FF2B5EF4-FFF2-40B4-BE49-F238E27FC236}">
                <a16:creationId xmlns:a16="http://schemas.microsoft.com/office/drawing/2014/main" id="{141FA4CC-DEA5-CF2C-0B14-B8A36BC8EB71}"/>
              </a:ext>
            </a:extLst>
          </p:cNvPr>
          <p:cNvPicPr>
            <a:picLocks noChangeAspect="1"/>
          </p:cNvPicPr>
          <p:nvPr/>
        </p:nvPicPr>
        <p:blipFill>
          <a:blip r:embed="rId3"/>
          <a:stretch>
            <a:fillRect/>
          </a:stretch>
        </p:blipFill>
        <p:spPr>
          <a:xfrm>
            <a:off x="1439274" y="2318197"/>
            <a:ext cx="3127519" cy="4541914"/>
          </a:xfrm>
          <a:prstGeom prst="rect">
            <a:avLst/>
          </a:prstGeom>
        </p:spPr>
      </p:pic>
      <p:pic>
        <p:nvPicPr>
          <p:cNvPr id="12" name="Afbeelding 11">
            <a:extLst>
              <a:ext uri="{FF2B5EF4-FFF2-40B4-BE49-F238E27FC236}">
                <a16:creationId xmlns:a16="http://schemas.microsoft.com/office/drawing/2014/main" id="{3CC531F2-F31D-1BA5-250A-952BE69C5DF0}"/>
              </a:ext>
            </a:extLst>
          </p:cNvPr>
          <p:cNvPicPr>
            <a:picLocks noChangeAspect="1"/>
          </p:cNvPicPr>
          <p:nvPr/>
        </p:nvPicPr>
        <p:blipFill>
          <a:blip r:embed="rId4"/>
          <a:stretch>
            <a:fillRect/>
          </a:stretch>
        </p:blipFill>
        <p:spPr>
          <a:xfrm>
            <a:off x="6664354" y="2318197"/>
            <a:ext cx="3810330" cy="4352921"/>
          </a:xfrm>
          <a:prstGeom prst="rect">
            <a:avLst/>
          </a:prstGeom>
        </p:spPr>
      </p:pic>
    </p:spTree>
    <p:extLst>
      <p:ext uri="{BB962C8B-B14F-4D97-AF65-F5344CB8AC3E}">
        <p14:creationId xmlns:p14="http://schemas.microsoft.com/office/powerpoint/2010/main" val="375674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5A763C5-3AC3-16A2-8F93-40D5BF872E0A}"/>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810E75C2-3823-8123-B155-D5C92CB6B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56ADD745-2265-A43A-2882-3C4D2D3522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51F2BF93-D086-D07C-45B7-C454CEEC0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CEBA7F86-EDA0-D3F3-9C43-FA48254428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1F1281CE-0A1A-F737-D515-A5C1358C4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0340F21-DC92-83C0-A9AE-47C4D9A5A406}"/>
              </a:ext>
            </a:extLst>
          </p:cNvPr>
          <p:cNvSpPr>
            <a:spLocks noGrp="1"/>
          </p:cNvSpPr>
          <p:nvPr>
            <p:ph type="title"/>
          </p:nvPr>
        </p:nvSpPr>
        <p:spPr>
          <a:xfrm>
            <a:off x="1371599" y="294538"/>
            <a:ext cx="9895951" cy="1033669"/>
          </a:xfrm>
        </p:spPr>
        <p:txBody>
          <a:bodyPr>
            <a:normAutofit fontScale="90000"/>
          </a:bodyPr>
          <a:lstStyle/>
          <a:p>
            <a:r>
              <a:rPr lang="nl-NL" sz="4000" dirty="0">
                <a:solidFill>
                  <a:schemeClr val="bg1"/>
                </a:solidFill>
              </a:rPr>
              <a:t>b. De twee voormalige leerplannen: </a:t>
            </a:r>
            <a:br>
              <a:rPr lang="nl-NL" sz="4000" dirty="0">
                <a:solidFill>
                  <a:schemeClr val="bg1"/>
                </a:solidFill>
              </a:rPr>
            </a:br>
            <a:r>
              <a:rPr lang="nl-NL" sz="4000" dirty="0">
                <a:solidFill>
                  <a:schemeClr val="bg1"/>
                </a:solidFill>
              </a:rPr>
              <a:t>voortschrijdend inzicht</a:t>
            </a:r>
            <a:endParaRPr lang="nl-BE" sz="4000" dirty="0">
              <a:solidFill>
                <a:schemeClr val="bg1"/>
              </a:solidFill>
            </a:endParaRPr>
          </a:p>
        </p:txBody>
      </p:sp>
      <p:sp>
        <p:nvSpPr>
          <p:cNvPr id="15" name="Tijdelijke aanduiding voor inhoud 2">
            <a:extLst>
              <a:ext uri="{FF2B5EF4-FFF2-40B4-BE49-F238E27FC236}">
                <a16:creationId xmlns:a16="http://schemas.microsoft.com/office/drawing/2014/main" id="{336D6E8E-17FC-AFA1-2384-B3EC6C0CDBD7}"/>
              </a:ext>
            </a:extLst>
          </p:cNvPr>
          <p:cNvSpPr>
            <a:spLocks noGrp="1"/>
          </p:cNvSpPr>
          <p:nvPr>
            <p:ph idx="1"/>
          </p:nvPr>
        </p:nvSpPr>
        <p:spPr>
          <a:xfrm>
            <a:off x="838200" y="1825625"/>
            <a:ext cx="10515600" cy="4351338"/>
          </a:xfrm>
        </p:spPr>
        <p:txBody>
          <a:bodyPr/>
          <a:lstStyle/>
          <a:p>
            <a:pPr marL="0" indent="0">
              <a:buNone/>
            </a:pPr>
            <a:endParaRPr lang="nl-BE" dirty="0"/>
          </a:p>
        </p:txBody>
      </p:sp>
      <p:graphicFrame>
        <p:nvGraphicFramePr>
          <p:cNvPr id="4" name="Tijdelijke aanduiding voor inhoud 2">
            <a:extLst>
              <a:ext uri="{FF2B5EF4-FFF2-40B4-BE49-F238E27FC236}">
                <a16:creationId xmlns:a16="http://schemas.microsoft.com/office/drawing/2014/main" id="{48EC79D8-C5DD-384C-77E5-E39E7AF6CD42}"/>
              </a:ext>
            </a:extLst>
          </p:cNvPr>
          <p:cNvGraphicFramePr>
            <a:graphicFrameLocks/>
          </p:cNvGraphicFramePr>
          <p:nvPr>
            <p:extLst>
              <p:ext uri="{D42A27DB-BD31-4B8C-83A1-F6EECF244321}">
                <p14:modId xmlns:p14="http://schemas.microsoft.com/office/powerpoint/2010/main" val="64440163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0590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108C29-6A3D-03D8-4D76-FB98B668B7DC}"/>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1C5001E7-8160-FFFE-E191-24066C61BE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26154004-46CC-618A-99F2-E14A1EB88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F5EC92A8-B860-0A41-3192-2185CC303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9BBE430B-9B24-64F9-F338-8E9348BC6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AAB8720C-F0B0-7E3C-31F4-2ADB6BCB27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66A4D56-B5C6-4326-3847-6FEA371C4504}"/>
              </a:ext>
            </a:extLst>
          </p:cNvPr>
          <p:cNvSpPr>
            <a:spLocks noGrp="1"/>
          </p:cNvSpPr>
          <p:nvPr>
            <p:ph type="title"/>
          </p:nvPr>
        </p:nvSpPr>
        <p:spPr>
          <a:xfrm>
            <a:off x="1371599" y="294538"/>
            <a:ext cx="9895951" cy="1033669"/>
          </a:xfrm>
        </p:spPr>
        <p:txBody>
          <a:bodyPr>
            <a:normAutofit fontScale="90000"/>
          </a:bodyPr>
          <a:lstStyle/>
          <a:p>
            <a:r>
              <a:rPr lang="nl-NL" sz="4000" dirty="0">
                <a:solidFill>
                  <a:schemeClr val="bg1"/>
                </a:solidFill>
              </a:rPr>
              <a:t>b. De twee voormalige leerplannen: </a:t>
            </a:r>
            <a:br>
              <a:rPr lang="nl-NL" sz="4000" dirty="0">
                <a:solidFill>
                  <a:schemeClr val="bg1"/>
                </a:solidFill>
              </a:rPr>
            </a:br>
            <a:r>
              <a:rPr lang="nl-NL" sz="4000" dirty="0">
                <a:solidFill>
                  <a:schemeClr val="bg1"/>
                </a:solidFill>
              </a:rPr>
              <a:t>voortschrijdend inzicht</a:t>
            </a:r>
            <a:endParaRPr lang="nl-BE" sz="4000" dirty="0">
              <a:solidFill>
                <a:schemeClr val="bg1"/>
              </a:solidFill>
            </a:endParaRPr>
          </a:p>
        </p:txBody>
      </p:sp>
      <p:sp>
        <p:nvSpPr>
          <p:cNvPr id="15" name="Tijdelijke aanduiding voor inhoud 2">
            <a:extLst>
              <a:ext uri="{FF2B5EF4-FFF2-40B4-BE49-F238E27FC236}">
                <a16:creationId xmlns:a16="http://schemas.microsoft.com/office/drawing/2014/main" id="{62649491-900A-3E30-2279-C191D1AE4824}"/>
              </a:ext>
            </a:extLst>
          </p:cNvPr>
          <p:cNvSpPr>
            <a:spLocks noGrp="1"/>
          </p:cNvSpPr>
          <p:nvPr>
            <p:ph idx="1"/>
          </p:nvPr>
        </p:nvSpPr>
        <p:spPr>
          <a:xfrm>
            <a:off x="838200" y="1825625"/>
            <a:ext cx="10515600" cy="4351338"/>
          </a:xfrm>
        </p:spPr>
        <p:txBody>
          <a:bodyPr>
            <a:normAutofit fontScale="92500" lnSpcReduction="10000"/>
          </a:bodyPr>
          <a:lstStyle/>
          <a:p>
            <a:pPr marL="0" indent="0">
              <a:buNone/>
            </a:pPr>
            <a:endParaRPr lang="nl-NL" dirty="0"/>
          </a:p>
          <a:p>
            <a:pPr marL="0" indent="0">
              <a:buNone/>
            </a:pPr>
            <a:r>
              <a:rPr lang="nl-NL" dirty="0"/>
              <a:t>Bedachte oplossing:</a:t>
            </a:r>
          </a:p>
          <a:p>
            <a:pPr marL="0" indent="0">
              <a:buNone/>
            </a:pPr>
            <a:endParaRPr lang="nl-NL" dirty="0"/>
          </a:p>
          <a:p>
            <a:pPr marL="0" indent="0">
              <a:buNone/>
            </a:pPr>
            <a:r>
              <a:rPr lang="nl-NL" dirty="0"/>
              <a:t>Aanpassing </a:t>
            </a:r>
            <a:r>
              <a:rPr lang="nl-NL" dirty="0">
                <a:solidFill>
                  <a:schemeClr val="accent2"/>
                </a:solidFill>
              </a:rPr>
              <a:t>algemene </a:t>
            </a:r>
            <a:r>
              <a:rPr lang="nl-NL" dirty="0"/>
              <a:t>drietrap</a:t>
            </a:r>
            <a:r>
              <a:rPr lang="nl-NL" dirty="0">
                <a:solidFill>
                  <a:schemeClr val="accent2"/>
                </a:solidFill>
              </a:rPr>
              <a:t> doelen </a:t>
            </a:r>
            <a:r>
              <a:rPr lang="nl-NL" dirty="0"/>
              <a:t>(</a:t>
            </a:r>
            <a:r>
              <a:rPr lang="nl-NL" i="1" dirty="0"/>
              <a:t>doorstroom</a:t>
            </a:r>
            <a:r>
              <a:rPr lang="nl-NL" dirty="0"/>
              <a:t>) </a:t>
            </a:r>
          </a:p>
          <a:p>
            <a:pPr marL="0" indent="0">
              <a:buNone/>
            </a:pPr>
            <a:r>
              <a:rPr lang="nl-NL" dirty="0"/>
              <a:t>en </a:t>
            </a:r>
            <a:r>
              <a:rPr lang="nl-NL" dirty="0">
                <a:solidFill>
                  <a:schemeClr val="accent2"/>
                </a:solidFill>
              </a:rPr>
              <a:t>reductie </a:t>
            </a:r>
            <a:r>
              <a:rPr lang="nl-NL" dirty="0"/>
              <a:t>aantal</a:t>
            </a:r>
            <a:r>
              <a:rPr lang="nl-NL" dirty="0">
                <a:solidFill>
                  <a:schemeClr val="accent2"/>
                </a:solidFill>
              </a:rPr>
              <a:t> concrete doelen </a:t>
            </a:r>
            <a:r>
              <a:rPr lang="nl-NL" dirty="0"/>
              <a:t>(</a:t>
            </a:r>
            <a:r>
              <a:rPr lang="nl-NL" i="1" dirty="0"/>
              <a:t>uit arbeid</a:t>
            </a:r>
            <a:r>
              <a:rPr lang="nl-NL" dirty="0"/>
              <a:t>).</a:t>
            </a:r>
            <a:br>
              <a:rPr lang="nl-NL" dirty="0"/>
            </a:br>
            <a:endParaRPr lang="nl-NL" dirty="0"/>
          </a:p>
          <a:p>
            <a:pPr marL="0" indent="0">
              <a:buNone/>
            </a:pPr>
            <a:endParaRPr lang="nl-NL" dirty="0"/>
          </a:p>
          <a:p>
            <a:pPr marL="0" indent="0">
              <a:buNone/>
            </a:pPr>
            <a:r>
              <a:rPr lang="nl-NL" dirty="0">
                <a:solidFill>
                  <a:schemeClr val="accent2"/>
                </a:solidFill>
              </a:rPr>
              <a:t>Concrete doelen </a:t>
            </a:r>
            <a:r>
              <a:rPr lang="nl-NL" dirty="0"/>
              <a:t>arbeid combineren met </a:t>
            </a:r>
            <a:r>
              <a:rPr lang="nl-NL" dirty="0">
                <a:solidFill>
                  <a:schemeClr val="accent2"/>
                </a:solidFill>
              </a:rPr>
              <a:t>ILC</a:t>
            </a:r>
            <a:r>
              <a:rPr lang="nl-NL" dirty="0"/>
              <a:t> </a:t>
            </a:r>
          </a:p>
          <a:p>
            <a:pPr marL="0" indent="0">
              <a:buNone/>
            </a:pPr>
            <a:r>
              <a:rPr lang="nl-NL" dirty="0"/>
              <a:t>en nieuwe </a:t>
            </a:r>
            <a:r>
              <a:rPr lang="nl-NL" dirty="0">
                <a:solidFill>
                  <a:schemeClr val="accent2"/>
                </a:solidFill>
              </a:rPr>
              <a:t>SC7 minimumdoelen </a:t>
            </a:r>
          </a:p>
          <a:p>
            <a:pPr marL="0" indent="0">
              <a:buNone/>
            </a:pPr>
            <a:r>
              <a:rPr lang="nl-NL" dirty="0"/>
              <a:t>=&gt; meer </a:t>
            </a:r>
            <a:r>
              <a:rPr lang="nl-NL" u="sng" dirty="0"/>
              <a:t>levensbeschouwelijk</a:t>
            </a:r>
            <a:r>
              <a:rPr lang="nl-NL" dirty="0"/>
              <a:t> gekleurde specifieke doelen.</a:t>
            </a:r>
            <a:endParaRPr lang="nl-BE" dirty="0"/>
          </a:p>
        </p:txBody>
      </p:sp>
    </p:spTree>
    <p:extLst>
      <p:ext uri="{BB962C8B-B14F-4D97-AF65-F5344CB8AC3E}">
        <p14:creationId xmlns:p14="http://schemas.microsoft.com/office/powerpoint/2010/main" val="692928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4FFAB0-F482-9A04-8172-E01876779982}"/>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16D41C2-0CC4-5322-69EB-EDB1E14827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591BC7A-22D1-A1CE-A413-DE8CE1D41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B065442-516A-9CAB-17D9-5FF9A63D0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F570B8-358C-C71B-38A8-277A211CE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341AEB10-6B80-AFF6-AF54-79650555B1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el 3">
            <a:extLst>
              <a:ext uri="{FF2B5EF4-FFF2-40B4-BE49-F238E27FC236}">
                <a16:creationId xmlns:a16="http://schemas.microsoft.com/office/drawing/2014/main" id="{5C86793A-6133-7194-A071-3ABA599C4F7A}"/>
              </a:ext>
            </a:extLst>
          </p:cNvPr>
          <p:cNvSpPr>
            <a:spLocks noGrp="1"/>
          </p:cNvSpPr>
          <p:nvPr>
            <p:ph type="title"/>
          </p:nvPr>
        </p:nvSpPr>
        <p:spPr>
          <a:xfrm>
            <a:off x="1386865" y="818984"/>
            <a:ext cx="6596245" cy="3268520"/>
          </a:xfrm>
        </p:spPr>
        <p:txBody>
          <a:bodyPr vert="horz" lIns="91440" tIns="45720" rIns="91440" bIns="45720" rtlCol="0" anchor="b">
            <a:normAutofit/>
          </a:bodyPr>
          <a:lstStyle/>
          <a:p>
            <a:pPr algn="r"/>
            <a:r>
              <a:rPr lang="en-US" dirty="0">
                <a:solidFill>
                  <a:srgbClr val="FFFFFF"/>
                </a:solidFill>
              </a:rPr>
              <a:t>3. </a:t>
            </a:r>
            <a:r>
              <a:rPr lang="en-US" dirty="0" err="1">
                <a:solidFill>
                  <a:srgbClr val="FFFFFF"/>
                </a:solidFill>
              </a:rPr>
              <a:t>Opbouw</a:t>
            </a:r>
            <a:r>
              <a:rPr lang="en-US" dirty="0">
                <a:solidFill>
                  <a:srgbClr val="FFFFFF"/>
                </a:solidFill>
              </a:rPr>
              <a:t> </a:t>
            </a:r>
            <a:r>
              <a:rPr lang="en-US" dirty="0" err="1">
                <a:solidFill>
                  <a:srgbClr val="FFFFFF"/>
                </a:solidFill>
              </a:rPr>
              <a:t>leerplan</a:t>
            </a:r>
            <a:endParaRPr lang="en-US" kern="1200" dirty="0">
              <a:solidFill>
                <a:srgbClr val="FFFFFF"/>
              </a:solidFill>
              <a:latin typeface="+mj-lt"/>
              <a:ea typeface="+mj-ea"/>
              <a:cs typeface="+mj-cs"/>
            </a:endParaRPr>
          </a:p>
        </p:txBody>
      </p:sp>
      <p:sp>
        <p:nvSpPr>
          <p:cNvPr id="20" name="Rectangle 19">
            <a:extLst>
              <a:ext uri="{FF2B5EF4-FFF2-40B4-BE49-F238E27FC236}">
                <a16:creationId xmlns:a16="http://schemas.microsoft.com/office/drawing/2014/main" id="{410FEF1C-0FE4-396B-3183-F4BD25CDAD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jdelijke aanduiding voor tekst 4">
            <a:extLst>
              <a:ext uri="{FF2B5EF4-FFF2-40B4-BE49-F238E27FC236}">
                <a16:creationId xmlns:a16="http://schemas.microsoft.com/office/drawing/2014/main" id="{6F0E7705-6B15-FD04-5786-99EF14255590}"/>
              </a:ext>
            </a:extLst>
          </p:cNvPr>
          <p:cNvSpPr>
            <a:spLocks noGrp="1"/>
          </p:cNvSpPr>
          <p:nvPr>
            <p:ph type="body" idx="1"/>
          </p:nvPr>
        </p:nvSpPr>
        <p:spPr>
          <a:xfrm>
            <a:off x="1931874" y="4797188"/>
            <a:ext cx="6051236" cy="1241828"/>
          </a:xfrm>
        </p:spPr>
        <p:txBody>
          <a:bodyPr vert="horz" lIns="91440" tIns="45720" rIns="91440" bIns="45720" rtlCol="0">
            <a:normAutofit/>
          </a:bodyPr>
          <a:lstStyle/>
          <a:p>
            <a:pPr algn="r"/>
            <a:endParaRPr lang="en-US" sz="2400" kern="1200" dirty="0">
              <a:solidFill>
                <a:srgbClr val="FFFFFF"/>
              </a:solidFill>
              <a:latin typeface="+mn-lt"/>
              <a:ea typeface="+mn-ea"/>
              <a:cs typeface="+mn-cs"/>
            </a:endParaRPr>
          </a:p>
        </p:txBody>
      </p:sp>
      <p:sp>
        <p:nvSpPr>
          <p:cNvPr id="22" name="Rectangle 21">
            <a:extLst>
              <a:ext uri="{FF2B5EF4-FFF2-40B4-BE49-F238E27FC236}">
                <a16:creationId xmlns:a16="http://schemas.microsoft.com/office/drawing/2014/main" id="{4DCDF244-D7A3-474B-7554-394D0C0BBB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1270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8CB9449-2C6A-9CF0-2CCD-A379AF204257}"/>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4F9DA20-DD0E-2930-76C2-DD51CF6F56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EFF4F61F-21B5-22DC-45B2-BDF81EF96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1CF54BA9-6DE0-05BD-5F0C-55033FED2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B5A2929B-DECC-904E-FDB8-AAFF33CFD7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A825A6DB-01B7-F227-5FFB-8DE74542E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9B6FA29-6CF2-7FF6-B7BB-F2B8A9136357}"/>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a. Algemeen</a:t>
            </a:r>
            <a:endParaRPr lang="nl-BE" sz="4000" dirty="0">
              <a:solidFill>
                <a:schemeClr val="bg1"/>
              </a:solidFill>
            </a:endParaRPr>
          </a:p>
        </p:txBody>
      </p:sp>
      <p:pic>
        <p:nvPicPr>
          <p:cNvPr id="3" name="Tijdelijke aanduiding voor inhoud 2">
            <a:extLst>
              <a:ext uri="{FF2B5EF4-FFF2-40B4-BE49-F238E27FC236}">
                <a16:creationId xmlns:a16="http://schemas.microsoft.com/office/drawing/2014/main" id="{7282F23A-5C0E-15D2-CC84-8A8A78D23E92}"/>
              </a:ext>
            </a:extLst>
          </p:cNvPr>
          <p:cNvPicPr>
            <a:picLocks noGrp="1" noChangeAspect="1"/>
          </p:cNvPicPr>
          <p:nvPr>
            <p:ph idx="1"/>
          </p:nvPr>
        </p:nvPicPr>
        <p:blipFill>
          <a:blip r:embed="rId3"/>
          <a:stretch>
            <a:fillRect/>
          </a:stretch>
        </p:blipFill>
        <p:spPr>
          <a:xfrm>
            <a:off x="398488" y="2118211"/>
            <a:ext cx="5973757" cy="3970318"/>
          </a:xfrm>
          <a:prstGeom prst="rect">
            <a:avLst/>
          </a:prstGeom>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612CDC06-1EEC-8209-DE49-A080211952AA}"/>
              </a:ext>
            </a:extLst>
          </p:cNvPr>
          <p:cNvSpPr txBox="1"/>
          <p:nvPr/>
        </p:nvSpPr>
        <p:spPr>
          <a:xfrm>
            <a:off x="6770733" y="1589536"/>
            <a:ext cx="4616007" cy="5262979"/>
          </a:xfrm>
          <a:prstGeom prst="rect">
            <a:avLst/>
          </a:prstGeom>
          <a:noFill/>
        </p:spPr>
        <p:txBody>
          <a:bodyPr wrap="none" rtlCol="0">
            <a:spAutoFit/>
          </a:bodyPr>
          <a:lstStyle/>
          <a:p>
            <a:endParaRPr lang="nl-NL" sz="2800" dirty="0"/>
          </a:p>
          <a:p>
            <a:pPr marL="285750" indent="-285750">
              <a:buFont typeface="Arial" panose="020B0604020202020204" pitchFamily="34" charset="0"/>
              <a:buChar char="•"/>
            </a:pPr>
            <a:r>
              <a:rPr lang="nl-NL" sz="2800" dirty="0"/>
              <a:t>Typisch leerplan (LBV)</a:t>
            </a:r>
          </a:p>
          <a:p>
            <a:pPr marL="285750" indent="-285750">
              <a:buFont typeface="Arial" panose="020B0604020202020204" pitchFamily="34" charset="0"/>
              <a:buChar char="•"/>
            </a:pPr>
            <a:endParaRPr lang="nl-NL" sz="2800" dirty="0"/>
          </a:p>
          <a:p>
            <a:pPr marL="285750" indent="-285750">
              <a:buFont typeface="Arial" panose="020B0604020202020204" pitchFamily="34" charset="0"/>
              <a:buChar char="•"/>
            </a:pPr>
            <a:r>
              <a:rPr lang="nl-NL" sz="2800" dirty="0"/>
              <a:t>Oefenruimte SC7 3</a:t>
            </a:r>
            <a:r>
              <a:rPr lang="nl-NL" sz="2800" baseline="30000" dirty="0"/>
              <a:t>de</a:t>
            </a:r>
            <a:r>
              <a:rPr lang="nl-NL" sz="2800" dirty="0"/>
              <a:t> graad</a:t>
            </a:r>
          </a:p>
          <a:p>
            <a:r>
              <a:rPr lang="nl-NL" sz="2800" dirty="0"/>
              <a:t>      en </a:t>
            </a:r>
            <a:r>
              <a:rPr lang="nl-NL" sz="2800" dirty="0" err="1"/>
              <a:t>ILC’s</a:t>
            </a:r>
            <a:r>
              <a:rPr lang="nl-NL" sz="2800" dirty="0"/>
              <a:t>.</a:t>
            </a:r>
          </a:p>
          <a:p>
            <a:endParaRPr lang="nl-NL" sz="2800" dirty="0"/>
          </a:p>
          <a:p>
            <a:pPr marL="285750" indent="-285750">
              <a:buFont typeface="Arial" panose="020B0604020202020204" pitchFamily="34" charset="0"/>
              <a:buChar char="•"/>
            </a:pPr>
            <a:r>
              <a:rPr lang="nl-NL" sz="2800" dirty="0"/>
              <a:t>Praktisch karakter:</a:t>
            </a:r>
            <a:br>
              <a:rPr lang="nl-NL" sz="2800" dirty="0"/>
            </a:br>
            <a:r>
              <a:rPr lang="nl-NL" sz="2800" dirty="0"/>
              <a:t>doelen X drie stappen</a:t>
            </a:r>
            <a:br>
              <a:rPr lang="nl-NL" sz="2800" dirty="0"/>
            </a:br>
            <a:endParaRPr lang="nl-NL" sz="2800" dirty="0"/>
          </a:p>
          <a:p>
            <a:pPr marL="285750" indent="-285750">
              <a:buFont typeface="Arial" panose="020B0604020202020204" pitchFamily="34" charset="0"/>
              <a:buChar char="•"/>
            </a:pPr>
            <a:r>
              <a:rPr lang="nl-NL" sz="2800" dirty="0"/>
              <a:t>Overzichtelijk</a:t>
            </a:r>
          </a:p>
          <a:p>
            <a:pPr marL="285750" indent="-285750">
              <a:buFont typeface="Arial" panose="020B0604020202020204" pitchFamily="34" charset="0"/>
              <a:buChar char="•"/>
            </a:pPr>
            <a:endParaRPr lang="nl-NL" sz="2800" dirty="0"/>
          </a:p>
          <a:p>
            <a:pPr marL="285750" indent="-285750">
              <a:buFont typeface="Arial" panose="020B0604020202020204" pitchFamily="34" charset="0"/>
              <a:buChar char="•"/>
            </a:pPr>
            <a:r>
              <a:rPr lang="nl-NL" sz="2800" dirty="0"/>
              <a:t>4 pagina’s</a:t>
            </a:r>
          </a:p>
        </p:txBody>
      </p:sp>
    </p:spTree>
    <p:extLst>
      <p:ext uri="{BB962C8B-B14F-4D97-AF65-F5344CB8AC3E}">
        <p14:creationId xmlns:p14="http://schemas.microsoft.com/office/powerpoint/2010/main" val="36837000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2D3F96-8A32-40F8-AA19-B164BF9C1D86}"/>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485FC3E1-A041-2CF2-DEE3-ADCE3812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C1A02B8A-8F99-9085-4CFB-E101323207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8916C1C5-07B2-AFAD-1015-CBCED944A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2A13B1D9-878B-977A-374E-F38D59A47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28E1A9EE-8C24-E345-1B3F-45340C6C50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CEB22FC-6951-1791-B869-28227DD797DC}"/>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b. Componenten</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01E98B33-3B9E-6763-6F44-7E4A05E7284E}"/>
              </a:ext>
            </a:extLst>
          </p:cNvPr>
          <p:cNvSpPr>
            <a:spLocks noGrp="1"/>
          </p:cNvSpPr>
          <p:nvPr>
            <p:ph idx="1"/>
          </p:nvPr>
        </p:nvSpPr>
        <p:spPr/>
        <p:txBody>
          <a:bodyPr>
            <a:normAutofit/>
          </a:bodyPr>
          <a:lstStyle/>
          <a:p>
            <a:pPr marL="0" indent="0">
              <a:buNone/>
            </a:pPr>
            <a:r>
              <a:rPr lang="nl-NL" dirty="0"/>
              <a:t>Vier </a:t>
            </a:r>
            <a:r>
              <a:rPr lang="nl-NL" b="1" dirty="0">
                <a:solidFill>
                  <a:schemeClr val="accent2"/>
                </a:solidFill>
              </a:rPr>
              <a:t>themagebieden</a:t>
            </a:r>
            <a:r>
              <a:rPr lang="nl-NL" dirty="0"/>
              <a:t>: ‘</a:t>
            </a:r>
            <a:r>
              <a:rPr lang="nl-NL" i="1" dirty="0"/>
              <a:t>democratie</a:t>
            </a:r>
            <a:r>
              <a:rPr lang="nl-NL" dirty="0"/>
              <a:t>’, ‘</a:t>
            </a:r>
            <a:r>
              <a:rPr lang="nl-NL" i="1" dirty="0"/>
              <a:t>identiteit</a:t>
            </a:r>
            <a:r>
              <a:rPr lang="nl-NL" dirty="0"/>
              <a:t>’, ‘</a:t>
            </a:r>
            <a:r>
              <a:rPr lang="nl-NL" i="1" dirty="0"/>
              <a:t>diversiteit</a:t>
            </a:r>
            <a:r>
              <a:rPr lang="nl-NL" dirty="0"/>
              <a:t>’ en ‘</a:t>
            </a:r>
            <a:r>
              <a:rPr lang="nl-NL" i="1" dirty="0"/>
              <a:t>rechtvaardigheid en duurzaamheid</a:t>
            </a:r>
            <a:r>
              <a:rPr lang="nl-NL" dirty="0"/>
              <a:t>’. </a:t>
            </a:r>
          </a:p>
          <a:p>
            <a:pPr marL="0" indent="0">
              <a:buNone/>
            </a:pPr>
            <a:r>
              <a:rPr lang="nl-NL" dirty="0"/>
              <a:t>Inhoudelijke afbakening (afgeleid van eindtermen burgerschap) </a:t>
            </a:r>
            <a:br>
              <a:rPr lang="nl-NL" dirty="0"/>
            </a:br>
            <a:r>
              <a:rPr lang="nl-NL" dirty="0"/>
              <a:t>van waaruit de interlevensbeschouwelijke dialoog wordt gevoerd. </a:t>
            </a:r>
            <a:br>
              <a:rPr lang="nl-NL" i="1" dirty="0"/>
            </a:br>
            <a:endParaRPr lang="nl-NL" i="1" dirty="0"/>
          </a:p>
        </p:txBody>
      </p:sp>
      <p:pic>
        <p:nvPicPr>
          <p:cNvPr id="3" name="Afbeelding 2">
            <a:extLst>
              <a:ext uri="{FF2B5EF4-FFF2-40B4-BE49-F238E27FC236}">
                <a16:creationId xmlns:a16="http://schemas.microsoft.com/office/drawing/2014/main" id="{52E18246-AFB7-6BB3-F864-08DA00B85CF8}"/>
              </a:ext>
            </a:extLst>
          </p:cNvPr>
          <p:cNvPicPr>
            <a:picLocks noChangeAspect="1"/>
          </p:cNvPicPr>
          <p:nvPr/>
        </p:nvPicPr>
        <p:blipFill>
          <a:blip r:embed="rId3"/>
          <a:stretch>
            <a:fillRect/>
          </a:stretch>
        </p:blipFill>
        <p:spPr>
          <a:xfrm>
            <a:off x="7031735" y="3583792"/>
            <a:ext cx="5010197" cy="3274208"/>
          </a:xfrm>
          <a:prstGeom prst="rect">
            <a:avLst/>
          </a:prstGeom>
        </p:spPr>
      </p:pic>
      <p:sp>
        <p:nvSpPr>
          <p:cNvPr id="4" name="Ovaal 3">
            <a:extLst>
              <a:ext uri="{FF2B5EF4-FFF2-40B4-BE49-F238E27FC236}">
                <a16:creationId xmlns:a16="http://schemas.microsoft.com/office/drawing/2014/main" id="{019C2542-56DD-A992-A866-DFAC67503142}"/>
              </a:ext>
            </a:extLst>
          </p:cNvPr>
          <p:cNvSpPr/>
          <p:nvPr/>
        </p:nvSpPr>
        <p:spPr>
          <a:xfrm>
            <a:off x="6931152" y="3583792"/>
            <a:ext cx="1709928" cy="302408"/>
          </a:xfrm>
          <a:prstGeom prst="ellipse">
            <a:avLst/>
          </a:prstGeom>
          <a:no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2128722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229F574-9025-E74C-0029-BD21DB85035B}"/>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4015C7C4-7D99-5A90-29F1-03E40BAB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D774EC1F-0A1D-4C12-7808-55A82398D5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3303A056-2664-13A4-68F3-C7D33D2B9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1CC82E7E-824B-B0B7-E7DF-C63251611F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19478FCC-FF98-2499-08FF-7C5C96B07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33F280B7-7354-A508-8EC7-60D38523890A}"/>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b. Componenten</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261F8C1E-3B94-0ED3-07D2-C5FEE58A1B70}"/>
              </a:ext>
            </a:extLst>
          </p:cNvPr>
          <p:cNvSpPr>
            <a:spLocks noGrp="1"/>
          </p:cNvSpPr>
          <p:nvPr>
            <p:ph idx="1"/>
          </p:nvPr>
        </p:nvSpPr>
        <p:spPr/>
        <p:txBody>
          <a:bodyPr>
            <a:normAutofit/>
          </a:bodyPr>
          <a:lstStyle/>
          <a:p>
            <a:pPr marL="0" indent="0">
              <a:buNone/>
            </a:pPr>
            <a:r>
              <a:rPr lang="nl-NL" dirty="0"/>
              <a:t>Het leerplan bestaat in elk themagebied uit drie </a:t>
            </a:r>
            <a:r>
              <a:rPr lang="nl-NL" b="1" dirty="0">
                <a:solidFill>
                  <a:schemeClr val="accent2"/>
                </a:solidFill>
              </a:rPr>
              <a:t>algemene doelen</a:t>
            </a:r>
            <a:r>
              <a:rPr lang="nl-NL" dirty="0"/>
              <a:t>. Elk algemeen doel wordt concreet gemaakt in een aantal </a:t>
            </a:r>
            <a:r>
              <a:rPr lang="nl-NL" b="1" dirty="0">
                <a:solidFill>
                  <a:schemeClr val="accent2"/>
                </a:solidFill>
              </a:rPr>
              <a:t>specifieke doelen</a:t>
            </a:r>
            <a:r>
              <a:rPr lang="nl-NL" dirty="0"/>
              <a:t>.</a:t>
            </a:r>
            <a:endParaRPr lang="nl-BE" dirty="0"/>
          </a:p>
          <a:p>
            <a:pPr marL="0" indent="0">
              <a:buNone/>
            </a:pPr>
            <a:br>
              <a:rPr lang="nl-NL" i="1" dirty="0"/>
            </a:br>
            <a:endParaRPr lang="nl-NL" i="1" dirty="0"/>
          </a:p>
        </p:txBody>
      </p:sp>
      <p:pic>
        <p:nvPicPr>
          <p:cNvPr id="3" name="Afbeelding 2">
            <a:extLst>
              <a:ext uri="{FF2B5EF4-FFF2-40B4-BE49-F238E27FC236}">
                <a16:creationId xmlns:a16="http://schemas.microsoft.com/office/drawing/2014/main" id="{BC373962-402B-6713-7A71-817DCB892BFE}"/>
              </a:ext>
            </a:extLst>
          </p:cNvPr>
          <p:cNvPicPr>
            <a:picLocks noChangeAspect="1"/>
          </p:cNvPicPr>
          <p:nvPr/>
        </p:nvPicPr>
        <p:blipFill>
          <a:blip r:embed="rId3"/>
          <a:stretch>
            <a:fillRect/>
          </a:stretch>
        </p:blipFill>
        <p:spPr>
          <a:xfrm>
            <a:off x="7031734" y="3583792"/>
            <a:ext cx="5010197" cy="3274208"/>
          </a:xfrm>
          <a:prstGeom prst="rect">
            <a:avLst/>
          </a:prstGeom>
        </p:spPr>
      </p:pic>
      <p:sp>
        <p:nvSpPr>
          <p:cNvPr id="4" name="Ovaal 3">
            <a:extLst>
              <a:ext uri="{FF2B5EF4-FFF2-40B4-BE49-F238E27FC236}">
                <a16:creationId xmlns:a16="http://schemas.microsoft.com/office/drawing/2014/main" id="{B4483A15-C30A-3F39-3B06-350092D12189}"/>
              </a:ext>
            </a:extLst>
          </p:cNvPr>
          <p:cNvSpPr/>
          <p:nvPr/>
        </p:nvSpPr>
        <p:spPr>
          <a:xfrm>
            <a:off x="6708194" y="3878077"/>
            <a:ext cx="1709928" cy="302408"/>
          </a:xfrm>
          <a:prstGeom prst="ellipse">
            <a:avLst/>
          </a:prstGeom>
          <a:no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Ovaal 9">
            <a:extLst>
              <a:ext uri="{FF2B5EF4-FFF2-40B4-BE49-F238E27FC236}">
                <a16:creationId xmlns:a16="http://schemas.microsoft.com/office/drawing/2014/main" id="{696AAB4A-40F2-7388-C9FB-EE144B432261}"/>
              </a:ext>
            </a:extLst>
          </p:cNvPr>
          <p:cNvSpPr/>
          <p:nvPr/>
        </p:nvSpPr>
        <p:spPr>
          <a:xfrm>
            <a:off x="8555409" y="3878077"/>
            <a:ext cx="1709928" cy="302408"/>
          </a:xfrm>
          <a:prstGeom prst="ellipse">
            <a:avLst/>
          </a:prstGeom>
          <a:no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381989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F88CDD-361B-7814-1A5E-B7584C94345C}"/>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6978BA14-FC5E-773E-51C9-46A48D0B3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0C17D6E1-FCCE-C09B-5346-FD3EF6266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486257F8-B03C-DB90-03FC-25C929440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81F579EC-D92A-1A2D-9972-163E950402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78DF9F6E-6C56-7C85-3504-2C4CAF059C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7DB98BD-01DA-5B58-43BB-C90481E20995}"/>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b. Componenten</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DE59AE92-B8FD-3B56-D23B-E6A7D6011C78}"/>
              </a:ext>
            </a:extLst>
          </p:cNvPr>
          <p:cNvSpPr>
            <a:spLocks noGrp="1"/>
          </p:cNvSpPr>
          <p:nvPr>
            <p:ph idx="1"/>
          </p:nvPr>
        </p:nvSpPr>
        <p:spPr/>
        <p:txBody>
          <a:bodyPr>
            <a:normAutofit/>
          </a:bodyPr>
          <a:lstStyle/>
          <a:p>
            <a:pPr marL="0" indent="0">
              <a:buNone/>
            </a:pPr>
            <a:r>
              <a:rPr lang="nl-NL" dirty="0"/>
              <a:t>Bij elk themagebied horen zes </a:t>
            </a:r>
            <a:r>
              <a:rPr lang="nl-NL" u="sng" dirty="0"/>
              <a:t>mogelijke</a:t>
            </a:r>
            <a:r>
              <a:rPr lang="nl-NL" dirty="0"/>
              <a:t> </a:t>
            </a:r>
            <a:r>
              <a:rPr lang="nl-NL" b="1" dirty="0">
                <a:solidFill>
                  <a:schemeClr val="accent2"/>
                </a:solidFill>
              </a:rPr>
              <a:t>dialoogthema’s</a:t>
            </a:r>
            <a:r>
              <a:rPr lang="nl-NL" dirty="0"/>
              <a:t> waarin onderwerpen worden aangereikt waarover de leerlingen met elkaar in gesprek gaan. </a:t>
            </a:r>
          </a:p>
          <a:p>
            <a:pPr marL="0" indent="0">
              <a:buNone/>
            </a:pPr>
            <a:br>
              <a:rPr lang="nl-NL" i="1" dirty="0"/>
            </a:br>
            <a:endParaRPr lang="nl-NL" i="1" dirty="0"/>
          </a:p>
        </p:txBody>
      </p:sp>
      <p:pic>
        <p:nvPicPr>
          <p:cNvPr id="3" name="Afbeelding 2">
            <a:extLst>
              <a:ext uri="{FF2B5EF4-FFF2-40B4-BE49-F238E27FC236}">
                <a16:creationId xmlns:a16="http://schemas.microsoft.com/office/drawing/2014/main" id="{410289DD-68E2-7EC3-094C-0362612C1296}"/>
              </a:ext>
            </a:extLst>
          </p:cNvPr>
          <p:cNvPicPr>
            <a:picLocks noChangeAspect="1"/>
          </p:cNvPicPr>
          <p:nvPr/>
        </p:nvPicPr>
        <p:blipFill>
          <a:blip r:embed="rId3"/>
          <a:stretch>
            <a:fillRect/>
          </a:stretch>
        </p:blipFill>
        <p:spPr>
          <a:xfrm>
            <a:off x="7031735" y="3583792"/>
            <a:ext cx="5010197" cy="3274208"/>
          </a:xfrm>
          <a:prstGeom prst="rect">
            <a:avLst/>
          </a:prstGeom>
        </p:spPr>
      </p:pic>
      <p:sp>
        <p:nvSpPr>
          <p:cNvPr id="4" name="Ovaal 3">
            <a:extLst>
              <a:ext uri="{FF2B5EF4-FFF2-40B4-BE49-F238E27FC236}">
                <a16:creationId xmlns:a16="http://schemas.microsoft.com/office/drawing/2014/main" id="{B8542EC7-6023-3691-4FCE-8162B3E7A352}"/>
              </a:ext>
            </a:extLst>
          </p:cNvPr>
          <p:cNvSpPr/>
          <p:nvPr/>
        </p:nvSpPr>
        <p:spPr>
          <a:xfrm>
            <a:off x="6858806" y="5952607"/>
            <a:ext cx="1709928" cy="302408"/>
          </a:xfrm>
          <a:prstGeom prst="ellipse">
            <a:avLst/>
          </a:prstGeom>
          <a:no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684426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F10450-7138-6ED1-FAC5-BEFCEAFEB9AE}"/>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ACBA7C5-118B-7096-076D-EC3964DF4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B880E36A-CB61-C301-3F0C-CB3103CAD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A8264F48-FE8D-30DA-B1CC-8C49A4890C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9536DC85-A039-0841-5BD7-91FF9FF525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926C1D7-9A1B-D27C-D1E0-939805B13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1F80250-0118-C99A-765E-3DE5256A945F}"/>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b. Componenten</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DF629C70-2FC4-22FE-A9E1-B166D66818D6}"/>
              </a:ext>
            </a:extLst>
          </p:cNvPr>
          <p:cNvSpPr>
            <a:spLocks noGrp="1"/>
          </p:cNvSpPr>
          <p:nvPr>
            <p:ph idx="1"/>
          </p:nvPr>
        </p:nvSpPr>
        <p:spPr>
          <a:xfrm>
            <a:off x="838200" y="1825624"/>
            <a:ext cx="10515600" cy="5462143"/>
          </a:xfrm>
        </p:spPr>
        <p:txBody>
          <a:bodyPr>
            <a:normAutofit/>
          </a:bodyPr>
          <a:lstStyle/>
          <a:p>
            <a:pPr marL="0" indent="0">
              <a:buNone/>
            </a:pPr>
            <a:r>
              <a:rPr lang="nl-NL" dirty="0"/>
              <a:t>Structuur en opbouw in </a:t>
            </a:r>
            <a:r>
              <a:rPr lang="nl-NL" b="1" dirty="0">
                <a:solidFill>
                  <a:schemeClr val="accent2"/>
                </a:solidFill>
              </a:rPr>
              <a:t>drie stappen </a:t>
            </a:r>
            <a:r>
              <a:rPr lang="nl-NL" dirty="0"/>
              <a:t>: </a:t>
            </a:r>
            <a:br>
              <a:rPr lang="nl-NL" dirty="0"/>
            </a:br>
            <a:endParaRPr lang="nl-NL" dirty="0"/>
          </a:p>
          <a:p>
            <a:pPr marL="514350" indent="-514350">
              <a:buAutoNum type="arabicParenBoth"/>
            </a:pPr>
            <a:r>
              <a:rPr lang="nl-NL" dirty="0"/>
              <a:t>Eerst wordt het dialoogthema verkend vanuit de </a:t>
            </a:r>
            <a:r>
              <a:rPr lang="nl-NL" i="1" dirty="0"/>
              <a:t>eigen en gekozen levensbeschouwing </a:t>
            </a:r>
            <a:r>
              <a:rPr lang="nl-NL" dirty="0"/>
              <a:t>met aandacht voor de interne pluraliteit. </a:t>
            </a:r>
          </a:p>
          <a:p>
            <a:pPr marL="0" indent="0">
              <a:buNone/>
            </a:pPr>
            <a:r>
              <a:rPr lang="nl-NL" dirty="0"/>
              <a:t>(2) Vervolgens gaan de leerlingen in </a:t>
            </a:r>
            <a:br>
              <a:rPr lang="nl-NL" dirty="0"/>
            </a:br>
            <a:r>
              <a:rPr lang="nl-NL" dirty="0"/>
              <a:t>       </a:t>
            </a:r>
            <a:r>
              <a:rPr lang="nl-NL" i="1" dirty="0"/>
              <a:t>dialoog</a:t>
            </a:r>
            <a:r>
              <a:rPr lang="nl-NL" dirty="0"/>
              <a:t>. </a:t>
            </a:r>
          </a:p>
          <a:p>
            <a:pPr marL="0" indent="0">
              <a:buNone/>
            </a:pPr>
            <a:r>
              <a:rPr lang="nl-NL" dirty="0"/>
              <a:t>(3) Ten slotte </a:t>
            </a:r>
            <a:r>
              <a:rPr lang="nl-NL" i="1" dirty="0"/>
              <a:t>reflecteert</a:t>
            </a:r>
            <a:r>
              <a:rPr lang="nl-NL" dirty="0"/>
              <a:t> de leerling </a:t>
            </a:r>
            <a:br>
              <a:rPr lang="nl-NL" dirty="0"/>
            </a:br>
            <a:r>
              <a:rPr lang="nl-NL" dirty="0"/>
              <a:t>      over de dialoog.</a:t>
            </a:r>
            <a:endParaRPr lang="nl-NL" i="1" dirty="0"/>
          </a:p>
          <a:p>
            <a:pPr marL="0" indent="0">
              <a:buNone/>
            </a:pPr>
            <a:br>
              <a:rPr lang="nl-NL" i="1" dirty="0"/>
            </a:br>
            <a:endParaRPr lang="nl-NL" i="1" dirty="0"/>
          </a:p>
        </p:txBody>
      </p:sp>
      <p:pic>
        <p:nvPicPr>
          <p:cNvPr id="3" name="Afbeelding 2">
            <a:extLst>
              <a:ext uri="{FF2B5EF4-FFF2-40B4-BE49-F238E27FC236}">
                <a16:creationId xmlns:a16="http://schemas.microsoft.com/office/drawing/2014/main" id="{A93D9034-8735-59C1-A96D-EEC2916D67A5}"/>
              </a:ext>
            </a:extLst>
          </p:cNvPr>
          <p:cNvPicPr>
            <a:picLocks noChangeAspect="1"/>
          </p:cNvPicPr>
          <p:nvPr/>
        </p:nvPicPr>
        <p:blipFill>
          <a:blip r:embed="rId3"/>
          <a:stretch>
            <a:fillRect/>
          </a:stretch>
        </p:blipFill>
        <p:spPr>
          <a:xfrm>
            <a:off x="7031735" y="3583792"/>
            <a:ext cx="5010197" cy="3274208"/>
          </a:xfrm>
          <a:prstGeom prst="rect">
            <a:avLst/>
          </a:prstGeom>
        </p:spPr>
      </p:pic>
      <p:sp>
        <p:nvSpPr>
          <p:cNvPr id="4" name="Ovaal 3">
            <a:extLst>
              <a:ext uri="{FF2B5EF4-FFF2-40B4-BE49-F238E27FC236}">
                <a16:creationId xmlns:a16="http://schemas.microsoft.com/office/drawing/2014/main" id="{D15E8061-C8F5-2C43-1C0A-1D34AAB98B0E}"/>
              </a:ext>
            </a:extLst>
          </p:cNvPr>
          <p:cNvSpPr/>
          <p:nvPr/>
        </p:nvSpPr>
        <p:spPr>
          <a:xfrm>
            <a:off x="6881667" y="3974179"/>
            <a:ext cx="522015" cy="2065803"/>
          </a:xfrm>
          <a:prstGeom prst="ellipse">
            <a:avLst/>
          </a:prstGeom>
          <a:no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403164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62EC93-251F-8F9B-2B64-3370A3CBF1EA}"/>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6649C68E-07A6-5181-6E75-A8A9C61A98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87083391-F5FB-5692-9157-82266F1D5C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6FFD5CD6-C54C-BF47-B5F0-23AE02B2AF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BB785AB3-F379-6E33-C0A7-FB7A46778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99F5137D-84A8-5D90-8C70-92A54D590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E4D7906-C7CD-DF10-86BD-C146A3E1783E}"/>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c. Inhoudelijk</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F191EB2A-AD97-3760-FBD5-F861605F86CF}"/>
              </a:ext>
            </a:extLst>
          </p:cNvPr>
          <p:cNvSpPr>
            <a:spLocks noGrp="1"/>
          </p:cNvSpPr>
          <p:nvPr>
            <p:ph idx="1"/>
          </p:nvPr>
        </p:nvSpPr>
        <p:spPr/>
        <p:txBody>
          <a:bodyPr/>
          <a:lstStyle/>
          <a:p>
            <a:pPr marL="0" indent="0">
              <a:buNone/>
            </a:pPr>
            <a:endParaRPr lang="nl-BE" dirty="0"/>
          </a:p>
        </p:txBody>
      </p:sp>
    </p:spTree>
    <p:extLst>
      <p:ext uri="{BB962C8B-B14F-4D97-AF65-F5344CB8AC3E}">
        <p14:creationId xmlns:p14="http://schemas.microsoft.com/office/powerpoint/2010/main" val="1430506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12C369CC-9E88-F7E8-3528-46510027E342}"/>
              </a:ext>
            </a:extLst>
          </p:cNvPr>
          <p:cNvPicPr>
            <a:picLocks noGrp="1" noChangeAspect="1"/>
          </p:cNvPicPr>
          <p:nvPr>
            <p:ph idx="1"/>
          </p:nvPr>
        </p:nvPicPr>
        <p:blipFill>
          <a:blip r:embed="rId3"/>
          <a:stretch>
            <a:fillRect/>
          </a:stretch>
        </p:blipFill>
        <p:spPr>
          <a:xfrm>
            <a:off x="0" y="-883568"/>
            <a:ext cx="12191999" cy="8625136"/>
          </a:xfrm>
          <a:prstGeom prst="rect">
            <a:avLst/>
          </a:prstGeom>
        </p:spPr>
      </p:pic>
    </p:spTree>
    <p:extLst>
      <p:ext uri="{BB962C8B-B14F-4D97-AF65-F5344CB8AC3E}">
        <p14:creationId xmlns:p14="http://schemas.microsoft.com/office/powerpoint/2010/main" val="1780612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3C528A7B-EAEF-0867-ADF2-DE578E5271AE}"/>
              </a:ext>
            </a:extLst>
          </p:cNvPr>
          <p:cNvPicPr>
            <a:picLocks noGrp="1" noChangeAspect="1"/>
          </p:cNvPicPr>
          <p:nvPr>
            <p:ph idx="1"/>
          </p:nvPr>
        </p:nvPicPr>
        <p:blipFill>
          <a:blip r:embed="rId3"/>
          <a:stretch>
            <a:fillRect/>
          </a:stretch>
        </p:blipFill>
        <p:spPr>
          <a:xfrm>
            <a:off x="0" y="-883568"/>
            <a:ext cx="12191999" cy="8625136"/>
          </a:xfrm>
          <a:prstGeom prst="rect">
            <a:avLst/>
          </a:prstGeom>
        </p:spPr>
      </p:pic>
    </p:spTree>
    <p:extLst>
      <p:ext uri="{BB962C8B-B14F-4D97-AF65-F5344CB8AC3E}">
        <p14:creationId xmlns:p14="http://schemas.microsoft.com/office/powerpoint/2010/main" val="2508472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757C6A06-2489-02C7-3F8E-8F3173F48D98}"/>
              </a:ext>
            </a:extLst>
          </p:cNvPr>
          <p:cNvPicPr>
            <a:picLocks noGrp="1" noChangeAspect="1"/>
          </p:cNvPicPr>
          <p:nvPr>
            <p:ph idx="1"/>
          </p:nvPr>
        </p:nvPicPr>
        <p:blipFill>
          <a:blip r:embed="rId3"/>
          <a:stretch>
            <a:fillRect/>
          </a:stretch>
        </p:blipFill>
        <p:spPr>
          <a:xfrm>
            <a:off x="0" y="-883568"/>
            <a:ext cx="12191999" cy="8625136"/>
          </a:xfrm>
          <a:prstGeom prst="rect">
            <a:avLst/>
          </a:prstGeom>
        </p:spPr>
      </p:pic>
    </p:spTree>
    <p:extLst>
      <p:ext uri="{BB962C8B-B14F-4D97-AF65-F5344CB8AC3E}">
        <p14:creationId xmlns:p14="http://schemas.microsoft.com/office/powerpoint/2010/main" val="257972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3C54EC73-AD4C-FAAF-8373-4311A48C1BA3}"/>
              </a:ext>
            </a:extLst>
          </p:cNvPr>
          <p:cNvPicPr>
            <a:picLocks noGrp="1" noChangeAspect="1"/>
          </p:cNvPicPr>
          <p:nvPr>
            <p:ph idx="1"/>
          </p:nvPr>
        </p:nvPicPr>
        <p:blipFill>
          <a:blip r:embed="rId3"/>
          <a:stretch>
            <a:fillRect/>
          </a:stretch>
        </p:blipFill>
        <p:spPr>
          <a:xfrm>
            <a:off x="0" y="-883568"/>
            <a:ext cx="12191999" cy="8625136"/>
          </a:xfrm>
          <a:prstGeom prst="rect">
            <a:avLst/>
          </a:prstGeom>
        </p:spPr>
      </p:pic>
    </p:spTree>
    <p:extLst>
      <p:ext uri="{BB962C8B-B14F-4D97-AF65-F5344CB8AC3E}">
        <p14:creationId xmlns:p14="http://schemas.microsoft.com/office/powerpoint/2010/main" val="3963524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423C4D-7134-0B62-9B62-023EF341DC4A}"/>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4BF3F40-1970-D954-2C17-24896EA48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9530587-F1F8-A1EE-86A5-D9345E312C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36AB6F-A1BD-C6D4-E13A-4B7F1589C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58C9DF9-1DDF-39F6-38CC-95E3C20B65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5019912-DC3D-3024-4002-96824A234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el 3">
            <a:extLst>
              <a:ext uri="{FF2B5EF4-FFF2-40B4-BE49-F238E27FC236}">
                <a16:creationId xmlns:a16="http://schemas.microsoft.com/office/drawing/2014/main" id="{7F81C568-8C2B-1A74-C917-009B515D1A01}"/>
              </a:ext>
            </a:extLst>
          </p:cNvPr>
          <p:cNvSpPr>
            <a:spLocks noGrp="1"/>
          </p:cNvSpPr>
          <p:nvPr>
            <p:ph type="title"/>
          </p:nvPr>
        </p:nvSpPr>
        <p:spPr>
          <a:xfrm>
            <a:off x="1386865" y="818984"/>
            <a:ext cx="6596245" cy="3268520"/>
          </a:xfrm>
        </p:spPr>
        <p:txBody>
          <a:bodyPr vert="horz" lIns="91440" tIns="45720" rIns="91440" bIns="45720" rtlCol="0" anchor="b">
            <a:normAutofit/>
          </a:bodyPr>
          <a:lstStyle/>
          <a:p>
            <a:pPr algn="r"/>
            <a:r>
              <a:rPr lang="en-US" dirty="0">
                <a:solidFill>
                  <a:srgbClr val="FFFFFF"/>
                </a:solidFill>
              </a:rPr>
              <a:t>4. Hoe </a:t>
            </a:r>
            <a:r>
              <a:rPr lang="en-US" dirty="0" err="1">
                <a:solidFill>
                  <a:srgbClr val="FFFFFF"/>
                </a:solidFill>
              </a:rPr>
              <a:t>dialogeren</a:t>
            </a:r>
            <a:r>
              <a:rPr lang="en-US" dirty="0">
                <a:solidFill>
                  <a:srgbClr val="FFFFFF"/>
                </a:solidFill>
              </a:rPr>
              <a:t>?</a:t>
            </a:r>
            <a:endParaRPr lang="en-US" kern="1200" dirty="0">
              <a:solidFill>
                <a:srgbClr val="FFFFFF"/>
              </a:solidFill>
              <a:latin typeface="+mj-lt"/>
              <a:ea typeface="+mj-ea"/>
              <a:cs typeface="+mj-cs"/>
            </a:endParaRPr>
          </a:p>
        </p:txBody>
      </p:sp>
      <p:sp>
        <p:nvSpPr>
          <p:cNvPr id="20" name="Rectangle 19">
            <a:extLst>
              <a:ext uri="{FF2B5EF4-FFF2-40B4-BE49-F238E27FC236}">
                <a16:creationId xmlns:a16="http://schemas.microsoft.com/office/drawing/2014/main" id="{6C6115D4-474B-DE98-D4C6-31E97E7811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jdelijke aanduiding voor tekst 4">
            <a:extLst>
              <a:ext uri="{FF2B5EF4-FFF2-40B4-BE49-F238E27FC236}">
                <a16:creationId xmlns:a16="http://schemas.microsoft.com/office/drawing/2014/main" id="{29B4068C-BC93-14A9-4037-633CEA55717C}"/>
              </a:ext>
            </a:extLst>
          </p:cNvPr>
          <p:cNvSpPr>
            <a:spLocks noGrp="1"/>
          </p:cNvSpPr>
          <p:nvPr>
            <p:ph type="body" idx="1"/>
          </p:nvPr>
        </p:nvSpPr>
        <p:spPr>
          <a:xfrm>
            <a:off x="1931874" y="4797188"/>
            <a:ext cx="6051236" cy="1241828"/>
          </a:xfrm>
        </p:spPr>
        <p:txBody>
          <a:bodyPr vert="horz" lIns="91440" tIns="45720" rIns="91440" bIns="45720" rtlCol="0">
            <a:normAutofit/>
          </a:bodyPr>
          <a:lstStyle/>
          <a:p>
            <a:pPr algn="r"/>
            <a:endParaRPr lang="en-US" sz="2400" kern="1200" dirty="0">
              <a:solidFill>
                <a:srgbClr val="FFFFFF"/>
              </a:solidFill>
              <a:latin typeface="+mn-lt"/>
              <a:ea typeface="+mn-ea"/>
              <a:cs typeface="+mn-cs"/>
            </a:endParaRPr>
          </a:p>
        </p:txBody>
      </p:sp>
      <p:sp>
        <p:nvSpPr>
          <p:cNvPr id="22" name="Rectangle 21">
            <a:extLst>
              <a:ext uri="{FF2B5EF4-FFF2-40B4-BE49-F238E27FC236}">
                <a16:creationId xmlns:a16="http://schemas.microsoft.com/office/drawing/2014/main" id="{558AF43A-BD6E-F174-3136-3015D7B95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16572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1D488B-18E9-8C77-4D2C-4979B0830C4A}"/>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BD4C1DF2-5536-B2E1-689B-A94777279E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7B0297F8-9FEA-2237-82C3-EDBD8E5DB8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5232B61F-F868-59A6-DCD7-F92E6265F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1D81DE66-43A3-5014-DD9F-E8295BBD5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AEEE2427-3BBC-96E3-A553-B9B2441656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43E8232-1E59-D141-6110-0E28546EBFDB}"/>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De essentie van ILD is dialoog</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1B91D655-2B8C-2472-05CC-265A59C2E806}"/>
              </a:ext>
            </a:extLst>
          </p:cNvPr>
          <p:cNvSpPr>
            <a:spLocks noGrp="1"/>
          </p:cNvSpPr>
          <p:nvPr>
            <p:ph idx="1"/>
          </p:nvPr>
        </p:nvSpPr>
        <p:spPr/>
        <p:txBody>
          <a:bodyPr>
            <a:normAutofit/>
          </a:bodyPr>
          <a:lstStyle/>
          <a:p>
            <a:pPr marL="0" indent="0">
              <a:buNone/>
            </a:pPr>
            <a:endParaRPr lang="nl-NL" dirty="0"/>
          </a:p>
          <a:p>
            <a:pPr marL="0" indent="0">
              <a:buNone/>
            </a:pPr>
            <a:r>
              <a:rPr lang="nl-NL" dirty="0"/>
              <a:t>De </a:t>
            </a:r>
            <a:r>
              <a:rPr lang="nl-NL" b="1" dirty="0">
                <a:solidFill>
                  <a:schemeClr val="accent2"/>
                </a:solidFill>
              </a:rPr>
              <a:t>voorbereiding van de dialoog </a:t>
            </a:r>
            <a:r>
              <a:rPr lang="nl-NL" dirty="0"/>
              <a:t>is essentieel </a:t>
            </a:r>
            <a:br>
              <a:rPr lang="nl-NL" dirty="0"/>
            </a:br>
            <a:r>
              <a:rPr lang="nl-NL" dirty="0"/>
              <a:t>=&gt; betrokkenheid en samenwerking met alle aanwezige levensbeschouwelijke vakken, </a:t>
            </a:r>
            <a:br>
              <a:rPr lang="nl-NL" dirty="0"/>
            </a:br>
            <a:r>
              <a:rPr lang="nl-NL" dirty="0"/>
              <a:t>elk vanuit hun eigen pedagogisch-didactische benadering. </a:t>
            </a:r>
            <a:br>
              <a:rPr lang="nl-NL" dirty="0">
                <a:solidFill>
                  <a:schemeClr val="accent2"/>
                </a:solidFill>
              </a:rPr>
            </a:br>
            <a:endParaRPr lang="nl-NL" dirty="0">
              <a:solidFill>
                <a:schemeClr val="accent2"/>
              </a:solidFill>
            </a:endParaRPr>
          </a:p>
          <a:p>
            <a:pPr marL="0" indent="0">
              <a:buNone/>
            </a:pPr>
            <a:r>
              <a:rPr lang="nl-NL" dirty="0"/>
              <a:t>De dialoog gebeurt niet enkel tussen leerlingen, maar doorheen het lesgebeuren ook </a:t>
            </a:r>
            <a:r>
              <a:rPr lang="nl-NL" b="1" dirty="0">
                <a:solidFill>
                  <a:schemeClr val="accent2"/>
                </a:solidFill>
              </a:rPr>
              <a:t>tussen leraren onderling</a:t>
            </a:r>
            <a:r>
              <a:rPr lang="nl-NL" dirty="0"/>
              <a:t>.</a:t>
            </a:r>
            <a:endParaRPr lang="nl-BE" dirty="0"/>
          </a:p>
        </p:txBody>
      </p:sp>
    </p:spTree>
    <p:extLst>
      <p:ext uri="{BB962C8B-B14F-4D97-AF65-F5344CB8AC3E}">
        <p14:creationId xmlns:p14="http://schemas.microsoft.com/office/powerpoint/2010/main" val="285819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102B069-DAE7-35B3-EC28-13A942F6655D}"/>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6E92238-A4F7-AAFD-CF5B-8B1864E15C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88D2C61C-1E99-6777-183C-9752C3A7A6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961AD954-FFFC-5EF1-856B-95BD31176F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9E735E1-338C-4386-17F3-22304D21A2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AB92FD81-C66E-25C3-C6E4-440D5939D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6A41284-81B9-EC40-73AA-6165768B9BF6}"/>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De essentie van ILD is dialoog</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D06EDC06-7EA8-F9D9-229E-D1C9AA3A883F}"/>
              </a:ext>
            </a:extLst>
          </p:cNvPr>
          <p:cNvSpPr>
            <a:spLocks noGrp="1"/>
          </p:cNvSpPr>
          <p:nvPr>
            <p:ph idx="1"/>
          </p:nvPr>
        </p:nvSpPr>
        <p:spPr/>
        <p:txBody>
          <a:bodyPr>
            <a:normAutofit lnSpcReduction="10000"/>
          </a:bodyPr>
          <a:lstStyle/>
          <a:p>
            <a:pPr marL="0" indent="0">
              <a:buNone/>
            </a:pPr>
            <a:endParaRPr lang="nl-NL" dirty="0"/>
          </a:p>
          <a:p>
            <a:pPr marL="0" indent="0">
              <a:buNone/>
            </a:pPr>
            <a:r>
              <a:rPr lang="nl-NL" dirty="0"/>
              <a:t>Echte dialoog is gevoelig voor zowel </a:t>
            </a:r>
            <a:r>
              <a:rPr lang="nl-NL" b="1" dirty="0">
                <a:solidFill>
                  <a:schemeClr val="accent2"/>
                </a:solidFill>
              </a:rPr>
              <a:t>overeenstemming als verschil</a:t>
            </a:r>
            <a:r>
              <a:rPr lang="nl-NL" dirty="0"/>
              <a:t>.</a:t>
            </a:r>
            <a:r>
              <a:rPr lang="nl-NL" dirty="0">
                <a:solidFill>
                  <a:schemeClr val="accent2"/>
                </a:solidFill>
              </a:rPr>
              <a:t> </a:t>
            </a:r>
            <a:br>
              <a:rPr lang="nl-NL" dirty="0">
                <a:solidFill>
                  <a:schemeClr val="accent2"/>
                </a:solidFill>
              </a:rPr>
            </a:br>
            <a:br>
              <a:rPr lang="nl-NL" dirty="0"/>
            </a:br>
            <a:r>
              <a:rPr lang="nl-NL" dirty="0"/>
              <a:t>De dialoog vraagt om een </a:t>
            </a:r>
            <a:r>
              <a:rPr lang="nl-NL" b="1" dirty="0">
                <a:solidFill>
                  <a:schemeClr val="accent2"/>
                </a:solidFill>
              </a:rPr>
              <a:t>respectvolle ruimte </a:t>
            </a:r>
            <a:r>
              <a:rPr lang="nl-NL" dirty="0"/>
              <a:t>voor conflicterende denkbeelden en begrip voor de eigenheid van andersdenkenden. </a:t>
            </a:r>
            <a:br>
              <a:rPr lang="nl-NL" dirty="0"/>
            </a:br>
            <a:br>
              <a:rPr lang="nl-NL" dirty="0"/>
            </a:br>
            <a:r>
              <a:rPr lang="nl-NL" dirty="0"/>
              <a:t>De basis van ILD is </a:t>
            </a:r>
            <a:r>
              <a:rPr lang="nl-NL" b="1" dirty="0">
                <a:solidFill>
                  <a:schemeClr val="accent2"/>
                </a:solidFill>
              </a:rPr>
              <a:t>empathische dialoog</a:t>
            </a:r>
            <a:r>
              <a:rPr lang="nl-NL" dirty="0"/>
              <a:t>. </a:t>
            </a:r>
            <a:br>
              <a:rPr lang="nl-NL" dirty="0"/>
            </a:br>
            <a:br>
              <a:rPr lang="nl-NL" dirty="0"/>
            </a:br>
            <a:r>
              <a:rPr lang="nl-NL" dirty="0"/>
              <a:t>Het stellen van </a:t>
            </a:r>
            <a:r>
              <a:rPr lang="nl-NL" b="1" dirty="0">
                <a:solidFill>
                  <a:schemeClr val="accent2"/>
                </a:solidFill>
              </a:rPr>
              <a:t>open en gerichte vragen </a:t>
            </a:r>
            <a:r>
              <a:rPr lang="nl-NL" dirty="0"/>
              <a:t>komt de kwaliteit van ILD ten goede.</a:t>
            </a:r>
            <a:endParaRPr lang="nl-BE" dirty="0"/>
          </a:p>
        </p:txBody>
      </p:sp>
    </p:spTree>
    <p:extLst>
      <p:ext uri="{BB962C8B-B14F-4D97-AF65-F5344CB8AC3E}">
        <p14:creationId xmlns:p14="http://schemas.microsoft.com/office/powerpoint/2010/main" val="3939919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75A9E07-919D-59B7-FD22-A098E1B47073}"/>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4BDA1EB-F4CD-CE56-B436-225424089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F9CB2EA-899E-E9B7-54AA-993D814C3D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D9569A2-36B7-9677-07B1-86E2DAFB2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9632641-FFB2-E4C0-463D-524ED1AD84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8DC4848D-9C9A-4DA1-2915-3E7B28ECE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el 3">
            <a:extLst>
              <a:ext uri="{FF2B5EF4-FFF2-40B4-BE49-F238E27FC236}">
                <a16:creationId xmlns:a16="http://schemas.microsoft.com/office/drawing/2014/main" id="{36E11639-3978-5E16-2524-F013599B9BBB}"/>
              </a:ext>
            </a:extLst>
          </p:cNvPr>
          <p:cNvSpPr>
            <a:spLocks noGrp="1"/>
          </p:cNvSpPr>
          <p:nvPr>
            <p:ph type="title"/>
          </p:nvPr>
        </p:nvSpPr>
        <p:spPr>
          <a:xfrm>
            <a:off x="887240" y="818984"/>
            <a:ext cx="7242771" cy="3268520"/>
          </a:xfrm>
        </p:spPr>
        <p:txBody>
          <a:bodyPr vert="horz" lIns="91440" tIns="45720" rIns="91440" bIns="45720" rtlCol="0" anchor="b">
            <a:normAutofit/>
          </a:bodyPr>
          <a:lstStyle/>
          <a:p>
            <a:pPr algn="r"/>
            <a:r>
              <a:rPr lang="en-US" dirty="0">
                <a:solidFill>
                  <a:srgbClr val="FFFFFF"/>
                </a:solidFill>
              </a:rPr>
              <a:t>5. Concrete </a:t>
            </a:r>
            <a:r>
              <a:rPr lang="en-US" dirty="0" err="1">
                <a:solidFill>
                  <a:srgbClr val="FFFFFF"/>
                </a:solidFill>
              </a:rPr>
              <a:t>suggesties</a:t>
            </a:r>
            <a:endParaRPr lang="en-US" kern="1200" dirty="0">
              <a:solidFill>
                <a:srgbClr val="FFFFFF"/>
              </a:solidFill>
              <a:latin typeface="+mj-lt"/>
              <a:ea typeface="+mj-ea"/>
              <a:cs typeface="+mj-cs"/>
            </a:endParaRPr>
          </a:p>
        </p:txBody>
      </p:sp>
      <p:sp>
        <p:nvSpPr>
          <p:cNvPr id="20" name="Rectangle 19">
            <a:extLst>
              <a:ext uri="{FF2B5EF4-FFF2-40B4-BE49-F238E27FC236}">
                <a16:creationId xmlns:a16="http://schemas.microsoft.com/office/drawing/2014/main" id="{60EF6DB7-9214-55E3-2A6B-FE4D582267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jdelijke aanduiding voor tekst 4">
            <a:extLst>
              <a:ext uri="{FF2B5EF4-FFF2-40B4-BE49-F238E27FC236}">
                <a16:creationId xmlns:a16="http://schemas.microsoft.com/office/drawing/2014/main" id="{B55F4647-CE55-F6F4-4D4F-A86412C2F58A}"/>
              </a:ext>
            </a:extLst>
          </p:cNvPr>
          <p:cNvSpPr>
            <a:spLocks noGrp="1"/>
          </p:cNvSpPr>
          <p:nvPr>
            <p:ph type="body" idx="1"/>
          </p:nvPr>
        </p:nvSpPr>
        <p:spPr>
          <a:xfrm>
            <a:off x="1931874" y="4797188"/>
            <a:ext cx="6051236" cy="1241828"/>
          </a:xfrm>
        </p:spPr>
        <p:txBody>
          <a:bodyPr vert="horz" lIns="91440" tIns="45720" rIns="91440" bIns="45720" rtlCol="0">
            <a:normAutofit/>
          </a:bodyPr>
          <a:lstStyle/>
          <a:p>
            <a:pPr algn="r"/>
            <a:endParaRPr lang="en-US" sz="2400" kern="1200" dirty="0">
              <a:solidFill>
                <a:srgbClr val="FFFFFF"/>
              </a:solidFill>
              <a:latin typeface="+mn-lt"/>
              <a:ea typeface="+mn-ea"/>
              <a:cs typeface="+mn-cs"/>
            </a:endParaRPr>
          </a:p>
        </p:txBody>
      </p:sp>
      <p:sp>
        <p:nvSpPr>
          <p:cNvPr id="22" name="Rectangle 21">
            <a:extLst>
              <a:ext uri="{FF2B5EF4-FFF2-40B4-BE49-F238E27FC236}">
                <a16:creationId xmlns:a16="http://schemas.microsoft.com/office/drawing/2014/main" id="{91D48CDE-501F-0A75-763A-D21AC581A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4643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A869FB-2AE5-08CF-DCAF-62574F3E7F7F}"/>
            </a:ext>
          </a:extLst>
        </p:cNvPr>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BAE5CF61-0E8C-2C0B-E7A1-0A50B9C39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043B97EB-80F0-4FFE-3A41-6F375DF22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9F8CC875-36C8-40D4-4776-A9C7B1F1F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1741CFFB-B034-2D60-EC00-DD4B8DEC5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C69D6F7-83B9-BB78-8921-D260985846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7242E19-DA48-29EA-87C7-DE91329BCC11}"/>
              </a:ext>
            </a:extLst>
          </p:cNvPr>
          <p:cNvSpPr>
            <a:spLocks noGrp="1"/>
          </p:cNvSpPr>
          <p:nvPr>
            <p:ph type="title"/>
          </p:nvPr>
        </p:nvSpPr>
        <p:spPr>
          <a:xfrm>
            <a:off x="1371599" y="294538"/>
            <a:ext cx="9895951" cy="1033669"/>
          </a:xfrm>
        </p:spPr>
        <p:txBody>
          <a:bodyPr>
            <a:normAutofit/>
          </a:bodyPr>
          <a:lstStyle/>
          <a:p>
            <a:r>
              <a:rPr lang="nl-NL" sz="4000" dirty="0">
                <a:solidFill>
                  <a:schemeClr val="bg1"/>
                </a:solidFill>
              </a:rPr>
              <a:t>Suggesties</a:t>
            </a:r>
            <a:endParaRPr lang="nl-BE" sz="4000" dirty="0">
              <a:solidFill>
                <a:schemeClr val="bg1"/>
              </a:solidFill>
            </a:endParaRPr>
          </a:p>
        </p:txBody>
      </p:sp>
      <p:sp>
        <p:nvSpPr>
          <p:cNvPr id="8" name="Tijdelijke aanduiding voor inhoud 7">
            <a:extLst>
              <a:ext uri="{FF2B5EF4-FFF2-40B4-BE49-F238E27FC236}">
                <a16:creationId xmlns:a16="http://schemas.microsoft.com/office/drawing/2014/main" id="{9FE37CC9-1ADB-4404-2E0A-496B2EDE6714}"/>
              </a:ext>
            </a:extLst>
          </p:cNvPr>
          <p:cNvSpPr>
            <a:spLocks noGrp="1"/>
          </p:cNvSpPr>
          <p:nvPr>
            <p:ph idx="1"/>
          </p:nvPr>
        </p:nvSpPr>
        <p:spPr/>
        <p:txBody>
          <a:bodyPr>
            <a:normAutofit fontScale="70000" lnSpcReduction="20000"/>
          </a:bodyPr>
          <a:lstStyle/>
          <a:p>
            <a:pPr marL="0" indent="0">
              <a:lnSpc>
                <a:spcPct val="107000"/>
              </a:lnSpc>
              <a:spcAft>
                <a:spcPts val="800"/>
              </a:spcAft>
              <a:buNone/>
            </a:pPr>
            <a:r>
              <a:rPr lang="nl-BE" sz="3600" dirty="0"/>
              <a:t>1. Voor het stappenplan van ILD, verwijzen we naar:</a:t>
            </a:r>
          </a:p>
          <a:p>
            <a:pPr>
              <a:lnSpc>
                <a:spcPct val="107000"/>
              </a:lnSpc>
              <a:spcAft>
                <a:spcPts val="800"/>
              </a:spcAft>
              <a:buNone/>
            </a:pPr>
            <a:r>
              <a:rPr lang="nl-BE" sz="2800" u="sng" kern="100" dirty="0">
                <a:solidFill>
                  <a:srgbClr val="467886"/>
                </a:solidFill>
                <a:effectLst/>
                <a:latin typeface="Verdana" panose="020B0604030504040204" pitchFamily="34" charset="0"/>
                <a:ea typeface="Aptos" panose="020B0004020202020204" pitchFamily="34" charset="0"/>
                <a:cs typeface="Arial" panose="020B0604020202020204" pitchFamily="34" charset="0"/>
                <a:hlinkClick r:id="rId3"/>
              </a:rPr>
              <a:t>https://padlet.com/inspectieslbv/stappenplan-ilc-ild-8wuegyvef9eka3js</a:t>
            </a:r>
            <a:r>
              <a:rPr lang="nl-BE" sz="2800" kern="100" dirty="0">
                <a:effectLst/>
                <a:latin typeface="Verdana" panose="020B0604030504040204" pitchFamily="34" charset="0"/>
                <a:ea typeface="Aptos" panose="020B0004020202020204" pitchFamily="34" charset="0"/>
                <a:cs typeface="Arial" panose="020B0604020202020204" pitchFamily="34" charset="0"/>
              </a:rPr>
              <a:t> </a:t>
            </a:r>
            <a:endParaRPr lang="nl-BE" sz="28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buNone/>
            </a:pPr>
            <a:endParaRPr lang="nl-BE" sz="2800" kern="100" dirty="0">
              <a:effectLst/>
              <a:latin typeface="Verdana" panose="020B0604030504040204" pitchFamily="34" charset="0"/>
              <a:ea typeface="Aptos" panose="020B0004020202020204" pitchFamily="34" charset="0"/>
              <a:cs typeface="Arial" panose="020B0604020202020204" pitchFamily="34" charset="0"/>
            </a:endParaRPr>
          </a:p>
          <a:p>
            <a:pPr marL="0" indent="0">
              <a:lnSpc>
                <a:spcPct val="107000"/>
              </a:lnSpc>
              <a:spcAft>
                <a:spcPts val="800"/>
              </a:spcAft>
              <a:buNone/>
            </a:pPr>
            <a:r>
              <a:rPr lang="nl-BE" sz="3600" dirty="0"/>
              <a:t>2. Het leerplan ILD met de visietekst is terug te vinden op:</a:t>
            </a:r>
          </a:p>
          <a:p>
            <a:pPr marL="0" indent="0">
              <a:lnSpc>
                <a:spcPct val="107000"/>
              </a:lnSpc>
              <a:spcAft>
                <a:spcPts val="800"/>
              </a:spcAft>
              <a:buNone/>
            </a:pPr>
            <a:r>
              <a:rPr lang="nl-BE" sz="2800" u="sng" kern="100" dirty="0">
                <a:solidFill>
                  <a:srgbClr val="467886"/>
                </a:solidFill>
                <a:effectLst/>
                <a:latin typeface="Verdana" panose="020B0604030504040204" pitchFamily="34" charset="0"/>
                <a:ea typeface="Aptos" panose="020B0004020202020204" pitchFamily="34" charset="0"/>
                <a:cs typeface="Arial" panose="020B0604020202020204" pitchFamily="34" charset="0"/>
                <a:hlinkClick r:id="rId4"/>
              </a:rPr>
              <a:t>https://pro.g-o.be/themas/leerplannen/levensbeschouwelijke-vakken/#anch-50c-interlevensbeschouwelijke-dialoog</a:t>
            </a:r>
            <a:r>
              <a:rPr lang="nl-BE" sz="2800" kern="100" dirty="0">
                <a:effectLst/>
                <a:latin typeface="Verdana" panose="020B0604030504040204" pitchFamily="34" charset="0"/>
                <a:ea typeface="Aptos" panose="020B0004020202020204" pitchFamily="34" charset="0"/>
                <a:cs typeface="Arial" panose="020B0604020202020204" pitchFamily="34" charset="0"/>
              </a:rPr>
              <a:t> </a:t>
            </a:r>
          </a:p>
          <a:p>
            <a:pPr marL="0" indent="0">
              <a:lnSpc>
                <a:spcPct val="107000"/>
              </a:lnSpc>
              <a:spcAft>
                <a:spcPts val="800"/>
              </a:spcAft>
              <a:buNone/>
            </a:pPr>
            <a:endParaRPr lang="nl-BE" sz="2800" kern="100" dirty="0">
              <a:latin typeface="Verdana" panose="020B0604030504040204" pitchFamily="34" charset="0"/>
              <a:ea typeface="Aptos" panose="020B0004020202020204" pitchFamily="34" charset="0"/>
              <a:cs typeface="Arial" panose="020B0604020202020204" pitchFamily="34" charset="0"/>
            </a:endParaRPr>
          </a:p>
          <a:p>
            <a:pPr marL="0" indent="0">
              <a:lnSpc>
                <a:spcPct val="107000"/>
              </a:lnSpc>
              <a:spcAft>
                <a:spcPts val="800"/>
              </a:spcAft>
              <a:buNone/>
            </a:pPr>
            <a:r>
              <a:rPr lang="nl-BE" sz="3600" dirty="0"/>
              <a:t>3. FAQ’s </a:t>
            </a:r>
            <a:br>
              <a:rPr lang="nl-BE" sz="2700" dirty="0"/>
            </a:br>
            <a:r>
              <a:rPr lang="nl-BE" sz="2700" dirty="0">
                <a:highlight>
                  <a:srgbClr val="FFFF00"/>
                </a:highlight>
              </a:rPr>
              <a:t>Zie</a:t>
            </a:r>
            <a:r>
              <a:rPr lang="nl-BE" sz="2700" dirty="0"/>
              <a:t>: </a:t>
            </a:r>
          </a:p>
          <a:p>
            <a:pPr marL="0" indent="0">
              <a:buNone/>
            </a:pPr>
            <a:endParaRPr lang="nl-BE" dirty="0"/>
          </a:p>
        </p:txBody>
      </p:sp>
    </p:spTree>
    <p:extLst>
      <p:ext uri="{BB962C8B-B14F-4D97-AF65-F5344CB8AC3E}">
        <p14:creationId xmlns:p14="http://schemas.microsoft.com/office/powerpoint/2010/main" val="396812952"/>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s>
    </o172414bd89a43df866647d10211954f>
    <TaxCatchAll xmlns="cfc230b1-6dd3-467a-8fcc-dfa9df38b740">
      <Value>95</Value>
      <Value>18</Value>
      <Value>1</Value>
    </TaxCatchAll>
    <_dlc_DocId xmlns="cfc230b1-6dd3-467a-8fcc-dfa9df38b740">GOPRO-1830562155-28817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https://gemeenschapsonderwijs.sharepoint.com/sites/prodoc/_layouts/15/DocIdRedir.aspx?ID=GOPRO-1830562155-28817</Url>
      <Description>GOPRO-1830562155-28817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Leerplannen</TermName>
          <TermId xmlns="http://schemas.microsoft.com/office/infopath/2007/PartnerControls">8bba3bb6-a67c-4d7b-afd9-0766e68e4060</TermId>
        </TermInfo>
      </Terms>
    </fef4875bd7d04335af313950a580cd9d>
  </documentManagement>
</p:properties>
</file>

<file path=customXml/itemProps1.xml><?xml version="1.0" encoding="utf-8"?>
<ds:datastoreItem xmlns:ds="http://schemas.openxmlformats.org/officeDocument/2006/customXml" ds:itemID="{1868EEC1-204C-43A7-8DD8-B668DA34F959}"/>
</file>

<file path=customXml/itemProps2.xml><?xml version="1.0" encoding="utf-8"?>
<ds:datastoreItem xmlns:ds="http://schemas.openxmlformats.org/officeDocument/2006/customXml" ds:itemID="{D754CF2B-28BF-4859-875F-CDE497F1F321}"/>
</file>

<file path=customXml/itemProps3.xml><?xml version="1.0" encoding="utf-8"?>
<ds:datastoreItem xmlns:ds="http://schemas.openxmlformats.org/officeDocument/2006/customXml" ds:itemID="{B526401D-A1E6-42CA-A135-375BAEEC659D}"/>
</file>

<file path=customXml/itemProps4.xml><?xml version="1.0" encoding="utf-8"?>
<ds:datastoreItem xmlns:ds="http://schemas.openxmlformats.org/officeDocument/2006/customXml" ds:itemID="{AC6F62B9-6E20-4EE5-AF32-0EC4B07AC33E}"/>
</file>

<file path=docProps/app.xml><?xml version="1.0" encoding="utf-8"?>
<Properties xmlns="http://schemas.openxmlformats.org/officeDocument/2006/extended-properties" xmlns:vt="http://schemas.openxmlformats.org/officeDocument/2006/docPropsVTypes">
  <TotalTime>0</TotalTime>
  <Words>2763</Words>
  <Application>Microsoft Office PowerPoint</Application>
  <PresentationFormat>Breedbeeld</PresentationFormat>
  <Paragraphs>167</Paragraphs>
  <Slides>28</Slides>
  <Notes>25</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28</vt:i4>
      </vt:variant>
    </vt:vector>
  </HeadingPairs>
  <TitlesOfParts>
    <vt:vector size="34" baseType="lpstr">
      <vt:lpstr>Aptos</vt:lpstr>
      <vt:lpstr>Aptos Display</vt:lpstr>
      <vt:lpstr>Arial</vt:lpstr>
      <vt:lpstr>Helvetica Neue</vt:lpstr>
      <vt:lpstr>Verdana</vt:lpstr>
      <vt:lpstr>Kantoorthema</vt:lpstr>
      <vt:lpstr>Inleiding  leerplan ILD (voor de derde graad GO!)</vt:lpstr>
      <vt:lpstr>Inhoud</vt:lpstr>
      <vt:lpstr>1. Doelstelling ILD</vt:lpstr>
      <vt:lpstr>a. ILD – ILS – ILC </vt:lpstr>
      <vt:lpstr>PowerPoint-presentatie</vt:lpstr>
      <vt:lpstr>b. Wat is ILD?</vt:lpstr>
      <vt:lpstr>c. Waarom ILD?</vt:lpstr>
      <vt:lpstr>2. Van twee leerplannen naar één</vt:lpstr>
      <vt:lpstr>a. Voorgeschiedenis ILD in GO!</vt:lpstr>
      <vt:lpstr>b. De twee voormalige leerplannen:  voortschrijdend inzicht</vt:lpstr>
      <vt:lpstr>b. De twee voormalige leerplannen:  voortschrijdend inzicht</vt:lpstr>
      <vt:lpstr>b. De twee voormalige leerplannen:  voortschrijdend inzicht</vt:lpstr>
      <vt:lpstr>3. Opbouw leerplan</vt:lpstr>
      <vt:lpstr>a. Algemeen</vt:lpstr>
      <vt:lpstr>b. Componenten</vt:lpstr>
      <vt:lpstr>b. Componenten</vt:lpstr>
      <vt:lpstr>b. Componenten</vt:lpstr>
      <vt:lpstr>b. Componenten</vt:lpstr>
      <vt:lpstr>c. Inhoudelijk</vt:lpstr>
      <vt:lpstr>PowerPoint-presentatie</vt:lpstr>
      <vt:lpstr>PowerPoint-presentatie</vt:lpstr>
      <vt:lpstr>PowerPoint-presentatie</vt:lpstr>
      <vt:lpstr>PowerPoint-presentatie</vt:lpstr>
      <vt:lpstr>4. Hoe dialogeren?</vt:lpstr>
      <vt:lpstr>De essentie van ILD is dialoog</vt:lpstr>
      <vt:lpstr>De essentie van ILD is dialoog</vt:lpstr>
      <vt:lpstr>5. Concrete suggesties</vt:lpstr>
      <vt:lpstr>Suggesties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Inleiding op het leerplan ILD</dc:title>
  <dc:creator>Thierry Vervoort</dc:creator>
  <cp:lastModifiedBy>Pascale Vansina</cp:lastModifiedBy>
  <cp:revision>5</cp:revision>
  <dcterms:created xsi:type="dcterms:W3CDTF">2025-02-12T16:09:34Z</dcterms:created>
  <dcterms:modified xsi:type="dcterms:W3CDTF">2025-09-19T09:54:54Z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71fb445d-a5a8-44f4-b28f-177eb4086859</vt:lpwstr>
  </property>
  <property fmtid="{D5CDD505-2E9C-101B-9397-08002B2CF9AE}" pid="5" name="GOProOnderwijsniveaus">
    <vt:lpwstr>18;#Secundair onderwijs|5a6d7bf7-2954-423b-a455-adc87e5ebd86</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95;#Leerplannen|8bba3bb6-a67c-4d7b-afd9-0766e68e4060</vt:lpwstr>
  </property>
  <property fmtid="{D5CDD505-2E9C-101B-9397-08002B2CF9AE}" pid="9" name="GOProSchooljaar">
    <vt:lpwstr/>
  </property>
  <property fmtid="{D5CDD505-2E9C-101B-9397-08002B2CF9AE}" pid="10" name="GOProJaar">
    <vt:lpwstr/>
  </property>
</Properties>
</file>