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77" r:id="rId3"/>
    <p:sldId id="278" r:id="rId4"/>
    <p:sldId id="274" r:id="rId5"/>
    <p:sldId id="256" r:id="rId6"/>
    <p:sldId id="260" r:id="rId7"/>
    <p:sldId id="262" r:id="rId8"/>
    <p:sldId id="263" r:id="rId9"/>
    <p:sldId id="264" r:id="rId10"/>
    <p:sldId id="258" r:id="rId11"/>
    <p:sldId id="268" r:id="rId12"/>
    <p:sldId id="269" r:id="rId13"/>
    <p:sldId id="276" r:id="rId14"/>
    <p:sldId id="265" r:id="rId15"/>
    <p:sldId id="257" r:id="rId16"/>
    <p:sldId id="266" r:id="rId17"/>
    <p:sldId id="267" r:id="rId18"/>
    <p:sldId id="271" r:id="rId19"/>
    <p:sldId id="275" r:id="rId20"/>
    <p:sldId id="272" r:id="rId21"/>
    <p:sldId id="279" r:id="rId22"/>
    <p:sldId id="270" r:id="rId23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33" Type="http://schemas.openxmlformats.org/officeDocument/2006/relationships/customXml" Target="../customXml/item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ustomXml" Target="../customXml/item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Relationship Id="rId30" Type="http://schemas.openxmlformats.org/officeDocument/2006/relationships/customXml" Target="../customXml/item1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anna Lemmens" userId="e43655fb-99d6-4412-aa04-1ddb64c05c2a" providerId="ADAL" clId="{7FC1B298-18C0-487F-8FE5-870130A865FA}"/>
    <pc:docChg chg="modSld">
      <pc:chgData name="Joanna Lemmens" userId="e43655fb-99d6-4412-aa04-1ddb64c05c2a" providerId="ADAL" clId="{7FC1B298-18C0-487F-8FE5-870130A865FA}" dt="2025-04-01T08:24:38.659" v="3" actId="20577"/>
      <pc:docMkLst>
        <pc:docMk/>
      </pc:docMkLst>
      <pc:sldChg chg="modSp mod">
        <pc:chgData name="Joanna Lemmens" userId="e43655fb-99d6-4412-aa04-1ddb64c05c2a" providerId="ADAL" clId="{7FC1B298-18C0-487F-8FE5-870130A865FA}" dt="2025-04-01T08:24:38.659" v="3" actId="20577"/>
        <pc:sldMkLst>
          <pc:docMk/>
          <pc:sldMk cId="126384054" sldId="279"/>
        </pc:sldMkLst>
        <pc:spChg chg="mod">
          <ac:chgData name="Joanna Lemmens" userId="e43655fb-99d6-4412-aa04-1ddb64c05c2a" providerId="ADAL" clId="{7FC1B298-18C0-487F-8FE5-870130A865FA}" dt="2025-03-27T08:57:39.907" v="2" actId="1076"/>
          <ac:spMkLst>
            <pc:docMk/>
            <pc:sldMk cId="126384054" sldId="279"/>
            <ac:spMk id="5" creationId="{44E95DAF-97A8-8B8D-9459-09C4699EC00B}"/>
          </ac:spMkLst>
        </pc:spChg>
        <pc:spChg chg="mod">
          <ac:chgData name="Joanna Lemmens" userId="e43655fb-99d6-4412-aa04-1ddb64c05c2a" providerId="ADAL" clId="{7FC1B298-18C0-487F-8FE5-870130A865FA}" dt="2025-04-01T08:24:38.659" v="3" actId="20577"/>
          <ac:spMkLst>
            <pc:docMk/>
            <pc:sldMk cId="126384054" sldId="279"/>
            <ac:spMk id="6" creationId="{C68E31D1-B6DC-F2F0-3E19-4B1C684D4D3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9D61-1CAF-4D34-B328-8FE29FD9BCC8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644B1-8ACC-4900-90D1-EE192A70C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47169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4644B1-8ACC-4900-90D1-EE192A70CFF5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10065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Traject = dynamisch, afgelegde weg &gt;</a:t>
            </a:r>
            <a:r>
              <a:rPr lang="nl-BE" dirty="0" err="1"/>
              <a:t>trans+iacere</a:t>
            </a:r>
            <a:r>
              <a:rPr lang="nl-BE" dirty="0"/>
              <a:t> / project = afgebakend, passiever &gt;</a:t>
            </a:r>
            <a:r>
              <a:rPr lang="nl-BE" dirty="0" err="1"/>
              <a:t>pro+iacere</a:t>
            </a:r>
            <a:r>
              <a:rPr lang="nl-BE" dirty="0"/>
              <a:t> 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4644B1-8ACC-4900-90D1-EE192A70CFF5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7191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Verslagen in </a:t>
            </a:r>
            <a:r>
              <a:rPr lang="nl-BE" dirty="0" err="1"/>
              <a:t>gemaanschappelijk</a:t>
            </a:r>
            <a:r>
              <a:rPr lang="nl-BE" dirty="0"/>
              <a:t> map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4644B1-8ACC-4900-90D1-EE192A70CFF5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1257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4644B1-8ACC-4900-90D1-EE192A70CFF5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8278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B8FD8-B050-DD5D-5FB2-D14CECE85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966F4CF4-5FC2-DF83-6786-E3A0A6ACAC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1D753D55-2E7F-FB6A-118C-3B695F72B1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A5F34D6F-660A-8716-2BDD-14C920EB02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4644B1-8ACC-4900-90D1-EE192A70CFF5}" type="slidenum">
              <a:rPr lang="nl-NL" smtClean="0"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245807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A4D4A-7DF2-7BE9-3CE3-4DD556B5B3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3C5634C8-1CD8-7C38-BDCB-FDB80550D9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29C7DF7C-339F-974C-CD40-886F778ACC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F504625-DC4C-BC55-3E6D-AE981921D7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4644B1-8ACC-4900-90D1-EE192A70CFF5}" type="slidenum">
              <a:rPr lang="nl-NL" smtClean="0"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1430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4AEF0-6E7C-CD82-C26B-4803D8947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813BB74B-9C8E-0647-6A99-1F2C2B7DF5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446C688E-EE72-4F0B-924D-D00AEE2E58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D56AE08-9BAE-8D1E-D4FE-75485298D3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4644B1-8ACC-4900-90D1-EE192A70CFF5}" type="slidenum">
              <a:rPr lang="nl-NL" smtClean="0"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14387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5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4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Relationship Id="rId9" Type="http://schemas.openxmlformats.org/officeDocument/2006/relationships/image" Target="../media/image44.sv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6.svg"/><Relationship Id="rId4" Type="http://schemas.openxmlformats.org/officeDocument/2006/relationships/image" Target="../media/image45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DA7146-52AB-4C2F-9E44-49EAC9EFA4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DE688C9-E307-6C17-C032-C48720165B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1D10A3D-9931-FB12-343B-0103E9517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E91F0E2-A4DE-EDC0-EBA6-1FA693FF9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2B0D609-7ECA-B235-AC1D-BB5C2EB4C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1171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46C55A2-0238-0AF6-0A9C-E7CE8BD37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EF9F6CF-AD26-CE21-FA1C-CB6B96399B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C9E29AA-7165-2CF1-1F4E-CBCD26594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988CFA3-7D70-09BA-8469-7629E0C3B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932EAE7-AFA5-A4B5-5168-E4F95967C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76242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E4952F-4FC4-D0FA-4321-F19A4F254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49621BB-BE92-49ED-0A9F-164B6891A6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E1FB23C-7BFC-AB97-077C-AF5A20F27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372B21D-33D9-AF48-966C-DE25440FA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CF7F495-102A-5008-1124-EEEA40FE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00645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5FB073-B939-260C-1A9A-F18EAF026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436DA74-B4A2-EBAB-7C92-8B5944F69E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85902EC-C8E6-A94E-4CA7-C78E2ACA52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1A029BF-F608-D550-AA33-4FC2530AA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E44D49F-A9F3-F349-BFEB-E25FAA95F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635DD6D-F926-D756-112A-BC28BDDA0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70314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05EF95-ADC3-42A2-BE77-36CEE7A09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EDEAB53-7218-1E66-B5B8-A2DFE8DF4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7E7733F-D787-1D5C-7529-EAA531E17A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01CF91D8-1C53-F226-59A2-667ABD7CE3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AC47B99-2873-4925-C842-50A8881EE0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89C673AD-D0AA-DAA1-5FB9-40CA9C000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BDA0E46-F267-B872-3DF7-19492E930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B8BCA475-53ED-A644-C091-8AFF68B58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8012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DFF9AC-9C47-CE74-21E1-05A9CDD31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D82BA46D-49D0-154D-C9EE-258FB4D9B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98DB001-2FBD-FEFE-DF37-5D69F8855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B17F266-9885-0003-1251-6B8EBAA36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03800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49AA6A8B-9C13-64F9-9E42-111796842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CA9FDB6-0937-8F34-73D0-1A6D0746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2E41775-0A2D-1CE1-7FD5-CCAB5F79E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26033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E61B35-C782-83D4-938F-22A848817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22B9015-14D1-7AA8-B5FB-6D5D73620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B86CBAA-2BC6-CEA7-7414-395CA550AD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BAEDD7E-7CEA-AACC-BE63-07DE764A1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51C6426-2296-D4F7-C139-77B7B040C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4440686-316E-2BB2-046B-BB4CEE1C6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7253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517980-398C-80FA-84DD-117BBA196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F452761-596E-2B09-41F7-19D0ADC54F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F632A39-315F-F1A9-C005-12C7FBC4B7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9E88F53-A427-25EB-FC4F-4467263B0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8808293-FA7E-6D7C-C4CF-4ADBF154B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A0BD47-D4BA-FC4A-5D38-88310CE9A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5046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77DC1A-3982-E214-C5BE-341596309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E8F0C39-FBA6-F744-E76B-BEFEE20CA2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7DD0F92-0A2F-F7C2-5784-B2255994A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9EA9C1B-4E0B-179E-56FA-8B676C473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D6EBAA4-1ABC-3C1C-754D-D510BD35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8510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3EA92B10-3FBA-2648-4257-5C3EB87864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969AC4C-BB4B-C014-BDF8-2F6346F30A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2449596-C615-5C12-4A59-F1BD2B56B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52C6022-0D36-E108-3D06-929642ECC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10B5646-E6CA-23A1-C2D1-174D20B24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77229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18EC9C82-6828-86DA-169D-9081D92771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0" y="0"/>
            <a:ext cx="12192194" cy="685766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50" y="3334225"/>
            <a:ext cx="5609165" cy="2387600"/>
          </a:xfrm>
        </p:spPr>
        <p:txBody>
          <a:bodyPr lIns="0" tIns="0" rIns="0" bIns="0" anchor="b">
            <a:noAutofit/>
          </a:bodyPr>
          <a:lstStyle>
            <a:lvl1pPr algn="l">
              <a:defRPr sz="5646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450" y="5829872"/>
            <a:ext cx="5609165" cy="96996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15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61450" y="761400"/>
            <a:ext cx="2956426" cy="1008000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1D8D466-5902-B4B2-5291-4D0AD68512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334328" y="0"/>
            <a:ext cx="6857672" cy="6859251"/>
          </a:xfrm>
          <a:custGeom>
            <a:avLst/>
            <a:gdLst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13716000 h 13716000"/>
              <a:gd name="connsiteX4" fmla="*/ 0 w 13714413"/>
              <a:gd name="connsiteY4" fmla="*/ 0 h 13716000"/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0 h 13716000"/>
              <a:gd name="connsiteX0" fmla="*/ 27 w 13714440"/>
              <a:gd name="connsiteY0" fmla="*/ 0 h 13716000"/>
              <a:gd name="connsiteX1" fmla="*/ 13714440 w 13714440"/>
              <a:gd name="connsiteY1" fmla="*/ 0 h 13716000"/>
              <a:gd name="connsiteX2" fmla="*/ 13714440 w 13714440"/>
              <a:gd name="connsiteY2" fmla="*/ 13716000 h 13716000"/>
              <a:gd name="connsiteX3" fmla="*/ 27 w 13714440"/>
              <a:gd name="connsiteY3" fmla="*/ 0 h 13716000"/>
              <a:gd name="connsiteX0" fmla="*/ 38 w 13714451"/>
              <a:gd name="connsiteY0" fmla="*/ 0 h 13718501"/>
              <a:gd name="connsiteX1" fmla="*/ 13714451 w 13714451"/>
              <a:gd name="connsiteY1" fmla="*/ 0 h 13718501"/>
              <a:gd name="connsiteX2" fmla="*/ 13714451 w 13714451"/>
              <a:gd name="connsiteY2" fmla="*/ 13716000 h 13718501"/>
              <a:gd name="connsiteX3" fmla="*/ 38 w 13714451"/>
              <a:gd name="connsiteY3" fmla="*/ 0 h 13718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14451" h="13718501">
                <a:moveTo>
                  <a:pt x="38" y="0"/>
                </a:moveTo>
                <a:lnTo>
                  <a:pt x="13714451" y="0"/>
                </a:lnTo>
                <a:lnTo>
                  <a:pt x="13714451" y="13716000"/>
                </a:lnTo>
                <a:cubicBezTo>
                  <a:pt x="6597004" y="13859435"/>
                  <a:pt x="-18420" y="7817224"/>
                  <a:pt x="38" y="0"/>
                </a:cubicBez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062364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50" y="3334225"/>
            <a:ext cx="5609165" cy="2387600"/>
          </a:xfrm>
        </p:spPr>
        <p:txBody>
          <a:bodyPr lIns="0" tIns="0" rIns="0" bIns="0" anchor="b">
            <a:noAutofit/>
          </a:bodyPr>
          <a:lstStyle>
            <a:lvl1pPr algn="l">
              <a:defRPr sz="5646" baseline="0">
                <a:solidFill>
                  <a:schemeClr val="tx2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450" y="5829872"/>
            <a:ext cx="5609165" cy="96996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15" cap="all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1450" y="761400"/>
            <a:ext cx="2955792" cy="1007784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B9839EBF-8295-5BB8-D82B-8B53FE5F5E6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70538" y="0"/>
            <a:ext cx="4021462" cy="688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509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Inhoud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194" cy="6857663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650708" y="5207063"/>
            <a:ext cx="3301415" cy="16506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49" y="893845"/>
            <a:ext cx="7049258" cy="969962"/>
          </a:xfrm>
        </p:spPr>
        <p:txBody>
          <a:bodyPr lIns="0" tIns="0" rIns="0" bIns="0" anchor="b">
            <a:noAutofit/>
          </a:bodyPr>
          <a:lstStyle>
            <a:lvl1pPr algn="l">
              <a:defRPr sz="6615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761450" y="2104232"/>
            <a:ext cx="7049258" cy="378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266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861FB84-D54D-45FC-C4F5-A7025B22A7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194415" y="0"/>
            <a:ext cx="3997585" cy="6866965"/>
          </a:xfrm>
          <a:custGeom>
            <a:avLst/>
            <a:gdLst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13716000 h 13716000"/>
              <a:gd name="connsiteX8" fmla="*/ 0 w 7994650"/>
              <a:gd name="connsiteY8" fmla="*/ 0 h 13716000"/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7135905 h 13716000"/>
              <a:gd name="connsiteX8" fmla="*/ 0 w 7994650"/>
              <a:gd name="connsiteY8" fmla="*/ 0 h 13716000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94650" h="13733929">
                <a:moveTo>
                  <a:pt x="0" y="0"/>
                </a:moveTo>
                <a:lnTo>
                  <a:pt x="0" y="0"/>
                </a:lnTo>
                <a:lnTo>
                  <a:pt x="7994650" y="0"/>
                </a:lnTo>
                <a:lnTo>
                  <a:pt x="7994650" y="0"/>
                </a:lnTo>
                <a:lnTo>
                  <a:pt x="7994650" y="13716000"/>
                </a:lnTo>
                <a:lnTo>
                  <a:pt x="7994650" y="13716000"/>
                </a:lnTo>
                <a:lnTo>
                  <a:pt x="6239435" y="13733929"/>
                </a:lnTo>
                <a:cubicBezTo>
                  <a:pt x="2438399" y="13470965"/>
                  <a:pt x="251012" y="10213787"/>
                  <a:pt x="0" y="7135905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81036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Inhoud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50708" y="5207063"/>
            <a:ext cx="3301415" cy="16506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49" y="893845"/>
            <a:ext cx="7049258" cy="969962"/>
          </a:xfrm>
        </p:spPr>
        <p:txBody>
          <a:bodyPr lIns="0" tIns="0" rIns="0" bIns="0" anchor="b">
            <a:noAutofit/>
          </a:bodyPr>
          <a:lstStyle>
            <a:lvl1pPr algn="l">
              <a:defRPr sz="6615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761450" y="2104232"/>
            <a:ext cx="7049258" cy="378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266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9B8BE3B-CF7F-120D-EEA7-FFD18EF9F53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190340" y="0"/>
            <a:ext cx="4001660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756697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1612662" y="761400"/>
            <a:ext cx="1742416" cy="1607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90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743378" y="761400"/>
            <a:ext cx="4305343" cy="2425036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5646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4050" y="761400"/>
            <a:ext cx="1607505" cy="16074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743378" y="1807747"/>
            <a:ext cx="7153568" cy="41646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15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52075" y="1094400"/>
            <a:ext cx="1081286" cy="99437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7457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4013936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4050" y="761400"/>
            <a:ext cx="1607505" cy="1607400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1612662" y="761400"/>
            <a:ext cx="1742416" cy="1607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90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78385" y="761400"/>
            <a:ext cx="4305343" cy="2425036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5646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78385" y="1807747"/>
            <a:ext cx="7153568" cy="41646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15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Subtitel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672410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D394C77-D626-FD52-46AF-82FE8429F1B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6001141" cy="6858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0" y="0"/>
            <a:ext cx="12192194" cy="685766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50814" y="4693998"/>
            <a:ext cx="4986276" cy="781977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5646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50814" y="5542638"/>
            <a:ext cx="4986276" cy="41646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15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28079" y="381600"/>
            <a:ext cx="1384290" cy="1010551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4CD5ADC-D28C-61B4-8926-A0576034FB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56802" y="4364832"/>
            <a:ext cx="1606973" cy="16074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7457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7457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9286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35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Im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50814" y="4693998"/>
            <a:ext cx="4986276" cy="781977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5646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81485" y="4381200"/>
            <a:ext cx="1607505" cy="16074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50814" y="5542638"/>
            <a:ext cx="4986276" cy="41646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15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59510" y="4714200"/>
            <a:ext cx="1081286" cy="99437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7457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28079" y="381600"/>
            <a:ext cx="1384290" cy="1010551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8B8F693-43F0-9C27-71A3-AB42AB40A6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620036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879921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0" y="0"/>
            <a:ext cx="12192194" cy="685766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50814" y="4693998"/>
            <a:ext cx="4986276" cy="781977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5646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50814" y="5542638"/>
            <a:ext cx="4986276" cy="41646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15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28079" y="381600"/>
            <a:ext cx="1384290" cy="1010551"/>
          </a:xfrm>
          <a:prstGeom prst="rect">
            <a:avLst/>
          </a:prstGeom>
        </p:spPr>
      </p:pic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BDE03A45-B88A-B130-29CE-BA70AA54CD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6001141" cy="6858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0EDC72D6-9B41-0A5F-0701-7EA2221328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80673" y="4378269"/>
            <a:ext cx="1606973" cy="16074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7457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7457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40079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  <p15:guide id="3" orient="horz" pos="7541">
          <p15:clr>
            <a:srgbClr val="FBAE40"/>
          </p15:clr>
        </p15:guide>
        <p15:guide id="4" pos="7543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Img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50814" y="4693998"/>
            <a:ext cx="4986276" cy="781977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5646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81485" y="4381200"/>
            <a:ext cx="1607505" cy="16074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50814" y="5542638"/>
            <a:ext cx="4986276" cy="41646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15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59510" y="4714200"/>
            <a:ext cx="1081286" cy="99437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7457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28079" y="381600"/>
            <a:ext cx="1384290" cy="1010551"/>
          </a:xfrm>
          <a:prstGeom prst="rect">
            <a:avLst/>
          </a:prstGeom>
        </p:spPr>
      </p:pic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03D26814-10A7-C075-F41E-FE80B03696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620036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880682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194" cy="6857663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270883" y="-1800"/>
            <a:ext cx="3301415" cy="16506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49" y="361490"/>
            <a:ext cx="7049258" cy="969962"/>
          </a:xfrm>
        </p:spPr>
        <p:txBody>
          <a:bodyPr lIns="0" tIns="0" rIns="0" bIns="0" anchor="b">
            <a:noAutofit/>
          </a:bodyPr>
          <a:lstStyle>
            <a:lvl1pPr algn="l">
              <a:defRPr sz="45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449" y="1383133"/>
            <a:ext cx="7049258" cy="5270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5" name="Tijdelijke aanduiding voor afbeelding 3">
            <a:extLst>
              <a:ext uri="{FF2B5EF4-FFF2-40B4-BE49-F238E27FC236}">
                <a16:creationId xmlns:a16="http://schemas.microsoft.com/office/drawing/2014/main" id="{AF2AF91A-9984-67D6-BE46-AB66E048D9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186461" y="0"/>
            <a:ext cx="4005539" cy="6858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138 w 8008938"/>
              <a:gd name="connsiteY3" fmla="*/ 13716000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6138 w 8008938"/>
              <a:gd name="connsiteY4" fmla="*/ 13716000 h 13716000"/>
              <a:gd name="connsiteX5" fmla="*/ 0 w 8008938"/>
              <a:gd name="connsiteY5" fmla="*/ 6858000 h 13716000"/>
              <a:gd name="connsiteX6" fmla="*/ 6138 w 8008938"/>
              <a:gd name="connsiteY6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7549 w 8010349"/>
              <a:gd name="connsiteY0" fmla="*/ 0 h 13716000"/>
              <a:gd name="connsiteX1" fmla="*/ 8010349 w 8010349"/>
              <a:gd name="connsiteY1" fmla="*/ 0 h 13716000"/>
              <a:gd name="connsiteX2" fmla="*/ 8010349 w 8010349"/>
              <a:gd name="connsiteY2" fmla="*/ 13716000 h 13716000"/>
              <a:gd name="connsiteX3" fmla="*/ 6654624 w 8010349"/>
              <a:gd name="connsiteY3" fmla="*/ 13711238 h 13716000"/>
              <a:gd name="connsiteX4" fmla="*/ 1411 w 8010349"/>
              <a:gd name="connsiteY4" fmla="*/ 6858000 h 13716000"/>
              <a:gd name="connsiteX5" fmla="*/ 7549 w 8010349"/>
              <a:gd name="connsiteY5" fmla="*/ 0 h 13716000"/>
              <a:gd name="connsiteX0" fmla="*/ 7757 w 8010557"/>
              <a:gd name="connsiteY0" fmla="*/ 0 h 13716000"/>
              <a:gd name="connsiteX1" fmla="*/ 8010557 w 8010557"/>
              <a:gd name="connsiteY1" fmla="*/ 0 h 13716000"/>
              <a:gd name="connsiteX2" fmla="*/ 8010557 w 8010557"/>
              <a:gd name="connsiteY2" fmla="*/ 13716000 h 13716000"/>
              <a:gd name="connsiteX3" fmla="*/ 6654832 w 8010557"/>
              <a:gd name="connsiteY3" fmla="*/ 13711238 h 13716000"/>
              <a:gd name="connsiteX4" fmla="*/ 1619 w 8010557"/>
              <a:gd name="connsiteY4" fmla="*/ 6858000 h 13716000"/>
              <a:gd name="connsiteX5" fmla="*/ 7757 w 8010557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10557" h="13716000">
                <a:moveTo>
                  <a:pt x="7757" y="0"/>
                </a:moveTo>
                <a:lnTo>
                  <a:pt x="8010557" y="0"/>
                </a:lnTo>
                <a:lnTo>
                  <a:pt x="8010557" y="13716000"/>
                </a:lnTo>
                <a:lnTo>
                  <a:pt x="6654832" y="13711238"/>
                </a:lnTo>
                <a:cubicBezTo>
                  <a:pt x="2886107" y="13584238"/>
                  <a:pt x="-79343" y="10482263"/>
                  <a:pt x="1619" y="6858000"/>
                </a:cubicBezTo>
                <a:lnTo>
                  <a:pt x="7757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1450" y="2107800"/>
            <a:ext cx="7049258" cy="39816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967733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270883" y="-1800"/>
            <a:ext cx="3301415" cy="16506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49" y="361490"/>
            <a:ext cx="7049258" cy="969962"/>
          </a:xfrm>
        </p:spPr>
        <p:txBody>
          <a:bodyPr lIns="0" tIns="0" rIns="0" bIns="0" anchor="b">
            <a:noAutofit/>
          </a:bodyPr>
          <a:lstStyle>
            <a:lvl1pPr algn="l">
              <a:defRPr sz="45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449" y="1383133"/>
            <a:ext cx="7049258" cy="5270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1450" y="2107800"/>
            <a:ext cx="7049258" cy="39816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FAE7DC5-8333-1364-9A9F-3C7664444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190340" y="0"/>
            <a:ext cx="4001660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266662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12192194" cy="685766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1485" y="361490"/>
            <a:ext cx="7049258" cy="969962"/>
          </a:xfrm>
        </p:spPr>
        <p:txBody>
          <a:bodyPr lIns="0" tIns="0" rIns="0" bIns="0" anchor="b">
            <a:noAutofit/>
          </a:bodyPr>
          <a:lstStyle>
            <a:lvl1pPr algn="l">
              <a:defRPr sz="45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1486" y="1383133"/>
            <a:ext cx="7049258" cy="5270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81485" y="2107800"/>
            <a:ext cx="7049259" cy="3895542"/>
          </a:xfrm>
          <a:prstGeom prst="rect">
            <a:avLst/>
          </a:prstGeom>
        </p:spPr>
        <p:txBody>
          <a:bodyPr lIns="0"/>
          <a:lstStyle>
            <a:lvl1pPr marL="358775" indent="-358775">
              <a:buFontTx/>
              <a:buBlip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</a:buBlip>
              <a:defRPr lang="nl-NL" dirty="0"/>
            </a:lvl1pPr>
            <a:lvl2pPr marL="538163" indent="-180975">
              <a:buClr>
                <a:schemeClr val="accent1"/>
              </a:buClr>
              <a:defRPr lang="nl-NL" dirty="0"/>
            </a:lvl2pPr>
            <a:lvl3pPr marL="762000" indent="-227807">
              <a:buClr>
                <a:schemeClr val="accent1"/>
              </a:buClr>
              <a:buFont typeface="Wingdings" pitchFamily="2" charset="2"/>
              <a:buChar char="§"/>
              <a:defRPr lang="nl-NL" dirty="0" smtClean="0"/>
            </a:lvl3pPr>
            <a:lvl4pPr marL="941388" indent="-179388">
              <a:buFont typeface="Arial" panose="020B0604020202020204" pitchFamily="34" charset="0"/>
              <a:buChar char="•"/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D0955227-E528-7570-68F5-FFF3D6E59E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93" y="0"/>
            <a:ext cx="4001660" cy="6858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1613647 w 8002800"/>
              <a:gd name="connsiteY4" fmla="*/ 13698071 h 13716000"/>
              <a:gd name="connsiteX5" fmla="*/ 0 w 8002800"/>
              <a:gd name="connsiteY5" fmla="*/ 13716000 h 13716000"/>
              <a:gd name="connsiteX6" fmla="*/ 0 w 8002800"/>
              <a:gd name="connsiteY6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2800" h="13716000">
                <a:moveTo>
                  <a:pt x="0" y="0"/>
                </a:moveTo>
                <a:lnTo>
                  <a:pt x="8002800" y="0"/>
                </a:lnTo>
                <a:lnTo>
                  <a:pt x="7996518" y="6866965"/>
                </a:lnTo>
                <a:cubicBezTo>
                  <a:pt x="7966636" y="10148047"/>
                  <a:pt x="5444565" y="13572565"/>
                  <a:pt x="1613647" y="13698071"/>
                </a:cubicBez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34026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1485" y="361490"/>
            <a:ext cx="7049258" cy="969962"/>
          </a:xfrm>
        </p:spPr>
        <p:txBody>
          <a:bodyPr lIns="0" tIns="0" rIns="0" bIns="0" anchor="b">
            <a:noAutofit/>
          </a:bodyPr>
          <a:lstStyle>
            <a:lvl1pPr algn="l">
              <a:defRPr sz="45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1486" y="1383133"/>
            <a:ext cx="7049258" cy="5270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81485" y="2107800"/>
            <a:ext cx="7049259" cy="3895542"/>
          </a:xfrm>
          <a:prstGeom prst="rect">
            <a:avLst/>
          </a:prstGeom>
        </p:spPr>
        <p:txBody>
          <a:bodyPr lIns="0"/>
          <a:lstStyle>
            <a:lvl1pPr marL="358775" indent="-358775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538163" indent="-180975">
              <a:buClr>
                <a:schemeClr val="accent1"/>
              </a:buClr>
              <a:defRPr lang="nl-NL" dirty="0"/>
            </a:lvl2pPr>
            <a:lvl3pPr marL="762000" indent="-227807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ECA5BDB0-9FAB-7CBD-C29B-BFFDC61CD7E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01660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69648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49" y="361490"/>
            <a:ext cx="10318543" cy="969962"/>
          </a:xfrm>
        </p:spPr>
        <p:txBody>
          <a:bodyPr lIns="0" tIns="0" rIns="0" bIns="0" anchor="b">
            <a:noAutofit/>
          </a:bodyPr>
          <a:lstStyle>
            <a:lvl1pPr algn="l">
              <a:defRPr sz="45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449" y="1383133"/>
            <a:ext cx="10318543" cy="5270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1449" y="2107800"/>
            <a:ext cx="10318542" cy="3895542"/>
          </a:xfrm>
          <a:prstGeom prst="rect">
            <a:avLst/>
          </a:prstGeom>
        </p:spPr>
        <p:txBody>
          <a:bodyPr lIns="0"/>
          <a:lstStyle>
            <a:lvl1pPr marL="358775" indent="-358775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538163" indent="-180975">
              <a:buClr>
                <a:schemeClr val="accent1"/>
              </a:buClr>
              <a:defRPr lang="nl-NL" dirty="0"/>
            </a:lvl2pPr>
            <a:lvl3pPr marL="762000" indent="-227807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40194439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761450" y="761400"/>
            <a:ext cx="3429223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90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1450" y="4283137"/>
            <a:ext cx="3429223" cy="75150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265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81485" y="4283137"/>
            <a:ext cx="3429223" cy="75150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265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01521" y="4283137"/>
            <a:ext cx="3429223" cy="75150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265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61256" y="5273675"/>
            <a:ext cx="3429223" cy="103944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175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81514" y="5273675"/>
            <a:ext cx="3429223" cy="103944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175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001521" y="5273675"/>
            <a:ext cx="3429223" cy="103944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175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170976" y="1170900"/>
            <a:ext cx="2610170" cy="261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1500" baseline="0"/>
            </a:lvl1pPr>
          </a:lstStyle>
          <a:p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4382709" y="761400"/>
            <a:ext cx="3429223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900"/>
          </a:p>
        </p:txBody>
      </p:sp>
      <p:sp>
        <p:nvSpPr>
          <p:cNvPr id="7" name="Tijdelijke aanduiding voor afbeelding 2">
            <a:extLst>
              <a:ext uri="{FF2B5EF4-FFF2-40B4-BE49-F238E27FC236}">
                <a16:creationId xmlns:a16="http://schemas.microsoft.com/office/drawing/2014/main" id="{284B2501-37D3-2BEF-B28D-F9BABE985E8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792236" y="1170900"/>
            <a:ext cx="2610170" cy="261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1500" baseline="0"/>
            </a:lvl1pPr>
          </a:lstStyle>
          <a:p>
            <a:endParaRPr lang="nl-BE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8001521" y="761400"/>
            <a:ext cx="3429223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900"/>
          </a:p>
        </p:txBody>
      </p:sp>
      <p:sp>
        <p:nvSpPr>
          <p:cNvPr id="14" name="Tijdelijke aanduiding voor afbeelding 2">
            <a:extLst>
              <a:ext uri="{FF2B5EF4-FFF2-40B4-BE49-F238E27FC236}">
                <a16:creationId xmlns:a16="http://schemas.microsoft.com/office/drawing/2014/main" id="{01FCBFB0-CCE7-523D-B1A7-9401FB1C53E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411047" y="1170900"/>
            <a:ext cx="2610170" cy="261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1500" baseline="0"/>
            </a:lvl1pPr>
          </a:lstStyle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674693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194" cy="685766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49" y="3818675"/>
            <a:ext cx="10318543" cy="969962"/>
          </a:xfrm>
        </p:spPr>
        <p:txBody>
          <a:bodyPr lIns="0" tIns="0" rIns="0" bIns="0" anchor="b">
            <a:noAutofit/>
          </a:bodyPr>
          <a:lstStyle>
            <a:lvl1pPr algn="l">
              <a:defRPr sz="45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449" y="4840318"/>
            <a:ext cx="10318543" cy="5270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47265" y="5142882"/>
            <a:ext cx="1715512" cy="1715400"/>
          </a:xfrm>
          <a:prstGeom prst="rect">
            <a:avLst/>
          </a:prstGeom>
        </p:spPr>
      </p:pic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03C46C27-B076-EC55-BFCB-4CEAF716A3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" y="-1"/>
            <a:ext cx="12192195" cy="3429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43A2B41D-A900-BB2D-3E38-1A9251AFE7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762779" y="1712901"/>
            <a:ext cx="3429223" cy="3429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5206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194" cy="685766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49" y="3818675"/>
            <a:ext cx="10318543" cy="969962"/>
          </a:xfrm>
        </p:spPr>
        <p:txBody>
          <a:bodyPr lIns="0" tIns="0" rIns="0" bIns="0" anchor="b">
            <a:noAutofit/>
          </a:bodyPr>
          <a:lstStyle>
            <a:lvl1pPr algn="l">
              <a:defRPr sz="45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449" y="4840318"/>
            <a:ext cx="10318543" cy="5270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1FF3E710-EC0D-9DE7-DC0A-CD4F5B12B4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" y="-1"/>
            <a:ext cx="12192195" cy="3429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17F702A-E266-1522-369D-679A63FCB2C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47459" y="5144400"/>
            <a:ext cx="1715512" cy="1715400"/>
          </a:xfrm>
          <a:prstGeom prst="rect">
            <a:avLst/>
          </a:prstGeom>
        </p:spPr>
      </p:pic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396B2290-1E39-C947-F3A8-4B056DA09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762716" y="1713263"/>
            <a:ext cx="3429223" cy="3429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01618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49" y="3818675"/>
            <a:ext cx="10318543" cy="969962"/>
          </a:xfrm>
        </p:spPr>
        <p:txBody>
          <a:bodyPr lIns="0" tIns="0" rIns="0" bIns="0" anchor="b">
            <a:noAutofit/>
          </a:bodyPr>
          <a:lstStyle>
            <a:lvl1pPr algn="l">
              <a:defRPr sz="45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449" y="4840318"/>
            <a:ext cx="10318543" cy="5270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7D39C5CD-1296-9916-5404-C8C826A96A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-1"/>
            <a:ext cx="12192194" cy="3429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afbeelding 6">
            <a:extLst>
              <a:ext uri="{FF2B5EF4-FFF2-40B4-BE49-F238E27FC236}">
                <a16:creationId xmlns:a16="http://schemas.microsoft.com/office/drawing/2014/main" id="{E05C1E94-70BA-BA1B-A698-24934C5EC02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762777" y="1719683"/>
            <a:ext cx="3429223" cy="3429000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521983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Grafi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49" y="361490"/>
            <a:ext cx="10318543" cy="969962"/>
          </a:xfrm>
        </p:spPr>
        <p:txBody>
          <a:bodyPr lIns="0" tIns="0" rIns="0" bIns="0" anchor="b">
            <a:noAutofit/>
          </a:bodyPr>
          <a:lstStyle>
            <a:lvl1pPr algn="l">
              <a:defRPr sz="45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449" y="1383133"/>
            <a:ext cx="10318543" cy="5270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grafiek 5">
            <a:extLst>
              <a:ext uri="{FF2B5EF4-FFF2-40B4-BE49-F238E27FC236}">
                <a16:creationId xmlns:a16="http://schemas.microsoft.com/office/drawing/2014/main" id="{F5E7416B-E1AB-4774-8F0C-5B2CC81D9C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81625" y="2347200"/>
            <a:ext cx="11049119" cy="374940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016869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48E70C3-B188-A705-D6F8-EB62C74953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0620273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10620498" y="0"/>
            <a:ext cx="157150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90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88535" y="381600"/>
            <a:ext cx="523834" cy="382406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9519AE2F-1AC5-98A6-2DFC-3FE9BDD7178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59796" y="5297400"/>
            <a:ext cx="1560702" cy="15606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620498" y="3726000"/>
            <a:ext cx="1571502" cy="15714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90310" y="2228400"/>
            <a:ext cx="7240071" cy="22212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5830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endParaRPr lang="nl-BE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CE531F8-54F9-0AB3-647A-794199AAFF4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620498" y="5296500"/>
            <a:ext cx="781251" cy="15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096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270883" y="-1800"/>
            <a:ext cx="3301415" cy="16506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449" y="361490"/>
            <a:ext cx="10318543" cy="969962"/>
          </a:xfrm>
        </p:spPr>
        <p:txBody>
          <a:bodyPr lIns="0" tIns="0" rIns="0" bIns="0" anchor="b">
            <a:noAutofit/>
          </a:bodyPr>
          <a:lstStyle>
            <a:lvl1pPr algn="l">
              <a:defRPr sz="45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449" y="1383133"/>
            <a:ext cx="10318543" cy="5270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5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457177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3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7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5085"/>
            <a:ext cx="2743200" cy="365125"/>
          </a:xfrm>
        </p:spPr>
        <p:txBody>
          <a:bodyPr lIns="0" tIns="0" rIns="0" bIns="0" anchor="t" anchorCtr="0"/>
          <a:lstStyle>
            <a:lvl1pPr algn="ctr">
              <a:defRPr sz="15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88535" y="381600"/>
            <a:ext cx="523834" cy="382406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7DDF089-B6DA-A74E-18C1-654AC3FE2D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1450" y="2158200"/>
            <a:ext cx="10669294" cy="3936600"/>
          </a:xfrm>
          <a:prstGeom prst="rect">
            <a:avLst/>
          </a:prstGeom>
        </p:spPr>
        <p:txBody>
          <a:bodyPr lIns="0" tIns="0" rIns="0" bIns="0" numCol="3" spcCol="360000">
            <a:noAutofit/>
          </a:bodyPr>
          <a:lstStyle>
            <a:lvl1pPr marL="0" indent="0">
              <a:lnSpc>
                <a:spcPct val="110000"/>
              </a:lnSpc>
              <a:buNone/>
              <a:defRPr sz="14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754843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Eind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04BB703D-C6EE-F092-4735-E9CD9CF2E7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89866" y="2745000"/>
            <a:ext cx="4010661" cy="136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874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6855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E7681B-BA32-04B4-3CDB-AFF144A06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140-A43F-F54B-8967-1D6338B43BDC}" type="datetimeFigureOut">
              <a:rPr lang="en-BE" smtClean="0"/>
              <a:t>04/01/2025</a:t>
            </a:fld>
            <a:endParaRPr lang="en-B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87B1C4-E383-65BF-8E7E-E0783BF97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AFB4D4-35D2-5E86-D108-9FF9BADA8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0323D-5583-3146-9038-30F9DD5178DD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102367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B99817D-A406-25DB-87CC-1C5D29787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6C9C37D-3F57-958C-BE5A-AFADA03637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93DED0E-DFF9-F3C5-4003-04D9456A7C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38A947-4636-45A2-8865-365C2361C08D}" type="datetimeFigureOut">
              <a:rPr lang="nl-NL" smtClean="0"/>
              <a:t>1-4-2025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0376B93-3AB8-6A68-5C04-4DFBFB13F2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833CE16-00F9-F492-28AA-2361827A0A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C19AEA-55BF-4279-BA34-6980B7CDBC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86224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017D3D-EFC2-62F8-2B94-E6D5C83B9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pPr lvl="0"/>
            <a:r>
              <a:rPr lang="nl-NL"/>
              <a:t>Klik om stijl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BD08FA-53FB-BCDA-AABB-BD5A455347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AAA4C9A-7582-41E8-47CA-235B6168FF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C7D1118-91D4-E30B-FDD7-2FAF1CEF9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1649C-F388-3F46-A60C-0AF6BF34E8D4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46B121D2-F78B-5B83-8F45-9B6D9D1A0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55" y="1825625"/>
            <a:ext cx="1051549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9568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</p:sldLayoutIdLst>
  <p:hf sldNum="0" hdr="0" ftr="0" dt="0"/>
  <p:txStyles>
    <p:titleStyle>
      <a:lvl1pPr algn="l" defTabSz="914355" rtl="0" eaLnBrk="1" latinLnBrk="0" hangingPunct="1">
        <a:lnSpc>
          <a:spcPct val="90000"/>
        </a:lnSpc>
        <a:spcBef>
          <a:spcPct val="0"/>
        </a:spcBef>
        <a:buNone/>
        <a:defRPr lang="nl-BE" sz="6615" b="1" i="0" kern="1200" baseline="0" dirty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355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 2" panose="05020102010507070707" pitchFamily="18" charset="2"/>
        <a:buChar char=""/>
        <a:defRPr lang="nl-NL" sz="28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1pPr>
      <a:lvl2pPr marL="542925" indent="-180975" algn="l" defTabSz="914355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lang="nl-NL" sz="2400" i="1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2pPr>
      <a:lvl3pPr marL="809625" indent="-228600" algn="l" defTabSz="914355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Wingdings" panose="05000000000000000000" pitchFamily="2" charset="2"/>
        <a:buChar char="§"/>
        <a:defRPr lang="nl-NL" sz="20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3pPr>
      <a:lvl4pPr marL="990600" indent="-190500" algn="l" defTabSz="914355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lang="nl-NL" sz="18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4pPr>
      <a:lvl5pPr marL="1209675" indent="-266700" algn="l" defTabSz="914355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Wingdings" panose="05000000000000000000" pitchFamily="2" charset="2"/>
        <a:buChar char="§"/>
        <a:defRPr lang="nl-BE" sz="18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5pPr>
      <a:lvl6pPr marL="2514475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3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>
          <p15:clr>
            <a:srgbClr val="F26B43"/>
          </p15:clr>
        </p15:guide>
        <p15:guide id="2" pos="767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50.sv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png"/><Relationship Id="rId7" Type="http://schemas.openxmlformats.org/officeDocument/2006/relationships/image" Target="../media/image55.jpeg"/><Relationship Id="rId12" Type="http://schemas.openxmlformats.org/officeDocument/2006/relationships/image" Target="../media/image6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png"/><Relationship Id="rId9" Type="http://schemas.openxmlformats.org/officeDocument/2006/relationships/image" Target="../media/image5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padlet.com/vobbpad/ildrive-ild-werking-west-en-oost-vlaanderen-e7hs9fp9ssw5bret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s://padlet.com/vobbpad/ildrive-ild-werking-west-en-oost-vlaanderen-e7hs9fp9ssw5bret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F04FE8-9AE1-EAA3-BB6E-EA7C8CD8F9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9146" y="2951452"/>
            <a:ext cx="6641349" cy="2387600"/>
          </a:xfrm>
        </p:spPr>
        <p:txBody>
          <a:bodyPr/>
          <a:lstStyle/>
          <a:p>
            <a:r>
              <a:rPr lang="nl-NL" sz="5625" dirty="0"/>
              <a:t>L</a:t>
            </a:r>
            <a:r>
              <a:rPr lang="nl-BE" sz="5625" dirty="0"/>
              <a:t>erend netwerk ILD</a:t>
            </a:r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59F230-8033-1E4B-3557-3E03D9473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146" y="4243899"/>
            <a:ext cx="5608800" cy="969962"/>
          </a:xfrm>
        </p:spPr>
        <p:txBody>
          <a:bodyPr/>
          <a:lstStyle/>
          <a:p>
            <a:r>
              <a:rPr lang="nl-BE" dirty="0"/>
              <a:t>1 april 2025</a:t>
            </a:r>
          </a:p>
        </p:txBody>
      </p:sp>
      <p:pic>
        <p:nvPicPr>
          <p:cNvPr id="12" name="Tijdelijke aanduiding voor afbeelding 11" descr="Afbeelding met Menselijk gezicht, kleding, persoon, peuter&#10;&#10;Automatisch gegenereerde beschrijving">
            <a:extLst>
              <a:ext uri="{FF2B5EF4-FFF2-40B4-BE49-F238E27FC236}">
                <a16:creationId xmlns:a16="http://schemas.microsoft.com/office/drawing/2014/main" id="{5E5EAF42-86CF-0407-1BE3-DDA745DCA88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4358" r="4358"/>
          <a:stretch>
            <a:fillRect/>
          </a:stretch>
        </p:blipFill>
        <p:spPr>
          <a:xfrm>
            <a:off x="5798082" y="0"/>
            <a:ext cx="6763916" cy="6859251"/>
          </a:xfr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932EEAC2-7E76-8892-E86B-3FE1064307B8}"/>
              </a:ext>
            </a:extLst>
          </p:cNvPr>
          <p:cNvSpPr txBox="1"/>
          <p:nvPr/>
        </p:nvSpPr>
        <p:spPr>
          <a:xfrm>
            <a:off x="549146" y="5869365"/>
            <a:ext cx="49016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55"/>
            <a:r>
              <a:rPr lang="nl-NL" sz="2700" dirty="0">
                <a:solidFill>
                  <a:srgbClr val="FFFFFF"/>
                </a:solidFill>
                <a:latin typeface="Flanders Art Sans"/>
              </a:rPr>
              <a:t>In samenwerking met de EI&amp;V</a:t>
            </a:r>
            <a:endParaRPr lang="nl-BE" sz="2700" dirty="0">
              <a:solidFill>
                <a:srgbClr val="FFFFFF"/>
              </a:solidFill>
              <a:latin typeface="Flanders Art Sans"/>
            </a:endParaRPr>
          </a:p>
        </p:txBody>
      </p:sp>
    </p:spTree>
    <p:extLst>
      <p:ext uri="{BB962C8B-B14F-4D97-AF65-F5344CB8AC3E}">
        <p14:creationId xmlns:p14="http://schemas.microsoft.com/office/powerpoint/2010/main" val="2376371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002C1F-A82C-5FEA-0E84-7512E80668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797" y="176665"/>
            <a:ext cx="10317871" cy="969962"/>
          </a:xfrm>
        </p:spPr>
        <p:txBody>
          <a:bodyPr/>
          <a:lstStyle/>
          <a:p>
            <a:r>
              <a:rPr lang="nl-BE" sz="4800"/>
              <a:t>Programma</a:t>
            </a:r>
            <a:endParaRPr lang="nl-BE" sz="575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B92002E0-09E3-224F-08F3-405B1BEDDC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142" y="1361786"/>
            <a:ext cx="10116962" cy="4134427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EFFAFB97-EB93-12CD-7D85-61C5B1A2D5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38604" y="4005000"/>
            <a:ext cx="2853000" cy="28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640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EE059E-CD6D-666E-4212-35075E3F07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>
            <a:extLst>
              <a:ext uri="{FF2B5EF4-FFF2-40B4-BE49-F238E27FC236}">
                <a16:creationId xmlns:a16="http://schemas.microsoft.com/office/drawing/2014/main" id="{379672D6-3DC3-A31B-0D56-473D26C915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529795"/>
            <a:ext cx="9144000" cy="1655762"/>
          </a:xfrm>
        </p:spPr>
        <p:txBody>
          <a:bodyPr>
            <a:normAutofit/>
          </a:bodyPr>
          <a:lstStyle/>
          <a:p>
            <a:r>
              <a:rPr lang="nl-BE" sz="3600" dirty="0">
                <a:solidFill>
                  <a:schemeClr val="accent2"/>
                </a:solidFill>
                <a:latin typeface="Century Gothic" panose="020B0502020202020204" pitchFamily="34" charset="0"/>
              </a:rPr>
              <a:t>ILD werking West-Oost-Vlaanderen:</a:t>
            </a:r>
          </a:p>
          <a:p>
            <a:r>
              <a:rPr lang="nl-BE" sz="3600" dirty="0">
                <a:solidFill>
                  <a:schemeClr val="accent2"/>
                </a:solidFill>
                <a:latin typeface="Century Gothic" panose="020B0502020202020204" pitchFamily="34" charset="0"/>
              </a:rPr>
              <a:t>Communicatiepiramides &amp; </a:t>
            </a:r>
            <a:r>
              <a:rPr lang="nl-BE" sz="3600" dirty="0" err="1">
                <a:solidFill>
                  <a:schemeClr val="accent2"/>
                </a:solidFill>
                <a:latin typeface="Century Gothic" panose="020B0502020202020204" pitchFamily="34" charset="0"/>
              </a:rPr>
              <a:t>ILDrive</a:t>
            </a:r>
            <a:endParaRPr lang="nl-NL" sz="3600" dirty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376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>
            <a:extLst>
              <a:ext uri="{FF2B5EF4-FFF2-40B4-BE49-F238E27FC236}">
                <a16:creationId xmlns:a16="http://schemas.microsoft.com/office/drawing/2014/main" id="{2B1F0EE2-0597-3662-0279-419D80174F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2070" y="662895"/>
            <a:ext cx="9144000" cy="1655762"/>
          </a:xfrm>
        </p:spPr>
        <p:txBody>
          <a:bodyPr>
            <a:normAutofit/>
          </a:bodyPr>
          <a:lstStyle/>
          <a:p>
            <a:r>
              <a:rPr lang="nl-BE" sz="3600" dirty="0">
                <a:solidFill>
                  <a:schemeClr val="accent2"/>
                </a:solidFill>
                <a:latin typeface="Century Gothic" panose="020B0502020202020204" pitchFamily="34" charset="0"/>
              </a:rPr>
              <a:t>ILD werking West-Oost-Vlaanderen:</a:t>
            </a:r>
          </a:p>
          <a:p>
            <a:r>
              <a:rPr lang="nl-BE" sz="3600" dirty="0">
                <a:solidFill>
                  <a:schemeClr val="accent2"/>
                </a:solidFill>
                <a:latin typeface="Century Gothic" panose="020B0502020202020204" pitchFamily="34" charset="0"/>
              </a:rPr>
              <a:t>Communicatiepiramides &amp; </a:t>
            </a:r>
            <a:r>
              <a:rPr lang="nl-BE" sz="3600" dirty="0" err="1">
                <a:solidFill>
                  <a:schemeClr val="accent2"/>
                </a:solidFill>
                <a:latin typeface="Century Gothic" panose="020B0502020202020204" pitchFamily="34" charset="0"/>
              </a:rPr>
              <a:t>ILDrive</a:t>
            </a:r>
            <a:endParaRPr lang="nl-NL" sz="3600" dirty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Afbeelding 4" descr="Afbeelding met symbool, logo, schets, Lettertype&#10;&#10;Automatisch gegenereerde beschrijving">
            <a:extLst>
              <a:ext uri="{FF2B5EF4-FFF2-40B4-BE49-F238E27FC236}">
                <a16:creationId xmlns:a16="http://schemas.microsoft.com/office/drawing/2014/main" id="{10E38638-6DEB-DDA0-88EA-EB2D86032B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111" y="2288536"/>
            <a:ext cx="3466654" cy="3466654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CEDBA971-4B4A-6323-D1AA-AB20CFB4D6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8235" y="2108513"/>
            <a:ext cx="5762800" cy="3826701"/>
          </a:xfrm>
          <a:prstGeom prst="rect">
            <a:avLst/>
          </a:prstGeom>
        </p:spPr>
      </p:pic>
      <p:sp>
        <p:nvSpPr>
          <p:cNvPr id="8" name="Gelijkbenige driehoek 7">
            <a:extLst>
              <a:ext uri="{FF2B5EF4-FFF2-40B4-BE49-F238E27FC236}">
                <a16:creationId xmlns:a16="http://schemas.microsoft.com/office/drawing/2014/main" id="{425B27CA-63C1-311E-9710-56CB71C69384}"/>
              </a:ext>
            </a:extLst>
          </p:cNvPr>
          <p:cNvSpPr/>
          <p:nvPr/>
        </p:nvSpPr>
        <p:spPr>
          <a:xfrm>
            <a:off x="1716066" y="3014836"/>
            <a:ext cx="4897676" cy="2571772"/>
          </a:xfrm>
          <a:prstGeom prst="triangl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2" name="Picture 4" descr="Thomas Selis - Inspecteur-adviseur niet-confessionele zedenleer - Raad voor  Inspectie en Begeleiding Niet-Confessionele Zedenleer | LinkedIn">
            <a:extLst>
              <a:ext uri="{FF2B5EF4-FFF2-40B4-BE49-F238E27FC236}">
                <a16:creationId xmlns:a16="http://schemas.microsoft.com/office/drawing/2014/main" id="{01CCB664-B6BF-0B83-5FAC-D424AC50F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210" y="115865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Inspectie en begeleiding r.-k. godsdienst secundair onderwijs | Kerknet">
            <a:extLst>
              <a:ext uri="{FF2B5EF4-FFF2-40B4-BE49-F238E27FC236}">
                <a16:creationId xmlns:a16="http://schemas.microsoft.com/office/drawing/2014/main" id="{912AEED6-763A-EDBD-27D6-EF234FA5F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709" y="1063342"/>
            <a:ext cx="1627571" cy="209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Inspectie en begeleiding r.-k. godsdienst secundair onderwijs | Kerknet">
            <a:extLst>
              <a:ext uri="{FF2B5EF4-FFF2-40B4-BE49-F238E27FC236}">
                <a16:creationId xmlns:a16="http://schemas.microsoft.com/office/drawing/2014/main" id="{2114B4D0-C5EE-3B49-9B24-57C0D0FAD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534" y="1103646"/>
            <a:ext cx="1494385" cy="224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Oecumene in het bisdom Gent | Kerknet">
            <a:extLst>
              <a:ext uri="{FF2B5EF4-FFF2-40B4-BE49-F238E27FC236}">
                <a16:creationId xmlns:a16="http://schemas.microsoft.com/office/drawing/2014/main" id="{45E670B3-1829-2497-727A-671A2802E1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1" r="8161"/>
          <a:stretch/>
        </p:blipFill>
        <p:spPr bwMode="auto">
          <a:xfrm>
            <a:off x="7434183" y="1103646"/>
            <a:ext cx="2449737" cy="208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Inspectie - CENTRUM ISLAMONDERWIJS">
            <a:extLst>
              <a:ext uri="{FF2B5EF4-FFF2-40B4-BE49-F238E27FC236}">
                <a16:creationId xmlns:a16="http://schemas.microsoft.com/office/drawing/2014/main" id="{71D37F21-239D-1E48-FAEE-E3F3967B8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84" y="3287215"/>
            <a:ext cx="1913147" cy="257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anraders Gertjan Monteyne - Thomas - Godsdienstonderwijs.be">
            <a:extLst>
              <a:ext uri="{FF2B5EF4-FFF2-40B4-BE49-F238E27FC236}">
                <a16:creationId xmlns:a16="http://schemas.microsoft.com/office/drawing/2014/main" id="{BDDCDB38-D30C-671C-12ED-5EE9C01D0A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784" y="3364672"/>
            <a:ext cx="1693887" cy="254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nspectie r.k.-godsdienst secundair onderwijs | Kerknet">
            <a:extLst>
              <a:ext uri="{FF2B5EF4-FFF2-40B4-BE49-F238E27FC236}">
                <a16:creationId xmlns:a16="http://schemas.microsoft.com/office/drawing/2014/main" id="{BF28E39B-4405-8975-D6F7-58C852727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770" y="3514333"/>
            <a:ext cx="2076811" cy="233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Afbeelding 12">
            <a:extLst>
              <a:ext uri="{FF2B5EF4-FFF2-40B4-BE49-F238E27FC236}">
                <a16:creationId xmlns:a16="http://schemas.microsoft.com/office/drawing/2014/main" id="{21DD26DF-001C-A173-EDFB-3F70AAB888A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394" y="3502907"/>
            <a:ext cx="1550637" cy="2484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208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396FD-C69E-746D-3019-2AB290703D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414364-D163-ACD5-F0EA-6A90C59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DUBBELE INSTEEK</a:t>
            </a:r>
            <a:endParaRPr lang="nl-NL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AFE9905-3270-33BE-2371-46A105F8E3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nl-BE" b="1" dirty="0">
                <a:solidFill>
                  <a:srgbClr val="FFFF00"/>
                </a:solidFill>
                <a:latin typeface="Century Gothic" panose="020B0502020202020204" pitchFamily="34" charset="0"/>
              </a:rPr>
              <a:t>Verschil ILD-trajecten en ILC-projecten</a:t>
            </a:r>
          </a:p>
          <a:p>
            <a:pPr lvl="1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ILC = vanuit “vrijwillige” engagement ‘trekkers’ / ILD = leerplangericht.</a:t>
            </a:r>
          </a:p>
          <a:p>
            <a:pPr lvl="1"/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ILC = volatiel / ILD = doelgericht.</a:t>
            </a:r>
          </a:p>
          <a:p>
            <a:pPr lvl="1"/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ILC = vaak confessioneel verkennend /kennisgericht.</a:t>
            </a:r>
          </a:p>
          <a:p>
            <a:pPr lvl="1"/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ILD = levensbeschouwelijke ontwikkeling lln. (cf. dialoogthema’s).</a:t>
            </a:r>
          </a:p>
          <a:p>
            <a:pPr lvl="1"/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Evaluatie: ILC = inspectie via </a:t>
            </a:r>
            <a:r>
              <a:rPr lang="nl-BE" sz="2400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iLOK</a:t>
            </a:r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 / ILD = (</a:t>
            </a:r>
            <a:r>
              <a:rPr lang="nl-BE" sz="2100" dirty="0">
                <a:solidFill>
                  <a:srgbClr val="FFFF00"/>
                </a:solidFill>
                <a:latin typeface="Century Gothic" panose="020B0502020202020204" pitchFamily="34" charset="0"/>
              </a:rPr>
              <a:t>op dit moment</a:t>
            </a:r>
            <a:r>
              <a:rPr lang="nl-BE" sz="2800" dirty="0">
                <a:solidFill>
                  <a:srgbClr val="FFFF00"/>
                </a:solidFill>
                <a:latin typeface="Century Gothic" panose="020B0502020202020204" pitchFamily="34" charset="0"/>
              </a:rPr>
              <a:t>) </a:t>
            </a:r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eerder begeleidend (</a:t>
            </a:r>
            <a:r>
              <a:rPr lang="nl-BE" sz="2100" dirty="0">
                <a:solidFill>
                  <a:srgbClr val="FFFF00"/>
                </a:solidFill>
                <a:latin typeface="Century Gothic" panose="020B0502020202020204" pitchFamily="34" charset="0"/>
              </a:rPr>
              <a:t>cf. suggestie in fase 3 in lestraject </a:t>
            </a:r>
            <a:r>
              <a:rPr lang="nl-BE" sz="2100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ILDrive</a:t>
            </a:r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).</a:t>
            </a:r>
          </a:p>
          <a:p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 startAt="2"/>
            </a:pPr>
            <a:r>
              <a:rPr lang="nl-BE" b="1" dirty="0">
                <a:solidFill>
                  <a:srgbClr val="FFFF00"/>
                </a:solidFill>
                <a:latin typeface="Century Gothic" panose="020B0502020202020204" pitchFamily="34" charset="0"/>
              </a:rPr>
              <a:t>Klemtoon op ‘binnenperspectief’/eigen perspectief/authentiek perspectief/</a:t>
            </a:r>
            <a:r>
              <a:rPr lang="nl-BE" b="1" i="1" dirty="0">
                <a:solidFill>
                  <a:srgbClr val="FFFF00"/>
                </a:solidFill>
                <a:latin typeface="Century Gothic" panose="020B0502020202020204" pitchFamily="34" charset="0"/>
              </a:rPr>
              <a:t>insider</a:t>
            </a:r>
            <a:r>
              <a:rPr lang="nl-BE" b="1" dirty="0">
                <a:solidFill>
                  <a:srgbClr val="FFFF00"/>
                </a:solidFill>
                <a:latin typeface="Century Gothic" panose="020B0502020202020204" pitchFamily="34" charset="0"/>
              </a:rPr>
              <a:t>perspectief / </a:t>
            </a:r>
            <a:r>
              <a:rPr lang="nl-BE" b="1" i="1" dirty="0">
                <a:solidFill>
                  <a:srgbClr val="FFFF00"/>
                </a:solidFill>
                <a:latin typeface="Century Gothic" panose="020B0502020202020204" pitchFamily="34" charset="0"/>
              </a:rPr>
              <a:t>EMIC</a:t>
            </a:r>
            <a:r>
              <a:rPr lang="nl-BE" b="1" dirty="0">
                <a:solidFill>
                  <a:srgbClr val="FFFF00"/>
                </a:solidFill>
                <a:latin typeface="Century Gothic" panose="020B0502020202020204" pitchFamily="34" charset="0"/>
              </a:rPr>
              <a:t>-approach/eigen traditie/geëngageerd perspectief (&gt;&lt; beschrijvend perspectief)…</a:t>
            </a:r>
          </a:p>
          <a:p>
            <a:pPr marL="0" indent="0">
              <a:buNone/>
            </a:pPr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95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B3A33-406A-97C6-B461-02C1ADF41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AFF5AC-59A5-4284-DC41-F88F8E83B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DUBBELE INSTEEK</a:t>
            </a:r>
            <a:endParaRPr lang="nl-NL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88F3CE6-C5AF-C321-4EB9-E05674A72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7"/>
            <a:ext cx="10515600" cy="4590369"/>
          </a:xfrm>
        </p:spPr>
        <p:txBody>
          <a:bodyPr>
            <a:normAutofit fontScale="62500" lnSpcReduction="20000"/>
          </a:bodyPr>
          <a:lstStyle/>
          <a:p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nl-BE" b="1" dirty="0">
                <a:solidFill>
                  <a:srgbClr val="FFFF00"/>
                </a:solidFill>
                <a:latin typeface="Century Gothic" panose="020B0502020202020204" pitchFamily="34" charset="0"/>
              </a:rPr>
              <a:t>Verschil ILD-werking en ILC-projecten</a:t>
            </a:r>
          </a:p>
          <a:p>
            <a:pPr marL="0" indent="0">
              <a:buNone/>
            </a:pPr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nl-BE" b="1" dirty="0">
                <a:solidFill>
                  <a:srgbClr val="FFFF00"/>
                </a:solidFill>
                <a:latin typeface="Century Gothic" panose="020B0502020202020204" pitchFamily="34" charset="0"/>
              </a:rPr>
              <a:t>Klemtoon op eigen geëngageerd binnenperspectief LBV (&gt;&lt; louter beschrijvend)</a:t>
            </a:r>
          </a:p>
          <a:p>
            <a:pPr lvl="1">
              <a:lnSpc>
                <a:spcPct val="120000"/>
              </a:lnSpc>
            </a:pPr>
            <a:r>
              <a:rPr lang="nl-BE" u="sng" dirty="0">
                <a:solidFill>
                  <a:srgbClr val="FFFF00"/>
                </a:solidFill>
                <a:latin typeface="Century Gothic" panose="020B0502020202020204" pitchFamily="34" charset="0"/>
              </a:rPr>
              <a:t>Eigen benadering van </a:t>
            </a:r>
            <a:r>
              <a:rPr lang="nl-BE" u="sng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LBV’en</a:t>
            </a:r>
            <a:r>
              <a:rPr lang="nl-BE" u="sng" dirty="0">
                <a:solidFill>
                  <a:srgbClr val="FFFF00"/>
                </a:solidFill>
                <a:latin typeface="Century Gothic" panose="020B0502020202020204" pitchFamily="34" charset="0"/>
              </a:rPr>
              <a:t> 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(&gt;&lt; neutraal standpunt).</a:t>
            </a:r>
          </a:p>
          <a:p>
            <a:pPr lvl="1">
              <a:lnSpc>
                <a:spcPct val="120000"/>
              </a:lnSpc>
            </a:pPr>
            <a:r>
              <a:rPr lang="nl-BE" u="sng" dirty="0">
                <a:solidFill>
                  <a:srgbClr val="FFFF00"/>
                </a:solidFill>
                <a:latin typeface="Century Gothic" panose="020B0502020202020204" pitchFamily="34" charset="0"/>
              </a:rPr>
              <a:t>Eigen benadering van </a:t>
            </a:r>
            <a:r>
              <a:rPr lang="nl-BE" u="sng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LBV’en</a:t>
            </a:r>
            <a:r>
              <a:rPr lang="nl-BE" u="sng" dirty="0">
                <a:solidFill>
                  <a:srgbClr val="FFFF00"/>
                </a:solidFill>
                <a:latin typeface="Century Gothic" panose="020B0502020202020204" pitchFamily="34" charset="0"/>
              </a:rPr>
              <a:t> 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(= LB groei/ontwikkeling </a:t>
            </a:r>
            <a:r>
              <a:rPr lang="nl-BE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lln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 staat centraal + veronderstelt  ook een talig referentiekader als beginsituatie).</a:t>
            </a:r>
          </a:p>
          <a:p>
            <a:pPr lvl="1">
              <a:lnSpc>
                <a:spcPct val="120000"/>
              </a:lnSpc>
            </a:pPr>
            <a:r>
              <a:rPr lang="nl-BE" u="sng" dirty="0">
                <a:solidFill>
                  <a:srgbClr val="FFFF00"/>
                </a:solidFill>
                <a:latin typeface="Century Gothic" panose="020B0502020202020204" pitchFamily="34" charset="0"/>
              </a:rPr>
              <a:t>Eigen didactische vertaalslag 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(</a:t>
            </a:r>
            <a:r>
              <a:rPr lang="nl-BE" i="1" dirty="0">
                <a:solidFill>
                  <a:srgbClr val="FFFF00"/>
                </a:solidFill>
                <a:latin typeface="Century Gothic" panose="020B0502020202020204" pitchFamily="34" charset="0"/>
              </a:rPr>
              <a:t>lost in </a:t>
            </a:r>
            <a:r>
              <a:rPr lang="nl-BE" i="1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translation</a:t>
            </a:r>
            <a:r>
              <a:rPr lang="nl-BE" i="1" dirty="0">
                <a:solidFill>
                  <a:srgbClr val="FFFF00"/>
                </a:solidFill>
                <a:latin typeface="Century Gothic" panose="020B0502020202020204" pitchFamily="34" charset="0"/>
              </a:rPr>
              <a:t> 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+ dialoog </a:t>
            </a:r>
            <a:r>
              <a:rPr lang="nl-BE" i="1" u="sng" dirty="0">
                <a:solidFill>
                  <a:srgbClr val="FFFF00"/>
                </a:solidFill>
                <a:latin typeface="Century Gothic" panose="020B0502020202020204" pitchFamily="34" charset="0"/>
              </a:rPr>
              <a:t>vanuit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, niet </a:t>
            </a:r>
            <a:r>
              <a:rPr lang="nl-BE" i="1" u="sng" dirty="0">
                <a:solidFill>
                  <a:srgbClr val="FFFF00"/>
                </a:solidFill>
                <a:latin typeface="Century Gothic" panose="020B0502020202020204" pitchFamily="34" charset="0"/>
              </a:rPr>
              <a:t>ove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r </a:t>
            </a:r>
            <a:r>
              <a:rPr lang="nl-BE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LB’en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 om veralgemeningen, vooroordelen te vermijden + aandacht voor interne pluraliteit).</a:t>
            </a:r>
          </a:p>
          <a:p>
            <a:pPr lvl="1">
              <a:lnSpc>
                <a:spcPct val="120000"/>
              </a:lnSpc>
            </a:pPr>
            <a:r>
              <a:rPr lang="nl-BE" u="sng" dirty="0">
                <a:solidFill>
                  <a:srgbClr val="FFFF00"/>
                </a:solidFill>
                <a:latin typeface="Century Gothic" panose="020B0502020202020204" pitchFamily="34" charset="0"/>
              </a:rPr>
              <a:t>Eigen didactische vertaalslag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: Dit impliceert verregaande samenwerkingsverbanden over de levensbeschouwelijke vakken heen (</a:t>
            </a:r>
            <a:r>
              <a:rPr lang="nl-BE" sz="2300" i="1" dirty="0">
                <a:solidFill>
                  <a:srgbClr val="FFFF00"/>
                </a:solidFill>
                <a:latin typeface="Century Gothic" panose="020B0502020202020204" pitchFamily="34" charset="0"/>
              </a:rPr>
              <a:t>cf. de communicatiepiramides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). De didactische vertaling van algemene en specifieke doelen komt dus nooit exclusief de individuele leraar of de individuele levensbeschouwelijke traditie toe. (</a:t>
            </a:r>
            <a:r>
              <a:rPr lang="nl-BE" i="1" dirty="0">
                <a:solidFill>
                  <a:srgbClr val="FFFF00"/>
                </a:solidFill>
                <a:latin typeface="Century Gothic" panose="020B0502020202020204" pitchFamily="34" charset="0"/>
              </a:rPr>
              <a:t>cf. Binnen werking is daarom alles gedekt door en raadpleegbaar voor door de ≠ </a:t>
            </a:r>
            <a:r>
              <a:rPr lang="nl-BE" i="1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LBV’en</a:t>
            </a:r>
            <a:r>
              <a:rPr lang="nl-BE" i="1" dirty="0">
                <a:solidFill>
                  <a:srgbClr val="FFFF00"/>
                </a:solidFill>
                <a:latin typeface="Century Gothic" panose="020B0502020202020204" pitchFamily="34" charset="0"/>
              </a:rPr>
              <a:t> (de lestrajecten, de verslagen…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Nood aan werkdefinitie.</a:t>
            </a:r>
          </a:p>
          <a:p>
            <a:pPr marL="0" indent="0">
              <a:buNone/>
            </a:pPr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87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B4E005-0E4A-94A0-7160-065A3F38E7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651502-8E75-F65C-9B9E-633B10FC6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604"/>
            <a:ext cx="10515600" cy="1325563"/>
          </a:xfrm>
        </p:spPr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WERKDEFINITIE</a:t>
            </a:r>
            <a:endParaRPr lang="nl-NL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15AF3D5-79DE-0F47-9361-B56D24DCD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Afbeelding 3" descr="Afbeelding met tekst, schermopname, Lettertype, document&#10;&#10;Automatisch gegenereerde beschrijving">
            <a:extLst>
              <a:ext uri="{FF2B5EF4-FFF2-40B4-BE49-F238E27FC236}">
                <a16:creationId xmlns:a16="http://schemas.microsoft.com/office/drawing/2014/main" id="{F1202582-151D-0E85-41C6-EE608A90C7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8296" y="1193866"/>
            <a:ext cx="7707683" cy="540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93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18A1D5-DEFF-6CCB-CCBE-64E15AFD61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EB00D1-0D58-635D-BC2B-5B7AA9C12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DUBBELE INSTEEK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 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Dubbel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gevolg</a:t>
            </a:r>
            <a:endParaRPr lang="nl-NL" i="1" dirty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815A847-8EE0-5CAD-545B-E2C2C33FCE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nl-BE" b="1" dirty="0">
                <a:solidFill>
                  <a:srgbClr val="FFFF00"/>
                </a:solidFill>
                <a:latin typeface="Century Gothic" panose="020B0502020202020204" pitchFamily="34" charset="0"/>
              </a:rPr>
              <a:t>Verschil ILD-werking en ILC-projecten</a:t>
            </a:r>
          </a:p>
          <a:p>
            <a:pPr marL="0" indent="0">
              <a:buNone/>
            </a:pP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</a:t>
            </a:r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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Levensbeschouwelijke faciliteren via 	</a:t>
            </a:r>
            <a:r>
              <a:rPr lang="nl-BE" i="1" u="sng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c</a:t>
            </a:r>
            <a:r>
              <a:rPr lang="nl-BE" i="1" u="sng" dirty="0">
                <a:solidFill>
                  <a:schemeClr val="accent2"/>
                </a:solidFill>
                <a:latin typeface="Century Gothic" panose="020B0502020202020204" pitchFamily="34" charset="0"/>
              </a:rPr>
              <a:t>ommunicatiepiramides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</a:rPr>
              <a:t>.</a:t>
            </a:r>
          </a:p>
          <a:p>
            <a:pPr marL="0" indent="0">
              <a:buNone/>
            </a:pPr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nl-BE" b="1" dirty="0">
                <a:solidFill>
                  <a:srgbClr val="FFFF00"/>
                </a:solidFill>
                <a:latin typeface="Century Gothic" panose="020B0502020202020204" pitchFamily="34" charset="0"/>
              </a:rPr>
              <a:t>Klemtoon op ‘binnenperspectief’</a:t>
            </a:r>
          </a:p>
          <a:p>
            <a:pPr marL="0" indent="0">
              <a:buNone/>
            </a:pPr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 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</a:rPr>
              <a:t>Gezamenlijk project via verregaande 	samenwerkingsverbanden (dialoog) voor lestrajecten 	op </a:t>
            </a:r>
            <a:r>
              <a:rPr lang="nl-BE" i="1" u="sng" dirty="0" err="1">
                <a:solidFill>
                  <a:schemeClr val="accent2"/>
                </a:solidFill>
                <a:latin typeface="Century Gothic" panose="020B0502020202020204" pitchFamily="34" charset="0"/>
              </a:rPr>
              <a:t>ILDrive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8960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A8125D-83AB-174D-99DB-AB2A1010E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>
            <a:extLst>
              <a:ext uri="{FF2B5EF4-FFF2-40B4-BE49-F238E27FC236}">
                <a16:creationId xmlns:a16="http://schemas.microsoft.com/office/drawing/2014/main" id="{42F4D7F9-BCB8-6882-336D-DF8D69B30F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2070" y="662895"/>
            <a:ext cx="9144000" cy="1655762"/>
          </a:xfrm>
        </p:spPr>
        <p:txBody>
          <a:bodyPr/>
          <a:lstStyle/>
          <a:p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</a:rPr>
              <a:t>Gevolg 1</a:t>
            </a:r>
          </a:p>
          <a:p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</a:rPr>
              <a:t>Communicatiepiramides</a:t>
            </a:r>
            <a:endParaRPr lang="nl-NL" dirty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9BB2D407-235E-2FBC-2E2B-3654D57AF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5930" y="2183669"/>
            <a:ext cx="5762800" cy="3826701"/>
          </a:xfrm>
          <a:prstGeom prst="rect">
            <a:avLst/>
          </a:prstGeom>
        </p:spPr>
      </p:pic>
      <p:sp>
        <p:nvSpPr>
          <p:cNvPr id="8" name="Gelijkbenige driehoek 7">
            <a:extLst>
              <a:ext uri="{FF2B5EF4-FFF2-40B4-BE49-F238E27FC236}">
                <a16:creationId xmlns:a16="http://schemas.microsoft.com/office/drawing/2014/main" id="{024658DB-124C-0FDB-E270-86F830139A1E}"/>
              </a:ext>
            </a:extLst>
          </p:cNvPr>
          <p:cNvSpPr/>
          <p:nvPr/>
        </p:nvSpPr>
        <p:spPr>
          <a:xfrm>
            <a:off x="1783532" y="3127570"/>
            <a:ext cx="4897676" cy="2571772"/>
          </a:xfrm>
          <a:prstGeom prst="triangl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Tekstballon: ovaal 3">
            <a:extLst>
              <a:ext uri="{FF2B5EF4-FFF2-40B4-BE49-F238E27FC236}">
                <a16:creationId xmlns:a16="http://schemas.microsoft.com/office/drawing/2014/main" id="{4B25BAFD-0811-B3A1-84B2-A7197FD933DD}"/>
              </a:ext>
            </a:extLst>
          </p:cNvPr>
          <p:cNvSpPr/>
          <p:nvPr/>
        </p:nvSpPr>
        <p:spPr>
          <a:xfrm>
            <a:off x="8281865" y="326641"/>
            <a:ext cx="3425720" cy="3026194"/>
          </a:xfrm>
          <a:prstGeom prst="wedgeEllipseCallout">
            <a:avLst>
              <a:gd name="adj1" fmla="val -61677"/>
              <a:gd name="adj2" fmla="val 4497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Gecentraliseerd op </a:t>
            </a:r>
            <a:r>
              <a:rPr lang="nl-BE" sz="2000" b="1" dirty="0" err="1">
                <a:solidFill>
                  <a:schemeClr val="bg1"/>
                </a:solidFill>
                <a:latin typeface="Century Gothic" panose="020B0502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ILdrive</a:t>
            </a:r>
            <a:endParaRPr lang="nl-NL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kstballon: ovaal 1">
            <a:extLst>
              <a:ext uri="{FF2B5EF4-FFF2-40B4-BE49-F238E27FC236}">
                <a16:creationId xmlns:a16="http://schemas.microsoft.com/office/drawing/2014/main" id="{F37EE131-BF85-F60A-491C-922B959A9C92}"/>
              </a:ext>
            </a:extLst>
          </p:cNvPr>
          <p:cNvSpPr/>
          <p:nvPr/>
        </p:nvSpPr>
        <p:spPr>
          <a:xfrm>
            <a:off x="8156680" y="3505165"/>
            <a:ext cx="3676091" cy="2957818"/>
          </a:xfrm>
          <a:prstGeom prst="wedgeEllipseCallout">
            <a:avLst>
              <a:gd name="adj1" fmla="val -65045"/>
              <a:gd name="adj2" fmla="val -15571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 inspecteurs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72 </a:t>
            </a:r>
            <a:r>
              <a:rPr lang="nl-BE" sz="20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teamverantw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12 SG en dito coördinatoren</a:t>
            </a:r>
            <a:endParaRPr lang="nl-NL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067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4D396-F167-084A-DAB1-71365F05A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>
            <a:extLst>
              <a:ext uri="{FF2B5EF4-FFF2-40B4-BE49-F238E27FC236}">
                <a16:creationId xmlns:a16="http://schemas.microsoft.com/office/drawing/2014/main" id="{390220A9-54B9-60EF-75FA-51DD86AE55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2070" y="662895"/>
            <a:ext cx="9144000" cy="1655762"/>
          </a:xfrm>
        </p:spPr>
        <p:txBody>
          <a:bodyPr/>
          <a:lstStyle/>
          <a:p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</a:rPr>
              <a:t>Gevolg 1</a:t>
            </a:r>
          </a:p>
          <a:p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</a:rPr>
              <a:t>Communicatiepiramides</a:t>
            </a:r>
            <a:endParaRPr lang="nl-NL" dirty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AC86E15C-8BE6-5E25-F21C-67896E7C1D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571" y="2183669"/>
            <a:ext cx="5762800" cy="3826701"/>
          </a:xfrm>
          <a:prstGeom prst="rect">
            <a:avLst/>
          </a:prstGeom>
        </p:spPr>
      </p:pic>
      <p:sp>
        <p:nvSpPr>
          <p:cNvPr id="8" name="Gelijkbenige driehoek 7">
            <a:extLst>
              <a:ext uri="{FF2B5EF4-FFF2-40B4-BE49-F238E27FC236}">
                <a16:creationId xmlns:a16="http://schemas.microsoft.com/office/drawing/2014/main" id="{A8EB69BB-915D-A038-7BAB-8B0CFCCE9930}"/>
              </a:ext>
            </a:extLst>
          </p:cNvPr>
          <p:cNvSpPr/>
          <p:nvPr/>
        </p:nvSpPr>
        <p:spPr>
          <a:xfrm>
            <a:off x="1783532" y="3127570"/>
            <a:ext cx="4897676" cy="2571772"/>
          </a:xfrm>
          <a:prstGeom prst="triangl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Tekstballon: ovaal 3">
            <a:extLst>
              <a:ext uri="{FF2B5EF4-FFF2-40B4-BE49-F238E27FC236}">
                <a16:creationId xmlns:a16="http://schemas.microsoft.com/office/drawing/2014/main" id="{641A18BF-FA99-81C3-0226-7E03319336FD}"/>
              </a:ext>
            </a:extLst>
          </p:cNvPr>
          <p:cNvSpPr/>
          <p:nvPr/>
        </p:nvSpPr>
        <p:spPr>
          <a:xfrm>
            <a:off x="7089732" y="1753643"/>
            <a:ext cx="4847572" cy="4441462"/>
          </a:xfrm>
          <a:prstGeom prst="wedgeEllipseCallout">
            <a:avLst>
              <a:gd name="adj1" fmla="val -107320"/>
              <a:gd name="adj2" fmla="val -2637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(trimestrieel) </a:t>
            </a:r>
            <a:r>
              <a:rPr lang="nl-BE" sz="20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overleggroepen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tussen leraren LBV </a:t>
            </a:r>
            <a:r>
              <a:rPr lang="nl-BE" sz="2000" b="1" u="sng" dirty="0">
                <a:solidFill>
                  <a:srgbClr val="FFFF00"/>
                </a:solidFill>
                <a:latin typeface="Century Gothic" panose="020B0502020202020204" pitchFamily="34" charset="0"/>
              </a:rPr>
              <a:t>o.l.v. 2 I.A.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   (= </a:t>
            </a:r>
            <a:r>
              <a:rPr lang="nl-BE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teamverantwoordelijken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) op SG-niveau</a:t>
            </a:r>
          </a:p>
          <a:p>
            <a:pPr marL="457200" indent="-457200">
              <a:buFont typeface="+mj-lt"/>
              <a:buAutoNum type="arabicPeriod"/>
            </a:pPr>
            <a:endParaRPr lang="nl-BE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Trimestriële </a:t>
            </a:r>
            <a:r>
              <a:rPr lang="nl-BE" sz="20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overleggroep 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tussen </a:t>
            </a:r>
            <a:r>
              <a:rPr lang="nl-BE" sz="20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I.A.’s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 </a:t>
            </a:r>
            <a:r>
              <a:rPr lang="nl-BE" sz="20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West-en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Oost-Vlaanderen in Gent</a:t>
            </a:r>
            <a:endParaRPr lang="nl-NL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846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1128B-F558-44CB-3C25-EFB5C5F60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>
            <a:extLst>
              <a:ext uri="{FF2B5EF4-FFF2-40B4-BE49-F238E27FC236}">
                <a16:creationId xmlns:a16="http://schemas.microsoft.com/office/drawing/2014/main" id="{102A9B29-586D-1272-07C2-FBD26B1B02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2070" y="662895"/>
            <a:ext cx="9144000" cy="1655762"/>
          </a:xfrm>
        </p:spPr>
        <p:txBody>
          <a:bodyPr/>
          <a:lstStyle/>
          <a:p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</a:rPr>
              <a:t>Gevolg 1</a:t>
            </a:r>
          </a:p>
          <a:p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</a:rPr>
              <a:t>Communicatiepiramides</a:t>
            </a:r>
            <a:endParaRPr lang="nl-NL" dirty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79598C1B-3C3B-AB74-BC98-8AA3C9DF1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571" y="2183669"/>
            <a:ext cx="5762800" cy="3826701"/>
          </a:xfrm>
          <a:prstGeom prst="rect">
            <a:avLst/>
          </a:prstGeom>
        </p:spPr>
      </p:pic>
      <p:sp>
        <p:nvSpPr>
          <p:cNvPr id="8" name="Gelijkbenige driehoek 7">
            <a:extLst>
              <a:ext uri="{FF2B5EF4-FFF2-40B4-BE49-F238E27FC236}">
                <a16:creationId xmlns:a16="http://schemas.microsoft.com/office/drawing/2014/main" id="{59719A03-34B1-2813-4782-13135B790E39}"/>
              </a:ext>
            </a:extLst>
          </p:cNvPr>
          <p:cNvSpPr/>
          <p:nvPr/>
        </p:nvSpPr>
        <p:spPr>
          <a:xfrm>
            <a:off x="1783532" y="3127570"/>
            <a:ext cx="4897676" cy="2571772"/>
          </a:xfrm>
          <a:prstGeom prst="triangl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Tekstballon: ovaal 8">
            <a:extLst>
              <a:ext uri="{FF2B5EF4-FFF2-40B4-BE49-F238E27FC236}">
                <a16:creationId xmlns:a16="http://schemas.microsoft.com/office/drawing/2014/main" id="{C4F92C3B-A5B2-1F1D-012B-DB2BB191E102}"/>
              </a:ext>
            </a:extLst>
          </p:cNvPr>
          <p:cNvSpPr/>
          <p:nvPr/>
        </p:nvSpPr>
        <p:spPr>
          <a:xfrm>
            <a:off x="7089732" y="1753643"/>
            <a:ext cx="4847572" cy="4441462"/>
          </a:xfrm>
          <a:prstGeom prst="wedgeEllipseCallout">
            <a:avLst>
              <a:gd name="adj1" fmla="val -107320"/>
              <a:gd name="adj2" fmla="val -2637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(trimestrieel) </a:t>
            </a:r>
            <a:r>
              <a:rPr lang="nl-BE" sz="20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overleggroepen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tussen leraren LBV </a:t>
            </a:r>
            <a:r>
              <a:rPr lang="nl-BE" sz="2000" b="1" u="sng" dirty="0">
                <a:solidFill>
                  <a:srgbClr val="FFFF00"/>
                </a:solidFill>
                <a:latin typeface="Century Gothic" panose="020B0502020202020204" pitchFamily="34" charset="0"/>
              </a:rPr>
              <a:t>o.l.v. 2 I.A.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   (= </a:t>
            </a:r>
            <a:r>
              <a:rPr lang="nl-BE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teamverantwoordelijken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) op SG-niveau</a:t>
            </a:r>
          </a:p>
          <a:p>
            <a:pPr marL="457200" indent="-457200">
              <a:buFont typeface="+mj-lt"/>
              <a:buAutoNum type="arabicPeriod"/>
            </a:pPr>
            <a:endParaRPr lang="nl-BE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Trimestriële </a:t>
            </a:r>
            <a:r>
              <a:rPr lang="nl-BE" sz="20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overleggroep 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tussen </a:t>
            </a:r>
            <a:r>
              <a:rPr lang="nl-BE" sz="20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I.A.’s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 </a:t>
            </a:r>
            <a:r>
              <a:rPr lang="nl-BE" sz="20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West-en</a:t>
            </a:r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Oost-Vlaanderen in Gent</a:t>
            </a:r>
            <a:endParaRPr lang="nl-NL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4013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60E0D2-335D-E5BB-1D7A-0B2F093A5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F4A579-9FC4-DC09-D4E7-933525D64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DUBBELE INSTEEK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 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Dubbel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gevolg</a:t>
            </a:r>
            <a:endParaRPr lang="nl-NL" i="1" dirty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DCB0617-29AC-B19B-F3D5-163346405B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nl-BE" b="1" dirty="0">
                <a:solidFill>
                  <a:srgbClr val="FFFF00"/>
                </a:solidFill>
                <a:latin typeface="Century Gothic" panose="020B0502020202020204" pitchFamily="34" charset="0"/>
              </a:rPr>
              <a:t>Verschil ILD-werking en ILC-projecten</a:t>
            </a:r>
          </a:p>
          <a:p>
            <a:pPr marL="0" indent="0">
              <a:buNone/>
            </a:pP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</a:t>
            </a:r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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Levensbeschouwelijke faciliteren via 	</a:t>
            </a:r>
            <a:r>
              <a:rPr lang="nl-BE" i="1" u="sng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c</a:t>
            </a:r>
            <a:r>
              <a:rPr lang="nl-BE" i="1" u="sng" dirty="0">
                <a:solidFill>
                  <a:schemeClr val="accent2"/>
                </a:solidFill>
                <a:latin typeface="Century Gothic" panose="020B0502020202020204" pitchFamily="34" charset="0"/>
              </a:rPr>
              <a:t>ommunicatiepiramides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</a:rPr>
              <a:t>.</a:t>
            </a:r>
          </a:p>
          <a:p>
            <a:pPr marL="0" indent="0">
              <a:buNone/>
            </a:pPr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nl-BE" b="1" dirty="0">
                <a:solidFill>
                  <a:srgbClr val="FFFF00"/>
                </a:solidFill>
                <a:latin typeface="Century Gothic" panose="020B0502020202020204" pitchFamily="34" charset="0"/>
              </a:rPr>
              <a:t>Klemtoon op ‘binnenperspectief’</a:t>
            </a:r>
          </a:p>
          <a:p>
            <a:pPr marL="0" indent="0">
              <a:buNone/>
            </a:pPr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 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</a:rPr>
              <a:t>Gezamenlijk project via verregaande 	samenwerkingsverbanden (dialoog) voor lestrajecten 	op </a:t>
            </a:r>
            <a:r>
              <a:rPr lang="nl-BE" i="1" u="sng" dirty="0" err="1">
                <a:solidFill>
                  <a:schemeClr val="accent2"/>
                </a:solidFill>
                <a:latin typeface="Century Gothic" panose="020B0502020202020204" pitchFamily="34" charset="0"/>
              </a:rPr>
              <a:t>ILDrive</a:t>
            </a:r>
            <a:r>
              <a:rPr lang="nl-BE" i="1" dirty="0">
                <a:solidFill>
                  <a:schemeClr val="accent2"/>
                </a:solidFill>
                <a:latin typeface="Century Gothic" panose="020B0502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6327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514B79-20E6-03C7-702B-01A47F8863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>
            <a:extLst>
              <a:ext uri="{FF2B5EF4-FFF2-40B4-BE49-F238E27FC236}">
                <a16:creationId xmlns:a16="http://schemas.microsoft.com/office/drawing/2014/main" id="{9237DBE1-E196-4D48-8E14-E1B06A97BB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2070" y="662895"/>
            <a:ext cx="9144000" cy="1655762"/>
          </a:xfrm>
        </p:spPr>
        <p:txBody>
          <a:bodyPr/>
          <a:lstStyle/>
          <a:p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</a:rPr>
              <a:t>Gevolg 2</a:t>
            </a:r>
          </a:p>
          <a:p>
            <a:r>
              <a:rPr lang="nl-BE" dirty="0">
                <a:solidFill>
                  <a:schemeClr val="accent2"/>
                </a:solidFill>
                <a:latin typeface="Century Gothic" panose="020B0502020202020204" pitchFamily="34" charset="0"/>
              </a:rPr>
              <a:t>Databank met lestrajecten</a:t>
            </a:r>
            <a:endParaRPr lang="nl-NL" dirty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Tekstballon: ovaal 3">
            <a:extLst>
              <a:ext uri="{FF2B5EF4-FFF2-40B4-BE49-F238E27FC236}">
                <a16:creationId xmlns:a16="http://schemas.microsoft.com/office/drawing/2014/main" id="{34A5C8A4-4882-5936-A601-148728387590}"/>
              </a:ext>
            </a:extLst>
          </p:cNvPr>
          <p:cNvSpPr/>
          <p:nvPr/>
        </p:nvSpPr>
        <p:spPr>
          <a:xfrm>
            <a:off x="8254651" y="1340285"/>
            <a:ext cx="3231715" cy="2642992"/>
          </a:xfrm>
          <a:prstGeom prst="wedgeEllipseCallout">
            <a:avLst>
              <a:gd name="adj1" fmla="val -61677"/>
              <a:gd name="adj2" fmla="val 4497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Gecentraliseerd op </a:t>
            </a:r>
            <a:r>
              <a:rPr lang="nl-BE" sz="2000" b="1" dirty="0" err="1">
                <a:solidFill>
                  <a:schemeClr val="bg1"/>
                </a:solidFill>
                <a:latin typeface="Century Gothic" panose="020B0502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ILdrive</a:t>
            </a:r>
            <a:endParaRPr lang="nl-NL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Afbeelding 1" descr="Afbeelding met symbool, logo, schets, Lettertype&#10;&#10;Automatisch gegenereerde beschrijving">
            <a:extLst>
              <a:ext uri="{FF2B5EF4-FFF2-40B4-BE49-F238E27FC236}">
                <a16:creationId xmlns:a16="http://schemas.microsoft.com/office/drawing/2014/main" id="{9E0E3266-6652-523C-E378-DA529019BE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220" y="1964860"/>
            <a:ext cx="4036834" cy="403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222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4D5F86-CF03-E1D2-8E71-A63712FEC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Kernbegrippen</a:t>
            </a:r>
            <a:endParaRPr lang="nl-NL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586ED74A-D008-D641-AE89-99899D5F8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767" y="1690688"/>
            <a:ext cx="10250466" cy="465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0166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A832EF-8A2A-9033-34F1-E00EBB91AD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80521F-472B-0599-B37F-C853638FB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dialoogtrekkers</a:t>
            </a:r>
            <a:endParaRPr lang="nl-NL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7BDA0873-ECFC-1DF0-1BB2-289409ECA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410" y="1340102"/>
            <a:ext cx="8151180" cy="501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889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7E87C4-3728-215D-CB67-2125386AC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641989-4903-314B-C22C-77AD9E4A6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lestrajecten</a:t>
            </a:r>
            <a:endParaRPr lang="nl-NL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41ADCC09-362D-4D70-186A-534E01E32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0700" y="1437122"/>
            <a:ext cx="8918533" cy="484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878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07D8A-2206-2AC4-A1C6-53E081D7A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3A5E10-E152-9AF4-5102-0A0CABB05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Aan de slag met ILD</a:t>
            </a:r>
            <a:endParaRPr lang="nl-NL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BF2314A-4F4E-FDA8-0830-0996BC2B3B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682" y="1433384"/>
            <a:ext cx="6059371" cy="5276005"/>
          </a:xfrm>
          <a:prstGeom prst="rect">
            <a:avLst/>
          </a:prstGeom>
        </p:spPr>
      </p:pic>
      <p:sp>
        <p:nvSpPr>
          <p:cNvPr id="5" name="Ovaal 4">
            <a:extLst>
              <a:ext uri="{FF2B5EF4-FFF2-40B4-BE49-F238E27FC236}">
                <a16:creationId xmlns:a16="http://schemas.microsoft.com/office/drawing/2014/main" id="{1E0D8676-DF90-97EC-D136-5F2DDEB7955F}"/>
              </a:ext>
            </a:extLst>
          </p:cNvPr>
          <p:cNvSpPr/>
          <p:nvPr/>
        </p:nvSpPr>
        <p:spPr>
          <a:xfrm>
            <a:off x="4889837" y="1420037"/>
            <a:ext cx="1495168" cy="105032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Ovaal 6">
            <a:extLst>
              <a:ext uri="{FF2B5EF4-FFF2-40B4-BE49-F238E27FC236}">
                <a16:creationId xmlns:a16="http://schemas.microsoft.com/office/drawing/2014/main" id="{525CA56B-D0A8-D6CF-EE45-9E76D6BCC9E2}"/>
              </a:ext>
            </a:extLst>
          </p:cNvPr>
          <p:cNvSpPr/>
          <p:nvPr/>
        </p:nvSpPr>
        <p:spPr>
          <a:xfrm>
            <a:off x="4909752" y="5659065"/>
            <a:ext cx="1495168" cy="105032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3A58845D-1B7E-8886-0E9F-E35D4D5AD8AB}"/>
              </a:ext>
            </a:extLst>
          </p:cNvPr>
          <p:cNvSpPr txBox="1"/>
          <p:nvPr/>
        </p:nvSpPr>
        <p:spPr>
          <a:xfrm>
            <a:off x="7648832" y="1816443"/>
            <a:ext cx="355874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Algemene didactiek, telkens in functie van dialoog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Carrouseldidactiek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Moderatordidactiek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BE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Bzl</a:t>
            </a: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-didactiek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Lestraject-specifieke didactiek</a:t>
            </a:r>
          </a:p>
          <a:p>
            <a:pPr marL="342900" indent="-342900">
              <a:buFont typeface="+mj-lt"/>
              <a:buAutoNum type="arabicPeriod"/>
            </a:pPr>
            <a:endParaRPr lang="nl-BE" dirty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Achtergrondinfo</a:t>
            </a:r>
          </a:p>
        </p:txBody>
      </p:sp>
      <p:cxnSp>
        <p:nvCxnSpPr>
          <p:cNvPr id="10" name="Rechte verbindingslijn met pijl 9">
            <a:extLst>
              <a:ext uri="{FF2B5EF4-FFF2-40B4-BE49-F238E27FC236}">
                <a16:creationId xmlns:a16="http://schemas.microsoft.com/office/drawing/2014/main" id="{E1CBF4B9-4019-423A-B655-00BFC931B845}"/>
              </a:ext>
            </a:extLst>
          </p:cNvPr>
          <p:cNvCxnSpPr/>
          <p:nvPr/>
        </p:nvCxnSpPr>
        <p:spPr>
          <a:xfrm flipV="1">
            <a:off x="6012611" y="2156604"/>
            <a:ext cx="1636221" cy="361446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Rechte verbindingslijn met pijl 10">
            <a:extLst>
              <a:ext uri="{FF2B5EF4-FFF2-40B4-BE49-F238E27FC236}">
                <a16:creationId xmlns:a16="http://schemas.microsoft.com/office/drawing/2014/main" id="{83743516-837B-3BC6-4133-3E2ECEBF487A}"/>
              </a:ext>
            </a:extLst>
          </p:cNvPr>
          <p:cNvCxnSpPr>
            <a:cxnSpLocks/>
            <a:stCxn id="7" idx="7"/>
          </p:cNvCxnSpPr>
          <p:nvPr/>
        </p:nvCxnSpPr>
        <p:spPr>
          <a:xfrm flipV="1">
            <a:off x="6185958" y="4048125"/>
            <a:ext cx="1462874" cy="176475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Rechte verbindingslijn met pijl 11">
            <a:extLst>
              <a:ext uri="{FF2B5EF4-FFF2-40B4-BE49-F238E27FC236}">
                <a16:creationId xmlns:a16="http://schemas.microsoft.com/office/drawing/2014/main" id="{E71D7795-7C9D-34AF-0805-DE5C56D76302}"/>
              </a:ext>
            </a:extLst>
          </p:cNvPr>
          <p:cNvCxnSpPr>
            <a:cxnSpLocks/>
          </p:cNvCxnSpPr>
          <p:nvPr/>
        </p:nvCxnSpPr>
        <p:spPr>
          <a:xfrm flipV="1">
            <a:off x="6317411" y="4800600"/>
            <a:ext cx="1354204" cy="127527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8808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24181-FC6F-8AA5-4257-B8891D0F5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EF7C82-92B9-F6C7-52A9-A94811FDB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Stand van Zaken</a:t>
            </a:r>
            <a:endParaRPr lang="nl-NL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DD109D8-7154-E493-3353-06465EBF35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We werken </a:t>
            </a:r>
            <a:r>
              <a:rPr lang="nl-BE" sz="2400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Ildrive</a:t>
            </a:r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 uit in drie (mogelijks vier) scholengroepen.</a:t>
            </a:r>
          </a:p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Er zijn momenteel 13 lestrajecten in opbouw (en 15 verdeeld).</a:t>
            </a:r>
          </a:p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Er worden telkens drie fysieke algemene overlegmomenten en tussentijdse digitale werkvergaderingen tussen de algemene overlegmomenten door .</a:t>
            </a:r>
          </a:p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Een overleggroep bevat gemiddeld 12 mensen</a:t>
            </a:r>
            <a:r>
              <a:rPr lang="nl-BE" sz="2400" i="1" dirty="0">
                <a:solidFill>
                  <a:srgbClr val="FFFF00"/>
                </a:solidFill>
                <a:latin typeface="Century Gothic" panose="020B0502020202020204" pitchFamily="34" charset="0"/>
              </a:rPr>
              <a:t>.</a:t>
            </a:r>
          </a:p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Een deelgroep bevat gemiddeld 3/4 mensen.</a:t>
            </a:r>
            <a:endParaRPr lang="nl-NL" sz="2400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B44F7567-F0E4-2FBE-91B6-A53A09979F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744" y="0"/>
            <a:ext cx="114485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62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0CE8E0-8088-E497-53CD-44A6E45C6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>
                <a:solidFill>
                  <a:srgbClr val="FFFF00"/>
                </a:solidFill>
                <a:latin typeface="Century Gothic" panose="020B0502020202020204" pitchFamily="34" charset="0"/>
              </a:rPr>
              <a:t>Toekomst</a:t>
            </a:r>
            <a:endParaRPr lang="nl-NL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356ADE7-AA17-F103-E206-03FD291A0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7975"/>
            <a:ext cx="10515600" cy="4351338"/>
          </a:xfrm>
        </p:spPr>
        <p:txBody>
          <a:bodyPr>
            <a:normAutofit/>
          </a:bodyPr>
          <a:lstStyle/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Afwerken opgestarte lestrajecten volgens gedeelde sjablonen (‘25-’26).</a:t>
            </a:r>
          </a:p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Opstarten nieuwe lestrajecten en overleggroepen (‘26-’27).</a:t>
            </a:r>
          </a:p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Voorzien in meer uitgebreide didactische vertaling via handleiding bij lestrajecten (‘25-’26 + ‘26-’27).</a:t>
            </a:r>
          </a:p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Toetsing aan het werkveld (‘26-’27).</a:t>
            </a:r>
          </a:p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Omschrijving van grondhouding leerling (</a:t>
            </a:r>
            <a:r>
              <a:rPr lang="nl-BE" sz="2400" i="1" dirty="0">
                <a:solidFill>
                  <a:srgbClr val="FFFF00"/>
                </a:solidFill>
                <a:latin typeface="Century Gothic" panose="020B0502020202020204" pitchFamily="34" charset="0"/>
              </a:rPr>
              <a:t>gesprek met een open geest</a:t>
            </a:r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); voorlopig 3 suggesties vanuit de overleggroepen (</a:t>
            </a:r>
            <a:r>
              <a:rPr lang="nl-BE" sz="2400" i="1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civil-conversation</a:t>
            </a:r>
            <a:r>
              <a:rPr lang="nl-BE" sz="2400" i="1" dirty="0">
                <a:solidFill>
                  <a:srgbClr val="FFFF00"/>
                </a:solidFill>
                <a:latin typeface="Century Gothic" panose="020B0502020202020204" pitchFamily="34" charset="0"/>
              </a:rPr>
              <a:t>, verbindend communiceren, meer-mindere-model).</a:t>
            </a:r>
          </a:p>
          <a:p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Opdracht overleg </a:t>
            </a:r>
            <a:r>
              <a:rPr lang="nl-BE" sz="2400" dirty="0" err="1">
                <a:solidFill>
                  <a:srgbClr val="FFFF00"/>
                </a:solidFill>
                <a:latin typeface="Century Gothic" panose="020B0502020202020204" pitchFamily="34" charset="0"/>
              </a:rPr>
              <a:t>I.A’s</a:t>
            </a:r>
            <a:r>
              <a:rPr lang="nl-BE" sz="2400" dirty="0">
                <a:solidFill>
                  <a:srgbClr val="FFFF00"/>
                </a:solidFill>
                <a:latin typeface="Century Gothic" panose="020B0502020202020204" pitchFamily="34" charset="0"/>
              </a:rPr>
              <a:t> : Strategie omgaan met ILD en visietekst. (‘26-’27). </a:t>
            </a:r>
            <a:endParaRPr lang="nl-NL" sz="2400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59B92E67-B592-4C6E-400F-DAA8172CAB22}"/>
              </a:ext>
            </a:extLst>
          </p:cNvPr>
          <p:cNvSpPr txBox="1"/>
          <p:nvPr/>
        </p:nvSpPr>
        <p:spPr>
          <a:xfrm>
            <a:off x="1311348" y="3224091"/>
            <a:ext cx="9569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55"/>
            <a:r>
              <a:rPr lang="nl-NL" sz="3600" b="1" dirty="0">
                <a:solidFill>
                  <a:srgbClr val="C3004B"/>
                </a:solidFill>
                <a:latin typeface="Flanders Art Sans"/>
              </a:rPr>
              <a:t>Overzicht lokalen</a:t>
            </a:r>
            <a:endParaRPr lang="nl-BE" sz="3600" b="1" dirty="0">
              <a:solidFill>
                <a:srgbClr val="C3004B"/>
              </a:solidFill>
              <a:latin typeface="Flanders Art Sans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44E95DAF-97A8-8B8D-9459-09C4699EC00B}"/>
              </a:ext>
            </a:extLst>
          </p:cNvPr>
          <p:cNvSpPr txBox="1"/>
          <p:nvPr/>
        </p:nvSpPr>
        <p:spPr>
          <a:xfrm>
            <a:off x="769088" y="268245"/>
            <a:ext cx="10653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55"/>
            <a:r>
              <a:rPr lang="nl-NL" sz="3600" b="1" dirty="0">
                <a:solidFill>
                  <a:srgbClr val="C3004B"/>
                </a:solidFill>
                <a:latin typeface="Flanders Art Sans"/>
              </a:rPr>
              <a:t>Werktijd</a:t>
            </a:r>
            <a:endParaRPr lang="nl-BE" sz="3600" b="1" dirty="0">
              <a:solidFill>
                <a:srgbClr val="C3004B"/>
              </a:solidFill>
              <a:latin typeface="Flanders Art Sans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C68E31D1-B6DC-F2F0-3E19-4B1C684D4D3C}"/>
              </a:ext>
            </a:extLst>
          </p:cNvPr>
          <p:cNvSpPr txBox="1"/>
          <p:nvPr/>
        </p:nvSpPr>
        <p:spPr>
          <a:xfrm>
            <a:off x="769088" y="736513"/>
            <a:ext cx="8814391" cy="2251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91435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rgbClr val="000000"/>
                </a:solidFill>
                <a:latin typeface="Flanders Art Sans"/>
              </a:rPr>
              <a:t>Zelfde groep als vorige sessie</a:t>
            </a:r>
          </a:p>
          <a:p>
            <a:pPr marL="285750" indent="-285750" defTabSz="91435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rgbClr val="000000"/>
                </a:solidFill>
                <a:latin typeface="Flanders Art Sans"/>
              </a:rPr>
              <a:t>Verder werken aan materiaal</a:t>
            </a:r>
            <a:r>
              <a:rPr lang="nl-BE" sz="2400" dirty="0">
                <a:solidFill>
                  <a:srgbClr val="000000"/>
                </a:solidFill>
                <a:latin typeface="Flanders Art Sans"/>
              </a:rPr>
              <a:t> (eigen materiaal, materiaal AP Hogeschool, input Rudy </a:t>
            </a:r>
            <a:r>
              <a:rPr lang="nl-BE" sz="2400" dirty="0" err="1">
                <a:solidFill>
                  <a:srgbClr val="000000"/>
                </a:solidFill>
                <a:latin typeface="Flanders Art Sans"/>
              </a:rPr>
              <a:t>Masschelein</a:t>
            </a:r>
            <a:r>
              <a:rPr lang="nl-BE" sz="2400">
                <a:solidFill>
                  <a:srgbClr val="000000"/>
                </a:solidFill>
                <a:latin typeface="Flanders Art Sans"/>
              </a:rPr>
              <a:t>)</a:t>
            </a:r>
            <a:endParaRPr lang="nl-BE" sz="2400" dirty="0">
              <a:solidFill>
                <a:srgbClr val="000000"/>
              </a:solidFill>
              <a:latin typeface="Flanders Art Sans"/>
            </a:endParaRPr>
          </a:p>
          <a:p>
            <a:pPr marL="285750" indent="-285750" defTabSz="91435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l-BE" sz="2400" dirty="0">
                <a:solidFill>
                  <a:srgbClr val="000000"/>
                </a:solidFill>
                <a:latin typeface="Flanders Art Sans"/>
              </a:rPr>
              <a:t>Terugkoppeling in de eigen werkgroep</a:t>
            </a:r>
            <a:endParaRPr lang="nl-NL" sz="2400" dirty="0">
              <a:solidFill>
                <a:srgbClr val="000000"/>
              </a:solidFill>
              <a:latin typeface="Flanders Art Sans"/>
            </a:endParaRP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38A39E37-CDAF-ABF4-E57A-F86B83FC0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840727" y="882156"/>
            <a:ext cx="2350877" cy="5694346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1282F762-EEFE-B776-3323-B3B8A31DF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088" y="3870422"/>
            <a:ext cx="8973802" cy="251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40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B42ECE40-E61B-4250-FEA3-6BE5EE3B96E9}"/>
              </a:ext>
            </a:extLst>
          </p:cNvPr>
          <p:cNvSpPr txBox="1"/>
          <p:nvPr/>
        </p:nvSpPr>
        <p:spPr>
          <a:xfrm>
            <a:off x="4435151" y="1447160"/>
            <a:ext cx="33216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55"/>
            <a:r>
              <a:rPr lang="nl-BE" sz="4800">
                <a:solidFill>
                  <a:srgbClr val="FFFFFF">
                    <a:lumMod val="95000"/>
                  </a:srgbClr>
                </a:solidFill>
                <a:latin typeface="Flanders Art Sans"/>
              </a:rPr>
              <a:t>Bedankt!</a:t>
            </a:r>
          </a:p>
        </p:txBody>
      </p:sp>
    </p:spTree>
    <p:extLst>
      <p:ext uri="{BB962C8B-B14F-4D97-AF65-F5344CB8AC3E}">
        <p14:creationId xmlns:p14="http://schemas.microsoft.com/office/powerpoint/2010/main" val="91416257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Kantoorthema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04B"/>
      </a:accent1>
      <a:accent2>
        <a:srgbClr val="67C0BA"/>
      </a:accent2>
      <a:accent3>
        <a:srgbClr val="532464"/>
      </a:accent3>
      <a:accent4>
        <a:srgbClr val="C3004B"/>
      </a:accent4>
      <a:accent5>
        <a:srgbClr val="67C0BA"/>
      </a:accent5>
      <a:accent6>
        <a:srgbClr val="532464"/>
      </a:accent6>
      <a:hlink>
        <a:srgbClr val="0563C1"/>
      </a:hlink>
      <a:folHlink>
        <a:srgbClr val="954F72"/>
      </a:folHlink>
    </a:clrScheme>
    <a:fontScheme name="GO! - FlandersArt">
      <a:majorFont>
        <a:latin typeface="Flanders Art Sans Condensed Bol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landers Art Sans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1" ma:contentTypeDescription="" ma:contentTypeScope="" ma:versionID="6cf31070f0c65a1d4285a7b1a20148c1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70d905a3a207ce35ac5dfb888c18480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dexed="true" ma:internalName="GOProMigratieBronGUID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Secundair onderwijs</TermName>
          <TermId xmlns="http://schemas.microsoft.com/office/infopath/2007/PartnerControls">5a6d7bf7-2954-423b-a455-adc87e5ebd86</TermId>
        </TermInfo>
      </Terms>
    </o172414bd89a43df866647d10211954f>
    <TaxCatchAll xmlns="cfc230b1-6dd3-467a-8fcc-dfa9df38b740">
      <Value>18</Value>
      <Value>1</Value>
      <Value>21</Value>
    </TaxCatchAll>
    <_dlc_DocId xmlns="cfc230b1-6dd3-467a-8fcc-dfa9df38b740">GOPRO-1830562155-28081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lcf76f155ced4ddcb4097134ff3c332f xmlns="90099885-9432-4caf-9870-10dd17e557ce">
      <Terms xmlns="http://schemas.microsoft.com/office/infopath/2007/PartnerControls"/>
    </lcf76f155ced4ddcb4097134ff3c332f>
    <GOProMigratieBronlocatie xmlns="cfc230b1-6dd3-467a-8fcc-dfa9df38b740" xsi:nil="true"/>
    <_dlc_DocIdUrl xmlns="cfc230b1-6dd3-467a-8fcc-dfa9df38b740">
      <Url>https://gemeenschapsonderwijs.sharepoint.com/sites/prodoc/_layouts/15/DocIdRedir.aspx?ID=GOPRO-1830562155-28081</Url>
      <Description>GOPRO-1830562155-28081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Over GO!</TermName>
          <TermId xmlns="http://schemas.microsoft.com/office/infopath/2007/PartnerControls">e2151251-71d0-4297-b112-07e71cd423f8</TermId>
        </TermInfo>
      </Terms>
    </fef4875bd7d04335af313950a580cd9d>
  </documentManagement>
</p:properties>
</file>

<file path=customXml/itemProps1.xml><?xml version="1.0" encoding="utf-8"?>
<ds:datastoreItem xmlns:ds="http://schemas.openxmlformats.org/officeDocument/2006/customXml" ds:itemID="{F45D309E-DC83-436E-A09A-740F44569E81}"/>
</file>

<file path=customXml/itemProps2.xml><?xml version="1.0" encoding="utf-8"?>
<ds:datastoreItem xmlns:ds="http://schemas.openxmlformats.org/officeDocument/2006/customXml" ds:itemID="{4DF73CE8-AB90-44AF-B9C3-DCDE8717870A}"/>
</file>

<file path=customXml/itemProps3.xml><?xml version="1.0" encoding="utf-8"?>
<ds:datastoreItem xmlns:ds="http://schemas.openxmlformats.org/officeDocument/2006/customXml" ds:itemID="{27605528-D9BD-4CA7-BE02-0EC71295BE54}"/>
</file>

<file path=customXml/itemProps4.xml><?xml version="1.0" encoding="utf-8"?>
<ds:datastoreItem xmlns:ds="http://schemas.openxmlformats.org/officeDocument/2006/customXml" ds:itemID="{36B06C57-0E87-4CCD-B77C-CBF8C660E8C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672</Words>
  <Application>Microsoft Office PowerPoint</Application>
  <PresentationFormat>Breedbeeld</PresentationFormat>
  <Paragraphs>102</Paragraphs>
  <Slides>21</Slides>
  <Notes>7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9</vt:i4>
      </vt:variant>
      <vt:variant>
        <vt:lpstr>Thema</vt:lpstr>
      </vt:variant>
      <vt:variant>
        <vt:i4>2</vt:i4>
      </vt:variant>
      <vt:variant>
        <vt:lpstr>Diatitels</vt:lpstr>
      </vt:variant>
      <vt:variant>
        <vt:i4>21</vt:i4>
      </vt:variant>
    </vt:vector>
  </HeadingPairs>
  <TitlesOfParts>
    <vt:vector size="32" baseType="lpstr">
      <vt:lpstr>Aptos</vt:lpstr>
      <vt:lpstr>Aptos Display</vt:lpstr>
      <vt:lpstr>Arial</vt:lpstr>
      <vt:lpstr>Century Gothic</vt:lpstr>
      <vt:lpstr>Flanders Art Sans</vt:lpstr>
      <vt:lpstr>Flanders Art Sans Condensed</vt:lpstr>
      <vt:lpstr>Flanders Art Sans Condensed Bold</vt:lpstr>
      <vt:lpstr>Wingdings</vt:lpstr>
      <vt:lpstr>Wingdings 2</vt:lpstr>
      <vt:lpstr>Kantoorthema</vt:lpstr>
      <vt:lpstr>1_Kantoorthema</vt:lpstr>
      <vt:lpstr>Lerend netwerk ILD</vt:lpstr>
      <vt:lpstr>Programma</vt:lpstr>
      <vt:lpstr>PowerPoint-presentatie</vt:lpstr>
      <vt:lpstr>PowerPoint-presentatie</vt:lpstr>
      <vt:lpstr>DUBBELE INSTEEK</vt:lpstr>
      <vt:lpstr>DUBBELE INSTEEK</vt:lpstr>
      <vt:lpstr>WERKDEFINITIE</vt:lpstr>
      <vt:lpstr>DUBBELE INSTEEK Dubbel  gevolg</vt:lpstr>
      <vt:lpstr>PowerPoint-presentatie</vt:lpstr>
      <vt:lpstr>PowerPoint-presentatie</vt:lpstr>
      <vt:lpstr>PowerPoint-presentatie</vt:lpstr>
      <vt:lpstr>DUBBELE INSTEEK Dubbel  gevolg</vt:lpstr>
      <vt:lpstr>PowerPoint-presentatie</vt:lpstr>
      <vt:lpstr>Kernbegrippen</vt:lpstr>
      <vt:lpstr>dialoogtrekkers</vt:lpstr>
      <vt:lpstr>lestrajecten</vt:lpstr>
      <vt:lpstr>Aan de slag met ILD</vt:lpstr>
      <vt:lpstr>Stand van Zaken</vt:lpstr>
      <vt:lpstr>Toekomst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 LN ILD sessie 3</dc:title>
  <dc:creator>Rudy Masschelein</dc:creator>
  <cp:lastModifiedBy>Joanna Lemmens</cp:lastModifiedBy>
  <cp:revision>2</cp:revision>
  <dcterms:created xsi:type="dcterms:W3CDTF">2025-01-31T10:44:39Z</dcterms:created>
  <dcterms:modified xsi:type="dcterms:W3CDTF">2025-04-01T08:24:48Z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ProPublicatiestatus">
    <vt:lpwstr>1;#Online|5d773375-47c0-4896-afa8-6eac5ed3e165</vt:lpwstr>
  </property>
  <property fmtid="{D5CDD505-2E9C-101B-9397-08002B2CF9AE}" pid="4" name="_dlc_DocIdItemGuid">
    <vt:lpwstr>6246ad85-03b4-4604-85a5-a4357d76912e</vt:lpwstr>
  </property>
  <property fmtid="{D5CDD505-2E9C-101B-9397-08002B2CF9AE}" pid="5" name="GOProOnderwijsniveaus">
    <vt:lpwstr>18;#Secundair onderwijs|5a6d7bf7-2954-423b-a455-adc87e5ebd86</vt:lpwstr>
  </property>
  <property fmtid="{D5CDD505-2E9C-101B-9397-08002B2CF9AE}" pid="6" name="MediaServiceImageTags">
    <vt:lpwstr/>
  </property>
  <property fmtid="{D5CDD505-2E9C-101B-9397-08002B2CF9AE}" pid="7" name="GOProOorsprong">
    <vt:lpwstr/>
  </property>
  <property fmtid="{D5CDD505-2E9C-101B-9397-08002B2CF9AE}" pid="8" name="GOProThemas">
    <vt:lpwstr>21;#Over GO!|e2151251-71d0-4297-b112-07e71cd423f8</vt:lpwstr>
  </property>
  <property fmtid="{D5CDD505-2E9C-101B-9397-08002B2CF9AE}" pid="9" name="GOProSchooljaar">
    <vt:lpwstr/>
  </property>
  <property fmtid="{D5CDD505-2E9C-101B-9397-08002B2CF9AE}" pid="10" name="GOProJaar">
    <vt:lpwstr/>
  </property>
</Properties>
</file>