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1.xml" ContentType="application/vnd.openxmlformats-officedocument.drawingml.diagramData+xml"/>
  <Override PartName="/ppt/diagrams/data8.xml" ContentType="application/vnd.openxmlformats-officedocument.drawingml.diagramData+xml"/>
  <Override PartName="/ppt/diagrams/data2.xml" ContentType="application/vnd.openxmlformats-officedocument.drawingml.diagramData+xml"/>
  <Override PartName="/ppt/diagrams/data9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drawing7.xml" ContentType="application/vnd.ms-office.drawingml.diagramDrawing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colors7.xml" ContentType="application/vnd.openxmlformats-officedocument.drawingml.diagramColors+xml"/>
  <Override PartName="/ppt/diagrams/quickStyle8.xml" ContentType="application/vnd.openxmlformats-officedocument.drawingml.diagramStyle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layout8.xml" ContentType="application/vnd.openxmlformats-officedocument.drawingml.diagramLayout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7"/>
  </p:notesMasterIdLst>
  <p:sldIdLst>
    <p:sldId id="256" r:id="rId2"/>
    <p:sldId id="769" r:id="rId3"/>
    <p:sldId id="374" r:id="rId4"/>
    <p:sldId id="273" r:id="rId5"/>
    <p:sldId id="711" r:id="rId6"/>
    <p:sldId id="712" r:id="rId7"/>
    <p:sldId id="710" r:id="rId8"/>
    <p:sldId id="768" r:id="rId9"/>
    <p:sldId id="717" r:id="rId10"/>
    <p:sldId id="283" r:id="rId11"/>
    <p:sldId id="289" r:id="rId12"/>
    <p:sldId id="290" r:id="rId13"/>
    <p:sldId id="767" r:id="rId14"/>
    <p:sldId id="770" r:id="rId15"/>
    <p:sldId id="385" r:id="rId16"/>
    <p:sldId id="294" r:id="rId17"/>
    <p:sldId id="295" r:id="rId18"/>
    <p:sldId id="773" r:id="rId19"/>
    <p:sldId id="383" r:id="rId20"/>
    <p:sldId id="297" r:id="rId21"/>
    <p:sldId id="302" r:id="rId22"/>
    <p:sldId id="554" r:id="rId23"/>
    <p:sldId id="304" r:id="rId24"/>
    <p:sldId id="765" r:id="rId25"/>
    <p:sldId id="774" r:id="rId26"/>
    <p:sldId id="425" r:id="rId27"/>
    <p:sldId id="372" r:id="rId28"/>
    <p:sldId id="359" r:id="rId29"/>
    <p:sldId id="718" r:id="rId30"/>
    <p:sldId id="719" r:id="rId31"/>
    <p:sldId id="775" r:id="rId32"/>
    <p:sldId id="362" r:id="rId33"/>
    <p:sldId id="364" r:id="rId34"/>
    <p:sldId id="365" r:id="rId35"/>
    <p:sldId id="266" r:id="rId36"/>
  </p:sldIdLst>
  <p:sldSz cx="12192000" cy="6858000"/>
  <p:notesSz cx="6858000" cy="9144000"/>
  <p:defaultTextStyle>
    <a:defPPr>
      <a:defRPr lang="en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76" autoAdjust="0"/>
    <p:restoredTop sz="96327"/>
  </p:normalViewPr>
  <p:slideViewPr>
    <p:cSldViewPr snapToGrid="0" snapToObjects="1">
      <p:cViewPr varScale="1">
        <p:scale>
          <a:sx n="114" d="100"/>
          <a:sy n="114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45" Type="http://schemas.openxmlformats.org/officeDocument/2006/relationships/customXml" Target="../customXml/item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tableStyles" Target="tableStyle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0BC4DB-5660-403B-AB01-6BC54A631788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BE"/>
        </a:p>
      </dgm:t>
    </dgm:pt>
    <dgm:pt modelId="{8D57986E-1F62-4CFB-97E1-6F4CDFA54E98}">
      <dgm:prSet phldrT="[Texte]"/>
      <dgm:spPr/>
      <dgm:t>
        <a:bodyPr/>
        <a:lstStyle/>
        <a:p>
          <a:r>
            <a:rPr lang="fr-BE" dirty="0" err="1"/>
            <a:t>Welzijn</a:t>
          </a:r>
          <a:r>
            <a:rPr lang="fr-BE" dirty="0"/>
            <a:t> op het </a:t>
          </a:r>
          <a:r>
            <a:rPr lang="fr-BE" dirty="0" err="1"/>
            <a:t>werk</a:t>
          </a:r>
          <a:endParaRPr lang="fr-BE" dirty="0"/>
        </a:p>
      </dgm:t>
    </dgm:pt>
    <dgm:pt modelId="{6EDC9234-9471-46FF-87C5-44F7F9D91E59}" type="parTrans" cxnId="{17A6E945-8B1D-4B71-9223-71E928E2D84B}">
      <dgm:prSet/>
      <dgm:spPr/>
      <dgm:t>
        <a:bodyPr/>
        <a:lstStyle/>
        <a:p>
          <a:endParaRPr lang="fr-BE"/>
        </a:p>
      </dgm:t>
    </dgm:pt>
    <dgm:pt modelId="{BDB82A19-2EE6-4B18-B247-A7C72C1A034C}" type="sibTrans" cxnId="{17A6E945-8B1D-4B71-9223-71E928E2D84B}">
      <dgm:prSet/>
      <dgm:spPr/>
      <dgm:t>
        <a:bodyPr/>
        <a:lstStyle/>
        <a:p>
          <a:endParaRPr lang="fr-BE"/>
        </a:p>
      </dgm:t>
    </dgm:pt>
    <dgm:pt modelId="{8B56635B-9A27-4870-9559-764F74AAC998}">
      <dgm:prSet phldrT="[Texte]" custT="1"/>
      <dgm:spPr>
        <a:solidFill>
          <a:srgbClr val="6CA02F"/>
        </a:solidFill>
        <a:ln>
          <a:solidFill>
            <a:schemeClr val="tx2">
              <a:lumMod val="75000"/>
              <a:lumOff val="25000"/>
            </a:schemeClr>
          </a:solidFill>
        </a:ln>
      </dgm:spPr>
      <dgm:t>
        <a:bodyPr/>
        <a:lstStyle/>
        <a:p>
          <a:r>
            <a:rPr lang="fr-BE" sz="2000" baseline="0" dirty="0"/>
            <a:t>Sociale </a:t>
          </a:r>
          <a:r>
            <a:rPr lang="fr-BE" sz="2000" baseline="0" dirty="0" err="1"/>
            <a:t>noodzaak</a:t>
          </a:r>
          <a:endParaRPr lang="fr-BE" sz="2000" baseline="0" dirty="0"/>
        </a:p>
        <a:p>
          <a:r>
            <a:rPr lang="fr-BE" sz="2000" baseline="0" dirty="0"/>
            <a:t>(</a:t>
          </a:r>
          <a:r>
            <a:rPr lang="fr-BE" sz="2000" baseline="0" dirty="0" err="1"/>
            <a:t>gezondheid</a:t>
          </a:r>
          <a:r>
            <a:rPr lang="fr-BE" sz="2000" baseline="0" dirty="0"/>
            <a:t>)</a:t>
          </a:r>
        </a:p>
      </dgm:t>
    </dgm:pt>
    <dgm:pt modelId="{75DC4400-DC60-4CAF-ADB7-E1CCC70A0E51}" type="parTrans" cxnId="{A312B09A-6D87-4E3D-9460-2E4863DAE5A9}">
      <dgm:prSet/>
      <dgm:spPr>
        <a:ln w="38100">
          <a:headEnd type="triangle"/>
        </a:ln>
      </dgm:spPr>
      <dgm:t>
        <a:bodyPr/>
        <a:lstStyle/>
        <a:p>
          <a:endParaRPr lang="fr-BE"/>
        </a:p>
      </dgm:t>
    </dgm:pt>
    <dgm:pt modelId="{177598BA-9916-4A7D-A3A2-EF2A63213DD9}" type="sibTrans" cxnId="{A312B09A-6D87-4E3D-9460-2E4863DAE5A9}">
      <dgm:prSet/>
      <dgm:spPr/>
      <dgm:t>
        <a:bodyPr/>
        <a:lstStyle/>
        <a:p>
          <a:endParaRPr lang="fr-BE"/>
        </a:p>
      </dgm:t>
    </dgm:pt>
    <dgm:pt modelId="{10A5486F-4E9C-4D16-AF9F-5DF75A2B5ECB}">
      <dgm:prSet phldrT="[Texte]" custT="1"/>
      <dgm:spPr>
        <a:solidFill>
          <a:srgbClr val="6CA02F"/>
        </a:solidFill>
        <a:ln>
          <a:solidFill>
            <a:schemeClr val="tx2">
              <a:lumMod val="75000"/>
              <a:lumOff val="25000"/>
            </a:schemeClr>
          </a:solidFill>
        </a:ln>
      </dgm:spPr>
      <dgm:t>
        <a:bodyPr/>
        <a:lstStyle/>
        <a:p>
          <a:r>
            <a:rPr lang="fr-BE" sz="2000" dirty="0" err="1"/>
            <a:t>Economische</a:t>
          </a:r>
          <a:r>
            <a:rPr lang="fr-BE" sz="2000" dirty="0"/>
            <a:t> </a:t>
          </a:r>
          <a:r>
            <a:rPr lang="fr-BE" sz="2000" dirty="0" err="1"/>
            <a:t>noodzaak</a:t>
          </a:r>
          <a:r>
            <a:rPr lang="fr-BE" sz="2000" dirty="0"/>
            <a:t> (</a:t>
          </a:r>
          <a:r>
            <a:rPr lang="fr-BE" sz="2000" dirty="0" err="1"/>
            <a:t>kosten</a:t>
          </a:r>
          <a:r>
            <a:rPr lang="fr-BE" sz="2000" dirty="0"/>
            <a:t>)</a:t>
          </a:r>
        </a:p>
      </dgm:t>
    </dgm:pt>
    <dgm:pt modelId="{BDAEAD4F-C232-4D4A-A000-4E3E371DB791}" type="parTrans" cxnId="{B13C98B4-BB42-4781-B7C7-CC49509A51FD}">
      <dgm:prSet/>
      <dgm:spPr>
        <a:ln w="38100">
          <a:headEnd type="triangle"/>
        </a:ln>
      </dgm:spPr>
      <dgm:t>
        <a:bodyPr/>
        <a:lstStyle/>
        <a:p>
          <a:endParaRPr lang="fr-BE"/>
        </a:p>
      </dgm:t>
    </dgm:pt>
    <dgm:pt modelId="{A040DA84-2796-4F51-BFEB-85B7D9A6496E}" type="sibTrans" cxnId="{B13C98B4-BB42-4781-B7C7-CC49509A51FD}">
      <dgm:prSet/>
      <dgm:spPr/>
      <dgm:t>
        <a:bodyPr/>
        <a:lstStyle/>
        <a:p>
          <a:endParaRPr lang="fr-BE"/>
        </a:p>
      </dgm:t>
    </dgm:pt>
    <dgm:pt modelId="{79B55FCD-07AB-459D-A00D-53FC42724B93}">
      <dgm:prSet phldrT="[Texte]" custT="1"/>
      <dgm:spPr>
        <a:solidFill>
          <a:srgbClr val="6CA02F"/>
        </a:solidFill>
        <a:ln>
          <a:solidFill>
            <a:schemeClr val="tx2">
              <a:lumMod val="75000"/>
              <a:lumOff val="25000"/>
            </a:schemeClr>
          </a:solidFill>
        </a:ln>
      </dgm:spPr>
      <dgm:t>
        <a:bodyPr/>
        <a:lstStyle/>
        <a:p>
          <a:r>
            <a:rPr lang="fr-BE" sz="2000" dirty="0" err="1"/>
            <a:t>Wettelijke</a:t>
          </a:r>
          <a:r>
            <a:rPr lang="fr-BE" sz="2000" dirty="0"/>
            <a:t> </a:t>
          </a:r>
          <a:r>
            <a:rPr lang="fr-BE" sz="2000" dirty="0" err="1"/>
            <a:t>noodzaak</a:t>
          </a:r>
          <a:r>
            <a:rPr lang="fr-BE" sz="2000" dirty="0"/>
            <a:t> (compliance)</a:t>
          </a:r>
        </a:p>
      </dgm:t>
    </dgm:pt>
    <dgm:pt modelId="{31B34507-D063-4E77-89F7-BD3DFEE9CBE4}" type="parTrans" cxnId="{7572254D-56E3-4A5D-BFA6-C997C7F23E43}">
      <dgm:prSet/>
      <dgm:spPr>
        <a:ln w="38100">
          <a:headEnd type="triangle"/>
        </a:ln>
      </dgm:spPr>
      <dgm:t>
        <a:bodyPr/>
        <a:lstStyle/>
        <a:p>
          <a:endParaRPr lang="fr-BE"/>
        </a:p>
      </dgm:t>
    </dgm:pt>
    <dgm:pt modelId="{B204CC22-5172-4C22-9C50-63D88B947E9C}" type="sibTrans" cxnId="{7572254D-56E3-4A5D-BFA6-C997C7F23E43}">
      <dgm:prSet/>
      <dgm:spPr/>
      <dgm:t>
        <a:bodyPr/>
        <a:lstStyle/>
        <a:p>
          <a:endParaRPr lang="fr-BE"/>
        </a:p>
      </dgm:t>
    </dgm:pt>
    <dgm:pt modelId="{E8EC66A2-F4B1-4785-AA65-C332F4CCDA7D}" type="pres">
      <dgm:prSet presAssocID="{2A0BC4DB-5660-403B-AB01-6BC54A631788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7D23C37-0F2C-459A-B7B7-4A8D1D8B63A5}" type="pres">
      <dgm:prSet presAssocID="{8D57986E-1F62-4CFB-97E1-6F4CDFA54E98}" presName="singleCycle" presStyleCnt="0"/>
      <dgm:spPr/>
    </dgm:pt>
    <dgm:pt modelId="{0F3FFFC5-CE8D-46DA-8D72-D26913EFA961}" type="pres">
      <dgm:prSet presAssocID="{8D57986E-1F62-4CFB-97E1-6F4CDFA54E98}" presName="singleCenter" presStyleLbl="node1" presStyleIdx="0" presStyleCnt="4" custScaleX="316951" custScaleY="53242" custLinFactNeighborX="-1152" custLinFactNeighborY="-8643">
        <dgm:presLayoutVars>
          <dgm:chMax val="7"/>
          <dgm:chPref val="7"/>
        </dgm:presLayoutVars>
      </dgm:prSet>
      <dgm:spPr/>
    </dgm:pt>
    <dgm:pt modelId="{5EA28CE6-516D-43B2-AD7F-ABA010D824F4}" type="pres">
      <dgm:prSet presAssocID="{75DC4400-DC60-4CAF-ADB7-E1CCC70A0E51}" presName="Name56" presStyleLbl="parChTrans1D2" presStyleIdx="0" presStyleCnt="3"/>
      <dgm:spPr/>
    </dgm:pt>
    <dgm:pt modelId="{8CA1AD48-65CD-4AC7-88AE-566BC6BD79EA}" type="pres">
      <dgm:prSet presAssocID="{8B56635B-9A27-4870-9559-764F74AAC998}" presName="text0" presStyleLbl="node1" presStyleIdx="1" presStyleCnt="4" custScaleX="318081">
        <dgm:presLayoutVars>
          <dgm:bulletEnabled val="1"/>
        </dgm:presLayoutVars>
      </dgm:prSet>
      <dgm:spPr/>
    </dgm:pt>
    <dgm:pt modelId="{953F7D23-C313-4920-B6E1-190BD547B454}" type="pres">
      <dgm:prSet presAssocID="{BDAEAD4F-C232-4D4A-A000-4E3E371DB791}" presName="Name56" presStyleLbl="parChTrans1D2" presStyleIdx="1" presStyleCnt="3"/>
      <dgm:spPr/>
    </dgm:pt>
    <dgm:pt modelId="{8FBD53CC-7A41-474A-BD4E-3B56F168AF74}" type="pres">
      <dgm:prSet presAssocID="{10A5486F-4E9C-4D16-AF9F-5DF75A2B5ECB}" presName="text0" presStyleLbl="node1" presStyleIdx="2" presStyleCnt="4" custScaleX="370855">
        <dgm:presLayoutVars>
          <dgm:bulletEnabled val="1"/>
        </dgm:presLayoutVars>
      </dgm:prSet>
      <dgm:spPr/>
    </dgm:pt>
    <dgm:pt modelId="{8C52C410-8220-47A6-832F-82858BCA3404}" type="pres">
      <dgm:prSet presAssocID="{31B34507-D063-4E77-89F7-BD3DFEE9CBE4}" presName="Name56" presStyleLbl="parChTrans1D2" presStyleIdx="2" presStyleCnt="3"/>
      <dgm:spPr/>
    </dgm:pt>
    <dgm:pt modelId="{70AC4D52-1152-4EAB-BFA3-84376DE94E99}" type="pres">
      <dgm:prSet presAssocID="{79B55FCD-07AB-459D-A00D-53FC42724B93}" presName="text0" presStyleLbl="node1" presStyleIdx="3" presStyleCnt="4" custScaleX="371163">
        <dgm:presLayoutVars>
          <dgm:bulletEnabled val="1"/>
        </dgm:presLayoutVars>
      </dgm:prSet>
      <dgm:spPr/>
    </dgm:pt>
  </dgm:ptLst>
  <dgm:cxnLst>
    <dgm:cxn modelId="{9A695A2B-7CAE-4331-8631-BD4A2B9A63E3}" type="presOf" srcId="{8B56635B-9A27-4870-9559-764F74AAC998}" destId="{8CA1AD48-65CD-4AC7-88AE-566BC6BD79EA}" srcOrd="0" destOrd="0" presId="urn:microsoft.com/office/officeart/2008/layout/RadialCluster"/>
    <dgm:cxn modelId="{E7938C32-98BB-4960-A5B7-ECCD470C7D72}" type="presOf" srcId="{10A5486F-4E9C-4D16-AF9F-5DF75A2B5ECB}" destId="{8FBD53CC-7A41-474A-BD4E-3B56F168AF74}" srcOrd="0" destOrd="0" presId="urn:microsoft.com/office/officeart/2008/layout/RadialCluster"/>
    <dgm:cxn modelId="{22E88438-D376-498D-BC6B-E29D11A55CE6}" type="presOf" srcId="{79B55FCD-07AB-459D-A00D-53FC42724B93}" destId="{70AC4D52-1152-4EAB-BFA3-84376DE94E99}" srcOrd="0" destOrd="0" presId="urn:microsoft.com/office/officeart/2008/layout/RadialCluster"/>
    <dgm:cxn modelId="{17A6E945-8B1D-4B71-9223-71E928E2D84B}" srcId="{2A0BC4DB-5660-403B-AB01-6BC54A631788}" destId="{8D57986E-1F62-4CFB-97E1-6F4CDFA54E98}" srcOrd="0" destOrd="0" parTransId="{6EDC9234-9471-46FF-87C5-44F7F9D91E59}" sibTransId="{BDB82A19-2EE6-4B18-B247-A7C72C1A034C}"/>
    <dgm:cxn modelId="{F6FB184C-8DF6-4F53-84C9-CC82DAE261FA}" type="presOf" srcId="{31B34507-D063-4E77-89F7-BD3DFEE9CBE4}" destId="{8C52C410-8220-47A6-832F-82858BCA3404}" srcOrd="0" destOrd="0" presId="urn:microsoft.com/office/officeart/2008/layout/RadialCluster"/>
    <dgm:cxn modelId="{7572254D-56E3-4A5D-BFA6-C997C7F23E43}" srcId="{8D57986E-1F62-4CFB-97E1-6F4CDFA54E98}" destId="{79B55FCD-07AB-459D-A00D-53FC42724B93}" srcOrd="2" destOrd="0" parTransId="{31B34507-D063-4E77-89F7-BD3DFEE9CBE4}" sibTransId="{B204CC22-5172-4C22-9C50-63D88B947E9C}"/>
    <dgm:cxn modelId="{E75ACE73-D16C-4B15-81BE-76BEBD4AEFB4}" type="presOf" srcId="{BDAEAD4F-C232-4D4A-A000-4E3E371DB791}" destId="{953F7D23-C313-4920-B6E1-190BD547B454}" srcOrd="0" destOrd="0" presId="urn:microsoft.com/office/officeart/2008/layout/RadialCluster"/>
    <dgm:cxn modelId="{940C608A-DF5F-4888-803C-20AD61FEFED3}" type="presOf" srcId="{8D57986E-1F62-4CFB-97E1-6F4CDFA54E98}" destId="{0F3FFFC5-CE8D-46DA-8D72-D26913EFA961}" srcOrd="0" destOrd="0" presId="urn:microsoft.com/office/officeart/2008/layout/RadialCluster"/>
    <dgm:cxn modelId="{A312B09A-6D87-4E3D-9460-2E4863DAE5A9}" srcId="{8D57986E-1F62-4CFB-97E1-6F4CDFA54E98}" destId="{8B56635B-9A27-4870-9559-764F74AAC998}" srcOrd="0" destOrd="0" parTransId="{75DC4400-DC60-4CAF-ADB7-E1CCC70A0E51}" sibTransId="{177598BA-9916-4A7D-A3A2-EF2A63213DD9}"/>
    <dgm:cxn modelId="{81C43CA9-FA1E-4F06-A5EB-D9A744BCF47A}" type="presOf" srcId="{75DC4400-DC60-4CAF-ADB7-E1CCC70A0E51}" destId="{5EA28CE6-516D-43B2-AD7F-ABA010D824F4}" srcOrd="0" destOrd="0" presId="urn:microsoft.com/office/officeart/2008/layout/RadialCluster"/>
    <dgm:cxn modelId="{205067A9-A1CD-4094-AA44-2371606E9920}" type="presOf" srcId="{2A0BC4DB-5660-403B-AB01-6BC54A631788}" destId="{E8EC66A2-F4B1-4785-AA65-C332F4CCDA7D}" srcOrd="0" destOrd="0" presId="urn:microsoft.com/office/officeart/2008/layout/RadialCluster"/>
    <dgm:cxn modelId="{B13C98B4-BB42-4781-B7C7-CC49509A51FD}" srcId="{8D57986E-1F62-4CFB-97E1-6F4CDFA54E98}" destId="{10A5486F-4E9C-4D16-AF9F-5DF75A2B5ECB}" srcOrd="1" destOrd="0" parTransId="{BDAEAD4F-C232-4D4A-A000-4E3E371DB791}" sibTransId="{A040DA84-2796-4F51-BFEB-85B7D9A6496E}"/>
    <dgm:cxn modelId="{54D9C310-D37B-4F3F-B28A-2D6BC284F1F7}" type="presParOf" srcId="{E8EC66A2-F4B1-4785-AA65-C332F4CCDA7D}" destId="{E7D23C37-0F2C-459A-B7B7-4A8D1D8B63A5}" srcOrd="0" destOrd="0" presId="urn:microsoft.com/office/officeart/2008/layout/RadialCluster"/>
    <dgm:cxn modelId="{E62E61E8-EFE7-40C1-805A-23B0E2753484}" type="presParOf" srcId="{E7D23C37-0F2C-459A-B7B7-4A8D1D8B63A5}" destId="{0F3FFFC5-CE8D-46DA-8D72-D26913EFA961}" srcOrd="0" destOrd="0" presId="urn:microsoft.com/office/officeart/2008/layout/RadialCluster"/>
    <dgm:cxn modelId="{93151A24-2AF1-460E-8062-AB515F39DF5E}" type="presParOf" srcId="{E7D23C37-0F2C-459A-B7B7-4A8D1D8B63A5}" destId="{5EA28CE6-516D-43B2-AD7F-ABA010D824F4}" srcOrd="1" destOrd="0" presId="urn:microsoft.com/office/officeart/2008/layout/RadialCluster"/>
    <dgm:cxn modelId="{A5F9D57B-1931-42BD-A15E-61F28422FE22}" type="presParOf" srcId="{E7D23C37-0F2C-459A-B7B7-4A8D1D8B63A5}" destId="{8CA1AD48-65CD-4AC7-88AE-566BC6BD79EA}" srcOrd="2" destOrd="0" presId="urn:microsoft.com/office/officeart/2008/layout/RadialCluster"/>
    <dgm:cxn modelId="{82C003CE-D818-4A26-8D2D-F6C601AA6F21}" type="presParOf" srcId="{E7D23C37-0F2C-459A-B7B7-4A8D1D8B63A5}" destId="{953F7D23-C313-4920-B6E1-190BD547B454}" srcOrd="3" destOrd="0" presId="urn:microsoft.com/office/officeart/2008/layout/RadialCluster"/>
    <dgm:cxn modelId="{171D495D-37BC-4D89-B652-2B7F695536FC}" type="presParOf" srcId="{E7D23C37-0F2C-459A-B7B7-4A8D1D8B63A5}" destId="{8FBD53CC-7A41-474A-BD4E-3B56F168AF74}" srcOrd="4" destOrd="0" presId="urn:microsoft.com/office/officeart/2008/layout/RadialCluster"/>
    <dgm:cxn modelId="{53983206-FC13-4752-9BBF-154CC3CE213B}" type="presParOf" srcId="{E7D23C37-0F2C-459A-B7B7-4A8D1D8B63A5}" destId="{8C52C410-8220-47A6-832F-82858BCA3404}" srcOrd="5" destOrd="0" presId="urn:microsoft.com/office/officeart/2008/layout/RadialCluster"/>
    <dgm:cxn modelId="{9844FA1A-BC15-4C0A-B436-4F82E9CE1687}" type="presParOf" srcId="{E7D23C37-0F2C-459A-B7B7-4A8D1D8B63A5}" destId="{70AC4D52-1152-4EAB-BFA3-84376DE94E99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17B3BA-082F-4FD4-8229-0C6F7F0264D9}" type="doc">
      <dgm:prSet loTypeId="urn:microsoft.com/office/officeart/2005/8/layout/arrow2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nl-BE"/>
        </a:p>
      </dgm:t>
    </dgm:pt>
    <dgm:pt modelId="{123FFE29-AD96-4352-A7D2-32D5560659AF}">
      <dgm:prSet phldrT="[Tekst]" custT="1"/>
      <dgm:spPr/>
      <dgm:t>
        <a:bodyPr/>
        <a:lstStyle/>
        <a:p>
          <a:r>
            <a:rPr lang="nl-BE" sz="2000" b="1" dirty="0"/>
            <a:t>1899 </a:t>
          </a:r>
        </a:p>
        <a:p>
          <a:r>
            <a:rPr lang="nl-BE" sz="2000" b="1" dirty="0"/>
            <a:t>Veiligheids- en gezondheidswet</a:t>
          </a:r>
        </a:p>
      </dgm:t>
    </dgm:pt>
    <dgm:pt modelId="{86EB171F-1B54-478F-804A-8A6A7FEE5075}" type="parTrans" cxnId="{D87B588B-D5E9-4BA4-8955-9BE6245CA9F4}">
      <dgm:prSet/>
      <dgm:spPr/>
      <dgm:t>
        <a:bodyPr/>
        <a:lstStyle/>
        <a:p>
          <a:endParaRPr lang="nl-BE" sz="2000" b="1"/>
        </a:p>
      </dgm:t>
    </dgm:pt>
    <dgm:pt modelId="{43848366-D956-4F82-AF32-AD07E5D0EB3D}" type="sibTrans" cxnId="{D87B588B-D5E9-4BA4-8955-9BE6245CA9F4}">
      <dgm:prSet/>
      <dgm:spPr/>
      <dgm:t>
        <a:bodyPr/>
        <a:lstStyle/>
        <a:p>
          <a:endParaRPr lang="nl-BE" sz="2000" b="1"/>
        </a:p>
      </dgm:t>
    </dgm:pt>
    <dgm:pt modelId="{45B85399-81CF-42E6-AF46-CBE6AAD9311C}">
      <dgm:prSet phldrT="[Tekst]" custT="1"/>
      <dgm:spPr/>
      <dgm:t>
        <a:bodyPr/>
        <a:lstStyle/>
        <a:p>
          <a:r>
            <a:rPr lang="nl-BE" sz="1800" b="1" dirty="0"/>
            <a:t> </a:t>
          </a:r>
          <a:r>
            <a:rPr lang="nl-BE" sz="2000" b="1" dirty="0">
              <a:solidFill>
                <a:schemeClr val="accent4"/>
              </a:solidFill>
            </a:rPr>
            <a:t>1946 </a:t>
          </a:r>
        </a:p>
        <a:p>
          <a:r>
            <a:rPr lang="nl-BE" sz="2000" b="1" dirty="0">
              <a:solidFill>
                <a:schemeClr val="accent4"/>
              </a:solidFill>
            </a:rPr>
            <a:t>ARAB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800" b="1" dirty="0"/>
        </a:p>
      </dgm:t>
    </dgm:pt>
    <dgm:pt modelId="{C5E53E5E-1EFE-4841-901C-C398ED250FA7}" type="parTrans" cxnId="{4C1E022B-6707-4079-A4B2-AB7D655F4EDC}">
      <dgm:prSet/>
      <dgm:spPr/>
      <dgm:t>
        <a:bodyPr/>
        <a:lstStyle/>
        <a:p>
          <a:endParaRPr lang="nl-BE" sz="2000" b="1"/>
        </a:p>
      </dgm:t>
    </dgm:pt>
    <dgm:pt modelId="{00E17EE9-CDA2-4420-A785-D5593BE6D184}" type="sibTrans" cxnId="{4C1E022B-6707-4079-A4B2-AB7D655F4EDC}">
      <dgm:prSet/>
      <dgm:spPr/>
      <dgm:t>
        <a:bodyPr/>
        <a:lstStyle/>
        <a:p>
          <a:endParaRPr lang="nl-BE" sz="2000" b="1"/>
        </a:p>
      </dgm:t>
    </dgm:pt>
    <dgm:pt modelId="{09ACF80D-C509-4EF7-95C0-BF6BCD8ADB15}">
      <dgm:prSet phldrT="[Tekst]" custT="1"/>
      <dgm:spPr/>
      <dgm:t>
        <a:bodyPr/>
        <a:lstStyle/>
        <a:p>
          <a:r>
            <a:rPr lang="nl-BE" sz="2000" b="1" dirty="0">
              <a:solidFill>
                <a:schemeClr val="accent1">
                  <a:lumMod val="60000"/>
                  <a:lumOff val="40000"/>
                </a:schemeClr>
              </a:solidFill>
            </a:rPr>
            <a:t>1989</a:t>
          </a:r>
        </a:p>
        <a:p>
          <a:r>
            <a:rPr lang="nl-BE" sz="2000" b="1" dirty="0">
              <a:solidFill>
                <a:schemeClr val="accent1">
                  <a:lumMod val="60000"/>
                  <a:lumOff val="40000"/>
                </a:schemeClr>
              </a:solidFill>
            </a:rPr>
            <a:t>Europese Kaderrichtlijn veiligheid en gezondheid + thema-richtlijnen</a:t>
          </a:r>
        </a:p>
        <a:p>
          <a:endParaRPr lang="nl-BE" sz="2000" b="1" dirty="0"/>
        </a:p>
      </dgm:t>
    </dgm:pt>
    <dgm:pt modelId="{60AF446F-DE3E-4088-8BE2-7D1B0002054D}" type="parTrans" cxnId="{D0F3863D-BB65-4FDA-B499-295F5EE58D9B}">
      <dgm:prSet/>
      <dgm:spPr/>
      <dgm:t>
        <a:bodyPr/>
        <a:lstStyle/>
        <a:p>
          <a:endParaRPr lang="nl-BE" sz="2000" b="1"/>
        </a:p>
      </dgm:t>
    </dgm:pt>
    <dgm:pt modelId="{8193491F-FD16-4FA7-A944-5E2D040AC864}" type="sibTrans" cxnId="{D0F3863D-BB65-4FDA-B499-295F5EE58D9B}">
      <dgm:prSet/>
      <dgm:spPr/>
      <dgm:t>
        <a:bodyPr/>
        <a:lstStyle/>
        <a:p>
          <a:endParaRPr lang="nl-BE" sz="2000" b="1"/>
        </a:p>
      </dgm:t>
    </dgm:pt>
    <dgm:pt modelId="{B37B42B5-5F23-4181-B46C-B7A163B3B4EB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2000" b="1" dirty="0"/>
            <a:t>1996 Welzijnswet </a:t>
          </a:r>
        </a:p>
        <a:p>
          <a:pPr marL="0" lvl="0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2000" b="1" dirty="0"/>
        </a:p>
      </dgm:t>
    </dgm:pt>
    <dgm:pt modelId="{B6776F81-F65E-4945-B38C-F47107F1202E}" type="parTrans" cxnId="{8FF10E9B-3617-4C11-B5C6-363EF2488257}">
      <dgm:prSet/>
      <dgm:spPr/>
      <dgm:t>
        <a:bodyPr/>
        <a:lstStyle/>
        <a:p>
          <a:endParaRPr lang="nl-BE" sz="2000" b="1"/>
        </a:p>
      </dgm:t>
    </dgm:pt>
    <dgm:pt modelId="{4F264A61-0D1C-4F69-A57E-B8C699DB57AD}" type="sibTrans" cxnId="{8FF10E9B-3617-4C11-B5C6-363EF2488257}">
      <dgm:prSet/>
      <dgm:spPr/>
      <dgm:t>
        <a:bodyPr/>
        <a:lstStyle/>
        <a:p>
          <a:endParaRPr lang="nl-BE" sz="2000" b="1"/>
        </a:p>
      </dgm:t>
    </dgm:pt>
    <dgm:pt modelId="{C2F057DB-EA5C-433E-88D9-191010D19AC9}">
      <dgm:prSet custT="1"/>
      <dgm:spPr/>
      <dgm:t>
        <a:bodyPr/>
        <a:lstStyle/>
        <a:p>
          <a:r>
            <a:rPr lang="nl-BE" sz="2000" b="1" dirty="0">
              <a:solidFill>
                <a:schemeClr val="accent1"/>
              </a:solidFill>
            </a:rPr>
            <a:t>2017 </a:t>
          </a:r>
        </a:p>
        <a:p>
          <a:r>
            <a:rPr lang="nl-BE" sz="2000" b="1" dirty="0">
              <a:solidFill>
                <a:schemeClr val="accent1"/>
              </a:solidFill>
            </a:rPr>
            <a:t>Codex welzijn op het werk </a:t>
          </a:r>
        </a:p>
      </dgm:t>
    </dgm:pt>
    <dgm:pt modelId="{BC542025-03C9-4FE6-A0FD-186E218D7050}" type="parTrans" cxnId="{C30B5D81-B478-4AAA-8BA5-F77F69F5A174}">
      <dgm:prSet/>
      <dgm:spPr/>
      <dgm:t>
        <a:bodyPr/>
        <a:lstStyle/>
        <a:p>
          <a:endParaRPr lang="nl-BE" sz="2000" b="1"/>
        </a:p>
      </dgm:t>
    </dgm:pt>
    <dgm:pt modelId="{F6496D0E-8C4E-496E-8ADC-82C21E67CBDA}" type="sibTrans" cxnId="{C30B5D81-B478-4AAA-8BA5-F77F69F5A174}">
      <dgm:prSet/>
      <dgm:spPr/>
      <dgm:t>
        <a:bodyPr/>
        <a:lstStyle/>
        <a:p>
          <a:endParaRPr lang="nl-BE" sz="2000" b="1"/>
        </a:p>
      </dgm:t>
    </dgm:pt>
    <dgm:pt modelId="{9E214D51-5557-46C9-B2BC-F37D93437693}" type="pres">
      <dgm:prSet presAssocID="{3F17B3BA-082F-4FD4-8229-0C6F7F0264D9}" presName="arrowDiagram" presStyleCnt="0">
        <dgm:presLayoutVars>
          <dgm:chMax val="5"/>
          <dgm:dir/>
          <dgm:resizeHandles val="exact"/>
        </dgm:presLayoutVars>
      </dgm:prSet>
      <dgm:spPr/>
    </dgm:pt>
    <dgm:pt modelId="{27FFA48D-54A9-4FA2-A002-A965C2CE82C6}" type="pres">
      <dgm:prSet presAssocID="{3F17B3BA-082F-4FD4-8229-0C6F7F0264D9}" presName="arrow" presStyleLbl="bgShp" presStyleIdx="0" presStyleCnt="1"/>
      <dgm:spPr/>
    </dgm:pt>
    <dgm:pt modelId="{70142D7F-98C4-475A-B051-868EC9EFCAC6}" type="pres">
      <dgm:prSet presAssocID="{3F17B3BA-082F-4FD4-8229-0C6F7F0264D9}" presName="arrowDiagram5" presStyleCnt="0"/>
      <dgm:spPr/>
    </dgm:pt>
    <dgm:pt modelId="{BE14D697-6649-45D9-B180-0CD68EEB0BA5}" type="pres">
      <dgm:prSet presAssocID="{123FFE29-AD96-4352-A7D2-32D5560659AF}" presName="bullet5a" presStyleLbl="node1" presStyleIdx="0" presStyleCnt="5"/>
      <dgm:spPr/>
    </dgm:pt>
    <dgm:pt modelId="{EA872A2C-AAB8-4500-8E43-5E28064DCD4D}" type="pres">
      <dgm:prSet presAssocID="{123FFE29-AD96-4352-A7D2-32D5560659AF}" presName="textBox5a" presStyleLbl="revTx" presStyleIdx="0" presStyleCnt="5" custScaleX="225374" custLinFactNeighborX="76680" custLinFactNeighborY="-7340">
        <dgm:presLayoutVars>
          <dgm:bulletEnabled val="1"/>
        </dgm:presLayoutVars>
      </dgm:prSet>
      <dgm:spPr/>
    </dgm:pt>
    <dgm:pt modelId="{A9D184C9-1A43-4196-87C2-6239A9C53456}" type="pres">
      <dgm:prSet presAssocID="{45B85399-81CF-42E6-AF46-CBE6AAD9311C}" presName="bullet5b" presStyleLbl="node1" presStyleIdx="1" presStyleCnt="5"/>
      <dgm:spPr/>
    </dgm:pt>
    <dgm:pt modelId="{73D5EB35-60D5-4274-957B-DC15B74D1D4D}" type="pres">
      <dgm:prSet presAssocID="{45B85399-81CF-42E6-AF46-CBE6AAD9311C}" presName="textBox5b" presStyleLbl="revTx" presStyleIdx="1" presStyleCnt="5">
        <dgm:presLayoutVars>
          <dgm:bulletEnabled val="1"/>
        </dgm:presLayoutVars>
      </dgm:prSet>
      <dgm:spPr/>
    </dgm:pt>
    <dgm:pt modelId="{38B704EF-DDDD-4337-BA5E-1259B9CEED1D}" type="pres">
      <dgm:prSet presAssocID="{09ACF80D-C509-4EF7-95C0-BF6BCD8ADB15}" presName="bullet5c" presStyleLbl="node1" presStyleIdx="2" presStyleCnt="5"/>
      <dgm:spPr/>
    </dgm:pt>
    <dgm:pt modelId="{9FD955ED-362A-4660-820D-D003419F17BB}" type="pres">
      <dgm:prSet presAssocID="{09ACF80D-C509-4EF7-95C0-BF6BCD8ADB15}" presName="textBox5c" presStyleLbl="revTx" presStyleIdx="2" presStyleCnt="5" custScaleX="109607" custLinFactNeighborX="8919" custLinFactNeighborY="1035">
        <dgm:presLayoutVars>
          <dgm:bulletEnabled val="1"/>
        </dgm:presLayoutVars>
      </dgm:prSet>
      <dgm:spPr/>
    </dgm:pt>
    <dgm:pt modelId="{8DCAAD7F-29DB-456F-95A2-245E2D9C23B6}" type="pres">
      <dgm:prSet presAssocID="{B37B42B5-5F23-4181-B46C-B7A163B3B4EB}" presName="bullet5d" presStyleLbl="node1" presStyleIdx="3" presStyleCnt="5"/>
      <dgm:spPr/>
    </dgm:pt>
    <dgm:pt modelId="{C6A64CC3-4087-4273-A3DE-1F7F23FCB379}" type="pres">
      <dgm:prSet presAssocID="{B37B42B5-5F23-4181-B46C-B7A163B3B4EB}" presName="textBox5d" presStyleLbl="revTx" presStyleIdx="3" presStyleCnt="5">
        <dgm:presLayoutVars>
          <dgm:bulletEnabled val="1"/>
        </dgm:presLayoutVars>
      </dgm:prSet>
      <dgm:spPr/>
    </dgm:pt>
    <dgm:pt modelId="{DB2BB5B2-E984-4F7C-A2A7-163F8A3A9D86}" type="pres">
      <dgm:prSet presAssocID="{C2F057DB-EA5C-433E-88D9-191010D19AC9}" presName="bullet5e" presStyleLbl="node1" presStyleIdx="4" presStyleCnt="5"/>
      <dgm:spPr/>
    </dgm:pt>
    <dgm:pt modelId="{9B6A7143-2CEF-4576-A11C-DB1CF2366589}" type="pres">
      <dgm:prSet presAssocID="{C2F057DB-EA5C-433E-88D9-191010D19AC9}" presName="textBox5e" presStyleLbl="revTx" presStyleIdx="4" presStyleCnt="5">
        <dgm:presLayoutVars>
          <dgm:bulletEnabled val="1"/>
        </dgm:presLayoutVars>
      </dgm:prSet>
      <dgm:spPr/>
    </dgm:pt>
  </dgm:ptLst>
  <dgm:cxnLst>
    <dgm:cxn modelId="{4C1E022B-6707-4079-A4B2-AB7D655F4EDC}" srcId="{3F17B3BA-082F-4FD4-8229-0C6F7F0264D9}" destId="{45B85399-81CF-42E6-AF46-CBE6AAD9311C}" srcOrd="1" destOrd="0" parTransId="{C5E53E5E-1EFE-4841-901C-C398ED250FA7}" sibTransId="{00E17EE9-CDA2-4420-A785-D5593BE6D184}"/>
    <dgm:cxn modelId="{D0F3863D-BB65-4FDA-B499-295F5EE58D9B}" srcId="{3F17B3BA-082F-4FD4-8229-0C6F7F0264D9}" destId="{09ACF80D-C509-4EF7-95C0-BF6BCD8ADB15}" srcOrd="2" destOrd="0" parTransId="{60AF446F-DE3E-4088-8BE2-7D1B0002054D}" sibTransId="{8193491F-FD16-4FA7-A944-5E2D040AC864}"/>
    <dgm:cxn modelId="{A749D965-BAE8-492E-A73E-A35925BF333D}" type="presOf" srcId="{09ACF80D-C509-4EF7-95C0-BF6BCD8ADB15}" destId="{9FD955ED-362A-4660-820D-D003419F17BB}" srcOrd="0" destOrd="0" presId="urn:microsoft.com/office/officeart/2005/8/layout/arrow2"/>
    <dgm:cxn modelId="{80D7D050-D99F-4785-963D-CF571E2D0D1A}" type="presOf" srcId="{45B85399-81CF-42E6-AF46-CBE6AAD9311C}" destId="{73D5EB35-60D5-4274-957B-DC15B74D1D4D}" srcOrd="0" destOrd="0" presId="urn:microsoft.com/office/officeart/2005/8/layout/arrow2"/>
    <dgm:cxn modelId="{C30B5D81-B478-4AAA-8BA5-F77F69F5A174}" srcId="{3F17B3BA-082F-4FD4-8229-0C6F7F0264D9}" destId="{C2F057DB-EA5C-433E-88D9-191010D19AC9}" srcOrd="4" destOrd="0" parTransId="{BC542025-03C9-4FE6-A0FD-186E218D7050}" sibTransId="{F6496D0E-8C4E-496E-8ADC-82C21E67CBDA}"/>
    <dgm:cxn modelId="{D87B588B-D5E9-4BA4-8955-9BE6245CA9F4}" srcId="{3F17B3BA-082F-4FD4-8229-0C6F7F0264D9}" destId="{123FFE29-AD96-4352-A7D2-32D5560659AF}" srcOrd="0" destOrd="0" parTransId="{86EB171F-1B54-478F-804A-8A6A7FEE5075}" sibTransId="{43848366-D956-4F82-AF32-AD07E5D0EB3D}"/>
    <dgm:cxn modelId="{8FF10E9B-3617-4C11-B5C6-363EF2488257}" srcId="{3F17B3BA-082F-4FD4-8229-0C6F7F0264D9}" destId="{B37B42B5-5F23-4181-B46C-B7A163B3B4EB}" srcOrd="3" destOrd="0" parTransId="{B6776F81-F65E-4945-B38C-F47107F1202E}" sibTransId="{4F264A61-0D1C-4F69-A57E-B8C699DB57AD}"/>
    <dgm:cxn modelId="{ECB12B9E-C1CC-4B1D-A991-347261BA014C}" type="presOf" srcId="{C2F057DB-EA5C-433E-88D9-191010D19AC9}" destId="{9B6A7143-2CEF-4576-A11C-DB1CF2366589}" srcOrd="0" destOrd="0" presId="urn:microsoft.com/office/officeart/2005/8/layout/arrow2"/>
    <dgm:cxn modelId="{3F1F9AA7-6456-43A4-A836-CCF2B760CFBE}" type="presOf" srcId="{123FFE29-AD96-4352-A7D2-32D5560659AF}" destId="{EA872A2C-AAB8-4500-8E43-5E28064DCD4D}" srcOrd="0" destOrd="0" presId="urn:microsoft.com/office/officeart/2005/8/layout/arrow2"/>
    <dgm:cxn modelId="{BE53C0CC-C122-46AA-A0FA-B633D7E04C87}" type="presOf" srcId="{B37B42B5-5F23-4181-B46C-B7A163B3B4EB}" destId="{C6A64CC3-4087-4273-A3DE-1F7F23FCB379}" srcOrd="0" destOrd="0" presId="urn:microsoft.com/office/officeart/2005/8/layout/arrow2"/>
    <dgm:cxn modelId="{15AFCAE0-C016-48AB-BCE7-2895B305959B}" type="presOf" srcId="{3F17B3BA-082F-4FD4-8229-0C6F7F0264D9}" destId="{9E214D51-5557-46C9-B2BC-F37D93437693}" srcOrd="0" destOrd="0" presId="urn:microsoft.com/office/officeart/2005/8/layout/arrow2"/>
    <dgm:cxn modelId="{05CE7AF5-1191-4F17-B795-F45CF9BCEBE8}" type="presParOf" srcId="{9E214D51-5557-46C9-B2BC-F37D93437693}" destId="{27FFA48D-54A9-4FA2-A002-A965C2CE82C6}" srcOrd="0" destOrd="0" presId="urn:microsoft.com/office/officeart/2005/8/layout/arrow2"/>
    <dgm:cxn modelId="{39A442EE-EB91-4594-8585-A83CBAC36A27}" type="presParOf" srcId="{9E214D51-5557-46C9-B2BC-F37D93437693}" destId="{70142D7F-98C4-475A-B051-868EC9EFCAC6}" srcOrd="1" destOrd="0" presId="urn:microsoft.com/office/officeart/2005/8/layout/arrow2"/>
    <dgm:cxn modelId="{2ACE7133-1CAF-4970-9863-7A94ADEB9D5E}" type="presParOf" srcId="{70142D7F-98C4-475A-B051-868EC9EFCAC6}" destId="{BE14D697-6649-45D9-B180-0CD68EEB0BA5}" srcOrd="0" destOrd="0" presId="urn:microsoft.com/office/officeart/2005/8/layout/arrow2"/>
    <dgm:cxn modelId="{CF9A670A-C233-49C3-A4EB-6D5F50B4D21D}" type="presParOf" srcId="{70142D7F-98C4-475A-B051-868EC9EFCAC6}" destId="{EA872A2C-AAB8-4500-8E43-5E28064DCD4D}" srcOrd="1" destOrd="0" presId="urn:microsoft.com/office/officeart/2005/8/layout/arrow2"/>
    <dgm:cxn modelId="{EBA8FAC2-98ED-44B5-A83A-5C8B1B36D030}" type="presParOf" srcId="{70142D7F-98C4-475A-B051-868EC9EFCAC6}" destId="{A9D184C9-1A43-4196-87C2-6239A9C53456}" srcOrd="2" destOrd="0" presId="urn:microsoft.com/office/officeart/2005/8/layout/arrow2"/>
    <dgm:cxn modelId="{56EE22C0-C72E-4F49-849D-6D73097DB8E4}" type="presParOf" srcId="{70142D7F-98C4-475A-B051-868EC9EFCAC6}" destId="{73D5EB35-60D5-4274-957B-DC15B74D1D4D}" srcOrd="3" destOrd="0" presId="urn:microsoft.com/office/officeart/2005/8/layout/arrow2"/>
    <dgm:cxn modelId="{BB42D0BC-C189-4ACB-831D-8E652C797A57}" type="presParOf" srcId="{70142D7F-98C4-475A-B051-868EC9EFCAC6}" destId="{38B704EF-DDDD-4337-BA5E-1259B9CEED1D}" srcOrd="4" destOrd="0" presId="urn:microsoft.com/office/officeart/2005/8/layout/arrow2"/>
    <dgm:cxn modelId="{E2D4601E-0958-463B-B047-9D342306A7DA}" type="presParOf" srcId="{70142D7F-98C4-475A-B051-868EC9EFCAC6}" destId="{9FD955ED-362A-4660-820D-D003419F17BB}" srcOrd="5" destOrd="0" presId="urn:microsoft.com/office/officeart/2005/8/layout/arrow2"/>
    <dgm:cxn modelId="{DF888217-6155-4107-B62A-D14BB7F0D218}" type="presParOf" srcId="{70142D7F-98C4-475A-B051-868EC9EFCAC6}" destId="{8DCAAD7F-29DB-456F-95A2-245E2D9C23B6}" srcOrd="6" destOrd="0" presId="urn:microsoft.com/office/officeart/2005/8/layout/arrow2"/>
    <dgm:cxn modelId="{69304534-AB33-4177-BD33-BFC898CFE54C}" type="presParOf" srcId="{70142D7F-98C4-475A-B051-868EC9EFCAC6}" destId="{C6A64CC3-4087-4273-A3DE-1F7F23FCB379}" srcOrd="7" destOrd="0" presId="urn:microsoft.com/office/officeart/2005/8/layout/arrow2"/>
    <dgm:cxn modelId="{97CCF4EB-BAE6-4642-BA2A-A2F0BE61C23C}" type="presParOf" srcId="{70142D7F-98C4-475A-B051-868EC9EFCAC6}" destId="{DB2BB5B2-E984-4F7C-A2A7-163F8A3A9D86}" srcOrd="8" destOrd="0" presId="urn:microsoft.com/office/officeart/2005/8/layout/arrow2"/>
    <dgm:cxn modelId="{0B7796DC-2362-4419-B35A-8773B4AB46D6}" type="presParOf" srcId="{70142D7F-98C4-475A-B051-868EC9EFCAC6}" destId="{9B6A7143-2CEF-4576-A11C-DB1CF2366589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72DBE4-77EC-4B1C-8BA6-0EB698BD2ACE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5BFE6EB1-3159-4C3B-A28D-D7112EE2D99C}">
      <dgm:prSet phldrT="[Tekst]"/>
      <dgm:spPr/>
      <dgm:t>
        <a:bodyPr/>
        <a:lstStyle/>
        <a:p>
          <a:r>
            <a:rPr lang="nl-BE" b="1" dirty="0"/>
            <a:t>ARAB = middelenwetgeving </a:t>
          </a:r>
        </a:p>
        <a:p>
          <a:r>
            <a:rPr lang="nl-BE" dirty="0"/>
            <a:t>Legt op exact hoe WG veilige en gezonde werkomgeving moet bereiken</a:t>
          </a:r>
        </a:p>
        <a:p>
          <a:r>
            <a:rPr lang="nl-BE" i="1" dirty="0"/>
            <a:t>Nadeel: snel achterhaald, onoverzichtelijk, onvolledig</a:t>
          </a:r>
        </a:p>
      </dgm:t>
    </dgm:pt>
    <dgm:pt modelId="{BA20FE07-0099-4712-9208-300F7AF38EC7}" type="parTrans" cxnId="{F2ED0C3B-5AC9-45C3-8664-6B2F0FDC8999}">
      <dgm:prSet/>
      <dgm:spPr/>
      <dgm:t>
        <a:bodyPr/>
        <a:lstStyle/>
        <a:p>
          <a:endParaRPr lang="nl-BE"/>
        </a:p>
      </dgm:t>
    </dgm:pt>
    <dgm:pt modelId="{49290900-827C-4A99-8B8A-D29E63459E7A}" type="sibTrans" cxnId="{F2ED0C3B-5AC9-45C3-8664-6B2F0FDC8999}">
      <dgm:prSet/>
      <dgm:spPr/>
      <dgm:t>
        <a:bodyPr/>
        <a:lstStyle/>
        <a:p>
          <a:endParaRPr lang="nl-BE"/>
        </a:p>
      </dgm:t>
    </dgm:pt>
    <dgm:pt modelId="{DAA255C2-DB1C-42E0-9BC1-7FBDDA8A79F7}">
      <dgm:prSet phldrT="[Tekst]"/>
      <dgm:spPr/>
      <dgm:t>
        <a:bodyPr/>
        <a:lstStyle/>
        <a:p>
          <a:r>
            <a:rPr lang="nl-BE" b="1" dirty="0"/>
            <a:t>Europese kaderrichtlijn veiligheid en gezondheid: </a:t>
          </a:r>
        </a:p>
        <a:p>
          <a:r>
            <a:rPr lang="nl-BE" dirty="0"/>
            <a:t>Middelen =&gt; doelstellingen</a:t>
          </a:r>
        </a:p>
      </dgm:t>
    </dgm:pt>
    <dgm:pt modelId="{C745785D-D5A7-4BFE-A185-1FF800795024}" type="parTrans" cxnId="{A7393E36-6546-48DC-8068-35E5F8E8B60B}">
      <dgm:prSet/>
      <dgm:spPr/>
      <dgm:t>
        <a:bodyPr/>
        <a:lstStyle/>
        <a:p>
          <a:endParaRPr lang="nl-BE"/>
        </a:p>
      </dgm:t>
    </dgm:pt>
    <dgm:pt modelId="{A4265687-8D27-4FD7-9339-6187B4C9EB5C}" type="sibTrans" cxnId="{A7393E36-6546-48DC-8068-35E5F8E8B60B}">
      <dgm:prSet/>
      <dgm:spPr/>
      <dgm:t>
        <a:bodyPr/>
        <a:lstStyle/>
        <a:p>
          <a:endParaRPr lang="nl-BE"/>
        </a:p>
      </dgm:t>
    </dgm:pt>
    <dgm:pt modelId="{3AB05793-389B-43AE-AAEF-EE03EE3D65F5}">
      <dgm:prSet phldrT="[Tekst]"/>
      <dgm:spPr/>
      <dgm:t>
        <a:bodyPr/>
        <a:lstStyle/>
        <a:p>
          <a:r>
            <a:rPr lang="nl-BE" b="1" dirty="0"/>
            <a:t>Welzijnswet + codex = doelstellingenwetgeving  </a:t>
          </a:r>
          <a:r>
            <a:rPr lang="nl-BE" dirty="0"/>
            <a:t>Legt te bereiken doelstelling op, WG bepaalt hoe die bereikt moet worden </a:t>
          </a:r>
        </a:p>
        <a:p>
          <a:r>
            <a:rPr lang="nl-BE" i="1" dirty="0"/>
            <a:t>Nadeel: moeilijker voor kleine WG en voor toezicht</a:t>
          </a:r>
        </a:p>
      </dgm:t>
    </dgm:pt>
    <dgm:pt modelId="{08F236AE-B85B-4068-8CD9-A1E3DB86472E}" type="parTrans" cxnId="{5B7C2871-17DE-4FF4-A3B3-C73CAC855A54}">
      <dgm:prSet/>
      <dgm:spPr/>
      <dgm:t>
        <a:bodyPr/>
        <a:lstStyle/>
        <a:p>
          <a:endParaRPr lang="nl-BE"/>
        </a:p>
      </dgm:t>
    </dgm:pt>
    <dgm:pt modelId="{A0F77616-24D6-428B-A3E4-9486D4B8F031}" type="sibTrans" cxnId="{5B7C2871-17DE-4FF4-A3B3-C73CAC855A54}">
      <dgm:prSet/>
      <dgm:spPr/>
      <dgm:t>
        <a:bodyPr/>
        <a:lstStyle/>
        <a:p>
          <a:endParaRPr lang="nl-BE"/>
        </a:p>
      </dgm:t>
    </dgm:pt>
    <dgm:pt modelId="{2F7781B8-CC16-4E4B-9F40-00994E75E257}" type="pres">
      <dgm:prSet presAssocID="{E572DBE4-77EC-4B1C-8BA6-0EB698BD2ACE}" presName="CompostProcess" presStyleCnt="0">
        <dgm:presLayoutVars>
          <dgm:dir/>
          <dgm:resizeHandles val="exact"/>
        </dgm:presLayoutVars>
      </dgm:prSet>
      <dgm:spPr/>
    </dgm:pt>
    <dgm:pt modelId="{605BD343-855D-42F0-861A-EADE99A620B1}" type="pres">
      <dgm:prSet presAssocID="{E572DBE4-77EC-4B1C-8BA6-0EB698BD2ACE}" presName="arrow" presStyleLbl="bgShp" presStyleIdx="0" presStyleCnt="1"/>
      <dgm:spPr/>
    </dgm:pt>
    <dgm:pt modelId="{58AD8F13-8CF4-450C-8F72-874E29EDC1E6}" type="pres">
      <dgm:prSet presAssocID="{E572DBE4-77EC-4B1C-8BA6-0EB698BD2ACE}" presName="linearProcess" presStyleCnt="0"/>
      <dgm:spPr/>
    </dgm:pt>
    <dgm:pt modelId="{B7ED0DA3-CE4A-4B63-9B3E-AF827D7DDCDE}" type="pres">
      <dgm:prSet presAssocID="{5BFE6EB1-3159-4C3B-A28D-D7112EE2D99C}" presName="textNode" presStyleLbl="node1" presStyleIdx="0" presStyleCnt="3">
        <dgm:presLayoutVars>
          <dgm:bulletEnabled val="1"/>
        </dgm:presLayoutVars>
      </dgm:prSet>
      <dgm:spPr/>
    </dgm:pt>
    <dgm:pt modelId="{B8622D60-FA24-4C59-B7B2-C8FD6FCF939B}" type="pres">
      <dgm:prSet presAssocID="{49290900-827C-4A99-8B8A-D29E63459E7A}" presName="sibTrans" presStyleCnt="0"/>
      <dgm:spPr/>
    </dgm:pt>
    <dgm:pt modelId="{B7FE548F-0641-4B47-8532-202904CCF516}" type="pres">
      <dgm:prSet presAssocID="{DAA255C2-DB1C-42E0-9BC1-7FBDDA8A79F7}" presName="textNode" presStyleLbl="node1" presStyleIdx="1" presStyleCnt="3">
        <dgm:presLayoutVars>
          <dgm:bulletEnabled val="1"/>
        </dgm:presLayoutVars>
      </dgm:prSet>
      <dgm:spPr/>
    </dgm:pt>
    <dgm:pt modelId="{CB51F243-4D89-49B5-99A9-BCB9F221CF7C}" type="pres">
      <dgm:prSet presAssocID="{A4265687-8D27-4FD7-9339-6187B4C9EB5C}" presName="sibTrans" presStyleCnt="0"/>
      <dgm:spPr/>
    </dgm:pt>
    <dgm:pt modelId="{0E8EB0F7-9C22-4AA0-9F5C-1E56BC3D8C84}" type="pres">
      <dgm:prSet presAssocID="{3AB05793-389B-43AE-AAEF-EE03EE3D65F5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4DE72E02-7E8C-4C50-87B5-350938618ACB}" type="presOf" srcId="{DAA255C2-DB1C-42E0-9BC1-7FBDDA8A79F7}" destId="{B7FE548F-0641-4B47-8532-202904CCF516}" srcOrd="0" destOrd="0" presId="urn:microsoft.com/office/officeart/2005/8/layout/hProcess9"/>
    <dgm:cxn modelId="{50BDA034-A9F2-4BF1-9B28-6F836C839AE8}" type="presOf" srcId="{E572DBE4-77EC-4B1C-8BA6-0EB698BD2ACE}" destId="{2F7781B8-CC16-4E4B-9F40-00994E75E257}" srcOrd="0" destOrd="0" presId="urn:microsoft.com/office/officeart/2005/8/layout/hProcess9"/>
    <dgm:cxn modelId="{A7393E36-6546-48DC-8068-35E5F8E8B60B}" srcId="{E572DBE4-77EC-4B1C-8BA6-0EB698BD2ACE}" destId="{DAA255C2-DB1C-42E0-9BC1-7FBDDA8A79F7}" srcOrd="1" destOrd="0" parTransId="{C745785D-D5A7-4BFE-A185-1FF800795024}" sibTransId="{A4265687-8D27-4FD7-9339-6187B4C9EB5C}"/>
    <dgm:cxn modelId="{6010BB39-D589-4D15-BF53-5ECFD01B4295}" type="presOf" srcId="{3AB05793-389B-43AE-AAEF-EE03EE3D65F5}" destId="{0E8EB0F7-9C22-4AA0-9F5C-1E56BC3D8C84}" srcOrd="0" destOrd="0" presId="urn:microsoft.com/office/officeart/2005/8/layout/hProcess9"/>
    <dgm:cxn modelId="{F2ED0C3B-5AC9-45C3-8664-6B2F0FDC8999}" srcId="{E572DBE4-77EC-4B1C-8BA6-0EB698BD2ACE}" destId="{5BFE6EB1-3159-4C3B-A28D-D7112EE2D99C}" srcOrd="0" destOrd="0" parTransId="{BA20FE07-0099-4712-9208-300F7AF38EC7}" sibTransId="{49290900-827C-4A99-8B8A-D29E63459E7A}"/>
    <dgm:cxn modelId="{5B7C2871-17DE-4FF4-A3B3-C73CAC855A54}" srcId="{E572DBE4-77EC-4B1C-8BA6-0EB698BD2ACE}" destId="{3AB05793-389B-43AE-AAEF-EE03EE3D65F5}" srcOrd="2" destOrd="0" parTransId="{08F236AE-B85B-4068-8CD9-A1E3DB86472E}" sibTransId="{A0F77616-24D6-428B-A3E4-9486D4B8F031}"/>
    <dgm:cxn modelId="{7E1DD4EF-E87C-4037-B9C0-7034F2F29DD1}" type="presOf" srcId="{5BFE6EB1-3159-4C3B-A28D-D7112EE2D99C}" destId="{B7ED0DA3-CE4A-4B63-9B3E-AF827D7DDCDE}" srcOrd="0" destOrd="0" presId="urn:microsoft.com/office/officeart/2005/8/layout/hProcess9"/>
    <dgm:cxn modelId="{3D162A1F-B472-4E43-BE20-AEEC7AAC0383}" type="presParOf" srcId="{2F7781B8-CC16-4E4B-9F40-00994E75E257}" destId="{605BD343-855D-42F0-861A-EADE99A620B1}" srcOrd="0" destOrd="0" presId="urn:microsoft.com/office/officeart/2005/8/layout/hProcess9"/>
    <dgm:cxn modelId="{733BFC8F-67B3-4B02-BE3A-C47D170B1C59}" type="presParOf" srcId="{2F7781B8-CC16-4E4B-9F40-00994E75E257}" destId="{58AD8F13-8CF4-450C-8F72-874E29EDC1E6}" srcOrd="1" destOrd="0" presId="urn:microsoft.com/office/officeart/2005/8/layout/hProcess9"/>
    <dgm:cxn modelId="{7C184947-5630-4624-8D98-9FEF066933E2}" type="presParOf" srcId="{58AD8F13-8CF4-450C-8F72-874E29EDC1E6}" destId="{B7ED0DA3-CE4A-4B63-9B3E-AF827D7DDCDE}" srcOrd="0" destOrd="0" presId="urn:microsoft.com/office/officeart/2005/8/layout/hProcess9"/>
    <dgm:cxn modelId="{38E3CF5C-724E-4C06-BE8A-7E32142D1B07}" type="presParOf" srcId="{58AD8F13-8CF4-450C-8F72-874E29EDC1E6}" destId="{B8622D60-FA24-4C59-B7B2-C8FD6FCF939B}" srcOrd="1" destOrd="0" presId="urn:microsoft.com/office/officeart/2005/8/layout/hProcess9"/>
    <dgm:cxn modelId="{937DC412-6B9A-463D-ACE6-C9979173263D}" type="presParOf" srcId="{58AD8F13-8CF4-450C-8F72-874E29EDC1E6}" destId="{B7FE548F-0641-4B47-8532-202904CCF516}" srcOrd="2" destOrd="0" presId="urn:microsoft.com/office/officeart/2005/8/layout/hProcess9"/>
    <dgm:cxn modelId="{A7710685-B7F4-45D8-8041-2CD79FE57FE6}" type="presParOf" srcId="{58AD8F13-8CF4-450C-8F72-874E29EDC1E6}" destId="{CB51F243-4D89-49B5-99A9-BCB9F221CF7C}" srcOrd="3" destOrd="0" presId="urn:microsoft.com/office/officeart/2005/8/layout/hProcess9"/>
    <dgm:cxn modelId="{8E997F86-391A-4508-9486-80BEB02023ED}" type="presParOf" srcId="{58AD8F13-8CF4-450C-8F72-874E29EDC1E6}" destId="{0E8EB0F7-9C22-4AA0-9F5C-1E56BC3D8C8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EF150C-A4EA-402A-96D2-51B34566FF2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D383CFC-521E-4386-9EA9-7C6B529E4E33}">
      <dgm:prSet phldrT="[Tekst]"/>
      <dgm:spPr/>
      <dgm:t>
        <a:bodyPr/>
        <a:lstStyle/>
        <a:p>
          <a:r>
            <a:rPr lang="nl-BE" b="1" dirty="0"/>
            <a:t>Veilige en gezonde arbeidsplaats</a:t>
          </a:r>
        </a:p>
        <a:p>
          <a:r>
            <a:rPr lang="nl-BE" dirty="0"/>
            <a:t>= arbeidsveiligheid en arbeidsgezondheid</a:t>
          </a:r>
        </a:p>
      </dgm:t>
    </dgm:pt>
    <dgm:pt modelId="{54E497D5-330E-4FF7-9C12-89D5538A8AB3}" type="parTrans" cxnId="{097C7B68-A493-4082-834F-8B5EE9DBDD38}">
      <dgm:prSet/>
      <dgm:spPr/>
      <dgm:t>
        <a:bodyPr/>
        <a:lstStyle/>
        <a:p>
          <a:endParaRPr lang="nl-BE"/>
        </a:p>
      </dgm:t>
    </dgm:pt>
    <dgm:pt modelId="{224D07D9-701A-40A2-A936-7D45976D063D}" type="sibTrans" cxnId="{097C7B68-A493-4082-834F-8B5EE9DBDD38}">
      <dgm:prSet/>
      <dgm:spPr/>
      <dgm:t>
        <a:bodyPr/>
        <a:lstStyle/>
        <a:p>
          <a:endParaRPr lang="nl-BE"/>
        </a:p>
      </dgm:t>
    </dgm:pt>
    <dgm:pt modelId="{FC943C8C-111D-4791-B29C-778B456D1339}">
      <dgm:prSet phldrT="[Tekst]"/>
      <dgm:spPr/>
      <dgm:t>
        <a:bodyPr/>
        <a:lstStyle/>
        <a:p>
          <a:r>
            <a:rPr lang="nl-BE" b="1" dirty="0"/>
            <a:t>Welzijn van de werknemer op het werk</a:t>
          </a:r>
        </a:p>
        <a:p>
          <a:r>
            <a:rPr lang="nl-BE" dirty="0"/>
            <a:t>= ook arbeidshygiëne, psychosociale risico’s en ergonomie</a:t>
          </a:r>
        </a:p>
      </dgm:t>
    </dgm:pt>
    <dgm:pt modelId="{B7E57DC4-8733-4396-B9B1-34CAD4AB5ABE}" type="parTrans" cxnId="{D18C8610-C739-49B3-928B-C6C6ADFE6538}">
      <dgm:prSet/>
      <dgm:spPr/>
      <dgm:t>
        <a:bodyPr/>
        <a:lstStyle/>
        <a:p>
          <a:endParaRPr lang="nl-BE"/>
        </a:p>
      </dgm:t>
    </dgm:pt>
    <dgm:pt modelId="{19F6BAA4-00A2-4149-BE94-6424BCF4FF94}" type="sibTrans" cxnId="{D18C8610-C739-49B3-928B-C6C6ADFE6538}">
      <dgm:prSet/>
      <dgm:spPr/>
      <dgm:t>
        <a:bodyPr/>
        <a:lstStyle/>
        <a:p>
          <a:endParaRPr lang="nl-BE"/>
        </a:p>
      </dgm:t>
    </dgm:pt>
    <dgm:pt modelId="{986C6A9E-C7FD-4580-9306-06900FDD6744}" type="pres">
      <dgm:prSet presAssocID="{0AEF150C-A4EA-402A-96D2-51B34566FF2E}" presName="CompostProcess" presStyleCnt="0">
        <dgm:presLayoutVars>
          <dgm:dir/>
          <dgm:resizeHandles val="exact"/>
        </dgm:presLayoutVars>
      </dgm:prSet>
      <dgm:spPr/>
    </dgm:pt>
    <dgm:pt modelId="{1D435213-FD75-4A2C-8131-00C676D5242B}" type="pres">
      <dgm:prSet presAssocID="{0AEF150C-A4EA-402A-96D2-51B34566FF2E}" presName="arrow" presStyleLbl="bgShp" presStyleIdx="0" presStyleCnt="1"/>
      <dgm:spPr/>
    </dgm:pt>
    <dgm:pt modelId="{D961348C-D892-4DBC-B0F6-6C0FAE41786B}" type="pres">
      <dgm:prSet presAssocID="{0AEF150C-A4EA-402A-96D2-51B34566FF2E}" presName="linearProcess" presStyleCnt="0"/>
      <dgm:spPr/>
    </dgm:pt>
    <dgm:pt modelId="{C8E469AA-0F3C-4E24-9D4D-8618C29A915B}" type="pres">
      <dgm:prSet presAssocID="{AD383CFC-521E-4386-9EA9-7C6B529E4E33}" presName="textNode" presStyleLbl="node1" presStyleIdx="0" presStyleCnt="2">
        <dgm:presLayoutVars>
          <dgm:bulletEnabled val="1"/>
        </dgm:presLayoutVars>
      </dgm:prSet>
      <dgm:spPr/>
    </dgm:pt>
    <dgm:pt modelId="{8B7EFDC0-B116-43CA-9D1A-A2A245D120A5}" type="pres">
      <dgm:prSet presAssocID="{224D07D9-701A-40A2-A936-7D45976D063D}" presName="sibTrans" presStyleCnt="0"/>
      <dgm:spPr/>
    </dgm:pt>
    <dgm:pt modelId="{DCEF918C-1D10-494D-9DD0-E6A421C07582}" type="pres">
      <dgm:prSet presAssocID="{FC943C8C-111D-4791-B29C-778B456D1339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65FD1501-BF79-4B61-A61B-C79E8A7B7DC3}" type="presOf" srcId="{AD383CFC-521E-4386-9EA9-7C6B529E4E33}" destId="{C8E469AA-0F3C-4E24-9D4D-8618C29A915B}" srcOrd="0" destOrd="0" presId="urn:microsoft.com/office/officeart/2005/8/layout/hProcess9"/>
    <dgm:cxn modelId="{B61CFC0C-697C-42B2-8F70-FD769B803D05}" type="presOf" srcId="{FC943C8C-111D-4791-B29C-778B456D1339}" destId="{DCEF918C-1D10-494D-9DD0-E6A421C07582}" srcOrd="0" destOrd="0" presId="urn:microsoft.com/office/officeart/2005/8/layout/hProcess9"/>
    <dgm:cxn modelId="{D18C8610-C739-49B3-928B-C6C6ADFE6538}" srcId="{0AEF150C-A4EA-402A-96D2-51B34566FF2E}" destId="{FC943C8C-111D-4791-B29C-778B456D1339}" srcOrd="1" destOrd="0" parTransId="{B7E57DC4-8733-4396-B9B1-34CAD4AB5ABE}" sibTransId="{19F6BAA4-00A2-4149-BE94-6424BCF4FF94}"/>
    <dgm:cxn modelId="{097C7B68-A493-4082-834F-8B5EE9DBDD38}" srcId="{0AEF150C-A4EA-402A-96D2-51B34566FF2E}" destId="{AD383CFC-521E-4386-9EA9-7C6B529E4E33}" srcOrd="0" destOrd="0" parTransId="{54E497D5-330E-4FF7-9C12-89D5538A8AB3}" sibTransId="{224D07D9-701A-40A2-A936-7D45976D063D}"/>
    <dgm:cxn modelId="{4CA0EECD-FFA6-4AAB-85AB-E70124F00FCF}" type="presOf" srcId="{0AEF150C-A4EA-402A-96D2-51B34566FF2E}" destId="{986C6A9E-C7FD-4580-9306-06900FDD6744}" srcOrd="0" destOrd="0" presId="urn:microsoft.com/office/officeart/2005/8/layout/hProcess9"/>
    <dgm:cxn modelId="{9D44BEFB-5AA0-4500-99AC-AE247D467CD5}" type="presParOf" srcId="{986C6A9E-C7FD-4580-9306-06900FDD6744}" destId="{1D435213-FD75-4A2C-8131-00C676D5242B}" srcOrd="0" destOrd="0" presId="urn:microsoft.com/office/officeart/2005/8/layout/hProcess9"/>
    <dgm:cxn modelId="{335E2DFE-2266-4C0C-8E47-583EF1DA3897}" type="presParOf" srcId="{986C6A9E-C7FD-4580-9306-06900FDD6744}" destId="{D961348C-D892-4DBC-B0F6-6C0FAE41786B}" srcOrd="1" destOrd="0" presId="urn:microsoft.com/office/officeart/2005/8/layout/hProcess9"/>
    <dgm:cxn modelId="{CBA440B7-3D21-44F0-AFBD-2117477AE218}" type="presParOf" srcId="{D961348C-D892-4DBC-B0F6-6C0FAE41786B}" destId="{C8E469AA-0F3C-4E24-9D4D-8618C29A915B}" srcOrd="0" destOrd="0" presId="urn:microsoft.com/office/officeart/2005/8/layout/hProcess9"/>
    <dgm:cxn modelId="{8DAF2F09-4A59-416B-BD91-967AC7855CD8}" type="presParOf" srcId="{D961348C-D892-4DBC-B0F6-6C0FAE41786B}" destId="{8B7EFDC0-B116-43CA-9D1A-A2A245D120A5}" srcOrd="1" destOrd="0" presId="urn:microsoft.com/office/officeart/2005/8/layout/hProcess9"/>
    <dgm:cxn modelId="{A3CD44D0-6FBB-41F0-B60B-CA45E0B321BB}" type="presParOf" srcId="{D961348C-D892-4DBC-B0F6-6C0FAE41786B}" destId="{DCEF918C-1D10-494D-9DD0-E6A421C0758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731D2B5-1DEB-4BFC-977E-7801FD0876EB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A7DDC66B-A8B8-468B-A925-2BEA329234BA}">
      <dgm:prSet phldrT="[Tekst]"/>
      <dgm:spPr>
        <a:xfrm>
          <a:off x="3011" y="1846378"/>
          <a:ext cx="2469148" cy="507924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 algn="ctr">
            <a:buNone/>
          </a:pPr>
          <a:r>
            <a:rPr lang="nl-BE" b="1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    ARBEIDSVEILIGHEID	</a:t>
          </a:r>
        </a:p>
      </dgm:t>
    </dgm:pt>
    <dgm:pt modelId="{E0D390A9-6C94-4C35-AE91-084EA1FB0FA6}" type="parTrans" cxnId="{2029966C-6950-4097-9ADE-781244973958}">
      <dgm:prSet/>
      <dgm:spPr/>
      <dgm:t>
        <a:bodyPr/>
        <a:lstStyle/>
        <a:p>
          <a:endParaRPr lang="nl-BE"/>
        </a:p>
      </dgm:t>
    </dgm:pt>
    <dgm:pt modelId="{4D2C485A-244F-4F9D-AD3C-D60FE44387C9}" type="sibTrans" cxnId="{2029966C-6950-4097-9ADE-781244973958}">
      <dgm:prSet/>
      <dgm:spPr/>
      <dgm:t>
        <a:bodyPr/>
        <a:lstStyle/>
        <a:p>
          <a:endParaRPr lang="nl-BE"/>
        </a:p>
      </dgm:t>
    </dgm:pt>
    <dgm:pt modelId="{F82E9CCF-E0C5-4D1E-BB8D-B966330F11A3}">
      <dgm:prSet phldrT="[Tekst]"/>
      <dgm:spPr>
        <a:xfrm>
          <a:off x="2724005" y="1846378"/>
          <a:ext cx="2469148" cy="507924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r>
            <a:rPr lang="nl-BE" b="1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ARBEIDSHYGIENE</a:t>
          </a:r>
        </a:p>
      </dgm:t>
    </dgm:pt>
    <dgm:pt modelId="{C2C5EE9E-0891-4162-9314-7B3FD0E22A6A}" type="parTrans" cxnId="{3061435A-04EA-4580-8349-CD89264DC666}">
      <dgm:prSet/>
      <dgm:spPr/>
      <dgm:t>
        <a:bodyPr/>
        <a:lstStyle/>
        <a:p>
          <a:endParaRPr lang="nl-BE"/>
        </a:p>
      </dgm:t>
    </dgm:pt>
    <dgm:pt modelId="{E877638B-4787-472E-9442-580972793569}" type="sibTrans" cxnId="{3061435A-04EA-4580-8349-CD89264DC666}">
      <dgm:prSet/>
      <dgm:spPr/>
      <dgm:t>
        <a:bodyPr/>
        <a:lstStyle/>
        <a:p>
          <a:endParaRPr lang="nl-BE"/>
        </a:p>
      </dgm:t>
    </dgm:pt>
    <dgm:pt modelId="{714F50E4-6770-411F-8290-E49A7AEF4E52}">
      <dgm:prSet phldrT="[Tekst]"/>
      <dgm:spPr>
        <a:xfrm>
          <a:off x="5445000" y="1846378"/>
          <a:ext cx="2469148" cy="507924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r>
            <a:rPr lang="nl-BE" b="1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ERGONOMIE</a:t>
          </a:r>
        </a:p>
      </dgm:t>
    </dgm:pt>
    <dgm:pt modelId="{D2318895-D5C6-453F-9047-CF143BC72F9E}" type="parTrans" cxnId="{2C21207E-BE2C-48B3-8701-59FA665AEF2F}">
      <dgm:prSet/>
      <dgm:spPr/>
      <dgm:t>
        <a:bodyPr/>
        <a:lstStyle/>
        <a:p>
          <a:endParaRPr lang="nl-BE"/>
        </a:p>
      </dgm:t>
    </dgm:pt>
    <dgm:pt modelId="{174F5330-472C-43FD-85BC-20FBE6D862B9}" type="sibTrans" cxnId="{2C21207E-BE2C-48B3-8701-59FA665AEF2F}">
      <dgm:prSet/>
      <dgm:spPr/>
      <dgm:t>
        <a:bodyPr/>
        <a:lstStyle/>
        <a:p>
          <a:endParaRPr lang="nl-BE"/>
        </a:p>
      </dgm:t>
    </dgm:pt>
    <dgm:pt modelId="{8A77B538-49F7-416D-BB72-A4CEED417A45}">
      <dgm:prSet/>
      <dgm:spPr>
        <a:xfrm>
          <a:off x="3011" y="4209645"/>
          <a:ext cx="2469148" cy="507924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r>
            <a:rPr lang="nl-BE" b="1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ARBEIDSGEZONDHEID</a:t>
          </a:r>
        </a:p>
      </dgm:t>
    </dgm:pt>
    <dgm:pt modelId="{9ADD9B7C-BCCD-41E0-A673-8A7A4FB2F596}" type="parTrans" cxnId="{6825A3B0-3DF6-4957-9657-A4EF52026D60}">
      <dgm:prSet/>
      <dgm:spPr/>
      <dgm:t>
        <a:bodyPr/>
        <a:lstStyle/>
        <a:p>
          <a:endParaRPr lang="nl-BE"/>
        </a:p>
      </dgm:t>
    </dgm:pt>
    <dgm:pt modelId="{7B8FAFE8-DBB8-4161-A369-AE24D4913796}" type="sibTrans" cxnId="{6825A3B0-3DF6-4957-9657-A4EF52026D60}">
      <dgm:prSet/>
      <dgm:spPr/>
      <dgm:t>
        <a:bodyPr/>
        <a:lstStyle/>
        <a:p>
          <a:endParaRPr lang="nl-BE"/>
        </a:p>
      </dgm:t>
    </dgm:pt>
    <dgm:pt modelId="{84F813F1-B1E0-4EF3-8E71-91C488F33DD6}">
      <dgm:prSet/>
      <dgm:spPr>
        <a:xfrm>
          <a:off x="2724005" y="4209645"/>
          <a:ext cx="2469148" cy="507924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r>
            <a:rPr lang="nl-BE" b="1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PSYCHOSOCIALE RISICO’S</a:t>
          </a:r>
        </a:p>
      </dgm:t>
    </dgm:pt>
    <dgm:pt modelId="{AB458B2F-B5B7-466E-9BA4-DFADB22F4117}" type="parTrans" cxnId="{13187086-73A5-4A2F-9570-3D342BE2E5E6}">
      <dgm:prSet/>
      <dgm:spPr/>
      <dgm:t>
        <a:bodyPr/>
        <a:lstStyle/>
        <a:p>
          <a:endParaRPr lang="nl-BE"/>
        </a:p>
      </dgm:t>
    </dgm:pt>
    <dgm:pt modelId="{64D6C708-0693-4C73-82E2-C9BE6531FC39}" type="sibTrans" cxnId="{13187086-73A5-4A2F-9570-3D342BE2E5E6}">
      <dgm:prSet/>
      <dgm:spPr/>
      <dgm:t>
        <a:bodyPr/>
        <a:lstStyle/>
        <a:p>
          <a:endParaRPr lang="nl-BE"/>
        </a:p>
      </dgm:t>
    </dgm:pt>
    <dgm:pt modelId="{7DEDA56E-92E7-486F-BF6A-EC65C2E4966D}">
      <dgm:prSet/>
      <dgm:spPr>
        <a:xfrm>
          <a:off x="5448011" y="3119492"/>
          <a:ext cx="2469148" cy="507924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r>
            <a:rPr lang="nl-BE" b="1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VERFRAAIING VAN DE WERKPLAATS</a:t>
          </a:r>
        </a:p>
      </dgm:t>
    </dgm:pt>
    <dgm:pt modelId="{3CF6783A-F750-44E6-83FC-08937D773D4C}" type="sibTrans" cxnId="{B5A431B6-4437-4A24-A725-B3580A08176A}">
      <dgm:prSet/>
      <dgm:spPr/>
      <dgm:t>
        <a:bodyPr/>
        <a:lstStyle/>
        <a:p>
          <a:endParaRPr lang="nl-BE"/>
        </a:p>
      </dgm:t>
    </dgm:pt>
    <dgm:pt modelId="{71CF19D1-2033-43F2-91BB-71A014FB1C0B}" type="parTrans" cxnId="{B5A431B6-4437-4A24-A725-B3580A08176A}">
      <dgm:prSet/>
      <dgm:spPr/>
      <dgm:t>
        <a:bodyPr/>
        <a:lstStyle/>
        <a:p>
          <a:endParaRPr lang="nl-BE"/>
        </a:p>
      </dgm:t>
    </dgm:pt>
    <dgm:pt modelId="{83EB9593-0B48-41CE-964F-02847BF5E220}">
      <dgm:prSet/>
      <dgm:spPr/>
      <dgm:t>
        <a:bodyPr/>
        <a:lstStyle/>
        <a:p>
          <a:r>
            <a:rPr lang="nl-BE" b="1" dirty="0"/>
            <a:t>MILIEU</a:t>
          </a:r>
        </a:p>
      </dgm:t>
    </dgm:pt>
    <dgm:pt modelId="{12846743-8864-4A15-9B80-DADEA7DE2BEB}" type="parTrans" cxnId="{69EBF93C-6E8A-424D-BF14-89D6C0335735}">
      <dgm:prSet/>
      <dgm:spPr/>
      <dgm:t>
        <a:bodyPr/>
        <a:lstStyle/>
        <a:p>
          <a:endParaRPr lang="nl-BE"/>
        </a:p>
      </dgm:t>
    </dgm:pt>
    <dgm:pt modelId="{38ED45A5-E269-4370-B0BA-F873CCBE797A}" type="sibTrans" cxnId="{69EBF93C-6E8A-424D-BF14-89D6C0335735}">
      <dgm:prSet/>
      <dgm:spPr/>
      <dgm:t>
        <a:bodyPr/>
        <a:lstStyle/>
        <a:p>
          <a:endParaRPr lang="nl-BE"/>
        </a:p>
      </dgm:t>
    </dgm:pt>
    <dgm:pt modelId="{D48A58E6-BFF5-4ABE-8026-7AF625332749}" type="pres">
      <dgm:prSet presAssocID="{C731D2B5-1DEB-4BFC-977E-7801FD0876EB}" presName="Name0" presStyleCnt="0">
        <dgm:presLayoutVars>
          <dgm:dir/>
          <dgm:resizeHandles val="exact"/>
        </dgm:presLayoutVars>
      </dgm:prSet>
      <dgm:spPr/>
    </dgm:pt>
    <dgm:pt modelId="{8780B656-9766-4AF5-AE16-20C167F1DE74}" type="pres">
      <dgm:prSet presAssocID="{A7DDC66B-A8B8-468B-A925-2BEA329234BA}" presName="composite" presStyleCnt="0"/>
      <dgm:spPr/>
    </dgm:pt>
    <dgm:pt modelId="{F0DDBD5B-E234-4AFD-BF0B-5AF5DD14E2C0}" type="pres">
      <dgm:prSet presAssocID="{A7DDC66B-A8B8-468B-A925-2BEA329234BA}" presName="rect1" presStyleLbl="bgShp" presStyleIdx="0" presStyleCnt="7" custLinFactNeighborY="718"/>
      <dgm:spPr>
        <a:xfrm>
          <a:off x="3011" y="364931"/>
          <a:ext cx="2469148" cy="2116352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t="-19000" b="-19000"/>
          </a:stretch>
        </a:blipFill>
        <a:ln>
          <a:noFill/>
        </a:ln>
        <a:effectLst/>
      </dgm:spPr>
    </dgm:pt>
    <dgm:pt modelId="{371E1A54-6F0F-4F48-A138-A8E200D6B249}" type="pres">
      <dgm:prSet presAssocID="{A7DDC66B-A8B8-468B-A925-2BEA329234BA}" presName="rect2" presStyleLbl="trBgShp" presStyleIdx="0" presStyleCnt="7">
        <dgm:presLayoutVars>
          <dgm:bulletEnabled val="1"/>
        </dgm:presLayoutVars>
      </dgm:prSet>
      <dgm:spPr/>
    </dgm:pt>
    <dgm:pt modelId="{2A0790CE-410A-47CA-9C86-B57B1CB6341A}" type="pres">
      <dgm:prSet presAssocID="{4D2C485A-244F-4F9D-AD3C-D60FE44387C9}" presName="sibTrans" presStyleCnt="0"/>
      <dgm:spPr/>
    </dgm:pt>
    <dgm:pt modelId="{F5792E1D-7B6D-4B93-90FC-D8933B11F262}" type="pres">
      <dgm:prSet presAssocID="{F82E9CCF-E0C5-4D1E-BB8D-B966330F11A3}" presName="composite" presStyleCnt="0"/>
      <dgm:spPr/>
    </dgm:pt>
    <dgm:pt modelId="{2E1218C6-1455-4605-AA2B-128C16ADF885}" type="pres">
      <dgm:prSet presAssocID="{F82E9CCF-E0C5-4D1E-BB8D-B966330F11A3}" presName="rect1" presStyleLbl="bgShp" presStyleIdx="1" presStyleCnt="7"/>
      <dgm:spPr>
        <a:xfrm>
          <a:off x="2724005" y="364931"/>
          <a:ext cx="2469148" cy="2116352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14000" r="-14000"/>
          </a:stretch>
        </a:blipFill>
        <a:ln>
          <a:noFill/>
        </a:ln>
        <a:effectLst/>
      </dgm:spPr>
    </dgm:pt>
    <dgm:pt modelId="{49B4C3F3-0E17-46BF-B1EC-D5BB24D3D0C9}" type="pres">
      <dgm:prSet presAssocID="{F82E9CCF-E0C5-4D1E-BB8D-B966330F11A3}" presName="rect2" presStyleLbl="trBgShp" presStyleIdx="1" presStyleCnt="7">
        <dgm:presLayoutVars>
          <dgm:bulletEnabled val="1"/>
        </dgm:presLayoutVars>
      </dgm:prSet>
      <dgm:spPr/>
    </dgm:pt>
    <dgm:pt modelId="{A0094633-3928-464C-82E7-DD6BEFA0F285}" type="pres">
      <dgm:prSet presAssocID="{E877638B-4787-472E-9442-580972793569}" presName="sibTrans" presStyleCnt="0"/>
      <dgm:spPr/>
    </dgm:pt>
    <dgm:pt modelId="{6225D193-7F29-49BA-B63B-2F892E8F12EE}" type="pres">
      <dgm:prSet presAssocID="{714F50E4-6770-411F-8290-E49A7AEF4E52}" presName="composite" presStyleCnt="0"/>
      <dgm:spPr/>
    </dgm:pt>
    <dgm:pt modelId="{C8B48C7C-6EE9-454B-AD85-34CBDF17C334}" type="pres">
      <dgm:prSet presAssocID="{714F50E4-6770-411F-8290-E49A7AEF4E52}" presName="rect1" presStyleLbl="bgShp" presStyleIdx="2" presStyleCnt="7"/>
      <dgm:spPr>
        <a:xfrm>
          <a:off x="5445000" y="364931"/>
          <a:ext cx="2469148" cy="2116352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24000" r="-24000"/>
          </a:stretch>
        </a:blipFill>
        <a:ln>
          <a:noFill/>
        </a:ln>
        <a:effectLst/>
      </dgm:spPr>
    </dgm:pt>
    <dgm:pt modelId="{AC5B08A8-578E-40D0-AA6E-CE3D14BED28A}" type="pres">
      <dgm:prSet presAssocID="{714F50E4-6770-411F-8290-E49A7AEF4E52}" presName="rect2" presStyleLbl="trBgShp" presStyleIdx="2" presStyleCnt="7">
        <dgm:presLayoutVars>
          <dgm:bulletEnabled val="1"/>
        </dgm:presLayoutVars>
      </dgm:prSet>
      <dgm:spPr/>
    </dgm:pt>
    <dgm:pt modelId="{A7072CD4-56EE-4B0C-8FCA-C82AE7237468}" type="pres">
      <dgm:prSet presAssocID="{174F5330-472C-43FD-85BC-20FBE6D862B9}" presName="sibTrans" presStyleCnt="0"/>
      <dgm:spPr/>
    </dgm:pt>
    <dgm:pt modelId="{A4A3F9EC-F561-47FF-9CB8-1A3658688B59}" type="pres">
      <dgm:prSet presAssocID="{8A77B538-49F7-416D-BB72-A4CEED417A45}" presName="composite" presStyleCnt="0"/>
      <dgm:spPr/>
    </dgm:pt>
    <dgm:pt modelId="{57438511-2387-4FCE-9FD5-34CC8FFA9F0C}" type="pres">
      <dgm:prSet presAssocID="{8A77B538-49F7-416D-BB72-A4CEED417A45}" presName="rect1" presStyleLbl="bgShp" presStyleIdx="3" presStyleCnt="7"/>
      <dgm:spPr>
        <a:xfrm>
          <a:off x="3011" y="2728198"/>
          <a:ext cx="2469148" cy="2116352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14000" r="-14000"/>
          </a:stretch>
        </a:blipFill>
        <a:ln>
          <a:noFill/>
        </a:ln>
        <a:effectLst/>
      </dgm:spPr>
    </dgm:pt>
    <dgm:pt modelId="{F776DADC-F337-4D90-B1F2-84C115D14421}" type="pres">
      <dgm:prSet presAssocID="{8A77B538-49F7-416D-BB72-A4CEED417A45}" presName="rect2" presStyleLbl="trBgShp" presStyleIdx="3" presStyleCnt="7">
        <dgm:presLayoutVars>
          <dgm:bulletEnabled val="1"/>
        </dgm:presLayoutVars>
      </dgm:prSet>
      <dgm:spPr/>
    </dgm:pt>
    <dgm:pt modelId="{E755F1F6-9E90-4367-B621-57E968965B00}" type="pres">
      <dgm:prSet presAssocID="{7B8FAFE8-DBB8-4161-A369-AE24D4913796}" presName="sibTrans" presStyleCnt="0"/>
      <dgm:spPr/>
    </dgm:pt>
    <dgm:pt modelId="{98D36B52-14FA-4FB4-B610-09782C87CA2A}" type="pres">
      <dgm:prSet presAssocID="{84F813F1-B1E0-4EF3-8E71-91C488F33DD6}" presName="composite" presStyleCnt="0"/>
      <dgm:spPr/>
    </dgm:pt>
    <dgm:pt modelId="{D60C7289-E538-4E44-B2AD-711FDAAB62DC}" type="pres">
      <dgm:prSet presAssocID="{84F813F1-B1E0-4EF3-8E71-91C488F33DD6}" presName="rect1" presStyleLbl="bgShp" presStyleIdx="4" presStyleCnt="7"/>
      <dgm:spPr>
        <a:xfrm>
          <a:off x="2724005" y="2728198"/>
          <a:ext cx="2469148" cy="2116352"/>
        </a:xfrm>
        <a:prstGeom prst="rect">
          <a:avLst/>
        </a:prstGeom>
        <a:blipFill rotWithShape="1">
          <a:blip xmlns:r="http://schemas.openxmlformats.org/officeDocument/2006/relationships" r:embed="rId5"/>
          <a:srcRect/>
          <a:stretch>
            <a:fillRect l="-14000" r="-14000"/>
          </a:stretch>
        </a:blipFill>
        <a:ln>
          <a:noFill/>
        </a:ln>
        <a:effectLst/>
      </dgm:spPr>
    </dgm:pt>
    <dgm:pt modelId="{DE2A8778-7526-4E5B-B7C2-B2DB95F22721}" type="pres">
      <dgm:prSet presAssocID="{84F813F1-B1E0-4EF3-8E71-91C488F33DD6}" presName="rect2" presStyleLbl="trBgShp" presStyleIdx="4" presStyleCnt="7">
        <dgm:presLayoutVars>
          <dgm:bulletEnabled val="1"/>
        </dgm:presLayoutVars>
      </dgm:prSet>
      <dgm:spPr/>
    </dgm:pt>
    <dgm:pt modelId="{5D3D6FA4-D953-466C-B49E-6D8EA87BB413}" type="pres">
      <dgm:prSet presAssocID="{64D6C708-0693-4C73-82E2-C9BE6531FC39}" presName="sibTrans" presStyleCnt="0"/>
      <dgm:spPr/>
    </dgm:pt>
    <dgm:pt modelId="{297EDD66-71BC-417C-9029-B9BDE25E6E5E}" type="pres">
      <dgm:prSet presAssocID="{7DEDA56E-92E7-486F-BF6A-EC65C2E4966D}" presName="composite" presStyleCnt="0"/>
      <dgm:spPr/>
    </dgm:pt>
    <dgm:pt modelId="{33DE3E31-4A7C-4836-9F28-9FF838181251}" type="pres">
      <dgm:prSet presAssocID="{7DEDA56E-92E7-486F-BF6A-EC65C2E4966D}" presName="rect1" presStyleLbl="bgShp" presStyleIdx="5" presStyleCnt="7" custLinFactNeighborY="-9"/>
      <dgm:spPr>
        <a:xfrm>
          <a:off x="5445000" y="2728198"/>
          <a:ext cx="2469148" cy="2116352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>
          <a:noFill/>
        </a:ln>
        <a:effectLst/>
      </dgm:spPr>
      <dgm:extLst>
        <a:ext uri="{E40237B7-FDA0-4F09-8148-C483321AD2D9}">
          <dgm14:cNvPr xmlns:dgm14="http://schemas.microsoft.com/office/drawing/2010/diagram" id="0" name="" descr="Mensen die in een modern kantoorhokje werken"/>
        </a:ext>
      </dgm:extLst>
    </dgm:pt>
    <dgm:pt modelId="{5CA39521-05A5-4226-B5FA-98AE28DBCCF7}" type="pres">
      <dgm:prSet presAssocID="{7DEDA56E-92E7-486F-BF6A-EC65C2E4966D}" presName="rect2" presStyleLbl="trBgShp" presStyleIdx="5" presStyleCnt="7" custAng="0" custLinFactNeighborX="-893" custLinFactNeighborY="4430">
        <dgm:presLayoutVars>
          <dgm:bulletEnabled val="1"/>
        </dgm:presLayoutVars>
      </dgm:prSet>
      <dgm:spPr/>
    </dgm:pt>
    <dgm:pt modelId="{E671A192-931A-4371-B2E5-31461EA5179A}" type="pres">
      <dgm:prSet presAssocID="{3CF6783A-F750-44E6-83FC-08937D773D4C}" presName="sibTrans" presStyleCnt="0"/>
      <dgm:spPr/>
    </dgm:pt>
    <dgm:pt modelId="{569E5A00-7447-4D65-93D9-63B9A5575A89}" type="pres">
      <dgm:prSet presAssocID="{83EB9593-0B48-41CE-964F-02847BF5E220}" presName="composite" presStyleCnt="0"/>
      <dgm:spPr/>
    </dgm:pt>
    <dgm:pt modelId="{7E7CF3BB-62E1-4B93-ADE6-AD1E5E16066E}" type="pres">
      <dgm:prSet presAssocID="{83EB9593-0B48-41CE-964F-02847BF5E220}" presName="rect1" presStyleLbl="bgShp" presStyleIdx="6" presStyleCnt="7"/>
      <dgm:spPr>
        <a:blipFill rotWithShape="1">
          <a:blip xmlns:r="http://schemas.openxmlformats.org/officeDocument/2006/relationships" r:embed="rId7"/>
          <a:srcRect/>
          <a:stretch>
            <a:fillRect t="-11000" b="-11000"/>
          </a:stretch>
        </a:blipFill>
      </dgm:spPr>
    </dgm:pt>
    <dgm:pt modelId="{54C783B3-8C48-4490-8CED-0928F3FC2F17}" type="pres">
      <dgm:prSet presAssocID="{83EB9593-0B48-41CE-964F-02847BF5E220}" presName="rect2" presStyleLbl="trBgShp" presStyleIdx="6" presStyleCnt="7">
        <dgm:presLayoutVars>
          <dgm:bulletEnabled val="1"/>
        </dgm:presLayoutVars>
      </dgm:prSet>
      <dgm:spPr/>
    </dgm:pt>
  </dgm:ptLst>
  <dgm:cxnLst>
    <dgm:cxn modelId="{1BB55406-CB16-495F-9E35-5AF58E3A77C2}" type="presOf" srcId="{C731D2B5-1DEB-4BFC-977E-7801FD0876EB}" destId="{D48A58E6-BFF5-4ABE-8026-7AF625332749}" srcOrd="0" destOrd="0" presId="urn:microsoft.com/office/officeart/2008/layout/BendingPictureSemiTransparentText"/>
    <dgm:cxn modelId="{33DFE33B-CC51-4523-8751-EA3393259492}" type="presOf" srcId="{84F813F1-B1E0-4EF3-8E71-91C488F33DD6}" destId="{DE2A8778-7526-4E5B-B7C2-B2DB95F22721}" srcOrd="0" destOrd="0" presId="urn:microsoft.com/office/officeart/2008/layout/BendingPictureSemiTransparentText"/>
    <dgm:cxn modelId="{69EBF93C-6E8A-424D-BF14-89D6C0335735}" srcId="{C731D2B5-1DEB-4BFC-977E-7801FD0876EB}" destId="{83EB9593-0B48-41CE-964F-02847BF5E220}" srcOrd="6" destOrd="0" parTransId="{12846743-8864-4A15-9B80-DADEA7DE2BEB}" sibTransId="{38ED45A5-E269-4370-B0BA-F873CCBE797A}"/>
    <dgm:cxn modelId="{2029966C-6950-4097-9ADE-781244973958}" srcId="{C731D2B5-1DEB-4BFC-977E-7801FD0876EB}" destId="{A7DDC66B-A8B8-468B-A925-2BEA329234BA}" srcOrd="0" destOrd="0" parTransId="{E0D390A9-6C94-4C35-AE91-084EA1FB0FA6}" sibTransId="{4D2C485A-244F-4F9D-AD3C-D60FE44387C9}"/>
    <dgm:cxn modelId="{1C2FC670-C5D4-4CDF-AA84-1B8B2917DA7D}" type="presOf" srcId="{714F50E4-6770-411F-8290-E49A7AEF4E52}" destId="{AC5B08A8-578E-40D0-AA6E-CE3D14BED28A}" srcOrd="0" destOrd="0" presId="urn:microsoft.com/office/officeart/2008/layout/BendingPictureSemiTransparentText"/>
    <dgm:cxn modelId="{3061435A-04EA-4580-8349-CD89264DC666}" srcId="{C731D2B5-1DEB-4BFC-977E-7801FD0876EB}" destId="{F82E9CCF-E0C5-4D1E-BB8D-B966330F11A3}" srcOrd="1" destOrd="0" parTransId="{C2C5EE9E-0891-4162-9314-7B3FD0E22A6A}" sibTransId="{E877638B-4787-472E-9442-580972793569}"/>
    <dgm:cxn modelId="{2C21207E-BE2C-48B3-8701-59FA665AEF2F}" srcId="{C731D2B5-1DEB-4BFC-977E-7801FD0876EB}" destId="{714F50E4-6770-411F-8290-E49A7AEF4E52}" srcOrd="2" destOrd="0" parTransId="{D2318895-D5C6-453F-9047-CF143BC72F9E}" sibTransId="{174F5330-472C-43FD-85BC-20FBE6D862B9}"/>
    <dgm:cxn modelId="{38DAD085-C8AF-44A6-A53A-12CD41DAA023}" type="presOf" srcId="{F82E9CCF-E0C5-4D1E-BB8D-B966330F11A3}" destId="{49B4C3F3-0E17-46BF-B1EC-D5BB24D3D0C9}" srcOrd="0" destOrd="0" presId="urn:microsoft.com/office/officeart/2008/layout/BendingPictureSemiTransparentText"/>
    <dgm:cxn modelId="{13187086-73A5-4A2F-9570-3D342BE2E5E6}" srcId="{C731D2B5-1DEB-4BFC-977E-7801FD0876EB}" destId="{84F813F1-B1E0-4EF3-8E71-91C488F33DD6}" srcOrd="4" destOrd="0" parTransId="{AB458B2F-B5B7-466E-9BA4-DFADB22F4117}" sibTransId="{64D6C708-0693-4C73-82E2-C9BE6531FC39}"/>
    <dgm:cxn modelId="{4B4EF093-ED87-4FC0-B208-6DFA95D86CFA}" type="presOf" srcId="{A7DDC66B-A8B8-468B-A925-2BEA329234BA}" destId="{371E1A54-6F0F-4F48-A138-A8E200D6B249}" srcOrd="0" destOrd="0" presId="urn:microsoft.com/office/officeart/2008/layout/BendingPictureSemiTransparentText"/>
    <dgm:cxn modelId="{5CAF6E9F-11EF-4D46-A8EB-2AC3E8A51BD8}" type="presOf" srcId="{83EB9593-0B48-41CE-964F-02847BF5E220}" destId="{54C783B3-8C48-4490-8CED-0928F3FC2F17}" srcOrd="0" destOrd="0" presId="urn:microsoft.com/office/officeart/2008/layout/BendingPictureSemiTransparentText"/>
    <dgm:cxn modelId="{2850C8AA-EF0C-4FF4-B8C3-0C4E3C5C86E7}" type="presOf" srcId="{7DEDA56E-92E7-486F-BF6A-EC65C2E4966D}" destId="{5CA39521-05A5-4226-B5FA-98AE28DBCCF7}" srcOrd="0" destOrd="0" presId="urn:microsoft.com/office/officeart/2008/layout/BendingPictureSemiTransparentText"/>
    <dgm:cxn modelId="{6825A3B0-3DF6-4957-9657-A4EF52026D60}" srcId="{C731D2B5-1DEB-4BFC-977E-7801FD0876EB}" destId="{8A77B538-49F7-416D-BB72-A4CEED417A45}" srcOrd="3" destOrd="0" parTransId="{9ADD9B7C-BCCD-41E0-A673-8A7A4FB2F596}" sibTransId="{7B8FAFE8-DBB8-4161-A369-AE24D4913796}"/>
    <dgm:cxn modelId="{B5A431B6-4437-4A24-A725-B3580A08176A}" srcId="{C731D2B5-1DEB-4BFC-977E-7801FD0876EB}" destId="{7DEDA56E-92E7-486F-BF6A-EC65C2E4966D}" srcOrd="5" destOrd="0" parTransId="{71CF19D1-2033-43F2-91BB-71A014FB1C0B}" sibTransId="{3CF6783A-F750-44E6-83FC-08937D773D4C}"/>
    <dgm:cxn modelId="{321386D6-449F-4281-88EB-4AE03015FFA8}" type="presOf" srcId="{8A77B538-49F7-416D-BB72-A4CEED417A45}" destId="{F776DADC-F337-4D90-B1F2-84C115D14421}" srcOrd="0" destOrd="0" presId="urn:microsoft.com/office/officeart/2008/layout/BendingPictureSemiTransparentText"/>
    <dgm:cxn modelId="{D5F2E470-AF45-460E-A8CA-20456190BACC}" type="presParOf" srcId="{D48A58E6-BFF5-4ABE-8026-7AF625332749}" destId="{8780B656-9766-4AF5-AE16-20C167F1DE74}" srcOrd="0" destOrd="0" presId="urn:microsoft.com/office/officeart/2008/layout/BendingPictureSemiTransparentText"/>
    <dgm:cxn modelId="{9A7DE50C-A624-4493-A1CA-8B21438F8770}" type="presParOf" srcId="{8780B656-9766-4AF5-AE16-20C167F1DE74}" destId="{F0DDBD5B-E234-4AFD-BF0B-5AF5DD14E2C0}" srcOrd="0" destOrd="0" presId="urn:microsoft.com/office/officeart/2008/layout/BendingPictureSemiTransparentText"/>
    <dgm:cxn modelId="{C52DC7BD-5A81-4880-B0E4-2C271344548D}" type="presParOf" srcId="{8780B656-9766-4AF5-AE16-20C167F1DE74}" destId="{371E1A54-6F0F-4F48-A138-A8E200D6B249}" srcOrd="1" destOrd="0" presId="urn:microsoft.com/office/officeart/2008/layout/BendingPictureSemiTransparentText"/>
    <dgm:cxn modelId="{1DF2AC34-20E1-4CCD-BF06-1BAAD7F568F2}" type="presParOf" srcId="{D48A58E6-BFF5-4ABE-8026-7AF625332749}" destId="{2A0790CE-410A-47CA-9C86-B57B1CB6341A}" srcOrd="1" destOrd="0" presId="urn:microsoft.com/office/officeart/2008/layout/BendingPictureSemiTransparentText"/>
    <dgm:cxn modelId="{9EF86DBB-5DE1-411F-BAEA-0A5E3DD8CCB6}" type="presParOf" srcId="{D48A58E6-BFF5-4ABE-8026-7AF625332749}" destId="{F5792E1D-7B6D-4B93-90FC-D8933B11F262}" srcOrd="2" destOrd="0" presId="urn:microsoft.com/office/officeart/2008/layout/BendingPictureSemiTransparentText"/>
    <dgm:cxn modelId="{55ED304A-6711-48D7-872C-6A8DAA73CF95}" type="presParOf" srcId="{F5792E1D-7B6D-4B93-90FC-D8933B11F262}" destId="{2E1218C6-1455-4605-AA2B-128C16ADF885}" srcOrd="0" destOrd="0" presId="urn:microsoft.com/office/officeart/2008/layout/BendingPictureSemiTransparentText"/>
    <dgm:cxn modelId="{C071136C-F45A-4EC7-82A4-D7C055CB2574}" type="presParOf" srcId="{F5792E1D-7B6D-4B93-90FC-D8933B11F262}" destId="{49B4C3F3-0E17-46BF-B1EC-D5BB24D3D0C9}" srcOrd="1" destOrd="0" presId="urn:microsoft.com/office/officeart/2008/layout/BendingPictureSemiTransparentText"/>
    <dgm:cxn modelId="{46F5DBE4-01C6-4895-AF1B-993AAADFFE89}" type="presParOf" srcId="{D48A58E6-BFF5-4ABE-8026-7AF625332749}" destId="{A0094633-3928-464C-82E7-DD6BEFA0F285}" srcOrd="3" destOrd="0" presId="urn:microsoft.com/office/officeart/2008/layout/BendingPictureSemiTransparentText"/>
    <dgm:cxn modelId="{2D89E8E6-1356-4C3C-AE34-C49A2164E0DF}" type="presParOf" srcId="{D48A58E6-BFF5-4ABE-8026-7AF625332749}" destId="{6225D193-7F29-49BA-B63B-2F892E8F12EE}" srcOrd="4" destOrd="0" presId="urn:microsoft.com/office/officeart/2008/layout/BendingPictureSemiTransparentText"/>
    <dgm:cxn modelId="{C879B0F1-8607-492E-993A-32493A6813B1}" type="presParOf" srcId="{6225D193-7F29-49BA-B63B-2F892E8F12EE}" destId="{C8B48C7C-6EE9-454B-AD85-34CBDF17C334}" srcOrd="0" destOrd="0" presId="urn:microsoft.com/office/officeart/2008/layout/BendingPictureSemiTransparentText"/>
    <dgm:cxn modelId="{E2A4E4EB-C859-40C0-990D-69B0203FA893}" type="presParOf" srcId="{6225D193-7F29-49BA-B63B-2F892E8F12EE}" destId="{AC5B08A8-578E-40D0-AA6E-CE3D14BED28A}" srcOrd="1" destOrd="0" presId="urn:microsoft.com/office/officeart/2008/layout/BendingPictureSemiTransparentText"/>
    <dgm:cxn modelId="{B170A3DB-F5E6-400D-B5A3-E6B3CBFC2F8D}" type="presParOf" srcId="{D48A58E6-BFF5-4ABE-8026-7AF625332749}" destId="{A7072CD4-56EE-4B0C-8FCA-C82AE7237468}" srcOrd="5" destOrd="0" presId="urn:microsoft.com/office/officeart/2008/layout/BendingPictureSemiTransparentText"/>
    <dgm:cxn modelId="{112D8D58-E16C-4BC6-B6FA-A6ED61EBDCFE}" type="presParOf" srcId="{D48A58E6-BFF5-4ABE-8026-7AF625332749}" destId="{A4A3F9EC-F561-47FF-9CB8-1A3658688B59}" srcOrd="6" destOrd="0" presId="urn:microsoft.com/office/officeart/2008/layout/BendingPictureSemiTransparentText"/>
    <dgm:cxn modelId="{6C15B9BC-6A22-400B-9E60-A2C576D79AC5}" type="presParOf" srcId="{A4A3F9EC-F561-47FF-9CB8-1A3658688B59}" destId="{57438511-2387-4FCE-9FD5-34CC8FFA9F0C}" srcOrd="0" destOrd="0" presId="urn:microsoft.com/office/officeart/2008/layout/BendingPictureSemiTransparentText"/>
    <dgm:cxn modelId="{BEAE28A6-1BAE-47B8-967F-1DA3048BD1F0}" type="presParOf" srcId="{A4A3F9EC-F561-47FF-9CB8-1A3658688B59}" destId="{F776DADC-F337-4D90-B1F2-84C115D14421}" srcOrd="1" destOrd="0" presId="urn:microsoft.com/office/officeart/2008/layout/BendingPictureSemiTransparentText"/>
    <dgm:cxn modelId="{600B35CB-39EE-4CF1-BB6C-32B42A7E9DD0}" type="presParOf" srcId="{D48A58E6-BFF5-4ABE-8026-7AF625332749}" destId="{E755F1F6-9E90-4367-B621-57E968965B00}" srcOrd="7" destOrd="0" presId="urn:microsoft.com/office/officeart/2008/layout/BendingPictureSemiTransparentText"/>
    <dgm:cxn modelId="{E90F954F-465E-420C-B8A9-59064C64BAF2}" type="presParOf" srcId="{D48A58E6-BFF5-4ABE-8026-7AF625332749}" destId="{98D36B52-14FA-4FB4-B610-09782C87CA2A}" srcOrd="8" destOrd="0" presId="urn:microsoft.com/office/officeart/2008/layout/BendingPictureSemiTransparentText"/>
    <dgm:cxn modelId="{91A9A726-50A8-454D-B8CE-192A5423C8CF}" type="presParOf" srcId="{98D36B52-14FA-4FB4-B610-09782C87CA2A}" destId="{D60C7289-E538-4E44-B2AD-711FDAAB62DC}" srcOrd="0" destOrd="0" presId="urn:microsoft.com/office/officeart/2008/layout/BendingPictureSemiTransparentText"/>
    <dgm:cxn modelId="{C4FCBBB3-E19F-4F97-B2FC-01D0E03952CD}" type="presParOf" srcId="{98D36B52-14FA-4FB4-B610-09782C87CA2A}" destId="{DE2A8778-7526-4E5B-B7C2-B2DB95F22721}" srcOrd="1" destOrd="0" presId="urn:microsoft.com/office/officeart/2008/layout/BendingPictureSemiTransparentText"/>
    <dgm:cxn modelId="{2A6EB286-5816-4241-BA6D-E0528E8E1FF2}" type="presParOf" srcId="{D48A58E6-BFF5-4ABE-8026-7AF625332749}" destId="{5D3D6FA4-D953-466C-B49E-6D8EA87BB413}" srcOrd="9" destOrd="0" presId="urn:microsoft.com/office/officeart/2008/layout/BendingPictureSemiTransparentText"/>
    <dgm:cxn modelId="{F819ED40-2D83-40F9-AD90-98CA100FB960}" type="presParOf" srcId="{D48A58E6-BFF5-4ABE-8026-7AF625332749}" destId="{297EDD66-71BC-417C-9029-B9BDE25E6E5E}" srcOrd="10" destOrd="0" presId="urn:microsoft.com/office/officeart/2008/layout/BendingPictureSemiTransparentText"/>
    <dgm:cxn modelId="{FB412E60-967D-42F7-9A91-044BC485BBB9}" type="presParOf" srcId="{297EDD66-71BC-417C-9029-B9BDE25E6E5E}" destId="{33DE3E31-4A7C-4836-9F28-9FF838181251}" srcOrd="0" destOrd="0" presId="urn:microsoft.com/office/officeart/2008/layout/BendingPictureSemiTransparentText"/>
    <dgm:cxn modelId="{4FA837F0-7673-48B6-8986-FBBC8A0B9F28}" type="presParOf" srcId="{297EDD66-71BC-417C-9029-B9BDE25E6E5E}" destId="{5CA39521-05A5-4226-B5FA-98AE28DBCCF7}" srcOrd="1" destOrd="0" presId="urn:microsoft.com/office/officeart/2008/layout/BendingPictureSemiTransparentText"/>
    <dgm:cxn modelId="{6814951B-1B45-4042-8843-3411C66C26A9}" type="presParOf" srcId="{D48A58E6-BFF5-4ABE-8026-7AF625332749}" destId="{E671A192-931A-4371-B2E5-31461EA5179A}" srcOrd="11" destOrd="0" presId="urn:microsoft.com/office/officeart/2008/layout/BendingPictureSemiTransparentText"/>
    <dgm:cxn modelId="{149D83AC-435C-4889-A19F-FB78BB267C79}" type="presParOf" srcId="{D48A58E6-BFF5-4ABE-8026-7AF625332749}" destId="{569E5A00-7447-4D65-93D9-63B9A5575A89}" srcOrd="12" destOrd="0" presId="urn:microsoft.com/office/officeart/2008/layout/BendingPictureSemiTransparentText"/>
    <dgm:cxn modelId="{1D66B97E-0E9C-4547-8B99-D680E9B09383}" type="presParOf" srcId="{569E5A00-7447-4D65-93D9-63B9A5575A89}" destId="{7E7CF3BB-62E1-4B93-ADE6-AD1E5E16066E}" srcOrd="0" destOrd="0" presId="urn:microsoft.com/office/officeart/2008/layout/BendingPictureSemiTransparentText"/>
    <dgm:cxn modelId="{6222B87D-260F-4C33-8C45-75B66F83938A}" type="presParOf" srcId="{569E5A00-7447-4D65-93D9-63B9A5575A89}" destId="{54C783B3-8C48-4490-8CED-0928F3FC2F17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6BF4E3-9474-4ECF-B257-66D8ECFCEB04}" type="doc">
      <dgm:prSet loTypeId="urn:microsoft.com/office/officeart/2005/8/layout/venn2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nl-BE"/>
        </a:p>
      </dgm:t>
    </dgm:pt>
    <dgm:pt modelId="{6BFBA2E1-1BE3-41A9-A053-40944C01AE7B}">
      <dgm:prSet phldrT="[Tekst]" custT="1"/>
      <dgm:spPr/>
      <dgm:t>
        <a:bodyPr/>
        <a:lstStyle/>
        <a:p>
          <a:r>
            <a:rPr lang="nl-BE" sz="1200" b="1" dirty="0"/>
            <a:t>Normen</a:t>
          </a:r>
          <a:r>
            <a:rPr lang="nl-BE" sz="1400" b="1" dirty="0"/>
            <a:t> – </a:t>
          </a:r>
          <a:r>
            <a:rPr lang="nl-BE" sz="1200" b="1" dirty="0"/>
            <a:t>goede praktijken - … </a:t>
          </a:r>
          <a:endParaRPr lang="nl-BE" sz="1400" b="1" dirty="0"/>
        </a:p>
      </dgm:t>
    </dgm:pt>
    <dgm:pt modelId="{22F5F07B-0828-4899-98B4-55CBB255773E}" type="parTrans" cxnId="{B413A8A7-44B9-4E5F-A053-AF94FB4223D1}">
      <dgm:prSet/>
      <dgm:spPr/>
      <dgm:t>
        <a:bodyPr/>
        <a:lstStyle/>
        <a:p>
          <a:endParaRPr lang="nl-BE" sz="2400" b="1"/>
        </a:p>
      </dgm:t>
    </dgm:pt>
    <dgm:pt modelId="{BE4A90B2-5A98-4214-A6BE-412584F7E67E}" type="sibTrans" cxnId="{B413A8A7-44B9-4E5F-A053-AF94FB4223D1}">
      <dgm:prSet/>
      <dgm:spPr/>
      <dgm:t>
        <a:bodyPr/>
        <a:lstStyle/>
        <a:p>
          <a:endParaRPr lang="nl-BE" sz="2400" b="1"/>
        </a:p>
      </dgm:t>
    </dgm:pt>
    <dgm:pt modelId="{BF353A1D-F3FB-4F31-A211-D7591441C022}">
      <dgm:prSet phldrT="[Tekst]" custT="1"/>
      <dgm:spPr/>
      <dgm:t>
        <a:bodyPr/>
        <a:lstStyle/>
        <a:p>
          <a:r>
            <a:rPr lang="nl-BE" sz="1400" b="1" dirty="0"/>
            <a:t>Codex Welzijn op het Werk </a:t>
          </a:r>
        </a:p>
      </dgm:t>
    </dgm:pt>
    <dgm:pt modelId="{9FC143FE-A61D-4AD3-B395-C4CD22F80F5D}" type="parTrans" cxnId="{34EEA728-FEE7-4E9A-88AC-CF3570E457CA}">
      <dgm:prSet/>
      <dgm:spPr/>
      <dgm:t>
        <a:bodyPr/>
        <a:lstStyle/>
        <a:p>
          <a:endParaRPr lang="nl-BE" sz="2400" b="1"/>
        </a:p>
      </dgm:t>
    </dgm:pt>
    <dgm:pt modelId="{B45A4F08-CE7E-420B-9238-BFD382DA204E}" type="sibTrans" cxnId="{34EEA728-FEE7-4E9A-88AC-CF3570E457CA}">
      <dgm:prSet/>
      <dgm:spPr/>
      <dgm:t>
        <a:bodyPr/>
        <a:lstStyle/>
        <a:p>
          <a:endParaRPr lang="nl-BE" sz="2400" b="1"/>
        </a:p>
      </dgm:t>
    </dgm:pt>
    <dgm:pt modelId="{72C180D2-70B3-4A00-9094-00CEA7F60A60}">
      <dgm:prSet phldrT="[Tekst]" custT="1"/>
      <dgm:spPr/>
      <dgm:t>
        <a:bodyPr/>
        <a:lstStyle/>
        <a:p>
          <a:r>
            <a:rPr lang="nl-BE" sz="1400" b="1" dirty="0"/>
            <a:t>Welzijnswet 4 augustus 1996</a:t>
          </a:r>
        </a:p>
      </dgm:t>
    </dgm:pt>
    <dgm:pt modelId="{5938BAA1-E40B-402A-B2BE-883ED014D13D}" type="parTrans" cxnId="{E00C5E0E-3863-4818-B757-B00064528634}">
      <dgm:prSet/>
      <dgm:spPr/>
      <dgm:t>
        <a:bodyPr/>
        <a:lstStyle/>
        <a:p>
          <a:endParaRPr lang="nl-BE" sz="2400" b="1"/>
        </a:p>
      </dgm:t>
    </dgm:pt>
    <dgm:pt modelId="{7BAF4FD7-3F78-4F58-B141-0A2EAE0954C4}" type="sibTrans" cxnId="{E00C5E0E-3863-4818-B757-B00064528634}">
      <dgm:prSet/>
      <dgm:spPr/>
      <dgm:t>
        <a:bodyPr/>
        <a:lstStyle/>
        <a:p>
          <a:endParaRPr lang="nl-BE" sz="2400" b="1"/>
        </a:p>
      </dgm:t>
    </dgm:pt>
    <dgm:pt modelId="{2FED56E2-64AC-44A0-AAA0-F87D3F4D5ABF}">
      <dgm:prSet phldrT="[Tekst]" custT="1"/>
      <dgm:spPr/>
      <dgm:t>
        <a:bodyPr/>
        <a:lstStyle/>
        <a:p>
          <a:r>
            <a:rPr lang="nl-BE" sz="1200" b="1" dirty="0"/>
            <a:t>Europese richtlijnen </a:t>
          </a:r>
          <a:r>
            <a:rPr lang="nl-BE" sz="1200" b="1" dirty="0" err="1"/>
            <a:t>safety</a:t>
          </a:r>
          <a:r>
            <a:rPr lang="nl-BE" sz="1200" b="1" dirty="0"/>
            <a:t> &amp; health en Verordeningen</a:t>
          </a:r>
        </a:p>
      </dgm:t>
    </dgm:pt>
    <dgm:pt modelId="{80D26A1E-47AC-4398-9BBA-D9D999390076}" type="parTrans" cxnId="{B133001D-AC33-4851-A488-F5A82F4DFE32}">
      <dgm:prSet/>
      <dgm:spPr/>
      <dgm:t>
        <a:bodyPr/>
        <a:lstStyle/>
        <a:p>
          <a:endParaRPr lang="nl-BE" sz="2400" b="1"/>
        </a:p>
      </dgm:t>
    </dgm:pt>
    <dgm:pt modelId="{8FF66FA4-BACF-4627-A115-9771A2B5665D}" type="sibTrans" cxnId="{B133001D-AC33-4851-A488-F5A82F4DFE32}">
      <dgm:prSet/>
      <dgm:spPr/>
      <dgm:t>
        <a:bodyPr/>
        <a:lstStyle/>
        <a:p>
          <a:endParaRPr lang="nl-BE" sz="2400" b="1"/>
        </a:p>
      </dgm:t>
    </dgm:pt>
    <dgm:pt modelId="{63655AC1-05E2-4969-8981-FC3C2455E870}" type="pres">
      <dgm:prSet presAssocID="{F06BF4E3-9474-4ECF-B257-66D8ECFCEB04}" presName="Name0" presStyleCnt="0">
        <dgm:presLayoutVars>
          <dgm:chMax val="7"/>
          <dgm:resizeHandles val="exact"/>
        </dgm:presLayoutVars>
      </dgm:prSet>
      <dgm:spPr/>
    </dgm:pt>
    <dgm:pt modelId="{5AE4150F-F812-46B7-9FFE-786B68A7CE3B}" type="pres">
      <dgm:prSet presAssocID="{F06BF4E3-9474-4ECF-B257-66D8ECFCEB04}" presName="comp1" presStyleCnt="0"/>
      <dgm:spPr/>
    </dgm:pt>
    <dgm:pt modelId="{00B92F15-8C62-4210-8CED-C6F6A6146A8E}" type="pres">
      <dgm:prSet presAssocID="{F06BF4E3-9474-4ECF-B257-66D8ECFCEB04}" presName="circle1" presStyleLbl="node1" presStyleIdx="0" presStyleCnt="4"/>
      <dgm:spPr/>
    </dgm:pt>
    <dgm:pt modelId="{07183615-C2B9-4278-93F0-2FFF050FDFB8}" type="pres">
      <dgm:prSet presAssocID="{F06BF4E3-9474-4ECF-B257-66D8ECFCEB04}" presName="c1text" presStyleLbl="node1" presStyleIdx="0" presStyleCnt="4">
        <dgm:presLayoutVars>
          <dgm:bulletEnabled val="1"/>
        </dgm:presLayoutVars>
      </dgm:prSet>
      <dgm:spPr/>
    </dgm:pt>
    <dgm:pt modelId="{62438827-8117-422D-B9E2-EB4AF3E6522A}" type="pres">
      <dgm:prSet presAssocID="{F06BF4E3-9474-4ECF-B257-66D8ECFCEB04}" presName="comp2" presStyleCnt="0"/>
      <dgm:spPr/>
    </dgm:pt>
    <dgm:pt modelId="{53B5D1E5-ED6E-4952-9A91-6092C47625C4}" type="pres">
      <dgm:prSet presAssocID="{F06BF4E3-9474-4ECF-B257-66D8ECFCEB04}" presName="circle2" presStyleLbl="node1" presStyleIdx="1" presStyleCnt="4"/>
      <dgm:spPr/>
    </dgm:pt>
    <dgm:pt modelId="{C7832322-F4C6-4B8F-AC0A-BDFEF51C8A42}" type="pres">
      <dgm:prSet presAssocID="{F06BF4E3-9474-4ECF-B257-66D8ECFCEB04}" presName="c2text" presStyleLbl="node1" presStyleIdx="1" presStyleCnt="4">
        <dgm:presLayoutVars>
          <dgm:bulletEnabled val="1"/>
        </dgm:presLayoutVars>
      </dgm:prSet>
      <dgm:spPr/>
    </dgm:pt>
    <dgm:pt modelId="{BCDA7A48-4AE9-4A69-8BA0-4A8333E5DC75}" type="pres">
      <dgm:prSet presAssocID="{F06BF4E3-9474-4ECF-B257-66D8ECFCEB04}" presName="comp3" presStyleCnt="0"/>
      <dgm:spPr/>
    </dgm:pt>
    <dgm:pt modelId="{4AF9CB91-B353-4403-AD11-186B6E029D40}" type="pres">
      <dgm:prSet presAssocID="{F06BF4E3-9474-4ECF-B257-66D8ECFCEB04}" presName="circle3" presStyleLbl="node1" presStyleIdx="2" presStyleCnt="4"/>
      <dgm:spPr/>
    </dgm:pt>
    <dgm:pt modelId="{A4EA7DE4-A02E-43F6-956D-61D33C097539}" type="pres">
      <dgm:prSet presAssocID="{F06BF4E3-9474-4ECF-B257-66D8ECFCEB04}" presName="c3text" presStyleLbl="node1" presStyleIdx="2" presStyleCnt="4">
        <dgm:presLayoutVars>
          <dgm:bulletEnabled val="1"/>
        </dgm:presLayoutVars>
      </dgm:prSet>
      <dgm:spPr/>
    </dgm:pt>
    <dgm:pt modelId="{8178DEB7-143C-4553-AD3F-5E3A7AAE8BE9}" type="pres">
      <dgm:prSet presAssocID="{F06BF4E3-9474-4ECF-B257-66D8ECFCEB04}" presName="comp4" presStyleCnt="0"/>
      <dgm:spPr/>
    </dgm:pt>
    <dgm:pt modelId="{E98F5C6C-BD49-442E-84E8-89E03777F04B}" type="pres">
      <dgm:prSet presAssocID="{F06BF4E3-9474-4ECF-B257-66D8ECFCEB04}" presName="circle4" presStyleLbl="node1" presStyleIdx="3" presStyleCnt="4"/>
      <dgm:spPr/>
    </dgm:pt>
    <dgm:pt modelId="{98B2256D-B635-4C36-8026-5BBF703180EF}" type="pres">
      <dgm:prSet presAssocID="{F06BF4E3-9474-4ECF-B257-66D8ECFCEB04}" presName="c4text" presStyleLbl="node1" presStyleIdx="3" presStyleCnt="4">
        <dgm:presLayoutVars>
          <dgm:bulletEnabled val="1"/>
        </dgm:presLayoutVars>
      </dgm:prSet>
      <dgm:spPr/>
    </dgm:pt>
  </dgm:ptLst>
  <dgm:cxnLst>
    <dgm:cxn modelId="{E00C5E0E-3863-4818-B757-B00064528634}" srcId="{F06BF4E3-9474-4ECF-B257-66D8ECFCEB04}" destId="{72C180D2-70B3-4A00-9094-00CEA7F60A60}" srcOrd="2" destOrd="0" parTransId="{5938BAA1-E40B-402A-B2BE-883ED014D13D}" sibTransId="{7BAF4FD7-3F78-4F58-B141-0A2EAE0954C4}"/>
    <dgm:cxn modelId="{B133001D-AC33-4851-A488-F5A82F4DFE32}" srcId="{F06BF4E3-9474-4ECF-B257-66D8ECFCEB04}" destId="{2FED56E2-64AC-44A0-AAA0-F87D3F4D5ABF}" srcOrd="3" destOrd="0" parTransId="{80D26A1E-47AC-4398-9BBA-D9D999390076}" sibTransId="{8FF66FA4-BACF-4627-A115-9771A2B5665D}"/>
    <dgm:cxn modelId="{34EEA728-FEE7-4E9A-88AC-CF3570E457CA}" srcId="{F06BF4E3-9474-4ECF-B257-66D8ECFCEB04}" destId="{BF353A1D-F3FB-4F31-A211-D7591441C022}" srcOrd="1" destOrd="0" parTransId="{9FC143FE-A61D-4AD3-B395-C4CD22F80F5D}" sibTransId="{B45A4F08-CE7E-420B-9238-BFD382DA204E}"/>
    <dgm:cxn modelId="{36DA5A38-BBBB-4022-99A3-8F1653DF73B6}" type="presOf" srcId="{2FED56E2-64AC-44A0-AAA0-F87D3F4D5ABF}" destId="{E98F5C6C-BD49-442E-84E8-89E03777F04B}" srcOrd="0" destOrd="0" presId="urn:microsoft.com/office/officeart/2005/8/layout/venn2"/>
    <dgm:cxn modelId="{45ABC054-A88C-46E6-ACB5-735E6D6C60F5}" type="presOf" srcId="{F06BF4E3-9474-4ECF-B257-66D8ECFCEB04}" destId="{63655AC1-05E2-4969-8981-FC3C2455E870}" srcOrd="0" destOrd="0" presId="urn:microsoft.com/office/officeart/2005/8/layout/venn2"/>
    <dgm:cxn modelId="{EDA0C396-8A6C-440F-85A6-1429FA6245E0}" type="presOf" srcId="{BF353A1D-F3FB-4F31-A211-D7591441C022}" destId="{C7832322-F4C6-4B8F-AC0A-BDFEF51C8A42}" srcOrd="1" destOrd="0" presId="urn:microsoft.com/office/officeart/2005/8/layout/venn2"/>
    <dgm:cxn modelId="{0E648BA0-6AAA-489E-9914-51227A930281}" type="presOf" srcId="{72C180D2-70B3-4A00-9094-00CEA7F60A60}" destId="{A4EA7DE4-A02E-43F6-956D-61D33C097539}" srcOrd="1" destOrd="0" presId="urn:microsoft.com/office/officeart/2005/8/layout/venn2"/>
    <dgm:cxn modelId="{FCAAA6A1-EDAD-4880-923E-1C6B307E4D80}" type="presOf" srcId="{72C180D2-70B3-4A00-9094-00CEA7F60A60}" destId="{4AF9CB91-B353-4403-AD11-186B6E029D40}" srcOrd="0" destOrd="0" presId="urn:microsoft.com/office/officeart/2005/8/layout/venn2"/>
    <dgm:cxn modelId="{B413A8A7-44B9-4E5F-A053-AF94FB4223D1}" srcId="{F06BF4E3-9474-4ECF-B257-66D8ECFCEB04}" destId="{6BFBA2E1-1BE3-41A9-A053-40944C01AE7B}" srcOrd="0" destOrd="0" parTransId="{22F5F07B-0828-4899-98B4-55CBB255773E}" sibTransId="{BE4A90B2-5A98-4214-A6BE-412584F7E67E}"/>
    <dgm:cxn modelId="{8FD997CE-1F8A-4EEF-B7B9-C2E07ABE11A1}" type="presOf" srcId="{6BFBA2E1-1BE3-41A9-A053-40944C01AE7B}" destId="{07183615-C2B9-4278-93F0-2FFF050FDFB8}" srcOrd="1" destOrd="0" presId="urn:microsoft.com/office/officeart/2005/8/layout/venn2"/>
    <dgm:cxn modelId="{AB33AFCE-7635-4BE9-B74C-094DF5D10175}" type="presOf" srcId="{2FED56E2-64AC-44A0-AAA0-F87D3F4D5ABF}" destId="{98B2256D-B635-4C36-8026-5BBF703180EF}" srcOrd="1" destOrd="0" presId="urn:microsoft.com/office/officeart/2005/8/layout/venn2"/>
    <dgm:cxn modelId="{E07F0BE6-5BFB-4749-9F26-7A0C226EBE16}" type="presOf" srcId="{BF353A1D-F3FB-4F31-A211-D7591441C022}" destId="{53B5D1E5-ED6E-4952-9A91-6092C47625C4}" srcOrd="0" destOrd="0" presId="urn:microsoft.com/office/officeart/2005/8/layout/venn2"/>
    <dgm:cxn modelId="{79788BFC-76A3-4CA0-AFE9-0CE56DEACDAF}" type="presOf" srcId="{6BFBA2E1-1BE3-41A9-A053-40944C01AE7B}" destId="{00B92F15-8C62-4210-8CED-C6F6A6146A8E}" srcOrd="0" destOrd="0" presId="urn:microsoft.com/office/officeart/2005/8/layout/venn2"/>
    <dgm:cxn modelId="{B4E28B74-031D-4393-974B-BCCA44F11FD4}" type="presParOf" srcId="{63655AC1-05E2-4969-8981-FC3C2455E870}" destId="{5AE4150F-F812-46B7-9FFE-786B68A7CE3B}" srcOrd="0" destOrd="0" presId="urn:microsoft.com/office/officeart/2005/8/layout/venn2"/>
    <dgm:cxn modelId="{4BEAFC5C-6EDB-4352-8693-14DC21B9235B}" type="presParOf" srcId="{5AE4150F-F812-46B7-9FFE-786B68A7CE3B}" destId="{00B92F15-8C62-4210-8CED-C6F6A6146A8E}" srcOrd="0" destOrd="0" presId="urn:microsoft.com/office/officeart/2005/8/layout/venn2"/>
    <dgm:cxn modelId="{1F266F42-2823-472F-A684-3AD959F35CF6}" type="presParOf" srcId="{5AE4150F-F812-46B7-9FFE-786B68A7CE3B}" destId="{07183615-C2B9-4278-93F0-2FFF050FDFB8}" srcOrd="1" destOrd="0" presId="urn:microsoft.com/office/officeart/2005/8/layout/venn2"/>
    <dgm:cxn modelId="{9608C9A7-1B0F-4A05-A3CB-D3125FD56870}" type="presParOf" srcId="{63655AC1-05E2-4969-8981-FC3C2455E870}" destId="{62438827-8117-422D-B9E2-EB4AF3E6522A}" srcOrd="1" destOrd="0" presId="urn:microsoft.com/office/officeart/2005/8/layout/venn2"/>
    <dgm:cxn modelId="{1596C5CD-EAE9-4EDD-AB51-462C9E21562C}" type="presParOf" srcId="{62438827-8117-422D-B9E2-EB4AF3E6522A}" destId="{53B5D1E5-ED6E-4952-9A91-6092C47625C4}" srcOrd="0" destOrd="0" presId="urn:microsoft.com/office/officeart/2005/8/layout/venn2"/>
    <dgm:cxn modelId="{6B22E526-9E1B-47DD-92A6-FA622B633C43}" type="presParOf" srcId="{62438827-8117-422D-B9E2-EB4AF3E6522A}" destId="{C7832322-F4C6-4B8F-AC0A-BDFEF51C8A42}" srcOrd="1" destOrd="0" presId="urn:microsoft.com/office/officeart/2005/8/layout/venn2"/>
    <dgm:cxn modelId="{AEE3C4BF-A5E8-486E-9E24-00700C0A909D}" type="presParOf" srcId="{63655AC1-05E2-4969-8981-FC3C2455E870}" destId="{BCDA7A48-4AE9-4A69-8BA0-4A8333E5DC75}" srcOrd="2" destOrd="0" presId="urn:microsoft.com/office/officeart/2005/8/layout/venn2"/>
    <dgm:cxn modelId="{193BCD4A-B029-43B5-915E-8DC1263A62B0}" type="presParOf" srcId="{BCDA7A48-4AE9-4A69-8BA0-4A8333E5DC75}" destId="{4AF9CB91-B353-4403-AD11-186B6E029D40}" srcOrd="0" destOrd="0" presId="urn:microsoft.com/office/officeart/2005/8/layout/venn2"/>
    <dgm:cxn modelId="{14A54553-8931-4DCD-9545-74AE67943B08}" type="presParOf" srcId="{BCDA7A48-4AE9-4A69-8BA0-4A8333E5DC75}" destId="{A4EA7DE4-A02E-43F6-956D-61D33C097539}" srcOrd="1" destOrd="0" presId="urn:microsoft.com/office/officeart/2005/8/layout/venn2"/>
    <dgm:cxn modelId="{EABDBE66-71E1-4B08-B64D-932A5242D1DC}" type="presParOf" srcId="{63655AC1-05E2-4969-8981-FC3C2455E870}" destId="{8178DEB7-143C-4553-AD3F-5E3A7AAE8BE9}" srcOrd="3" destOrd="0" presId="urn:microsoft.com/office/officeart/2005/8/layout/venn2"/>
    <dgm:cxn modelId="{B90BF851-A273-4B2C-A947-AC98CF5A83B3}" type="presParOf" srcId="{8178DEB7-143C-4553-AD3F-5E3A7AAE8BE9}" destId="{E98F5C6C-BD49-442E-84E8-89E03777F04B}" srcOrd="0" destOrd="0" presId="urn:microsoft.com/office/officeart/2005/8/layout/venn2"/>
    <dgm:cxn modelId="{7657925E-F30D-49A0-B7F1-1EA8BD322C97}" type="presParOf" srcId="{8178DEB7-143C-4553-AD3F-5E3A7AAE8BE9}" destId="{98B2256D-B635-4C36-8026-5BBF703180EF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E42D660-A323-4D1C-8AA8-9A13479DDCE7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7240D29B-B6AE-487C-B594-A95D0441A9DE}">
      <dgm:prSet custT="1"/>
      <dgm:spPr/>
      <dgm:t>
        <a:bodyPr/>
        <a:lstStyle/>
        <a:p>
          <a:r>
            <a:rPr lang="nl-NL" sz="1400" b="1"/>
            <a:t>B</a:t>
          </a:r>
          <a:r>
            <a:rPr lang="nl-BE" sz="1400" b="1"/>
            <a:t>oek I: Algemene beginselen</a:t>
          </a:r>
          <a:endParaRPr lang="en-US" sz="1400" b="1"/>
        </a:p>
      </dgm:t>
    </dgm:pt>
    <dgm:pt modelId="{0EEA686F-4C87-4877-A1B1-C53D900044E0}" type="parTrans" cxnId="{181FE174-5A9A-4C44-981B-E6C6CCAEA5D0}">
      <dgm:prSet/>
      <dgm:spPr/>
      <dgm:t>
        <a:bodyPr/>
        <a:lstStyle/>
        <a:p>
          <a:endParaRPr lang="en-US" sz="2000" b="1"/>
        </a:p>
      </dgm:t>
    </dgm:pt>
    <dgm:pt modelId="{A612B228-7E4A-42C0-A679-76DFBCC55FA3}" type="sibTrans" cxnId="{181FE174-5A9A-4C44-981B-E6C6CCAEA5D0}">
      <dgm:prSet custT="1"/>
      <dgm:spPr/>
      <dgm:t>
        <a:bodyPr/>
        <a:lstStyle/>
        <a:p>
          <a:endParaRPr lang="en-US" sz="600" b="1"/>
        </a:p>
      </dgm:t>
    </dgm:pt>
    <dgm:pt modelId="{2F348FD2-D53C-47A7-8642-DBB4660D5FDB}">
      <dgm:prSet custT="1"/>
      <dgm:spPr/>
      <dgm:t>
        <a:bodyPr/>
        <a:lstStyle/>
        <a:p>
          <a:r>
            <a:rPr lang="nl-BE" sz="1400" b="1"/>
            <a:t>Boek II: Organisatorische structuren en sociaal overleg</a:t>
          </a:r>
          <a:endParaRPr lang="en-US" sz="1400" b="1"/>
        </a:p>
      </dgm:t>
    </dgm:pt>
    <dgm:pt modelId="{712CE594-5512-4405-9EBC-64B2EF0A7295}" type="parTrans" cxnId="{BDB57E8B-1F93-4141-A862-6E4F2A87192D}">
      <dgm:prSet/>
      <dgm:spPr/>
      <dgm:t>
        <a:bodyPr/>
        <a:lstStyle/>
        <a:p>
          <a:endParaRPr lang="en-US" sz="2000" b="1"/>
        </a:p>
      </dgm:t>
    </dgm:pt>
    <dgm:pt modelId="{17F47ED4-86FD-47D8-9D13-975A5EE8E8DE}" type="sibTrans" cxnId="{BDB57E8B-1F93-4141-A862-6E4F2A87192D}">
      <dgm:prSet custT="1"/>
      <dgm:spPr/>
      <dgm:t>
        <a:bodyPr/>
        <a:lstStyle/>
        <a:p>
          <a:endParaRPr lang="en-US" sz="600" b="1"/>
        </a:p>
      </dgm:t>
    </dgm:pt>
    <dgm:pt modelId="{F057043F-6E07-4339-A435-4ADE5DEF905E}">
      <dgm:prSet custT="1"/>
      <dgm:spPr/>
      <dgm:t>
        <a:bodyPr/>
        <a:lstStyle/>
        <a:p>
          <a:r>
            <a:rPr lang="nl-BE" sz="1400" b="1"/>
            <a:t>Boek III: Arbeidsplaatsen</a:t>
          </a:r>
          <a:endParaRPr lang="en-US" sz="1400" b="1"/>
        </a:p>
      </dgm:t>
    </dgm:pt>
    <dgm:pt modelId="{FCAA0B46-EBF3-473D-A5D4-8482896B058A}" type="parTrans" cxnId="{E808230A-0402-4B8F-93E3-F2A488AAACF4}">
      <dgm:prSet/>
      <dgm:spPr/>
      <dgm:t>
        <a:bodyPr/>
        <a:lstStyle/>
        <a:p>
          <a:endParaRPr lang="en-US" sz="2000" b="1"/>
        </a:p>
      </dgm:t>
    </dgm:pt>
    <dgm:pt modelId="{079FD512-D7CA-4DA5-BB71-A6B3B8F88975}" type="sibTrans" cxnId="{E808230A-0402-4B8F-93E3-F2A488AAACF4}">
      <dgm:prSet custT="1"/>
      <dgm:spPr/>
      <dgm:t>
        <a:bodyPr/>
        <a:lstStyle/>
        <a:p>
          <a:endParaRPr lang="en-US" sz="600" b="1"/>
        </a:p>
      </dgm:t>
    </dgm:pt>
    <dgm:pt modelId="{607B588C-4878-4D66-B16E-CD3E4B7FA09E}">
      <dgm:prSet custT="1"/>
      <dgm:spPr/>
      <dgm:t>
        <a:bodyPr/>
        <a:lstStyle/>
        <a:p>
          <a:r>
            <a:rPr lang="nl-BE" sz="1400" b="1"/>
            <a:t>Boek IV: Arbeidsmiddelen</a:t>
          </a:r>
          <a:endParaRPr lang="en-US" sz="1400" b="1"/>
        </a:p>
      </dgm:t>
    </dgm:pt>
    <dgm:pt modelId="{97D8DFD8-341E-4384-9F5A-A7AED8B4F347}" type="parTrans" cxnId="{9FC876BA-0FC6-40E0-9CD2-C553E0180CDD}">
      <dgm:prSet/>
      <dgm:spPr/>
      <dgm:t>
        <a:bodyPr/>
        <a:lstStyle/>
        <a:p>
          <a:endParaRPr lang="en-US" sz="2000" b="1"/>
        </a:p>
      </dgm:t>
    </dgm:pt>
    <dgm:pt modelId="{CB173C4E-8F88-4AE7-B0A9-87DAE5DC80D9}" type="sibTrans" cxnId="{9FC876BA-0FC6-40E0-9CD2-C553E0180CDD}">
      <dgm:prSet custT="1"/>
      <dgm:spPr/>
      <dgm:t>
        <a:bodyPr/>
        <a:lstStyle/>
        <a:p>
          <a:endParaRPr lang="en-US" sz="600" b="1"/>
        </a:p>
      </dgm:t>
    </dgm:pt>
    <dgm:pt modelId="{1B891D12-09AE-4EC2-86A3-89BEAFC55D2E}">
      <dgm:prSet custT="1"/>
      <dgm:spPr/>
      <dgm:t>
        <a:bodyPr/>
        <a:lstStyle/>
        <a:p>
          <a:r>
            <a:rPr lang="nl-BE" sz="1400" b="1"/>
            <a:t>Boek V: Omgevingsfactoren en fysische agentia</a:t>
          </a:r>
          <a:endParaRPr lang="en-US" sz="1400" b="1"/>
        </a:p>
      </dgm:t>
    </dgm:pt>
    <dgm:pt modelId="{4CCBB577-67F6-4595-AD73-F37AE50E5982}" type="parTrans" cxnId="{59119353-841A-4D5E-AF2B-5BFD0E23B3CF}">
      <dgm:prSet/>
      <dgm:spPr/>
      <dgm:t>
        <a:bodyPr/>
        <a:lstStyle/>
        <a:p>
          <a:endParaRPr lang="en-US" sz="2000" b="1"/>
        </a:p>
      </dgm:t>
    </dgm:pt>
    <dgm:pt modelId="{333FA997-3A29-4443-821C-A6FA7CF50737}" type="sibTrans" cxnId="{59119353-841A-4D5E-AF2B-5BFD0E23B3CF}">
      <dgm:prSet custT="1"/>
      <dgm:spPr/>
      <dgm:t>
        <a:bodyPr/>
        <a:lstStyle/>
        <a:p>
          <a:endParaRPr lang="en-US" sz="600" b="1"/>
        </a:p>
      </dgm:t>
    </dgm:pt>
    <dgm:pt modelId="{6DD4439B-B298-4547-BC31-E0CB288AC713}">
      <dgm:prSet custT="1"/>
      <dgm:spPr/>
      <dgm:t>
        <a:bodyPr/>
        <a:lstStyle/>
        <a:p>
          <a:r>
            <a:rPr lang="nl-BE" sz="1400" b="1"/>
            <a:t>Boek VI: Chemische, kankerverwekkende en mutagene agentia</a:t>
          </a:r>
          <a:endParaRPr lang="en-US" sz="1400" b="1"/>
        </a:p>
      </dgm:t>
    </dgm:pt>
    <dgm:pt modelId="{44D234AF-06DA-43D5-83B3-E035D979027E}" type="parTrans" cxnId="{0361508A-C85A-459A-8C85-8EF3A86FF6A8}">
      <dgm:prSet/>
      <dgm:spPr/>
      <dgm:t>
        <a:bodyPr/>
        <a:lstStyle/>
        <a:p>
          <a:endParaRPr lang="en-US" sz="2000" b="1"/>
        </a:p>
      </dgm:t>
    </dgm:pt>
    <dgm:pt modelId="{C0AC2C7F-3A10-4C34-A43C-FD6170055105}" type="sibTrans" cxnId="{0361508A-C85A-459A-8C85-8EF3A86FF6A8}">
      <dgm:prSet custT="1"/>
      <dgm:spPr/>
      <dgm:t>
        <a:bodyPr/>
        <a:lstStyle/>
        <a:p>
          <a:endParaRPr lang="en-US" sz="600" b="1"/>
        </a:p>
      </dgm:t>
    </dgm:pt>
    <dgm:pt modelId="{1B16FFCA-1BFE-4199-B071-7E1A67000140}">
      <dgm:prSet custT="1"/>
      <dgm:spPr/>
      <dgm:t>
        <a:bodyPr/>
        <a:lstStyle/>
        <a:p>
          <a:r>
            <a:rPr lang="nl-BE" sz="1400" b="1"/>
            <a:t>Boek VII: Biologische agentia</a:t>
          </a:r>
          <a:endParaRPr lang="en-US" sz="1400" b="1"/>
        </a:p>
      </dgm:t>
    </dgm:pt>
    <dgm:pt modelId="{754BC9F4-8BFA-4CE8-AE4E-1D1C30A1AD54}" type="parTrans" cxnId="{A958555A-D30F-42CB-B037-E2D02983F00F}">
      <dgm:prSet/>
      <dgm:spPr/>
      <dgm:t>
        <a:bodyPr/>
        <a:lstStyle/>
        <a:p>
          <a:endParaRPr lang="en-US" sz="2000" b="1"/>
        </a:p>
      </dgm:t>
    </dgm:pt>
    <dgm:pt modelId="{C91A722B-40F3-4489-89DC-4453F74AF00D}" type="sibTrans" cxnId="{A958555A-D30F-42CB-B037-E2D02983F00F}">
      <dgm:prSet custT="1"/>
      <dgm:spPr/>
      <dgm:t>
        <a:bodyPr/>
        <a:lstStyle/>
        <a:p>
          <a:endParaRPr lang="en-US" sz="600" b="1"/>
        </a:p>
      </dgm:t>
    </dgm:pt>
    <dgm:pt modelId="{4EF4BEF1-5DAB-403E-AD7B-0F0098B4DA74}">
      <dgm:prSet custT="1"/>
      <dgm:spPr/>
      <dgm:t>
        <a:bodyPr/>
        <a:lstStyle/>
        <a:p>
          <a:r>
            <a:rPr lang="nl-BE" sz="1400" b="1"/>
            <a:t>Boek VIII: Ergonomische belasting</a:t>
          </a:r>
          <a:endParaRPr lang="en-US" sz="1400" b="1"/>
        </a:p>
      </dgm:t>
    </dgm:pt>
    <dgm:pt modelId="{EA4EC652-A250-4A34-876E-0502B86B8D49}" type="parTrans" cxnId="{72DF4F16-66D4-4B2D-B14A-29F411262E57}">
      <dgm:prSet/>
      <dgm:spPr/>
      <dgm:t>
        <a:bodyPr/>
        <a:lstStyle/>
        <a:p>
          <a:endParaRPr lang="en-US" sz="2000" b="1"/>
        </a:p>
      </dgm:t>
    </dgm:pt>
    <dgm:pt modelId="{7DA41530-E151-4F10-8A3F-A4A40698BD4E}" type="sibTrans" cxnId="{72DF4F16-66D4-4B2D-B14A-29F411262E57}">
      <dgm:prSet custT="1"/>
      <dgm:spPr/>
      <dgm:t>
        <a:bodyPr/>
        <a:lstStyle/>
        <a:p>
          <a:endParaRPr lang="en-US" sz="600" b="1"/>
        </a:p>
      </dgm:t>
    </dgm:pt>
    <dgm:pt modelId="{91718701-4E50-4E51-A747-FAEBEED83AE8}">
      <dgm:prSet custT="1"/>
      <dgm:spPr/>
      <dgm:t>
        <a:bodyPr/>
        <a:lstStyle/>
        <a:p>
          <a:r>
            <a:rPr lang="nl-BE" sz="1400" b="1"/>
            <a:t>Boek IX: Collectieve bescherming en individuele uitrusting</a:t>
          </a:r>
          <a:endParaRPr lang="en-US" sz="1400" b="1"/>
        </a:p>
      </dgm:t>
    </dgm:pt>
    <dgm:pt modelId="{8FEA4BC2-922F-49A1-9BE3-E4C7C25809AB}" type="parTrans" cxnId="{8AACD834-6AC5-47A0-89AB-5AF7957DAB17}">
      <dgm:prSet/>
      <dgm:spPr/>
      <dgm:t>
        <a:bodyPr/>
        <a:lstStyle/>
        <a:p>
          <a:endParaRPr lang="en-US" sz="2000" b="1"/>
        </a:p>
      </dgm:t>
    </dgm:pt>
    <dgm:pt modelId="{81132E85-3678-4711-A269-40B2144677C3}" type="sibTrans" cxnId="{8AACD834-6AC5-47A0-89AB-5AF7957DAB17}">
      <dgm:prSet custT="1"/>
      <dgm:spPr/>
      <dgm:t>
        <a:bodyPr/>
        <a:lstStyle/>
        <a:p>
          <a:endParaRPr lang="en-US" sz="600" b="1"/>
        </a:p>
      </dgm:t>
    </dgm:pt>
    <dgm:pt modelId="{9487B062-191A-401B-A504-55A50FBAD4BB}">
      <dgm:prSet custT="1"/>
      <dgm:spPr/>
      <dgm:t>
        <a:bodyPr/>
        <a:lstStyle/>
        <a:p>
          <a:r>
            <a:rPr lang="nl-BE" sz="1400" b="1"/>
            <a:t>Boek X: Werkorganisatie en bijzondere werknemerscategorieen</a:t>
          </a:r>
          <a:endParaRPr lang="en-US" sz="1400" b="1"/>
        </a:p>
      </dgm:t>
    </dgm:pt>
    <dgm:pt modelId="{6F415D9C-983A-4C15-99CF-B44116BBAD69}" type="parTrans" cxnId="{3761B74B-D584-48FD-8EB1-D27649B281C5}">
      <dgm:prSet/>
      <dgm:spPr/>
      <dgm:t>
        <a:bodyPr/>
        <a:lstStyle/>
        <a:p>
          <a:endParaRPr lang="en-US" sz="2000" b="1"/>
        </a:p>
      </dgm:t>
    </dgm:pt>
    <dgm:pt modelId="{9E220495-6EA9-4930-84BE-A4B6B1E8900A}" type="sibTrans" cxnId="{3761B74B-D584-48FD-8EB1-D27649B281C5}">
      <dgm:prSet/>
      <dgm:spPr/>
      <dgm:t>
        <a:bodyPr/>
        <a:lstStyle/>
        <a:p>
          <a:endParaRPr lang="en-US" sz="2000" b="1"/>
        </a:p>
      </dgm:t>
    </dgm:pt>
    <dgm:pt modelId="{5B0A0EE1-6E1D-4006-AA01-AE637CDE011B}" type="pres">
      <dgm:prSet presAssocID="{AE42D660-A323-4D1C-8AA8-9A13479DDCE7}" presName="Name0" presStyleCnt="0">
        <dgm:presLayoutVars>
          <dgm:dir/>
          <dgm:resizeHandles val="exact"/>
        </dgm:presLayoutVars>
      </dgm:prSet>
      <dgm:spPr/>
    </dgm:pt>
    <dgm:pt modelId="{A21EF403-8256-45E1-A56F-3FD17B9E6C17}" type="pres">
      <dgm:prSet presAssocID="{7240D29B-B6AE-487C-B594-A95D0441A9DE}" presName="node" presStyleLbl="node1" presStyleIdx="0" presStyleCnt="10">
        <dgm:presLayoutVars>
          <dgm:bulletEnabled val="1"/>
        </dgm:presLayoutVars>
      </dgm:prSet>
      <dgm:spPr/>
    </dgm:pt>
    <dgm:pt modelId="{3F4229EA-F22F-4EF2-8B97-7360A36A4286}" type="pres">
      <dgm:prSet presAssocID="{A612B228-7E4A-42C0-A679-76DFBCC55FA3}" presName="sibTrans" presStyleLbl="sibTrans1D1" presStyleIdx="0" presStyleCnt="9"/>
      <dgm:spPr/>
    </dgm:pt>
    <dgm:pt modelId="{4FBB4D40-58E5-48E2-A58E-3BAAC774E0FC}" type="pres">
      <dgm:prSet presAssocID="{A612B228-7E4A-42C0-A679-76DFBCC55FA3}" presName="connectorText" presStyleLbl="sibTrans1D1" presStyleIdx="0" presStyleCnt="9"/>
      <dgm:spPr/>
    </dgm:pt>
    <dgm:pt modelId="{097F44EC-F2B5-4419-B434-AA574B343540}" type="pres">
      <dgm:prSet presAssocID="{2F348FD2-D53C-47A7-8642-DBB4660D5FDB}" presName="node" presStyleLbl="node1" presStyleIdx="1" presStyleCnt="10">
        <dgm:presLayoutVars>
          <dgm:bulletEnabled val="1"/>
        </dgm:presLayoutVars>
      </dgm:prSet>
      <dgm:spPr/>
    </dgm:pt>
    <dgm:pt modelId="{967F7F20-740E-46AD-9323-52587CE8BCF4}" type="pres">
      <dgm:prSet presAssocID="{17F47ED4-86FD-47D8-9D13-975A5EE8E8DE}" presName="sibTrans" presStyleLbl="sibTrans1D1" presStyleIdx="1" presStyleCnt="9"/>
      <dgm:spPr/>
    </dgm:pt>
    <dgm:pt modelId="{17B0485F-B44B-4F5A-AA01-D5F79F599772}" type="pres">
      <dgm:prSet presAssocID="{17F47ED4-86FD-47D8-9D13-975A5EE8E8DE}" presName="connectorText" presStyleLbl="sibTrans1D1" presStyleIdx="1" presStyleCnt="9"/>
      <dgm:spPr/>
    </dgm:pt>
    <dgm:pt modelId="{9033CC04-207D-4F48-B1CB-B8AB820113FF}" type="pres">
      <dgm:prSet presAssocID="{F057043F-6E07-4339-A435-4ADE5DEF905E}" presName="node" presStyleLbl="node1" presStyleIdx="2" presStyleCnt="10">
        <dgm:presLayoutVars>
          <dgm:bulletEnabled val="1"/>
        </dgm:presLayoutVars>
      </dgm:prSet>
      <dgm:spPr/>
    </dgm:pt>
    <dgm:pt modelId="{E9038F25-56EA-4513-9615-D97828A3E53D}" type="pres">
      <dgm:prSet presAssocID="{079FD512-D7CA-4DA5-BB71-A6B3B8F88975}" presName="sibTrans" presStyleLbl="sibTrans1D1" presStyleIdx="2" presStyleCnt="9"/>
      <dgm:spPr/>
    </dgm:pt>
    <dgm:pt modelId="{B1B41F2A-433B-4D2B-B916-BD6D10911614}" type="pres">
      <dgm:prSet presAssocID="{079FD512-D7CA-4DA5-BB71-A6B3B8F88975}" presName="connectorText" presStyleLbl="sibTrans1D1" presStyleIdx="2" presStyleCnt="9"/>
      <dgm:spPr/>
    </dgm:pt>
    <dgm:pt modelId="{F6B6888D-8A74-46B4-9F96-7EA01F9F89EF}" type="pres">
      <dgm:prSet presAssocID="{607B588C-4878-4D66-B16E-CD3E4B7FA09E}" presName="node" presStyleLbl="node1" presStyleIdx="3" presStyleCnt="10">
        <dgm:presLayoutVars>
          <dgm:bulletEnabled val="1"/>
        </dgm:presLayoutVars>
      </dgm:prSet>
      <dgm:spPr/>
    </dgm:pt>
    <dgm:pt modelId="{F177ACE4-786D-4CCA-8026-FEE426BB0A0E}" type="pres">
      <dgm:prSet presAssocID="{CB173C4E-8F88-4AE7-B0A9-87DAE5DC80D9}" presName="sibTrans" presStyleLbl="sibTrans1D1" presStyleIdx="3" presStyleCnt="9"/>
      <dgm:spPr/>
    </dgm:pt>
    <dgm:pt modelId="{4BBFD1DE-AC80-41FA-BEBB-8F5FCD065924}" type="pres">
      <dgm:prSet presAssocID="{CB173C4E-8F88-4AE7-B0A9-87DAE5DC80D9}" presName="connectorText" presStyleLbl="sibTrans1D1" presStyleIdx="3" presStyleCnt="9"/>
      <dgm:spPr/>
    </dgm:pt>
    <dgm:pt modelId="{52712783-B704-4202-A3DE-A6A4EB302468}" type="pres">
      <dgm:prSet presAssocID="{1B891D12-09AE-4EC2-86A3-89BEAFC55D2E}" presName="node" presStyleLbl="node1" presStyleIdx="4" presStyleCnt="10">
        <dgm:presLayoutVars>
          <dgm:bulletEnabled val="1"/>
        </dgm:presLayoutVars>
      </dgm:prSet>
      <dgm:spPr/>
    </dgm:pt>
    <dgm:pt modelId="{C80B6753-195A-4BA0-8882-AF7D9C70E0A7}" type="pres">
      <dgm:prSet presAssocID="{333FA997-3A29-4443-821C-A6FA7CF50737}" presName="sibTrans" presStyleLbl="sibTrans1D1" presStyleIdx="4" presStyleCnt="9"/>
      <dgm:spPr/>
    </dgm:pt>
    <dgm:pt modelId="{817C6015-8021-4376-A779-CB7DDAC0586A}" type="pres">
      <dgm:prSet presAssocID="{333FA997-3A29-4443-821C-A6FA7CF50737}" presName="connectorText" presStyleLbl="sibTrans1D1" presStyleIdx="4" presStyleCnt="9"/>
      <dgm:spPr/>
    </dgm:pt>
    <dgm:pt modelId="{8DEF9A02-7844-490D-ABEE-0A3F7E9C7BF3}" type="pres">
      <dgm:prSet presAssocID="{6DD4439B-B298-4547-BC31-E0CB288AC713}" presName="node" presStyleLbl="node1" presStyleIdx="5" presStyleCnt="10">
        <dgm:presLayoutVars>
          <dgm:bulletEnabled val="1"/>
        </dgm:presLayoutVars>
      </dgm:prSet>
      <dgm:spPr/>
    </dgm:pt>
    <dgm:pt modelId="{D84981F3-A687-4EAE-92F8-409371D4E2A6}" type="pres">
      <dgm:prSet presAssocID="{C0AC2C7F-3A10-4C34-A43C-FD6170055105}" presName="sibTrans" presStyleLbl="sibTrans1D1" presStyleIdx="5" presStyleCnt="9"/>
      <dgm:spPr/>
    </dgm:pt>
    <dgm:pt modelId="{C0107BB2-538F-4E0E-9A35-2DDCCCAE0140}" type="pres">
      <dgm:prSet presAssocID="{C0AC2C7F-3A10-4C34-A43C-FD6170055105}" presName="connectorText" presStyleLbl="sibTrans1D1" presStyleIdx="5" presStyleCnt="9"/>
      <dgm:spPr/>
    </dgm:pt>
    <dgm:pt modelId="{1B4EDC04-68BF-46C3-8A06-BE3F98DCE505}" type="pres">
      <dgm:prSet presAssocID="{1B16FFCA-1BFE-4199-B071-7E1A67000140}" presName="node" presStyleLbl="node1" presStyleIdx="6" presStyleCnt="10">
        <dgm:presLayoutVars>
          <dgm:bulletEnabled val="1"/>
        </dgm:presLayoutVars>
      </dgm:prSet>
      <dgm:spPr/>
    </dgm:pt>
    <dgm:pt modelId="{CD628966-1127-4B11-B7FD-EC01031F3DB8}" type="pres">
      <dgm:prSet presAssocID="{C91A722B-40F3-4489-89DC-4453F74AF00D}" presName="sibTrans" presStyleLbl="sibTrans1D1" presStyleIdx="6" presStyleCnt="9"/>
      <dgm:spPr/>
    </dgm:pt>
    <dgm:pt modelId="{E268C9EE-4AC0-4202-B575-F89B67C66258}" type="pres">
      <dgm:prSet presAssocID="{C91A722B-40F3-4489-89DC-4453F74AF00D}" presName="connectorText" presStyleLbl="sibTrans1D1" presStyleIdx="6" presStyleCnt="9"/>
      <dgm:spPr/>
    </dgm:pt>
    <dgm:pt modelId="{52AC1F61-3886-473C-95BB-E8850664B717}" type="pres">
      <dgm:prSet presAssocID="{4EF4BEF1-5DAB-403E-AD7B-0F0098B4DA74}" presName="node" presStyleLbl="node1" presStyleIdx="7" presStyleCnt="10">
        <dgm:presLayoutVars>
          <dgm:bulletEnabled val="1"/>
        </dgm:presLayoutVars>
      </dgm:prSet>
      <dgm:spPr/>
    </dgm:pt>
    <dgm:pt modelId="{14707D50-DFBF-4679-A5BB-CE39AF381B4E}" type="pres">
      <dgm:prSet presAssocID="{7DA41530-E151-4F10-8A3F-A4A40698BD4E}" presName="sibTrans" presStyleLbl="sibTrans1D1" presStyleIdx="7" presStyleCnt="9"/>
      <dgm:spPr/>
    </dgm:pt>
    <dgm:pt modelId="{D9076FC3-A920-4FF4-A5CC-570D6E35C5ED}" type="pres">
      <dgm:prSet presAssocID="{7DA41530-E151-4F10-8A3F-A4A40698BD4E}" presName="connectorText" presStyleLbl="sibTrans1D1" presStyleIdx="7" presStyleCnt="9"/>
      <dgm:spPr/>
    </dgm:pt>
    <dgm:pt modelId="{EFE3D599-0E4B-4B77-9679-3DD63D9C6DE6}" type="pres">
      <dgm:prSet presAssocID="{91718701-4E50-4E51-A747-FAEBEED83AE8}" presName="node" presStyleLbl="node1" presStyleIdx="8" presStyleCnt="10">
        <dgm:presLayoutVars>
          <dgm:bulletEnabled val="1"/>
        </dgm:presLayoutVars>
      </dgm:prSet>
      <dgm:spPr/>
    </dgm:pt>
    <dgm:pt modelId="{FC35FF76-7D71-45AB-9179-1447BF085EC5}" type="pres">
      <dgm:prSet presAssocID="{81132E85-3678-4711-A269-40B2144677C3}" presName="sibTrans" presStyleLbl="sibTrans1D1" presStyleIdx="8" presStyleCnt="9"/>
      <dgm:spPr/>
    </dgm:pt>
    <dgm:pt modelId="{A0ED30FE-711E-4E0C-9F4D-03DD53F6AB0D}" type="pres">
      <dgm:prSet presAssocID="{81132E85-3678-4711-A269-40B2144677C3}" presName="connectorText" presStyleLbl="sibTrans1D1" presStyleIdx="8" presStyleCnt="9"/>
      <dgm:spPr/>
    </dgm:pt>
    <dgm:pt modelId="{7D14CD19-B337-4128-AA3D-1A78CEBB7A16}" type="pres">
      <dgm:prSet presAssocID="{9487B062-191A-401B-A504-55A50FBAD4BB}" presName="node" presStyleLbl="node1" presStyleIdx="9" presStyleCnt="10">
        <dgm:presLayoutVars>
          <dgm:bulletEnabled val="1"/>
        </dgm:presLayoutVars>
      </dgm:prSet>
      <dgm:spPr/>
    </dgm:pt>
  </dgm:ptLst>
  <dgm:cxnLst>
    <dgm:cxn modelId="{7091C300-09CA-48A7-BAA9-CE5227E441D5}" type="presOf" srcId="{333FA997-3A29-4443-821C-A6FA7CF50737}" destId="{C80B6753-195A-4BA0-8882-AF7D9C70E0A7}" srcOrd="0" destOrd="0" presId="urn:microsoft.com/office/officeart/2016/7/layout/RepeatingBendingProcessNew"/>
    <dgm:cxn modelId="{E8415803-CA8C-43F8-93D7-785B362615A5}" type="presOf" srcId="{079FD512-D7CA-4DA5-BB71-A6B3B8F88975}" destId="{E9038F25-56EA-4513-9615-D97828A3E53D}" srcOrd="0" destOrd="0" presId="urn:microsoft.com/office/officeart/2016/7/layout/RepeatingBendingProcessNew"/>
    <dgm:cxn modelId="{C83D3804-1E87-443B-9B44-6D866E73E064}" type="presOf" srcId="{17F47ED4-86FD-47D8-9D13-975A5EE8E8DE}" destId="{967F7F20-740E-46AD-9323-52587CE8BCF4}" srcOrd="0" destOrd="0" presId="urn:microsoft.com/office/officeart/2016/7/layout/RepeatingBendingProcessNew"/>
    <dgm:cxn modelId="{E808230A-0402-4B8F-93E3-F2A488AAACF4}" srcId="{AE42D660-A323-4D1C-8AA8-9A13479DDCE7}" destId="{F057043F-6E07-4339-A435-4ADE5DEF905E}" srcOrd="2" destOrd="0" parTransId="{FCAA0B46-EBF3-473D-A5D4-8482896B058A}" sibTransId="{079FD512-D7CA-4DA5-BB71-A6B3B8F88975}"/>
    <dgm:cxn modelId="{72DF4F16-66D4-4B2D-B14A-29F411262E57}" srcId="{AE42D660-A323-4D1C-8AA8-9A13479DDCE7}" destId="{4EF4BEF1-5DAB-403E-AD7B-0F0098B4DA74}" srcOrd="7" destOrd="0" parTransId="{EA4EC652-A250-4A34-876E-0502B86B8D49}" sibTransId="{7DA41530-E151-4F10-8A3F-A4A40698BD4E}"/>
    <dgm:cxn modelId="{0F0FA51E-3192-493B-BF53-F8A0DD7F33A5}" type="presOf" srcId="{CB173C4E-8F88-4AE7-B0A9-87DAE5DC80D9}" destId="{4BBFD1DE-AC80-41FA-BEBB-8F5FCD065924}" srcOrd="1" destOrd="0" presId="urn:microsoft.com/office/officeart/2016/7/layout/RepeatingBendingProcessNew"/>
    <dgm:cxn modelId="{6C321F27-F61A-4E69-A5F4-2252B762C264}" type="presOf" srcId="{C91A722B-40F3-4489-89DC-4453F74AF00D}" destId="{E268C9EE-4AC0-4202-B575-F89B67C66258}" srcOrd="1" destOrd="0" presId="urn:microsoft.com/office/officeart/2016/7/layout/RepeatingBendingProcessNew"/>
    <dgm:cxn modelId="{D393A829-BEE1-4505-9DF9-070C0F4A7202}" type="presOf" srcId="{6DD4439B-B298-4547-BC31-E0CB288AC713}" destId="{8DEF9A02-7844-490D-ABEE-0A3F7E9C7BF3}" srcOrd="0" destOrd="0" presId="urn:microsoft.com/office/officeart/2016/7/layout/RepeatingBendingProcessNew"/>
    <dgm:cxn modelId="{1B265931-3196-4977-95CC-DC7C1746B00C}" type="presOf" srcId="{17F47ED4-86FD-47D8-9D13-975A5EE8E8DE}" destId="{17B0485F-B44B-4F5A-AA01-D5F79F599772}" srcOrd="1" destOrd="0" presId="urn:microsoft.com/office/officeart/2016/7/layout/RepeatingBendingProcessNew"/>
    <dgm:cxn modelId="{8AACD834-6AC5-47A0-89AB-5AF7957DAB17}" srcId="{AE42D660-A323-4D1C-8AA8-9A13479DDCE7}" destId="{91718701-4E50-4E51-A747-FAEBEED83AE8}" srcOrd="8" destOrd="0" parTransId="{8FEA4BC2-922F-49A1-9BE3-E4C7C25809AB}" sibTransId="{81132E85-3678-4711-A269-40B2144677C3}"/>
    <dgm:cxn modelId="{7BFDC75B-C2F5-45EB-92AD-BA380C5EA82F}" type="presOf" srcId="{2F348FD2-D53C-47A7-8642-DBB4660D5FDB}" destId="{097F44EC-F2B5-4419-B434-AA574B343540}" srcOrd="0" destOrd="0" presId="urn:microsoft.com/office/officeart/2016/7/layout/RepeatingBendingProcessNew"/>
    <dgm:cxn modelId="{111ABC5C-15F7-4DC1-9F5C-66CF9BEE8F9D}" type="presOf" srcId="{079FD512-D7CA-4DA5-BB71-A6B3B8F88975}" destId="{B1B41F2A-433B-4D2B-B916-BD6D10911614}" srcOrd="1" destOrd="0" presId="urn:microsoft.com/office/officeart/2016/7/layout/RepeatingBendingProcessNew"/>
    <dgm:cxn modelId="{60CC635D-5CB4-4FA4-B014-510166E1FF96}" type="presOf" srcId="{9487B062-191A-401B-A504-55A50FBAD4BB}" destId="{7D14CD19-B337-4128-AA3D-1A78CEBB7A16}" srcOrd="0" destOrd="0" presId="urn:microsoft.com/office/officeart/2016/7/layout/RepeatingBendingProcessNew"/>
    <dgm:cxn modelId="{ECDDC060-2BCD-48F5-B40D-4EFA565C1C48}" type="presOf" srcId="{91718701-4E50-4E51-A747-FAEBEED83AE8}" destId="{EFE3D599-0E4B-4B77-9679-3DD63D9C6DE6}" srcOrd="0" destOrd="0" presId="urn:microsoft.com/office/officeart/2016/7/layout/RepeatingBendingProcessNew"/>
    <dgm:cxn modelId="{3761B74B-D584-48FD-8EB1-D27649B281C5}" srcId="{AE42D660-A323-4D1C-8AA8-9A13479DDCE7}" destId="{9487B062-191A-401B-A504-55A50FBAD4BB}" srcOrd="9" destOrd="0" parTransId="{6F415D9C-983A-4C15-99CF-B44116BBAD69}" sibTransId="{9E220495-6EA9-4930-84BE-A4B6B1E8900A}"/>
    <dgm:cxn modelId="{B01E554C-C17D-407C-9E5A-B5214FE33438}" type="presOf" srcId="{AE42D660-A323-4D1C-8AA8-9A13479DDCE7}" destId="{5B0A0EE1-6E1D-4006-AA01-AE637CDE011B}" srcOrd="0" destOrd="0" presId="urn:microsoft.com/office/officeart/2016/7/layout/RepeatingBendingProcessNew"/>
    <dgm:cxn modelId="{59119353-841A-4D5E-AF2B-5BFD0E23B3CF}" srcId="{AE42D660-A323-4D1C-8AA8-9A13479DDCE7}" destId="{1B891D12-09AE-4EC2-86A3-89BEAFC55D2E}" srcOrd="4" destOrd="0" parTransId="{4CCBB577-67F6-4595-AD73-F37AE50E5982}" sibTransId="{333FA997-3A29-4443-821C-A6FA7CF50737}"/>
    <dgm:cxn modelId="{181FE174-5A9A-4C44-981B-E6C6CCAEA5D0}" srcId="{AE42D660-A323-4D1C-8AA8-9A13479DDCE7}" destId="{7240D29B-B6AE-487C-B594-A95D0441A9DE}" srcOrd="0" destOrd="0" parTransId="{0EEA686F-4C87-4877-A1B1-C53D900044E0}" sibTransId="{A612B228-7E4A-42C0-A679-76DFBCC55FA3}"/>
    <dgm:cxn modelId="{4E3DD678-080E-4B85-BEE8-FF540A07B3C4}" type="presOf" srcId="{A612B228-7E4A-42C0-A679-76DFBCC55FA3}" destId="{3F4229EA-F22F-4EF2-8B97-7360A36A4286}" srcOrd="0" destOrd="0" presId="urn:microsoft.com/office/officeart/2016/7/layout/RepeatingBendingProcessNew"/>
    <dgm:cxn modelId="{6C02267A-DD18-459E-A256-12CBA97DC3E4}" type="presOf" srcId="{A612B228-7E4A-42C0-A679-76DFBCC55FA3}" destId="{4FBB4D40-58E5-48E2-A58E-3BAAC774E0FC}" srcOrd="1" destOrd="0" presId="urn:microsoft.com/office/officeart/2016/7/layout/RepeatingBendingProcessNew"/>
    <dgm:cxn modelId="{A958555A-D30F-42CB-B037-E2D02983F00F}" srcId="{AE42D660-A323-4D1C-8AA8-9A13479DDCE7}" destId="{1B16FFCA-1BFE-4199-B071-7E1A67000140}" srcOrd="6" destOrd="0" parTransId="{754BC9F4-8BFA-4CE8-AE4E-1D1C30A1AD54}" sibTransId="{C91A722B-40F3-4489-89DC-4453F74AF00D}"/>
    <dgm:cxn modelId="{4F221E7E-86BA-4797-93CC-9644168C6719}" type="presOf" srcId="{CB173C4E-8F88-4AE7-B0A9-87DAE5DC80D9}" destId="{F177ACE4-786D-4CCA-8026-FEE426BB0A0E}" srcOrd="0" destOrd="0" presId="urn:microsoft.com/office/officeart/2016/7/layout/RepeatingBendingProcessNew"/>
    <dgm:cxn modelId="{0361508A-C85A-459A-8C85-8EF3A86FF6A8}" srcId="{AE42D660-A323-4D1C-8AA8-9A13479DDCE7}" destId="{6DD4439B-B298-4547-BC31-E0CB288AC713}" srcOrd="5" destOrd="0" parTransId="{44D234AF-06DA-43D5-83B3-E035D979027E}" sibTransId="{C0AC2C7F-3A10-4C34-A43C-FD6170055105}"/>
    <dgm:cxn modelId="{B1927C8A-28F0-42A2-9BBA-C79C3A009AE4}" type="presOf" srcId="{81132E85-3678-4711-A269-40B2144677C3}" destId="{FC35FF76-7D71-45AB-9179-1447BF085EC5}" srcOrd="0" destOrd="0" presId="urn:microsoft.com/office/officeart/2016/7/layout/RepeatingBendingProcessNew"/>
    <dgm:cxn modelId="{BDB57E8B-1F93-4141-A862-6E4F2A87192D}" srcId="{AE42D660-A323-4D1C-8AA8-9A13479DDCE7}" destId="{2F348FD2-D53C-47A7-8642-DBB4660D5FDB}" srcOrd="1" destOrd="0" parTransId="{712CE594-5512-4405-9EBC-64B2EF0A7295}" sibTransId="{17F47ED4-86FD-47D8-9D13-975A5EE8E8DE}"/>
    <dgm:cxn modelId="{02326999-13DA-49CF-B505-30CBCE542C13}" type="presOf" srcId="{C0AC2C7F-3A10-4C34-A43C-FD6170055105}" destId="{C0107BB2-538F-4E0E-9A35-2DDCCCAE0140}" srcOrd="1" destOrd="0" presId="urn:microsoft.com/office/officeart/2016/7/layout/RepeatingBendingProcessNew"/>
    <dgm:cxn modelId="{1ABA1E9E-2B20-4F85-9948-27938E0DDF3F}" type="presOf" srcId="{F057043F-6E07-4339-A435-4ADE5DEF905E}" destId="{9033CC04-207D-4F48-B1CB-B8AB820113FF}" srcOrd="0" destOrd="0" presId="urn:microsoft.com/office/officeart/2016/7/layout/RepeatingBendingProcessNew"/>
    <dgm:cxn modelId="{BC4C10A2-63EA-4ECE-A498-9B9114FE1053}" type="presOf" srcId="{C91A722B-40F3-4489-89DC-4453F74AF00D}" destId="{CD628966-1127-4B11-B7FD-EC01031F3DB8}" srcOrd="0" destOrd="0" presId="urn:microsoft.com/office/officeart/2016/7/layout/RepeatingBendingProcessNew"/>
    <dgm:cxn modelId="{0E7A4BA5-DBC9-4DF9-A13E-205FFEE071B3}" type="presOf" srcId="{607B588C-4878-4D66-B16E-CD3E4B7FA09E}" destId="{F6B6888D-8A74-46B4-9F96-7EA01F9F89EF}" srcOrd="0" destOrd="0" presId="urn:microsoft.com/office/officeart/2016/7/layout/RepeatingBendingProcessNew"/>
    <dgm:cxn modelId="{84EF57A7-608D-401E-83D7-A2E1AD6DC368}" type="presOf" srcId="{C0AC2C7F-3A10-4C34-A43C-FD6170055105}" destId="{D84981F3-A687-4EAE-92F8-409371D4E2A6}" srcOrd="0" destOrd="0" presId="urn:microsoft.com/office/officeart/2016/7/layout/RepeatingBendingProcessNew"/>
    <dgm:cxn modelId="{82E722B0-9610-4E8C-AD15-088A20DB327E}" type="presOf" srcId="{1B891D12-09AE-4EC2-86A3-89BEAFC55D2E}" destId="{52712783-B704-4202-A3DE-A6A4EB302468}" srcOrd="0" destOrd="0" presId="urn:microsoft.com/office/officeart/2016/7/layout/RepeatingBendingProcessNew"/>
    <dgm:cxn modelId="{9FC876BA-0FC6-40E0-9CD2-C553E0180CDD}" srcId="{AE42D660-A323-4D1C-8AA8-9A13479DDCE7}" destId="{607B588C-4878-4D66-B16E-CD3E4B7FA09E}" srcOrd="3" destOrd="0" parTransId="{97D8DFD8-341E-4384-9F5A-A7AED8B4F347}" sibTransId="{CB173C4E-8F88-4AE7-B0A9-87DAE5DC80D9}"/>
    <dgm:cxn modelId="{9A475DBC-D884-4A3D-8E34-0023C6F91757}" type="presOf" srcId="{81132E85-3678-4711-A269-40B2144677C3}" destId="{A0ED30FE-711E-4E0C-9F4D-03DD53F6AB0D}" srcOrd="1" destOrd="0" presId="urn:microsoft.com/office/officeart/2016/7/layout/RepeatingBendingProcessNew"/>
    <dgm:cxn modelId="{0631F8C1-6620-46E1-8724-6817F4C9CF10}" type="presOf" srcId="{7DA41530-E151-4F10-8A3F-A4A40698BD4E}" destId="{14707D50-DFBF-4679-A5BB-CE39AF381B4E}" srcOrd="0" destOrd="0" presId="urn:microsoft.com/office/officeart/2016/7/layout/RepeatingBendingProcessNew"/>
    <dgm:cxn modelId="{BC870AC8-5590-4E8D-969C-0253A8B119F7}" type="presOf" srcId="{1B16FFCA-1BFE-4199-B071-7E1A67000140}" destId="{1B4EDC04-68BF-46C3-8A06-BE3F98DCE505}" srcOrd="0" destOrd="0" presId="urn:microsoft.com/office/officeart/2016/7/layout/RepeatingBendingProcessNew"/>
    <dgm:cxn modelId="{4F088CE6-C144-498B-8E50-E2E7EFC5DFF6}" type="presOf" srcId="{4EF4BEF1-5DAB-403E-AD7B-0F0098B4DA74}" destId="{52AC1F61-3886-473C-95BB-E8850664B717}" srcOrd="0" destOrd="0" presId="urn:microsoft.com/office/officeart/2016/7/layout/RepeatingBendingProcessNew"/>
    <dgm:cxn modelId="{0A74B1F0-3C1A-4F72-9A90-E9E3A993A964}" type="presOf" srcId="{7240D29B-B6AE-487C-B594-A95D0441A9DE}" destId="{A21EF403-8256-45E1-A56F-3FD17B9E6C17}" srcOrd="0" destOrd="0" presId="urn:microsoft.com/office/officeart/2016/7/layout/RepeatingBendingProcessNew"/>
    <dgm:cxn modelId="{EF9706FA-FFC8-44BA-8ABE-08C7E8DD9C42}" type="presOf" srcId="{7DA41530-E151-4F10-8A3F-A4A40698BD4E}" destId="{D9076FC3-A920-4FF4-A5CC-570D6E35C5ED}" srcOrd="1" destOrd="0" presId="urn:microsoft.com/office/officeart/2016/7/layout/RepeatingBendingProcessNew"/>
    <dgm:cxn modelId="{27C782FB-4D72-435D-852C-BA3B5573FEA1}" type="presOf" srcId="{333FA997-3A29-4443-821C-A6FA7CF50737}" destId="{817C6015-8021-4376-A779-CB7DDAC0586A}" srcOrd="1" destOrd="0" presId="urn:microsoft.com/office/officeart/2016/7/layout/RepeatingBendingProcessNew"/>
    <dgm:cxn modelId="{E225FC70-C03F-4E16-A2D3-4D34D61BB0E9}" type="presParOf" srcId="{5B0A0EE1-6E1D-4006-AA01-AE637CDE011B}" destId="{A21EF403-8256-45E1-A56F-3FD17B9E6C17}" srcOrd="0" destOrd="0" presId="urn:microsoft.com/office/officeart/2016/7/layout/RepeatingBendingProcessNew"/>
    <dgm:cxn modelId="{62298D41-8751-4EBE-91E1-2DFD8F262E40}" type="presParOf" srcId="{5B0A0EE1-6E1D-4006-AA01-AE637CDE011B}" destId="{3F4229EA-F22F-4EF2-8B97-7360A36A4286}" srcOrd="1" destOrd="0" presId="urn:microsoft.com/office/officeart/2016/7/layout/RepeatingBendingProcessNew"/>
    <dgm:cxn modelId="{E56EF37A-54B7-40D5-925C-C136A4CC1A54}" type="presParOf" srcId="{3F4229EA-F22F-4EF2-8B97-7360A36A4286}" destId="{4FBB4D40-58E5-48E2-A58E-3BAAC774E0FC}" srcOrd="0" destOrd="0" presId="urn:microsoft.com/office/officeart/2016/7/layout/RepeatingBendingProcessNew"/>
    <dgm:cxn modelId="{2E22689E-83FA-41A6-B632-4047F5794D87}" type="presParOf" srcId="{5B0A0EE1-6E1D-4006-AA01-AE637CDE011B}" destId="{097F44EC-F2B5-4419-B434-AA574B343540}" srcOrd="2" destOrd="0" presId="urn:microsoft.com/office/officeart/2016/7/layout/RepeatingBendingProcessNew"/>
    <dgm:cxn modelId="{741EF3B0-DBCA-4646-8285-9C9D72B555A3}" type="presParOf" srcId="{5B0A0EE1-6E1D-4006-AA01-AE637CDE011B}" destId="{967F7F20-740E-46AD-9323-52587CE8BCF4}" srcOrd="3" destOrd="0" presId="urn:microsoft.com/office/officeart/2016/7/layout/RepeatingBendingProcessNew"/>
    <dgm:cxn modelId="{E18FE05B-1F95-4915-AD91-94181DBE9689}" type="presParOf" srcId="{967F7F20-740E-46AD-9323-52587CE8BCF4}" destId="{17B0485F-B44B-4F5A-AA01-D5F79F599772}" srcOrd="0" destOrd="0" presId="urn:microsoft.com/office/officeart/2016/7/layout/RepeatingBendingProcessNew"/>
    <dgm:cxn modelId="{B0AE7BBF-7433-413B-A874-89C8FE6CCAB6}" type="presParOf" srcId="{5B0A0EE1-6E1D-4006-AA01-AE637CDE011B}" destId="{9033CC04-207D-4F48-B1CB-B8AB820113FF}" srcOrd="4" destOrd="0" presId="urn:microsoft.com/office/officeart/2016/7/layout/RepeatingBendingProcessNew"/>
    <dgm:cxn modelId="{30A24DD6-BCD6-4D2C-8B9D-C2722375B076}" type="presParOf" srcId="{5B0A0EE1-6E1D-4006-AA01-AE637CDE011B}" destId="{E9038F25-56EA-4513-9615-D97828A3E53D}" srcOrd="5" destOrd="0" presId="urn:microsoft.com/office/officeart/2016/7/layout/RepeatingBendingProcessNew"/>
    <dgm:cxn modelId="{FE712F72-C9E6-4178-9CF3-80DDDC50963E}" type="presParOf" srcId="{E9038F25-56EA-4513-9615-D97828A3E53D}" destId="{B1B41F2A-433B-4D2B-B916-BD6D10911614}" srcOrd="0" destOrd="0" presId="urn:microsoft.com/office/officeart/2016/7/layout/RepeatingBendingProcessNew"/>
    <dgm:cxn modelId="{1B1C1852-065D-4F1D-A9D9-6BF34DF04CAA}" type="presParOf" srcId="{5B0A0EE1-6E1D-4006-AA01-AE637CDE011B}" destId="{F6B6888D-8A74-46B4-9F96-7EA01F9F89EF}" srcOrd="6" destOrd="0" presId="urn:microsoft.com/office/officeart/2016/7/layout/RepeatingBendingProcessNew"/>
    <dgm:cxn modelId="{C30165BB-8302-48A0-A6D1-753940527C42}" type="presParOf" srcId="{5B0A0EE1-6E1D-4006-AA01-AE637CDE011B}" destId="{F177ACE4-786D-4CCA-8026-FEE426BB0A0E}" srcOrd="7" destOrd="0" presId="urn:microsoft.com/office/officeart/2016/7/layout/RepeatingBendingProcessNew"/>
    <dgm:cxn modelId="{8A4DBF51-31D0-44F6-BD0F-E5AE3D493D38}" type="presParOf" srcId="{F177ACE4-786D-4CCA-8026-FEE426BB0A0E}" destId="{4BBFD1DE-AC80-41FA-BEBB-8F5FCD065924}" srcOrd="0" destOrd="0" presId="urn:microsoft.com/office/officeart/2016/7/layout/RepeatingBendingProcessNew"/>
    <dgm:cxn modelId="{EB2EB1F0-CD76-4737-97E7-BB60A3898F48}" type="presParOf" srcId="{5B0A0EE1-6E1D-4006-AA01-AE637CDE011B}" destId="{52712783-B704-4202-A3DE-A6A4EB302468}" srcOrd="8" destOrd="0" presId="urn:microsoft.com/office/officeart/2016/7/layout/RepeatingBendingProcessNew"/>
    <dgm:cxn modelId="{427C15C6-59F8-4ACD-B028-B57609D0B0B3}" type="presParOf" srcId="{5B0A0EE1-6E1D-4006-AA01-AE637CDE011B}" destId="{C80B6753-195A-4BA0-8882-AF7D9C70E0A7}" srcOrd="9" destOrd="0" presId="urn:microsoft.com/office/officeart/2016/7/layout/RepeatingBendingProcessNew"/>
    <dgm:cxn modelId="{438DD3DD-477C-41FF-8A47-8F618945CF07}" type="presParOf" srcId="{C80B6753-195A-4BA0-8882-AF7D9C70E0A7}" destId="{817C6015-8021-4376-A779-CB7DDAC0586A}" srcOrd="0" destOrd="0" presId="urn:microsoft.com/office/officeart/2016/7/layout/RepeatingBendingProcessNew"/>
    <dgm:cxn modelId="{ABE626A0-6C37-42A6-BE5B-8A4637CAC5E9}" type="presParOf" srcId="{5B0A0EE1-6E1D-4006-AA01-AE637CDE011B}" destId="{8DEF9A02-7844-490D-ABEE-0A3F7E9C7BF3}" srcOrd="10" destOrd="0" presId="urn:microsoft.com/office/officeart/2016/7/layout/RepeatingBendingProcessNew"/>
    <dgm:cxn modelId="{09AF8DAA-96CC-494A-B558-B98D97AC0C6C}" type="presParOf" srcId="{5B0A0EE1-6E1D-4006-AA01-AE637CDE011B}" destId="{D84981F3-A687-4EAE-92F8-409371D4E2A6}" srcOrd="11" destOrd="0" presId="urn:microsoft.com/office/officeart/2016/7/layout/RepeatingBendingProcessNew"/>
    <dgm:cxn modelId="{5CE9EF10-E691-47F4-AB49-9C73E39D1C34}" type="presParOf" srcId="{D84981F3-A687-4EAE-92F8-409371D4E2A6}" destId="{C0107BB2-538F-4E0E-9A35-2DDCCCAE0140}" srcOrd="0" destOrd="0" presId="urn:microsoft.com/office/officeart/2016/7/layout/RepeatingBendingProcessNew"/>
    <dgm:cxn modelId="{5AF028F5-88CD-4C5A-8D38-3418140F1C48}" type="presParOf" srcId="{5B0A0EE1-6E1D-4006-AA01-AE637CDE011B}" destId="{1B4EDC04-68BF-46C3-8A06-BE3F98DCE505}" srcOrd="12" destOrd="0" presId="urn:microsoft.com/office/officeart/2016/7/layout/RepeatingBendingProcessNew"/>
    <dgm:cxn modelId="{068C46AD-1E28-402A-9138-E1F7B04B3713}" type="presParOf" srcId="{5B0A0EE1-6E1D-4006-AA01-AE637CDE011B}" destId="{CD628966-1127-4B11-B7FD-EC01031F3DB8}" srcOrd="13" destOrd="0" presId="urn:microsoft.com/office/officeart/2016/7/layout/RepeatingBendingProcessNew"/>
    <dgm:cxn modelId="{68139C45-0B5D-4C17-8441-202F5C34A6F6}" type="presParOf" srcId="{CD628966-1127-4B11-B7FD-EC01031F3DB8}" destId="{E268C9EE-4AC0-4202-B575-F89B67C66258}" srcOrd="0" destOrd="0" presId="urn:microsoft.com/office/officeart/2016/7/layout/RepeatingBendingProcessNew"/>
    <dgm:cxn modelId="{671BBE75-FDDE-42C9-9BB6-947E0D4ED13F}" type="presParOf" srcId="{5B0A0EE1-6E1D-4006-AA01-AE637CDE011B}" destId="{52AC1F61-3886-473C-95BB-E8850664B717}" srcOrd="14" destOrd="0" presId="urn:microsoft.com/office/officeart/2016/7/layout/RepeatingBendingProcessNew"/>
    <dgm:cxn modelId="{29593CBC-034D-476F-9599-16035F3852AC}" type="presParOf" srcId="{5B0A0EE1-6E1D-4006-AA01-AE637CDE011B}" destId="{14707D50-DFBF-4679-A5BB-CE39AF381B4E}" srcOrd="15" destOrd="0" presId="urn:microsoft.com/office/officeart/2016/7/layout/RepeatingBendingProcessNew"/>
    <dgm:cxn modelId="{4240FD7C-5EFE-4BD5-A27F-1AD0616ED68D}" type="presParOf" srcId="{14707D50-DFBF-4679-A5BB-CE39AF381B4E}" destId="{D9076FC3-A920-4FF4-A5CC-570D6E35C5ED}" srcOrd="0" destOrd="0" presId="urn:microsoft.com/office/officeart/2016/7/layout/RepeatingBendingProcessNew"/>
    <dgm:cxn modelId="{ABF89C7F-7536-4BE8-B3AE-57FBB32D1F1C}" type="presParOf" srcId="{5B0A0EE1-6E1D-4006-AA01-AE637CDE011B}" destId="{EFE3D599-0E4B-4B77-9679-3DD63D9C6DE6}" srcOrd="16" destOrd="0" presId="urn:microsoft.com/office/officeart/2016/7/layout/RepeatingBendingProcessNew"/>
    <dgm:cxn modelId="{74469D6F-96B7-4E63-8D34-9F5F65FFF8BE}" type="presParOf" srcId="{5B0A0EE1-6E1D-4006-AA01-AE637CDE011B}" destId="{FC35FF76-7D71-45AB-9179-1447BF085EC5}" srcOrd="17" destOrd="0" presId="urn:microsoft.com/office/officeart/2016/7/layout/RepeatingBendingProcessNew"/>
    <dgm:cxn modelId="{629766A3-458B-410A-81E2-D9ED9E6E3DB8}" type="presParOf" srcId="{FC35FF76-7D71-45AB-9179-1447BF085EC5}" destId="{A0ED30FE-711E-4E0C-9F4D-03DD53F6AB0D}" srcOrd="0" destOrd="0" presId="urn:microsoft.com/office/officeart/2016/7/layout/RepeatingBendingProcessNew"/>
    <dgm:cxn modelId="{19409DE6-D804-4316-90C9-8497B40E658A}" type="presParOf" srcId="{5B0A0EE1-6E1D-4006-AA01-AE637CDE011B}" destId="{7D14CD19-B337-4128-AA3D-1A78CEBB7A16}" srcOrd="1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4D5CA79-D2E1-403B-BF97-B12485D74839}" type="doc">
      <dgm:prSet loTypeId="urn:microsoft.com/office/officeart/2005/8/layout/bProcess3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nl-BE"/>
        </a:p>
      </dgm:t>
    </dgm:pt>
    <dgm:pt modelId="{4DD5A77B-DE3E-4166-9AFB-92A538DD8C85}">
      <dgm:prSet phldrT="[Teks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dirty="0"/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dirty="0"/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1600" b="1" dirty="0"/>
            <a:t>Ontwerp wordt opgemaakt door administratie op vraag van Europa, de minister, de administratie zelf, …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dirty="0"/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dirty="0"/>
        </a:p>
        <a:p>
          <a:pPr marL="0" lvl="0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1600" b="1" dirty="0"/>
        </a:p>
      </dgm:t>
    </dgm:pt>
    <dgm:pt modelId="{B9EEE70C-AD5B-4788-8101-002ADBBCB613}" type="parTrans" cxnId="{34736FAF-B798-44BC-BB23-70427FFEA852}">
      <dgm:prSet/>
      <dgm:spPr/>
      <dgm:t>
        <a:bodyPr/>
        <a:lstStyle/>
        <a:p>
          <a:endParaRPr lang="nl-BE" sz="4800" b="1"/>
        </a:p>
      </dgm:t>
    </dgm:pt>
    <dgm:pt modelId="{144B6718-9217-4CCA-8877-FD30A46A2A37}" type="sibTrans" cxnId="{34736FAF-B798-44BC-BB23-70427FFEA852}">
      <dgm:prSet custT="1"/>
      <dgm:spPr/>
      <dgm:t>
        <a:bodyPr/>
        <a:lstStyle/>
        <a:p>
          <a:endParaRPr lang="nl-BE" sz="4800" b="1"/>
        </a:p>
      </dgm:t>
    </dgm:pt>
    <dgm:pt modelId="{CF51B834-029A-42CA-A50E-6129E5A0D824}">
      <dgm:prSet phldrT="[Tekst]" custT="1"/>
      <dgm:spPr/>
      <dgm:t>
        <a:bodyPr/>
        <a:lstStyle/>
        <a:p>
          <a:r>
            <a:rPr lang="nl-BE" sz="1600" b="1" dirty="0"/>
            <a:t>Advies sociale partners (Hoge Raad Preventie en Bescherming op het Werk) en andere adviezen (gegevensbescherming, …)</a:t>
          </a:r>
        </a:p>
      </dgm:t>
    </dgm:pt>
    <dgm:pt modelId="{12F332DD-6829-447B-8B7E-2C3C9711F93B}" type="parTrans" cxnId="{16D6CAE6-EE9C-49F9-93C3-77AC090F53B6}">
      <dgm:prSet/>
      <dgm:spPr/>
      <dgm:t>
        <a:bodyPr/>
        <a:lstStyle/>
        <a:p>
          <a:endParaRPr lang="nl-BE" sz="4800" b="1"/>
        </a:p>
      </dgm:t>
    </dgm:pt>
    <dgm:pt modelId="{29709CB9-1F9C-49B0-9EDA-83A4FF54F393}" type="sibTrans" cxnId="{16D6CAE6-EE9C-49F9-93C3-77AC090F53B6}">
      <dgm:prSet custT="1"/>
      <dgm:spPr/>
      <dgm:t>
        <a:bodyPr/>
        <a:lstStyle/>
        <a:p>
          <a:endParaRPr lang="nl-BE" sz="4800" b="1"/>
        </a:p>
      </dgm:t>
    </dgm:pt>
    <dgm:pt modelId="{01A47B9F-73C5-4369-AC74-69A48B34121A}">
      <dgm:prSet phldrT="[Teks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1600" b="1" dirty="0"/>
            <a:t>Advies Raad van State </a:t>
          </a:r>
        </a:p>
      </dgm:t>
    </dgm:pt>
    <dgm:pt modelId="{585AA3C4-F7A7-4A21-8F38-A5E087B7146D}" type="parTrans" cxnId="{A77724B9-5E81-4207-9903-96AD54FF4B9C}">
      <dgm:prSet/>
      <dgm:spPr/>
      <dgm:t>
        <a:bodyPr/>
        <a:lstStyle/>
        <a:p>
          <a:endParaRPr lang="nl-BE" sz="4800" b="1"/>
        </a:p>
      </dgm:t>
    </dgm:pt>
    <dgm:pt modelId="{C3E43999-8A72-4567-8F56-D1C50F633263}" type="sibTrans" cxnId="{A77724B9-5E81-4207-9903-96AD54FF4B9C}">
      <dgm:prSet custT="1"/>
      <dgm:spPr/>
      <dgm:t>
        <a:bodyPr/>
        <a:lstStyle/>
        <a:p>
          <a:endParaRPr lang="nl-BE" sz="4800" b="1"/>
        </a:p>
      </dgm:t>
    </dgm:pt>
    <dgm:pt modelId="{C3C35C12-CF7D-40EF-A962-B1370436DD59}">
      <dgm:prSet phldrT="[Tekst]" custT="1"/>
      <dgm:spPr/>
      <dgm:t>
        <a:bodyPr/>
        <a:lstStyle/>
        <a:p>
          <a:r>
            <a:rPr lang="nl-BE" sz="1600" b="1" dirty="0"/>
            <a:t>Indien</a:t>
          </a:r>
          <a:r>
            <a:rPr lang="nl-BE" sz="1600" b="1" baseline="0" dirty="0"/>
            <a:t> wet: </a:t>
          </a:r>
        </a:p>
        <a:p>
          <a:r>
            <a:rPr lang="nl-BE" sz="1600" b="1" baseline="0" dirty="0"/>
            <a:t>behandeling in het parlement</a:t>
          </a:r>
          <a:endParaRPr lang="nl-BE" sz="1600" b="1" dirty="0"/>
        </a:p>
      </dgm:t>
    </dgm:pt>
    <dgm:pt modelId="{A1A4EB8D-7C01-412F-AFB3-FCC492DA982E}" type="parTrans" cxnId="{56B62B82-41E1-4855-BB64-BD2F0F66E4C6}">
      <dgm:prSet/>
      <dgm:spPr/>
      <dgm:t>
        <a:bodyPr/>
        <a:lstStyle/>
        <a:p>
          <a:endParaRPr lang="nl-BE" sz="4800" b="1"/>
        </a:p>
      </dgm:t>
    </dgm:pt>
    <dgm:pt modelId="{8F088208-AB46-41F3-97F5-1BE7A0883A12}" type="sibTrans" cxnId="{56B62B82-41E1-4855-BB64-BD2F0F66E4C6}">
      <dgm:prSet custT="1"/>
      <dgm:spPr/>
      <dgm:t>
        <a:bodyPr/>
        <a:lstStyle/>
        <a:p>
          <a:endParaRPr lang="nl-BE" sz="4800" b="1"/>
        </a:p>
      </dgm:t>
    </dgm:pt>
    <dgm:pt modelId="{CECA8489-F0E8-48CE-96DF-F50E99C3431B}">
      <dgm:prSet phldrT="[Teks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1600" b="1" dirty="0"/>
            <a:t>Ondertekening door de minister en de Koning</a:t>
          </a:r>
        </a:p>
        <a:p>
          <a:endParaRPr lang="nl-BE" sz="1600" b="1" dirty="0"/>
        </a:p>
      </dgm:t>
    </dgm:pt>
    <dgm:pt modelId="{7C2347BF-1A0F-4B69-B239-C5C27DB561EA}" type="parTrans" cxnId="{4065B091-A0E7-483B-8670-0DECC04BE3A0}">
      <dgm:prSet/>
      <dgm:spPr/>
      <dgm:t>
        <a:bodyPr/>
        <a:lstStyle/>
        <a:p>
          <a:endParaRPr lang="nl-BE" sz="4800" b="1"/>
        </a:p>
      </dgm:t>
    </dgm:pt>
    <dgm:pt modelId="{36F4283D-F0B0-4458-B122-99CDB6183277}" type="sibTrans" cxnId="{4065B091-A0E7-483B-8670-0DECC04BE3A0}">
      <dgm:prSet custT="1"/>
      <dgm:spPr/>
      <dgm:t>
        <a:bodyPr/>
        <a:lstStyle/>
        <a:p>
          <a:endParaRPr lang="nl-BE" sz="4800" b="1"/>
        </a:p>
      </dgm:t>
    </dgm:pt>
    <dgm:pt modelId="{E420C04D-2931-47D7-BD3D-8A0839BB3A8E}">
      <dgm:prSet phldrT="[Tekst]" custT="1"/>
      <dgm:spPr/>
      <dgm:t>
        <a:bodyPr/>
        <a:lstStyle/>
        <a:p>
          <a:r>
            <a:rPr lang="nl-BE" sz="1600" b="1" dirty="0"/>
            <a:t>Publicatie in het Belgisch Staatsblad</a:t>
          </a:r>
        </a:p>
      </dgm:t>
    </dgm:pt>
    <dgm:pt modelId="{2172A24E-5CE2-4DB7-AA90-6B61DD1E1F4D}" type="parTrans" cxnId="{81798FC3-9A03-4335-8624-DEC265055F6F}">
      <dgm:prSet/>
      <dgm:spPr/>
      <dgm:t>
        <a:bodyPr/>
        <a:lstStyle/>
        <a:p>
          <a:endParaRPr lang="nl-BE" sz="4800" b="1"/>
        </a:p>
      </dgm:t>
    </dgm:pt>
    <dgm:pt modelId="{C77DEE35-1D4B-482C-BD16-26D4925BF1C4}" type="sibTrans" cxnId="{81798FC3-9A03-4335-8624-DEC265055F6F}">
      <dgm:prSet/>
      <dgm:spPr/>
      <dgm:t>
        <a:bodyPr/>
        <a:lstStyle/>
        <a:p>
          <a:endParaRPr lang="nl-BE" sz="4800" b="1"/>
        </a:p>
      </dgm:t>
    </dgm:pt>
    <dgm:pt modelId="{914D68C6-AA13-4D31-8DCD-F818EA2D8498}" type="pres">
      <dgm:prSet presAssocID="{B4D5CA79-D2E1-403B-BF97-B12485D74839}" presName="Name0" presStyleCnt="0">
        <dgm:presLayoutVars>
          <dgm:dir/>
          <dgm:resizeHandles val="exact"/>
        </dgm:presLayoutVars>
      </dgm:prSet>
      <dgm:spPr/>
    </dgm:pt>
    <dgm:pt modelId="{51F56EA6-7F08-4C6E-8698-AC07AB11CF90}" type="pres">
      <dgm:prSet presAssocID="{4DD5A77B-DE3E-4166-9AFB-92A538DD8C85}" presName="node" presStyleLbl="node1" presStyleIdx="0" presStyleCnt="6">
        <dgm:presLayoutVars>
          <dgm:bulletEnabled val="1"/>
        </dgm:presLayoutVars>
      </dgm:prSet>
      <dgm:spPr/>
    </dgm:pt>
    <dgm:pt modelId="{36F1C96E-B350-4462-90F2-5CAE6BC5C87F}" type="pres">
      <dgm:prSet presAssocID="{144B6718-9217-4CCA-8877-FD30A46A2A37}" presName="sibTrans" presStyleLbl="sibTrans1D1" presStyleIdx="0" presStyleCnt="5"/>
      <dgm:spPr/>
    </dgm:pt>
    <dgm:pt modelId="{88E79F92-6F29-4F74-BB12-71992481D64D}" type="pres">
      <dgm:prSet presAssocID="{144B6718-9217-4CCA-8877-FD30A46A2A37}" presName="connectorText" presStyleLbl="sibTrans1D1" presStyleIdx="0" presStyleCnt="5"/>
      <dgm:spPr/>
    </dgm:pt>
    <dgm:pt modelId="{255A81B0-52CC-4DCA-A80D-A098C36B4CE7}" type="pres">
      <dgm:prSet presAssocID="{CF51B834-029A-42CA-A50E-6129E5A0D824}" presName="node" presStyleLbl="node1" presStyleIdx="1" presStyleCnt="6">
        <dgm:presLayoutVars>
          <dgm:bulletEnabled val="1"/>
        </dgm:presLayoutVars>
      </dgm:prSet>
      <dgm:spPr/>
    </dgm:pt>
    <dgm:pt modelId="{8FACFCB9-244A-47CD-90CF-874977B466E4}" type="pres">
      <dgm:prSet presAssocID="{29709CB9-1F9C-49B0-9EDA-83A4FF54F393}" presName="sibTrans" presStyleLbl="sibTrans1D1" presStyleIdx="1" presStyleCnt="5"/>
      <dgm:spPr/>
    </dgm:pt>
    <dgm:pt modelId="{2ABC75B1-E7AA-4B3A-8036-D5BAD18E7770}" type="pres">
      <dgm:prSet presAssocID="{29709CB9-1F9C-49B0-9EDA-83A4FF54F393}" presName="connectorText" presStyleLbl="sibTrans1D1" presStyleIdx="1" presStyleCnt="5"/>
      <dgm:spPr/>
    </dgm:pt>
    <dgm:pt modelId="{24EE64A5-3300-4D45-94E9-817393381554}" type="pres">
      <dgm:prSet presAssocID="{01A47B9F-73C5-4369-AC74-69A48B34121A}" presName="node" presStyleLbl="node1" presStyleIdx="2" presStyleCnt="6">
        <dgm:presLayoutVars>
          <dgm:bulletEnabled val="1"/>
        </dgm:presLayoutVars>
      </dgm:prSet>
      <dgm:spPr/>
    </dgm:pt>
    <dgm:pt modelId="{7255ED21-40A6-428E-8266-A34DB9D6B65C}" type="pres">
      <dgm:prSet presAssocID="{C3E43999-8A72-4567-8F56-D1C50F633263}" presName="sibTrans" presStyleLbl="sibTrans1D1" presStyleIdx="2" presStyleCnt="5"/>
      <dgm:spPr/>
    </dgm:pt>
    <dgm:pt modelId="{54B93BA9-0E3C-42E1-8CB9-52092E83BBD2}" type="pres">
      <dgm:prSet presAssocID="{C3E43999-8A72-4567-8F56-D1C50F633263}" presName="connectorText" presStyleLbl="sibTrans1D1" presStyleIdx="2" presStyleCnt="5"/>
      <dgm:spPr/>
    </dgm:pt>
    <dgm:pt modelId="{E2C126D0-0DC9-49D0-853B-C60E39B355BE}" type="pres">
      <dgm:prSet presAssocID="{C3C35C12-CF7D-40EF-A962-B1370436DD59}" presName="node" presStyleLbl="node1" presStyleIdx="3" presStyleCnt="6" custLinFactNeighborX="-266" custLinFactNeighborY="-1112">
        <dgm:presLayoutVars>
          <dgm:bulletEnabled val="1"/>
        </dgm:presLayoutVars>
      </dgm:prSet>
      <dgm:spPr/>
    </dgm:pt>
    <dgm:pt modelId="{5EF0F542-ECDF-4145-ACA2-B12F02B48EEE}" type="pres">
      <dgm:prSet presAssocID="{8F088208-AB46-41F3-97F5-1BE7A0883A12}" presName="sibTrans" presStyleLbl="sibTrans1D1" presStyleIdx="3" presStyleCnt="5"/>
      <dgm:spPr/>
    </dgm:pt>
    <dgm:pt modelId="{CCE2634B-19F2-4A2F-B5A7-575140615C5C}" type="pres">
      <dgm:prSet presAssocID="{8F088208-AB46-41F3-97F5-1BE7A0883A12}" presName="connectorText" presStyleLbl="sibTrans1D1" presStyleIdx="3" presStyleCnt="5"/>
      <dgm:spPr/>
    </dgm:pt>
    <dgm:pt modelId="{D9BBBAB9-892C-4E20-8F02-FA8066CF1DAD}" type="pres">
      <dgm:prSet presAssocID="{CECA8489-F0E8-48CE-96DF-F50E99C3431B}" presName="node" presStyleLbl="node1" presStyleIdx="4" presStyleCnt="6">
        <dgm:presLayoutVars>
          <dgm:bulletEnabled val="1"/>
        </dgm:presLayoutVars>
      </dgm:prSet>
      <dgm:spPr/>
    </dgm:pt>
    <dgm:pt modelId="{ED72575B-28EB-4B0F-A261-71C5A86E33BE}" type="pres">
      <dgm:prSet presAssocID="{36F4283D-F0B0-4458-B122-99CDB6183277}" presName="sibTrans" presStyleLbl="sibTrans1D1" presStyleIdx="4" presStyleCnt="5"/>
      <dgm:spPr/>
    </dgm:pt>
    <dgm:pt modelId="{C0E45FBE-C6C2-4596-B4E0-EC057C6C420F}" type="pres">
      <dgm:prSet presAssocID="{36F4283D-F0B0-4458-B122-99CDB6183277}" presName="connectorText" presStyleLbl="sibTrans1D1" presStyleIdx="4" presStyleCnt="5"/>
      <dgm:spPr/>
    </dgm:pt>
    <dgm:pt modelId="{0D129564-AF52-40E3-A18F-F6D177AC6E3B}" type="pres">
      <dgm:prSet presAssocID="{E420C04D-2931-47D7-BD3D-8A0839BB3A8E}" presName="node" presStyleLbl="node1" presStyleIdx="5" presStyleCnt="6">
        <dgm:presLayoutVars>
          <dgm:bulletEnabled val="1"/>
        </dgm:presLayoutVars>
      </dgm:prSet>
      <dgm:spPr/>
    </dgm:pt>
  </dgm:ptLst>
  <dgm:cxnLst>
    <dgm:cxn modelId="{3CD63017-1B26-4352-BF74-063C617A47E1}" type="presOf" srcId="{CF51B834-029A-42CA-A50E-6129E5A0D824}" destId="{255A81B0-52CC-4DCA-A80D-A098C36B4CE7}" srcOrd="0" destOrd="0" presId="urn:microsoft.com/office/officeart/2005/8/layout/bProcess3"/>
    <dgm:cxn modelId="{2E75F233-E7C7-4741-A537-FD1E9F5AD8FB}" type="presOf" srcId="{29709CB9-1F9C-49B0-9EDA-83A4FF54F393}" destId="{2ABC75B1-E7AA-4B3A-8036-D5BAD18E7770}" srcOrd="1" destOrd="0" presId="urn:microsoft.com/office/officeart/2005/8/layout/bProcess3"/>
    <dgm:cxn modelId="{5EC7653B-2FD6-44B5-A2FD-39398DE051A7}" type="presOf" srcId="{144B6718-9217-4CCA-8877-FD30A46A2A37}" destId="{36F1C96E-B350-4462-90F2-5CAE6BC5C87F}" srcOrd="0" destOrd="0" presId="urn:microsoft.com/office/officeart/2005/8/layout/bProcess3"/>
    <dgm:cxn modelId="{24CD9842-C287-4C31-AAE3-F788E792FB0F}" type="presOf" srcId="{144B6718-9217-4CCA-8877-FD30A46A2A37}" destId="{88E79F92-6F29-4F74-BB12-71992481D64D}" srcOrd="1" destOrd="0" presId="urn:microsoft.com/office/officeart/2005/8/layout/bProcess3"/>
    <dgm:cxn modelId="{B0884F46-1B1A-4A10-9CC0-4F49325D260C}" type="presOf" srcId="{E420C04D-2931-47D7-BD3D-8A0839BB3A8E}" destId="{0D129564-AF52-40E3-A18F-F6D177AC6E3B}" srcOrd="0" destOrd="0" presId="urn:microsoft.com/office/officeart/2005/8/layout/bProcess3"/>
    <dgm:cxn modelId="{33C7216B-4FB4-4EE6-8EFD-41CD49086F93}" type="presOf" srcId="{29709CB9-1F9C-49B0-9EDA-83A4FF54F393}" destId="{8FACFCB9-244A-47CD-90CF-874977B466E4}" srcOrd="0" destOrd="0" presId="urn:microsoft.com/office/officeart/2005/8/layout/bProcess3"/>
    <dgm:cxn modelId="{23E7D74E-B59D-4C96-91A1-B2ECCBA1DF46}" type="presOf" srcId="{4DD5A77B-DE3E-4166-9AFB-92A538DD8C85}" destId="{51F56EA6-7F08-4C6E-8698-AC07AB11CF90}" srcOrd="0" destOrd="0" presId="urn:microsoft.com/office/officeart/2005/8/layout/bProcess3"/>
    <dgm:cxn modelId="{56B62B82-41E1-4855-BB64-BD2F0F66E4C6}" srcId="{B4D5CA79-D2E1-403B-BF97-B12485D74839}" destId="{C3C35C12-CF7D-40EF-A962-B1370436DD59}" srcOrd="3" destOrd="0" parTransId="{A1A4EB8D-7C01-412F-AFB3-FCC492DA982E}" sibTransId="{8F088208-AB46-41F3-97F5-1BE7A0883A12}"/>
    <dgm:cxn modelId="{4065B091-A0E7-483B-8670-0DECC04BE3A0}" srcId="{B4D5CA79-D2E1-403B-BF97-B12485D74839}" destId="{CECA8489-F0E8-48CE-96DF-F50E99C3431B}" srcOrd="4" destOrd="0" parTransId="{7C2347BF-1A0F-4B69-B239-C5C27DB561EA}" sibTransId="{36F4283D-F0B0-4458-B122-99CDB6183277}"/>
    <dgm:cxn modelId="{D32B23A6-43A1-4874-94E6-1C6C1183C8DE}" type="presOf" srcId="{C3E43999-8A72-4567-8F56-D1C50F633263}" destId="{54B93BA9-0E3C-42E1-8CB9-52092E83BBD2}" srcOrd="1" destOrd="0" presId="urn:microsoft.com/office/officeart/2005/8/layout/bProcess3"/>
    <dgm:cxn modelId="{BC9811A7-9D4A-4DF4-8A29-E2A2A09280FC}" type="presOf" srcId="{8F088208-AB46-41F3-97F5-1BE7A0883A12}" destId="{5EF0F542-ECDF-4145-ACA2-B12F02B48EEE}" srcOrd="0" destOrd="0" presId="urn:microsoft.com/office/officeart/2005/8/layout/bProcess3"/>
    <dgm:cxn modelId="{FC6796A7-EE3B-42B8-9D2E-CEFB581C3BCA}" type="presOf" srcId="{CECA8489-F0E8-48CE-96DF-F50E99C3431B}" destId="{D9BBBAB9-892C-4E20-8F02-FA8066CF1DAD}" srcOrd="0" destOrd="0" presId="urn:microsoft.com/office/officeart/2005/8/layout/bProcess3"/>
    <dgm:cxn modelId="{34736FAF-B798-44BC-BB23-70427FFEA852}" srcId="{B4D5CA79-D2E1-403B-BF97-B12485D74839}" destId="{4DD5A77B-DE3E-4166-9AFB-92A538DD8C85}" srcOrd="0" destOrd="0" parTransId="{B9EEE70C-AD5B-4788-8101-002ADBBCB613}" sibTransId="{144B6718-9217-4CCA-8877-FD30A46A2A37}"/>
    <dgm:cxn modelId="{A77724B9-5E81-4207-9903-96AD54FF4B9C}" srcId="{B4D5CA79-D2E1-403B-BF97-B12485D74839}" destId="{01A47B9F-73C5-4369-AC74-69A48B34121A}" srcOrd="2" destOrd="0" parTransId="{585AA3C4-F7A7-4A21-8F38-A5E087B7146D}" sibTransId="{C3E43999-8A72-4567-8F56-D1C50F633263}"/>
    <dgm:cxn modelId="{293B67C1-E60C-4068-A889-6FCC587542F0}" type="presOf" srcId="{8F088208-AB46-41F3-97F5-1BE7A0883A12}" destId="{CCE2634B-19F2-4A2F-B5A7-575140615C5C}" srcOrd="1" destOrd="0" presId="urn:microsoft.com/office/officeart/2005/8/layout/bProcess3"/>
    <dgm:cxn modelId="{81798FC3-9A03-4335-8624-DEC265055F6F}" srcId="{B4D5CA79-D2E1-403B-BF97-B12485D74839}" destId="{E420C04D-2931-47D7-BD3D-8A0839BB3A8E}" srcOrd="5" destOrd="0" parTransId="{2172A24E-5CE2-4DB7-AA90-6B61DD1E1F4D}" sibTransId="{C77DEE35-1D4B-482C-BD16-26D4925BF1C4}"/>
    <dgm:cxn modelId="{5B5CE0CE-2C35-4312-9912-DB28329E7A60}" type="presOf" srcId="{36F4283D-F0B0-4458-B122-99CDB6183277}" destId="{C0E45FBE-C6C2-4596-B4E0-EC057C6C420F}" srcOrd="1" destOrd="0" presId="urn:microsoft.com/office/officeart/2005/8/layout/bProcess3"/>
    <dgm:cxn modelId="{CA74DFD0-525C-40AC-A0F7-0FE920A62BFA}" type="presOf" srcId="{36F4283D-F0B0-4458-B122-99CDB6183277}" destId="{ED72575B-28EB-4B0F-A261-71C5A86E33BE}" srcOrd="0" destOrd="0" presId="urn:microsoft.com/office/officeart/2005/8/layout/bProcess3"/>
    <dgm:cxn modelId="{393ACED3-8A1D-4A82-BEDB-BC2387CBA349}" type="presOf" srcId="{C3E43999-8A72-4567-8F56-D1C50F633263}" destId="{7255ED21-40A6-428E-8266-A34DB9D6B65C}" srcOrd="0" destOrd="0" presId="urn:microsoft.com/office/officeart/2005/8/layout/bProcess3"/>
    <dgm:cxn modelId="{DC6A42E1-FA7B-48CE-9A4A-307C4709EC4F}" type="presOf" srcId="{01A47B9F-73C5-4369-AC74-69A48B34121A}" destId="{24EE64A5-3300-4D45-94E9-817393381554}" srcOrd="0" destOrd="0" presId="urn:microsoft.com/office/officeart/2005/8/layout/bProcess3"/>
    <dgm:cxn modelId="{16D6CAE6-EE9C-49F9-93C3-77AC090F53B6}" srcId="{B4D5CA79-D2E1-403B-BF97-B12485D74839}" destId="{CF51B834-029A-42CA-A50E-6129E5A0D824}" srcOrd="1" destOrd="0" parTransId="{12F332DD-6829-447B-8B7E-2C3C9711F93B}" sibTransId="{29709CB9-1F9C-49B0-9EDA-83A4FF54F393}"/>
    <dgm:cxn modelId="{F9EC61F3-6D97-45D1-B178-C092DC0CB02E}" type="presOf" srcId="{B4D5CA79-D2E1-403B-BF97-B12485D74839}" destId="{914D68C6-AA13-4D31-8DCD-F818EA2D8498}" srcOrd="0" destOrd="0" presId="urn:microsoft.com/office/officeart/2005/8/layout/bProcess3"/>
    <dgm:cxn modelId="{11B88CF4-9113-4CC9-9E4D-CC3B7A1A2E74}" type="presOf" srcId="{C3C35C12-CF7D-40EF-A962-B1370436DD59}" destId="{E2C126D0-0DC9-49D0-853B-C60E39B355BE}" srcOrd="0" destOrd="0" presId="urn:microsoft.com/office/officeart/2005/8/layout/bProcess3"/>
    <dgm:cxn modelId="{A796ADC8-C05E-4A6A-80FC-C9CAD57E61F3}" type="presParOf" srcId="{914D68C6-AA13-4D31-8DCD-F818EA2D8498}" destId="{51F56EA6-7F08-4C6E-8698-AC07AB11CF90}" srcOrd="0" destOrd="0" presId="urn:microsoft.com/office/officeart/2005/8/layout/bProcess3"/>
    <dgm:cxn modelId="{75B683EB-D163-417E-96F0-073EBA73B7CF}" type="presParOf" srcId="{914D68C6-AA13-4D31-8DCD-F818EA2D8498}" destId="{36F1C96E-B350-4462-90F2-5CAE6BC5C87F}" srcOrd="1" destOrd="0" presId="urn:microsoft.com/office/officeart/2005/8/layout/bProcess3"/>
    <dgm:cxn modelId="{79733D9A-2D46-4662-81BC-31306CA6DF9D}" type="presParOf" srcId="{36F1C96E-B350-4462-90F2-5CAE6BC5C87F}" destId="{88E79F92-6F29-4F74-BB12-71992481D64D}" srcOrd="0" destOrd="0" presId="urn:microsoft.com/office/officeart/2005/8/layout/bProcess3"/>
    <dgm:cxn modelId="{298490E3-04E4-4714-A7AD-71B12DF554D3}" type="presParOf" srcId="{914D68C6-AA13-4D31-8DCD-F818EA2D8498}" destId="{255A81B0-52CC-4DCA-A80D-A098C36B4CE7}" srcOrd="2" destOrd="0" presId="urn:microsoft.com/office/officeart/2005/8/layout/bProcess3"/>
    <dgm:cxn modelId="{E555B51E-5D83-48AA-B0F0-B81E991E4FEA}" type="presParOf" srcId="{914D68C6-AA13-4D31-8DCD-F818EA2D8498}" destId="{8FACFCB9-244A-47CD-90CF-874977B466E4}" srcOrd="3" destOrd="0" presId="urn:microsoft.com/office/officeart/2005/8/layout/bProcess3"/>
    <dgm:cxn modelId="{738A81F8-FDE3-4430-A206-951715D0FF19}" type="presParOf" srcId="{8FACFCB9-244A-47CD-90CF-874977B466E4}" destId="{2ABC75B1-E7AA-4B3A-8036-D5BAD18E7770}" srcOrd="0" destOrd="0" presId="urn:microsoft.com/office/officeart/2005/8/layout/bProcess3"/>
    <dgm:cxn modelId="{551162C8-33B1-476E-86FF-914DF4ECEAA6}" type="presParOf" srcId="{914D68C6-AA13-4D31-8DCD-F818EA2D8498}" destId="{24EE64A5-3300-4D45-94E9-817393381554}" srcOrd="4" destOrd="0" presId="urn:microsoft.com/office/officeart/2005/8/layout/bProcess3"/>
    <dgm:cxn modelId="{575AC73A-5AB5-4017-94CC-03C3C1AB93D4}" type="presParOf" srcId="{914D68C6-AA13-4D31-8DCD-F818EA2D8498}" destId="{7255ED21-40A6-428E-8266-A34DB9D6B65C}" srcOrd="5" destOrd="0" presId="urn:microsoft.com/office/officeart/2005/8/layout/bProcess3"/>
    <dgm:cxn modelId="{E9B7987B-BC2F-41EE-8EE1-E890667A3E35}" type="presParOf" srcId="{7255ED21-40A6-428E-8266-A34DB9D6B65C}" destId="{54B93BA9-0E3C-42E1-8CB9-52092E83BBD2}" srcOrd="0" destOrd="0" presId="urn:microsoft.com/office/officeart/2005/8/layout/bProcess3"/>
    <dgm:cxn modelId="{2D67C281-BE08-41E5-97C9-C1EBC2EE1714}" type="presParOf" srcId="{914D68C6-AA13-4D31-8DCD-F818EA2D8498}" destId="{E2C126D0-0DC9-49D0-853B-C60E39B355BE}" srcOrd="6" destOrd="0" presId="urn:microsoft.com/office/officeart/2005/8/layout/bProcess3"/>
    <dgm:cxn modelId="{37A74A3A-E723-4B40-A2C3-9741F975075D}" type="presParOf" srcId="{914D68C6-AA13-4D31-8DCD-F818EA2D8498}" destId="{5EF0F542-ECDF-4145-ACA2-B12F02B48EEE}" srcOrd="7" destOrd="0" presId="urn:microsoft.com/office/officeart/2005/8/layout/bProcess3"/>
    <dgm:cxn modelId="{8BDDE3A0-1EA6-41E0-9B26-663FB85F13D6}" type="presParOf" srcId="{5EF0F542-ECDF-4145-ACA2-B12F02B48EEE}" destId="{CCE2634B-19F2-4A2F-B5A7-575140615C5C}" srcOrd="0" destOrd="0" presId="urn:microsoft.com/office/officeart/2005/8/layout/bProcess3"/>
    <dgm:cxn modelId="{22760274-C148-4A0E-A553-29DA6C4FD0C2}" type="presParOf" srcId="{914D68C6-AA13-4D31-8DCD-F818EA2D8498}" destId="{D9BBBAB9-892C-4E20-8F02-FA8066CF1DAD}" srcOrd="8" destOrd="0" presId="urn:microsoft.com/office/officeart/2005/8/layout/bProcess3"/>
    <dgm:cxn modelId="{D0D68799-5E20-4B34-A717-194177EC41B8}" type="presParOf" srcId="{914D68C6-AA13-4D31-8DCD-F818EA2D8498}" destId="{ED72575B-28EB-4B0F-A261-71C5A86E33BE}" srcOrd="9" destOrd="0" presId="urn:microsoft.com/office/officeart/2005/8/layout/bProcess3"/>
    <dgm:cxn modelId="{B8DAB034-8FC6-4706-B29C-C935080352A2}" type="presParOf" srcId="{ED72575B-28EB-4B0F-A261-71C5A86E33BE}" destId="{C0E45FBE-C6C2-4596-B4E0-EC057C6C420F}" srcOrd="0" destOrd="0" presId="urn:microsoft.com/office/officeart/2005/8/layout/bProcess3"/>
    <dgm:cxn modelId="{F3DD4C37-8F78-4EA1-B81E-83BB1FEAA5AD}" type="presParOf" srcId="{914D68C6-AA13-4D31-8DCD-F818EA2D8498}" destId="{0D129564-AF52-40E3-A18F-F6D177AC6E3B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F329AB2-3ECF-4FEE-9EE8-569BEC3801A5}" type="doc">
      <dgm:prSet loTypeId="urn:microsoft.com/office/officeart/2005/8/layout/chart3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nl-BE"/>
        </a:p>
      </dgm:t>
    </dgm:pt>
    <dgm:pt modelId="{7705D114-28C8-4E5E-88AF-04676722A517}">
      <dgm:prSet phldrT="[Tekst]" custT="1"/>
      <dgm:spPr/>
      <dgm:t>
        <a:bodyPr/>
        <a:lstStyle/>
        <a:p>
          <a:r>
            <a:rPr lang="nl-BE" sz="1600" b="1" dirty="0"/>
            <a:t>De werkgever bepaalt de doelstellingen van het </a:t>
          </a:r>
          <a:r>
            <a:rPr lang="nl-BE" sz="1600" b="1" dirty="0">
              <a:solidFill>
                <a:srgbClr val="FF0000"/>
              </a:solidFill>
            </a:rPr>
            <a:t>preventiebeleid </a:t>
          </a:r>
        </a:p>
      </dgm:t>
    </dgm:pt>
    <dgm:pt modelId="{1D6A5F4A-D75D-49F9-B5F5-C635E80CC478}" type="parTrans" cxnId="{FB3A17FF-0644-4548-8558-9D54EB57BCCD}">
      <dgm:prSet/>
      <dgm:spPr/>
      <dgm:t>
        <a:bodyPr/>
        <a:lstStyle/>
        <a:p>
          <a:endParaRPr lang="nl-BE" sz="1600"/>
        </a:p>
      </dgm:t>
    </dgm:pt>
    <dgm:pt modelId="{9CD6999C-3914-4FA0-B689-B5547776C5D8}" type="sibTrans" cxnId="{FB3A17FF-0644-4548-8558-9D54EB57BCCD}">
      <dgm:prSet/>
      <dgm:spPr/>
      <dgm:t>
        <a:bodyPr/>
        <a:lstStyle/>
        <a:p>
          <a:endParaRPr lang="nl-BE" sz="1600"/>
        </a:p>
      </dgm:t>
    </dgm:pt>
    <dgm:pt modelId="{F9F5BB90-52F8-4572-B70F-008BAC1B9DB8}">
      <dgm:prSet phldrT="[Tekst]" custT="1"/>
      <dgm:spPr/>
      <dgm:t>
        <a:bodyPr/>
        <a:lstStyle/>
        <a:p>
          <a:r>
            <a:rPr lang="nl-BE" sz="1600" dirty="0"/>
            <a:t>De werkgever bepaalt </a:t>
          </a:r>
          <a:r>
            <a:rPr lang="nl-BE" sz="1600" b="1" dirty="0"/>
            <a:t>bevoegdheden en verantwoordelijkheden </a:t>
          </a:r>
          <a:r>
            <a:rPr lang="nl-BE" sz="1600" dirty="0"/>
            <a:t>van personen</a:t>
          </a:r>
        </a:p>
      </dgm:t>
    </dgm:pt>
    <dgm:pt modelId="{9421175C-581F-441D-B74F-145F574FED49}" type="parTrans" cxnId="{8071B6DD-A6DF-450E-B01A-EAA6B9E19565}">
      <dgm:prSet/>
      <dgm:spPr/>
      <dgm:t>
        <a:bodyPr/>
        <a:lstStyle/>
        <a:p>
          <a:endParaRPr lang="nl-BE" sz="1600"/>
        </a:p>
      </dgm:t>
    </dgm:pt>
    <dgm:pt modelId="{7B20A94E-CD60-4DE4-B1B5-BC6EFEAA0194}" type="sibTrans" cxnId="{8071B6DD-A6DF-450E-B01A-EAA6B9E19565}">
      <dgm:prSet/>
      <dgm:spPr/>
      <dgm:t>
        <a:bodyPr/>
        <a:lstStyle/>
        <a:p>
          <a:endParaRPr lang="nl-BE" sz="1600"/>
        </a:p>
      </dgm:t>
    </dgm:pt>
    <dgm:pt modelId="{7B116FA0-3458-4FE7-9E84-36795A1BC577}">
      <dgm:prSet phldrT="[Tekst]" custT="1"/>
      <dgm:spPr/>
      <dgm:t>
        <a:bodyPr/>
        <a:lstStyle/>
        <a:p>
          <a:r>
            <a:rPr lang="nl-BE" sz="1600" dirty="0"/>
            <a:t>De werkgever bepaalt de </a:t>
          </a:r>
          <a:r>
            <a:rPr lang="nl-BE" sz="1600" b="1" dirty="0"/>
            <a:t>middelen </a:t>
          </a:r>
          <a:r>
            <a:rPr lang="nl-BE" sz="1600" dirty="0"/>
            <a:t>om het welzijnsbeleid te voeren</a:t>
          </a:r>
        </a:p>
      </dgm:t>
    </dgm:pt>
    <dgm:pt modelId="{BAA87C71-6673-4519-BFD1-F5A582C52350}" type="parTrans" cxnId="{A47F6E69-BC8D-432F-B17E-AB4F40B832DF}">
      <dgm:prSet/>
      <dgm:spPr/>
      <dgm:t>
        <a:bodyPr/>
        <a:lstStyle/>
        <a:p>
          <a:endParaRPr lang="nl-BE" sz="1600"/>
        </a:p>
      </dgm:t>
    </dgm:pt>
    <dgm:pt modelId="{EBF5B9AA-6FB9-4566-9039-DCCF39894904}" type="sibTrans" cxnId="{A47F6E69-BC8D-432F-B17E-AB4F40B832DF}">
      <dgm:prSet/>
      <dgm:spPr/>
      <dgm:t>
        <a:bodyPr/>
        <a:lstStyle/>
        <a:p>
          <a:endParaRPr lang="nl-BE" sz="1600"/>
        </a:p>
      </dgm:t>
    </dgm:pt>
    <dgm:pt modelId="{005C06E5-D983-49AC-8018-07DCCB43FBC6}">
      <dgm:prSet custT="1"/>
      <dgm:spPr/>
      <dgm:t>
        <a:bodyPr/>
        <a:lstStyle/>
        <a:p>
          <a:r>
            <a:rPr lang="nl-BE" sz="1600" b="1" dirty="0"/>
            <a:t>Evaluatie </a:t>
          </a:r>
          <a:r>
            <a:rPr lang="nl-BE" sz="1600" dirty="0"/>
            <a:t>van het beleid </a:t>
          </a:r>
        </a:p>
      </dgm:t>
    </dgm:pt>
    <dgm:pt modelId="{777E2A68-FCFC-4FEA-8E26-2662E09EC048}" type="parTrans" cxnId="{E2F1B4FF-7CF4-41EE-85CE-3130706FCE4F}">
      <dgm:prSet/>
      <dgm:spPr/>
      <dgm:t>
        <a:bodyPr/>
        <a:lstStyle/>
        <a:p>
          <a:endParaRPr lang="nl-BE" sz="1600"/>
        </a:p>
      </dgm:t>
    </dgm:pt>
    <dgm:pt modelId="{F19A63AD-DA49-40E4-B354-6BE6227FEE6B}" type="sibTrans" cxnId="{E2F1B4FF-7CF4-41EE-85CE-3130706FCE4F}">
      <dgm:prSet/>
      <dgm:spPr/>
      <dgm:t>
        <a:bodyPr/>
        <a:lstStyle/>
        <a:p>
          <a:endParaRPr lang="nl-BE" sz="1600"/>
        </a:p>
      </dgm:t>
    </dgm:pt>
    <dgm:pt modelId="{A874149C-AACB-4179-8393-B44A9C3F002E}" type="pres">
      <dgm:prSet presAssocID="{DF329AB2-3ECF-4FEE-9EE8-569BEC3801A5}" presName="compositeShape" presStyleCnt="0">
        <dgm:presLayoutVars>
          <dgm:chMax val="7"/>
          <dgm:dir/>
          <dgm:resizeHandles val="exact"/>
        </dgm:presLayoutVars>
      </dgm:prSet>
      <dgm:spPr/>
    </dgm:pt>
    <dgm:pt modelId="{9019FDC0-A14B-458A-8C64-E3850D518218}" type="pres">
      <dgm:prSet presAssocID="{DF329AB2-3ECF-4FEE-9EE8-569BEC3801A5}" presName="wedge1" presStyleLbl="node1" presStyleIdx="0" presStyleCnt="4"/>
      <dgm:spPr/>
    </dgm:pt>
    <dgm:pt modelId="{E26F74F6-D2F8-499E-A025-D9E7E315C733}" type="pres">
      <dgm:prSet presAssocID="{DF329AB2-3ECF-4FEE-9EE8-569BEC3801A5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9F0A1DCD-F3E4-49A6-B8C2-EA0A118DE4D6}" type="pres">
      <dgm:prSet presAssocID="{DF329AB2-3ECF-4FEE-9EE8-569BEC3801A5}" presName="wedge2" presStyleLbl="node1" presStyleIdx="1" presStyleCnt="4" custLinFactNeighborX="-788" custLinFactNeighborY="-210"/>
      <dgm:spPr/>
    </dgm:pt>
    <dgm:pt modelId="{DC9247F7-40C4-4A61-BDA7-8CEF06B41664}" type="pres">
      <dgm:prSet presAssocID="{DF329AB2-3ECF-4FEE-9EE8-569BEC3801A5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A13D796-EDEE-4225-8A7B-8E68AC30131E}" type="pres">
      <dgm:prSet presAssocID="{DF329AB2-3ECF-4FEE-9EE8-569BEC3801A5}" presName="wedge3" presStyleLbl="node1" presStyleIdx="2" presStyleCnt="4"/>
      <dgm:spPr/>
    </dgm:pt>
    <dgm:pt modelId="{D992AA7F-A2BE-4A73-934F-BF55BE825D6F}" type="pres">
      <dgm:prSet presAssocID="{DF329AB2-3ECF-4FEE-9EE8-569BEC3801A5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C3AEEFC2-3104-4779-8426-C367331EC132}" type="pres">
      <dgm:prSet presAssocID="{DF329AB2-3ECF-4FEE-9EE8-569BEC3801A5}" presName="wedge4" presStyleLbl="node1" presStyleIdx="3" presStyleCnt="4"/>
      <dgm:spPr/>
    </dgm:pt>
    <dgm:pt modelId="{65E64003-46A2-4F18-9E50-9C28D64885AD}" type="pres">
      <dgm:prSet presAssocID="{DF329AB2-3ECF-4FEE-9EE8-569BEC3801A5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6700830E-C414-4ACD-8D12-AF161E4182F3}" type="presOf" srcId="{DF329AB2-3ECF-4FEE-9EE8-569BEC3801A5}" destId="{A874149C-AACB-4179-8393-B44A9C3F002E}" srcOrd="0" destOrd="0" presId="urn:microsoft.com/office/officeart/2005/8/layout/chart3"/>
    <dgm:cxn modelId="{3B28D421-F25A-4BF6-805B-3500DC70F1AB}" type="presOf" srcId="{7705D114-28C8-4E5E-88AF-04676722A517}" destId="{9019FDC0-A14B-458A-8C64-E3850D518218}" srcOrd="0" destOrd="0" presId="urn:microsoft.com/office/officeart/2005/8/layout/chart3"/>
    <dgm:cxn modelId="{24DEFF45-611D-4FD3-B5FF-71302DF36B5F}" type="presOf" srcId="{7B116FA0-3458-4FE7-9E84-36795A1BC577}" destId="{C3AEEFC2-3104-4779-8426-C367331EC132}" srcOrd="0" destOrd="0" presId="urn:microsoft.com/office/officeart/2005/8/layout/chart3"/>
    <dgm:cxn modelId="{A47F6E69-BC8D-432F-B17E-AB4F40B832DF}" srcId="{DF329AB2-3ECF-4FEE-9EE8-569BEC3801A5}" destId="{7B116FA0-3458-4FE7-9E84-36795A1BC577}" srcOrd="3" destOrd="0" parTransId="{BAA87C71-6673-4519-BFD1-F5A582C52350}" sibTransId="{EBF5B9AA-6FB9-4566-9039-DCCF39894904}"/>
    <dgm:cxn modelId="{46161253-11C1-4FBC-8544-581B638F643A}" type="presOf" srcId="{005C06E5-D983-49AC-8018-07DCCB43FBC6}" destId="{DC9247F7-40C4-4A61-BDA7-8CEF06B41664}" srcOrd="1" destOrd="0" presId="urn:microsoft.com/office/officeart/2005/8/layout/chart3"/>
    <dgm:cxn modelId="{88A0F179-7201-40A1-9973-52B3D9801A02}" type="presOf" srcId="{005C06E5-D983-49AC-8018-07DCCB43FBC6}" destId="{9F0A1DCD-F3E4-49A6-B8C2-EA0A118DE4D6}" srcOrd="0" destOrd="0" presId="urn:microsoft.com/office/officeart/2005/8/layout/chart3"/>
    <dgm:cxn modelId="{3E03737E-21BC-46C7-93D8-C4DEAC44A480}" type="presOf" srcId="{7B116FA0-3458-4FE7-9E84-36795A1BC577}" destId="{65E64003-46A2-4F18-9E50-9C28D64885AD}" srcOrd="1" destOrd="0" presId="urn:microsoft.com/office/officeart/2005/8/layout/chart3"/>
    <dgm:cxn modelId="{D983267F-BC49-4382-A1CF-86DDA27AA7BD}" type="presOf" srcId="{7705D114-28C8-4E5E-88AF-04676722A517}" destId="{E26F74F6-D2F8-499E-A025-D9E7E315C733}" srcOrd="1" destOrd="0" presId="urn:microsoft.com/office/officeart/2005/8/layout/chart3"/>
    <dgm:cxn modelId="{ED7CB8A7-67E4-4BDE-B47E-6FCD23505497}" type="presOf" srcId="{F9F5BB90-52F8-4572-B70F-008BAC1B9DB8}" destId="{D992AA7F-A2BE-4A73-934F-BF55BE825D6F}" srcOrd="1" destOrd="0" presId="urn:microsoft.com/office/officeart/2005/8/layout/chart3"/>
    <dgm:cxn modelId="{DF8100D3-474F-46D9-85FD-D1E6D9A44DE4}" type="presOf" srcId="{F9F5BB90-52F8-4572-B70F-008BAC1B9DB8}" destId="{2A13D796-EDEE-4225-8A7B-8E68AC30131E}" srcOrd="0" destOrd="0" presId="urn:microsoft.com/office/officeart/2005/8/layout/chart3"/>
    <dgm:cxn modelId="{8071B6DD-A6DF-450E-B01A-EAA6B9E19565}" srcId="{DF329AB2-3ECF-4FEE-9EE8-569BEC3801A5}" destId="{F9F5BB90-52F8-4572-B70F-008BAC1B9DB8}" srcOrd="2" destOrd="0" parTransId="{9421175C-581F-441D-B74F-145F574FED49}" sibTransId="{7B20A94E-CD60-4DE4-B1B5-BC6EFEAA0194}"/>
    <dgm:cxn modelId="{FB3A17FF-0644-4548-8558-9D54EB57BCCD}" srcId="{DF329AB2-3ECF-4FEE-9EE8-569BEC3801A5}" destId="{7705D114-28C8-4E5E-88AF-04676722A517}" srcOrd="0" destOrd="0" parTransId="{1D6A5F4A-D75D-49F9-B5F5-C635E80CC478}" sibTransId="{9CD6999C-3914-4FA0-B689-B5547776C5D8}"/>
    <dgm:cxn modelId="{E2F1B4FF-7CF4-41EE-85CE-3130706FCE4F}" srcId="{DF329AB2-3ECF-4FEE-9EE8-569BEC3801A5}" destId="{005C06E5-D983-49AC-8018-07DCCB43FBC6}" srcOrd="1" destOrd="0" parTransId="{777E2A68-FCFC-4FEA-8E26-2662E09EC048}" sibTransId="{F19A63AD-DA49-40E4-B354-6BE6227FEE6B}"/>
    <dgm:cxn modelId="{A5DDE02C-7A91-480F-B6DE-D4945981D823}" type="presParOf" srcId="{A874149C-AACB-4179-8393-B44A9C3F002E}" destId="{9019FDC0-A14B-458A-8C64-E3850D518218}" srcOrd="0" destOrd="0" presId="urn:microsoft.com/office/officeart/2005/8/layout/chart3"/>
    <dgm:cxn modelId="{F0B73EF5-2311-4475-A28D-F0E04567F4C6}" type="presParOf" srcId="{A874149C-AACB-4179-8393-B44A9C3F002E}" destId="{E26F74F6-D2F8-499E-A025-D9E7E315C733}" srcOrd="1" destOrd="0" presId="urn:microsoft.com/office/officeart/2005/8/layout/chart3"/>
    <dgm:cxn modelId="{0A93B072-0F35-481A-AB30-62D4E1D465BB}" type="presParOf" srcId="{A874149C-AACB-4179-8393-B44A9C3F002E}" destId="{9F0A1DCD-F3E4-49A6-B8C2-EA0A118DE4D6}" srcOrd="2" destOrd="0" presId="urn:microsoft.com/office/officeart/2005/8/layout/chart3"/>
    <dgm:cxn modelId="{4CB79432-26C6-40AB-B5D5-83149313DB27}" type="presParOf" srcId="{A874149C-AACB-4179-8393-B44A9C3F002E}" destId="{DC9247F7-40C4-4A61-BDA7-8CEF06B41664}" srcOrd="3" destOrd="0" presId="urn:microsoft.com/office/officeart/2005/8/layout/chart3"/>
    <dgm:cxn modelId="{DB6CC74F-C344-47B7-8398-BBBC0D8DBC40}" type="presParOf" srcId="{A874149C-AACB-4179-8393-B44A9C3F002E}" destId="{2A13D796-EDEE-4225-8A7B-8E68AC30131E}" srcOrd="4" destOrd="0" presId="urn:microsoft.com/office/officeart/2005/8/layout/chart3"/>
    <dgm:cxn modelId="{202F2B32-4AB4-455B-B9BB-7CCD471F2514}" type="presParOf" srcId="{A874149C-AACB-4179-8393-B44A9C3F002E}" destId="{D992AA7F-A2BE-4A73-934F-BF55BE825D6F}" srcOrd="5" destOrd="0" presId="urn:microsoft.com/office/officeart/2005/8/layout/chart3"/>
    <dgm:cxn modelId="{584D5ECB-E233-46A7-9A3A-A923F95C87CC}" type="presParOf" srcId="{A874149C-AACB-4179-8393-B44A9C3F002E}" destId="{C3AEEFC2-3104-4779-8426-C367331EC132}" srcOrd="6" destOrd="0" presId="urn:microsoft.com/office/officeart/2005/8/layout/chart3"/>
    <dgm:cxn modelId="{27D7B817-D3F7-496A-80A3-41733276E51B}" type="presParOf" srcId="{A874149C-AACB-4179-8393-B44A9C3F002E}" destId="{65E64003-46A2-4F18-9E50-9C28D64885AD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3FFFC5-CE8D-46DA-8D72-D26913EFA961}">
      <dsp:nvSpPr>
        <dsp:cNvPr id="0" name=""/>
        <dsp:cNvSpPr/>
      </dsp:nvSpPr>
      <dsp:spPr>
        <a:xfrm>
          <a:off x="854529" y="1751700"/>
          <a:ext cx="3655108" cy="6139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2800" kern="1200" dirty="0" err="1"/>
            <a:t>Welzijn</a:t>
          </a:r>
          <a:r>
            <a:rPr lang="fr-BE" sz="2800" kern="1200" dirty="0"/>
            <a:t> op het </a:t>
          </a:r>
          <a:r>
            <a:rPr lang="fr-BE" sz="2800" kern="1200" dirty="0" err="1"/>
            <a:t>werk</a:t>
          </a:r>
          <a:endParaRPr lang="fr-BE" sz="2800" kern="1200" dirty="0"/>
        </a:p>
      </dsp:txBody>
      <dsp:txXfrm>
        <a:off x="884502" y="1781673"/>
        <a:ext cx="3595162" cy="554045"/>
      </dsp:txXfrm>
    </dsp:sp>
    <dsp:sp modelId="{5EA28CE6-516D-43B2-AD7F-ABA010D824F4}">
      <dsp:nvSpPr>
        <dsp:cNvPr id="0" name=""/>
        <dsp:cNvSpPr/>
      </dsp:nvSpPr>
      <dsp:spPr>
        <a:xfrm rot="16295734">
          <a:off x="2315113" y="1365573"/>
          <a:ext cx="77255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72553" y="0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head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A1AD48-65CD-4AC7-88AE-566BC6BD79EA}">
      <dsp:nvSpPr>
        <dsp:cNvPr id="0" name=""/>
        <dsp:cNvSpPr/>
      </dsp:nvSpPr>
      <dsp:spPr>
        <a:xfrm>
          <a:off x="1494080" y="206796"/>
          <a:ext cx="2457653" cy="772650"/>
        </a:xfrm>
        <a:prstGeom prst="roundRect">
          <a:avLst/>
        </a:prstGeom>
        <a:solidFill>
          <a:srgbClr val="6CA02F"/>
        </a:solidFill>
        <a:ln w="12700" cap="flat" cmpd="sng" algn="ctr">
          <a:solidFill>
            <a:schemeClr val="tx2">
              <a:lumMod val="75000"/>
              <a:lumOff val="2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2000" kern="1200" baseline="0" dirty="0"/>
            <a:t>Sociale </a:t>
          </a:r>
          <a:r>
            <a:rPr lang="fr-BE" sz="2000" kern="1200" baseline="0" dirty="0" err="1"/>
            <a:t>noodzaak</a:t>
          </a:r>
          <a:endParaRPr lang="fr-BE" sz="2000" kern="1200" baseline="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2000" kern="1200" baseline="0" dirty="0"/>
            <a:t>(</a:t>
          </a:r>
          <a:r>
            <a:rPr lang="fr-BE" sz="2000" kern="1200" baseline="0" dirty="0" err="1"/>
            <a:t>gezondheid</a:t>
          </a:r>
          <a:r>
            <a:rPr lang="fr-BE" sz="2000" kern="1200" baseline="0" dirty="0"/>
            <a:t>)</a:t>
          </a:r>
        </a:p>
      </dsp:txBody>
      <dsp:txXfrm>
        <a:off x="1531798" y="244514"/>
        <a:ext cx="2382217" cy="697214"/>
      </dsp:txXfrm>
    </dsp:sp>
    <dsp:sp modelId="{953F7D23-C313-4920-B6E1-190BD547B454}">
      <dsp:nvSpPr>
        <dsp:cNvPr id="0" name=""/>
        <dsp:cNvSpPr/>
      </dsp:nvSpPr>
      <dsp:spPr>
        <a:xfrm rot="2227144">
          <a:off x="3003972" y="2615138"/>
          <a:ext cx="82670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26700" y="0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head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BD53CC-7A41-474A-BD4E-3B56F168AF74}">
      <dsp:nvSpPr>
        <dsp:cNvPr id="0" name=""/>
        <dsp:cNvSpPr/>
      </dsp:nvSpPr>
      <dsp:spPr>
        <a:xfrm>
          <a:off x="2824675" y="2864583"/>
          <a:ext cx="2865412" cy="772650"/>
        </a:xfrm>
        <a:prstGeom prst="roundRect">
          <a:avLst/>
        </a:prstGeom>
        <a:solidFill>
          <a:srgbClr val="6CA02F"/>
        </a:solidFill>
        <a:ln w="12700" cap="flat" cmpd="sng" algn="ctr">
          <a:solidFill>
            <a:schemeClr val="tx2">
              <a:lumMod val="75000"/>
              <a:lumOff val="2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2000" kern="1200" dirty="0" err="1"/>
            <a:t>Economische</a:t>
          </a:r>
          <a:r>
            <a:rPr lang="fr-BE" sz="2000" kern="1200" dirty="0"/>
            <a:t> </a:t>
          </a:r>
          <a:r>
            <a:rPr lang="fr-BE" sz="2000" kern="1200" dirty="0" err="1"/>
            <a:t>noodzaak</a:t>
          </a:r>
          <a:r>
            <a:rPr lang="fr-BE" sz="2000" kern="1200" dirty="0"/>
            <a:t> (</a:t>
          </a:r>
          <a:r>
            <a:rPr lang="fr-BE" sz="2000" kern="1200" dirty="0" err="1"/>
            <a:t>kosten</a:t>
          </a:r>
          <a:r>
            <a:rPr lang="fr-BE" sz="2000" kern="1200" dirty="0"/>
            <a:t>)</a:t>
          </a:r>
        </a:p>
      </dsp:txBody>
      <dsp:txXfrm>
        <a:off x="2862393" y="2902301"/>
        <a:ext cx="2789976" cy="697214"/>
      </dsp:txXfrm>
    </dsp:sp>
    <dsp:sp modelId="{8C52C410-8220-47A6-832F-82858BCA3404}">
      <dsp:nvSpPr>
        <dsp:cNvPr id="0" name=""/>
        <dsp:cNvSpPr/>
      </dsp:nvSpPr>
      <dsp:spPr>
        <a:xfrm rot="8484215">
          <a:off x="1585090" y="2615138"/>
          <a:ext cx="79972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99722" y="0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head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AC4D52-1152-4EAB-BFA3-84376DE94E99}">
      <dsp:nvSpPr>
        <dsp:cNvPr id="0" name=""/>
        <dsp:cNvSpPr/>
      </dsp:nvSpPr>
      <dsp:spPr>
        <a:xfrm>
          <a:off x="-245463" y="2864583"/>
          <a:ext cx="2867791" cy="772650"/>
        </a:xfrm>
        <a:prstGeom prst="roundRect">
          <a:avLst/>
        </a:prstGeom>
        <a:solidFill>
          <a:srgbClr val="6CA02F"/>
        </a:solidFill>
        <a:ln w="12700" cap="flat" cmpd="sng" algn="ctr">
          <a:solidFill>
            <a:schemeClr val="tx2">
              <a:lumMod val="75000"/>
              <a:lumOff val="2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2000" kern="1200" dirty="0" err="1"/>
            <a:t>Wettelijke</a:t>
          </a:r>
          <a:r>
            <a:rPr lang="fr-BE" sz="2000" kern="1200" dirty="0"/>
            <a:t> </a:t>
          </a:r>
          <a:r>
            <a:rPr lang="fr-BE" sz="2000" kern="1200" dirty="0" err="1"/>
            <a:t>noodzaak</a:t>
          </a:r>
          <a:r>
            <a:rPr lang="fr-BE" sz="2000" kern="1200" dirty="0"/>
            <a:t> (compliance)</a:t>
          </a:r>
        </a:p>
      </dsp:txBody>
      <dsp:txXfrm>
        <a:off x="-207745" y="2902301"/>
        <a:ext cx="2792355" cy="6972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FFA48D-54A9-4FA2-A002-A965C2CE82C6}">
      <dsp:nvSpPr>
        <dsp:cNvPr id="0" name=""/>
        <dsp:cNvSpPr/>
      </dsp:nvSpPr>
      <dsp:spPr>
        <a:xfrm>
          <a:off x="408936" y="0"/>
          <a:ext cx="8130817" cy="5081761"/>
        </a:xfrm>
        <a:prstGeom prst="swooshArrow">
          <a:avLst>
            <a:gd name="adj1" fmla="val 25000"/>
            <a:gd name="adj2" fmla="val 25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4D697-6649-45D9-B180-0CD68EEB0BA5}">
      <dsp:nvSpPr>
        <dsp:cNvPr id="0" name=""/>
        <dsp:cNvSpPr/>
      </dsp:nvSpPr>
      <dsp:spPr>
        <a:xfrm>
          <a:off x="1209822" y="3778797"/>
          <a:ext cx="187008" cy="18700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872A2C-AAB8-4500-8E43-5E28064DCD4D}">
      <dsp:nvSpPr>
        <dsp:cNvPr id="0" name=""/>
        <dsp:cNvSpPr/>
      </dsp:nvSpPr>
      <dsp:spPr>
        <a:xfrm>
          <a:off x="1452371" y="3783527"/>
          <a:ext cx="2400542" cy="12094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92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000" b="1" kern="1200" dirty="0"/>
            <a:t>1899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000" b="1" kern="1200" dirty="0"/>
            <a:t>Veiligheids- en gezondheidswet</a:t>
          </a:r>
        </a:p>
      </dsp:txBody>
      <dsp:txXfrm>
        <a:off x="1452371" y="3783527"/>
        <a:ext cx="2400542" cy="1209459"/>
      </dsp:txXfrm>
    </dsp:sp>
    <dsp:sp modelId="{A9D184C9-1A43-4196-87C2-6239A9C53456}">
      <dsp:nvSpPr>
        <dsp:cNvPr id="0" name=""/>
        <dsp:cNvSpPr/>
      </dsp:nvSpPr>
      <dsp:spPr>
        <a:xfrm>
          <a:off x="2222109" y="2806148"/>
          <a:ext cx="292709" cy="292709"/>
        </a:xfrm>
        <a:prstGeom prst="ellipse">
          <a:avLst/>
        </a:prstGeom>
        <a:solidFill>
          <a:schemeClr val="accent4">
            <a:hueOff val="501925"/>
            <a:satOff val="0"/>
            <a:lumOff val="73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D5EB35-60D5-4274-957B-DC15B74D1D4D}">
      <dsp:nvSpPr>
        <dsp:cNvPr id="0" name=""/>
        <dsp:cNvSpPr/>
      </dsp:nvSpPr>
      <dsp:spPr>
        <a:xfrm>
          <a:off x="2368463" y="2952503"/>
          <a:ext cx="1349715" cy="2129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101" tIns="0" rIns="0" bIns="0" numCol="1" spcCol="1270" anchor="t" anchorCtr="0">
          <a:noAutofit/>
        </a:bodyPr>
        <a:lstStyle/>
        <a:p>
          <a:pPr algn="l">
            <a:spcBef>
              <a:spcPct val="0"/>
            </a:spcBef>
            <a:buNone/>
          </a:pPr>
          <a:r>
            <a:rPr lang="nl-BE" sz="1800" b="1" kern="1200" dirty="0"/>
            <a:t> </a:t>
          </a:r>
          <a:r>
            <a:rPr lang="nl-BE" sz="2000" b="1" kern="1200" dirty="0">
              <a:solidFill>
                <a:schemeClr val="accent4"/>
              </a:solidFill>
            </a:rPr>
            <a:t>1946 </a:t>
          </a:r>
        </a:p>
        <a:p>
          <a:pPr algn="l">
            <a:spcBef>
              <a:spcPct val="0"/>
            </a:spcBef>
            <a:buNone/>
          </a:pPr>
          <a:r>
            <a:rPr lang="nl-BE" sz="2000" b="1" kern="1200" dirty="0">
              <a:solidFill>
                <a:schemeClr val="accent4"/>
              </a:solidFill>
            </a:rPr>
            <a:t>ARAB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800" b="1" kern="1200" dirty="0"/>
        </a:p>
      </dsp:txBody>
      <dsp:txXfrm>
        <a:off x="2368463" y="2952503"/>
        <a:ext cx="1349715" cy="2129257"/>
      </dsp:txXfrm>
    </dsp:sp>
    <dsp:sp modelId="{38B704EF-DDDD-4337-BA5E-1259B9CEED1D}">
      <dsp:nvSpPr>
        <dsp:cNvPr id="0" name=""/>
        <dsp:cNvSpPr/>
      </dsp:nvSpPr>
      <dsp:spPr>
        <a:xfrm>
          <a:off x="3523039" y="2030671"/>
          <a:ext cx="390279" cy="390279"/>
        </a:xfrm>
        <a:prstGeom prst="ellipse">
          <a:avLst/>
        </a:prstGeom>
        <a:solidFill>
          <a:schemeClr val="accent4">
            <a:hueOff val="1003850"/>
            <a:satOff val="0"/>
            <a:lumOff val="14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955ED-362A-4660-820D-D003419F17BB}">
      <dsp:nvSpPr>
        <dsp:cNvPr id="0" name=""/>
        <dsp:cNvSpPr/>
      </dsp:nvSpPr>
      <dsp:spPr>
        <a:xfrm>
          <a:off x="3782761" y="2225811"/>
          <a:ext cx="1720005" cy="285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80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000" b="1" kern="1200" dirty="0">
              <a:solidFill>
                <a:schemeClr val="accent1">
                  <a:lumMod val="60000"/>
                  <a:lumOff val="40000"/>
                </a:schemeClr>
              </a:solidFill>
            </a:rPr>
            <a:t>1989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000" b="1" kern="1200" dirty="0">
              <a:solidFill>
                <a:schemeClr val="accent1">
                  <a:lumMod val="60000"/>
                  <a:lumOff val="40000"/>
                </a:schemeClr>
              </a:solidFill>
            </a:rPr>
            <a:t>Europese Kaderrichtlijn veiligheid en gezondheid + thema-richtlijnen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2000" b="1" kern="1200" dirty="0"/>
        </a:p>
      </dsp:txBody>
      <dsp:txXfrm>
        <a:off x="3782761" y="2225811"/>
        <a:ext cx="1720005" cy="2855949"/>
      </dsp:txXfrm>
    </dsp:sp>
    <dsp:sp modelId="{8DCAAD7F-29DB-456F-95A2-245E2D9C23B6}">
      <dsp:nvSpPr>
        <dsp:cNvPr id="0" name=""/>
        <dsp:cNvSpPr/>
      </dsp:nvSpPr>
      <dsp:spPr>
        <a:xfrm>
          <a:off x="5035371" y="1424925"/>
          <a:ext cx="504110" cy="504110"/>
        </a:xfrm>
        <a:prstGeom prst="ellipse">
          <a:avLst/>
        </a:prstGeom>
        <a:solidFill>
          <a:schemeClr val="accent4">
            <a:hueOff val="1505775"/>
            <a:satOff val="0"/>
            <a:lumOff val="219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A64CC3-4087-4273-A3DE-1F7F23FCB379}">
      <dsp:nvSpPr>
        <dsp:cNvPr id="0" name=""/>
        <dsp:cNvSpPr/>
      </dsp:nvSpPr>
      <dsp:spPr>
        <a:xfrm>
          <a:off x="5287427" y="1676981"/>
          <a:ext cx="1626163" cy="34047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118" tIns="0" rIns="0" bIns="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2000" b="1" kern="1200" dirty="0"/>
            <a:t>1996 Welzijnswet </a:t>
          </a:r>
        </a:p>
        <a:p>
          <a:pPr marL="0"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2000" b="1" kern="1200" dirty="0"/>
        </a:p>
      </dsp:txBody>
      <dsp:txXfrm>
        <a:off x="5287427" y="1676981"/>
        <a:ext cx="1626163" cy="3404779"/>
      </dsp:txXfrm>
    </dsp:sp>
    <dsp:sp modelId="{DB2BB5B2-E984-4F7C-A2A7-163F8A3A9D86}">
      <dsp:nvSpPr>
        <dsp:cNvPr id="0" name=""/>
        <dsp:cNvSpPr/>
      </dsp:nvSpPr>
      <dsp:spPr>
        <a:xfrm>
          <a:off x="6592423" y="1020417"/>
          <a:ext cx="642334" cy="642334"/>
        </a:xfrm>
        <a:prstGeom prst="ellipse">
          <a:avLst/>
        </a:prstGeom>
        <a:solidFill>
          <a:schemeClr val="accent4">
            <a:hueOff val="2007700"/>
            <a:satOff val="0"/>
            <a:lumOff val="2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6A7143-2CEF-4576-A11C-DB1CF2366589}">
      <dsp:nvSpPr>
        <dsp:cNvPr id="0" name=""/>
        <dsp:cNvSpPr/>
      </dsp:nvSpPr>
      <dsp:spPr>
        <a:xfrm>
          <a:off x="6913590" y="1341584"/>
          <a:ext cx="1626163" cy="3740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036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000" b="1" kern="1200" dirty="0">
              <a:solidFill>
                <a:schemeClr val="accent1"/>
              </a:solidFill>
            </a:rPr>
            <a:t>2017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000" b="1" kern="1200" dirty="0">
              <a:solidFill>
                <a:schemeClr val="accent1"/>
              </a:solidFill>
            </a:rPr>
            <a:t>Codex welzijn op het werk </a:t>
          </a:r>
        </a:p>
      </dsp:txBody>
      <dsp:txXfrm>
        <a:off x="6913590" y="1341584"/>
        <a:ext cx="1626163" cy="37401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5BD343-855D-42F0-861A-EADE99A620B1}">
      <dsp:nvSpPr>
        <dsp:cNvPr id="0" name=""/>
        <dsp:cNvSpPr/>
      </dsp:nvSpPr>
      <dsp:spPr>
        <a:xfrm>
          <a:off x="685115" y="0"/>
          <a:ext cx="7764638" cy="5107021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ED0DA3-CE4A-4B63-9B3E-AF827D7DDCDE}">
      <dsp:nvSpPr>
        <dsp:cNvPr id="0" name=""/>
        <dsp:cNvSpPr/>
      </dsp:nvSpPr>
      <dsp:spPr>
        <a:xfrm>
          <a:off x="309550" y="1532106"/>
          <a:ext cx="2740460" cy="204280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ARAB = middelenwetgeving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kern="1200" dirty="0"/>
            <a:t>Legt op exact hoe WG veilige en gezonde werkomgeving moet bereiken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i="1" kern="1200" dirty="0"/>
            <a:t>Nadeel: snel achterhaald, onoverzichtelijk, onvolledig</a:t>
          </a:r>
        </a:p>
      </dsp:txBody>
      <dsp:txXfrm>
        <a:off x="409272" y="1631828"/>
        <a:ext cx="2541016" cy="1843364"/>
      </dsp:txXfrm>
    </dsp:sp>
    <dsp:sp modelId="{B7FE548F-0641-4B47-8532-202904CCF516}">
      <dsp:nvSpPr>
        <dsp:cNvPr id="0" name=""/>
        <dsp:cNvSpPr/>
      </dsp:nvSpPr>
      <dsp:spPr>
        <a:xfrm>
          <a:off x="3197204" y="1532106"/>
          <a:ext cx="2740460" cy="2042808"/>
        </a:xfrm>
        <a:prstGeom prst="roundRect">
          <a:avLst/>
        </a:prstGeom>
        <a:solidFill>
          <a:schemeClr val="accent4">
            <a:hueOff val="1003850"/>
            <a:satOff val="0"/>
            <a:lumOff val="14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Europese kaderrichtlijn veiligheid en gezondheid: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kern="1200" dirty="0"/>
            <a:t>Middelen =&gt; doelstellingen</a:t>
          </a:r>
        </a:p>
      </dsp:txBody>
      <dsp:txXfrm>
        <a:off x="3296926" y="1631828"/>
        <a:ext cx="2541016" cy="1843364"/>
      </dsp:txXfrm>
    </dsp:sp>
    <dsp:sp modelId="{0E8EB0F7-9C22-4AA0-9F5C-1E56BC3D8C84}">
      <dsp:nvSpPr>
        <dsp:cNvPr id="0" name=""/>
        <dsp:cNvSpPr/>
      </dsp:nvSpPr>
      <dsp:spPr>
        <a:xfrm>
          <a:off x="6084857" y="1532106"/>
          <a:ext cx="2740460" cy="2042808"/>
        </a:xfrm>
        <a:prstGeom prst="roundRect">
          <a:avLst/>
        </a:prstGeom>
        <a:solidFill>
          <a:schemeClr val="accent4">
            <a:hueOff val="2007700"/>
            <a:satOff val="0"/>
            <a:lumOff val="2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Welzijnswet + codex = doelstellingenwetgeving  </a:t>
          </a:r>
          <a:r>
            <a:rPr lang="nl-BE" sz="1600" kern="1200" dirty="0"/>
            <a:t>Legt te bereiken doelstelling op, WG bepaalt hoe die bereikt moet worden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i="1" kern="1200" dirty="0"/>
            <a:t>Nadeel: moeilijker voor kleine WG en voor toezicht</a:t>
          </a:r>
        </a:p>
      </dsp:txBody>
      <dsp:txXfrm>
        <a:off x="6184579" y="1631828"/>
        <a:ext cx="2541016" cy="18433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35213-FD75-4A2C-8131-00C676D5242B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E469AA-0F3C-4E24-9D4D-8618C29A915B}">
      <dsp:nvSpPr>
        <dsp:cNvPr id="0" name=""/>
        <dsp:cNvSpPr/>
      </dsp:nvSpPr>
      <dsp:spPr>
        <a:xfrm>
          <a:off x="494779" y="1219199"/>
          <a:ext cx="2478881" cy="162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700" b="1" kern="1200" dirty="0"/>
            <a:t>Veilige en gezonde arbeidsplaats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700" kern="1200" dirty="0"/>
            <a:t>= arbeidsveiligheid en arbeidsgezondheid</a:t>
          </a:r>
        </a:p>
      </dsp:txBody>
      <dsp:txXfrm>
        <a:off x="574134" y="1298554"/>
        <a:ext cx="2320171" cy="1466890"/>
      </dsp:txXfrm>
    </dsp:sp>
    <dsp:sp modelId="{DCEF918C-1D10-494D-9DD0-E6A421C07582}">
      <dsp:nvSpPr>
        <dsp:cNvPr id="0" name=""/>
        <dsp:cNvSpPr/>
      </dsp:nvSpPr>
      <dsp:spPr>
        <a:xfrm>
          <a:off x="3122339" y="1219199"/>
          <a:ext cx="2478881" cy="162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700" b="1" kern="1200" dirty="0"/>
            <a:t>Welzijn van de werknemer op het werk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700" kern="1200" dirty="0"/>
            <a:t>= ook arbeidshygiëne, psychosociale risico’s en ergonomie</a:t>
          </a:r>
        </a:p>
      </dsp:txBody>
      <dsp:txXfrm>
        <a:off x="3201694" y="1298554"/>
        <a:ext cx="2320171" cy="14668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DDBD5B-E234-4AFD-BF0B-5AF5DD14E2C0}">
      <dsp:nvSpPr>
        <dsp:cNvPr id="0" name=""/>
        <dsp:cNvSpPr/>
      </dsp:nvSpPr>
      <dsp:spPr>
        <a:xfrm>
          <a:off x="1357" y="125147"/>
          <a:ext cx="2455009" cy="2104234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t="-19000" b="-19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1E1A54-6F0F-4F48-A138-A8E200D6B249}">
      <dsp:nvSpPr>
        <dsp:cNvPr id="0" name=""/>
        <dsp:cNvSpPr/>
      </dsp:nvSpPr>
      <dsp:spPr>
        <a:xfrm>
          <a:off x="1357" y="1583002"/>
          <a:ext cx="2455009" cy="505016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500" b="1" kern="1200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    ARBEIDSVEILIGHEID	</a:t>
          </a:r>
        </a:p>
      </dsp:txBody>
      <dsp:txXfrm>
        <a:off x="1357" y="1583002"/>
        <a:ext cx="2455009" cy="505016"/>
      </dsp:txXfrm>
    </dsp:sp>
    <dsp:sp modelId="{2E1218C6-1455-4605-AA2B-128C16ADF885}">
      <dsp:nvSpPr>
        <dsp:cNvPr id="0" name=""/>
        <dsp:cNvSpPr/>
      </dsp:nvSpPr>
      <dsp:spPr>
        <a:xfrm>
          <a:off x="2706771" y="110038"/>
          <a:ext cx="2455009" cy="2104234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14000" r="-1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B4C3F3-0E17-46BF-B1EC-D5BB24D3D0C9}">
      <dsp:nvSpPr>
        <dsp:cNvPr id="0" name=""/>
        <dsp:cNvSpPr/>
      </dsp:nvSpPr>
      <dsp:spPr>
        <a:xfrm>
          <a:off x="2706771" y="1583002"/>
          <a:ext cx="2455009" cy="505016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500" b="1" kern="1200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ARBEIDSHYGIENE</a:t>
          </a:r>
        </a:p>
      </dsp:txBody>
      <dsp:txXfrm>
        <a:off x="2706771" y="1583002"/>
        <a:ext cx="2455009" cy="505016"/>
      </dsp:txXfrm>
    </dsp:sp>
    <dsp:sp modelId="{C8B48C7C-6EE9-454B-AD85-34CBDF17C334}">
      <dsp:nvSpPr>
        <dsp:cNvPr id="0" name=""/>
        <dsp:cNvSpPr/>
      </dsp:nvSpPr>
      <dsp:spPr>
        <a:xfrm>
          <a:off x="5412184" y="110038"/>
          <a:ext cx="2455009" cy="2104234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24000" r="-2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5B08A8-578E-40D0-AA6E-CE3D14BED28A}">
      <dsp:nvSpPr>
        <dsp:cNvPr id="0" name=""/>
        <dsp:cNvSpPr/>
      </dsp:nvSpPr>
      <dsp:spPr>
        <a:xfrm>
          <a:off x="5412184" y="1583002"/>
          <a:ext cx="2455009" cy="505016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500" b="1" kern="1200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ERGONOMIE</a:t>
          </a:r>
        </a:p>
      </dsp:txBody>
      <dsp:txXfrm>
        <a:off x="5412184" y="1583002"/>
        <a:ext cx="2455009" cy="505016"/>
      </dsp:txXfrm>
    </dsp:sp>
    <dsp:sp modelId="{57438511-2387-4FCE-9FD5-34CC8FFA9F0C}">
      <dsp:nvSpPr>
        <dsp:cNvPr id="0" name=""/>
        <dsp:cNvSpPr/>
      </dsp:nvSpPr>
      <dsp:spPr>
        <a:xfrm>
          <a:off x="8117598" y="110038"/>
          <a:ext cx="2455009" cy="2104234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14000" r="-1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76DADC-F337-4D90-B1F2-84C115D14421}">
      <dsp:nvSpPr>
        <dsp:cNvPr id="0" name=""/>
        <dsp:cNvSpPr/>
      </dsp:nvSpPr>
      <dsp:spPr>
        <a:xfrm>
          <a:off x="8117598" y="1583002"/>
          <a:ext cx="2455009" cy="505016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500" b="1" kern="1200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ARBEIDSGEZONDHEID</a:t>
          </a:r>
        </a:p>
      </dsp:txBody>
      <dsp:txXfrm>
        <a:off x="8117598" y="1583002"/>
        <a:ext cx="2455009" cy="505016"/>
      </dsp:txXfrm>
    </dsp:sp>
    <dsp:sp modelId="{D60C7289-E538-4E44-B2AD-711FDAAB62DC}">
      <dsp:nvSpPr>
        <dsp:cNvPr id="0" name=""/>
        <dsp:cNvSpPr/>
      </dsp:nvSpPr>
      <dsp:spPr>
        <a:xfrm>
          <a:off x="1354064" y="2459773"/>
          <a:ext cx="2455009" cy="2104234"/>
        </a:xfrm>
        <a:prstGeom prst="rect">
          <a:avLst/>
        </a:prstGeom>
        <a:blipFill rotWithShape="1">
          <a:blip xmlns:r="http://schemas.openxmlformats.org/officeDocument/2006/relationships" r:embed="rId5"/>
          <a:srcRect/>
          <a:stretch>
            <a:fillRect l="-14000" r="-1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2A8778-7526-4E5B-B7C2-B2DB95F22721}">
      <dsp:nvSpPr>
        <dsp:cNvPr id="0" name=""/>
        <dsp:cNvSpPr/>
      </dsp:nvSpPr>
      <dsp:spPr>
        <a:xfrm>
          <a:off x="1354064" y="3932737"/>
          <a:ext cx="2455009" cy="505016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500" b="1" kern="1200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PSYCHOSOCIALE RISICO’S</a:t>
          </a:r>
        </a:p>
      </dsp:txBody>
      <dsp:txXfrm>
        <a:off x="1354064" y="3932737"/>
        <a:ext cx="2455009" cy="505016"/>
      </dsp:txXfrm>
    </dsp:sp>
    <dsp:sp modelId="{33DE3E31-4A7C-4836-9F28-9FF838181251}">
      <dsp:nvSpPr>
        <dsp:cNvPr id="0" name=""/>
        <dsp:cNvSpPr/>
      </dsp:nvSpPr>
      <dsp:spPr>
        <a:xfrm>
          <a:off x="4059478" y="2459584"/>
          <a:ext cx="2455009" cy="2104234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A39521-05A5-4226-B5FA-98AE28DBCCF7}">
      <dsp:nvSpPr>
        <dsp:cNvPr id="0" name=""/>
        <dsp:cNvSpPr/>
      </dsp:nvSpPr>
      <dsp:spPr>
        <a:xfrm>
          <a:off x="4037554" y="3955110"/>
          <a:ext cx="2455009" cy="505016"/>
        </a:xfrm>
        <a:prstGeom prst="rect">
          <a:avLst/>
        </a:prstGeom>
        <a:solidFill>
          <a:srgbClr val="0079CC">
            <a:tint val="50000"/>
            <a:alpha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500" b="1" kern="1200" dirty="0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/>
              <a:ea typeface="+mn-ea"/>
              <a:cs typeface="+mn-cs"/>
            </a:rPr>
            <a:t>VERFRAAIING VAN DE WERKPLAATS</a:t>
          </a:r>
        </a:p>
      </dsp:txBody>
      <dsp:txXfrm>
        <a:off x="4037554" y="3955110"/>
        <a:ext cx="2455009" cy="505016"/>
      </dsp:txXfrm>
    </dsp:sp>
    <dsp:sp modelId="{7E7CF3BB-62E1-4B93-ADE6-AD1E5E16066E}">
      <dsp:nvSpPr>
        <dsp:cNvPr id="0" name=""/>
        <dsp:cNvSpPr/>
      </dsp:nvSpPr>
      <dsp:spPr>
        <a:xfrm>
          <a:off x="6764891" y="2459773"/>
          <a:ext cx="2455009" cy="2104234"/>
        </a:xfrm>
        <a:prstGeom prst="rect">
          <a:avLst/>
        </a:prstGeom>
        <a:blipFill rotWithShape="1">
          <a:blip xmlns:r="http://schemas.openxmlformats.org/officeDocument/2006/relationships" r:embed="rId7"/>
          <a:srcRect/>
          <a:stretch>
            <a:fillRect t="-11000" b="-11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C783B3-8C48-4490-8CED-0928F3FC2F17}">
      <dsp:nvSpPr>
        <dsp:cNvPr id="0" name=""/>
        <dsp:cNvSpPr/>
      </dsp:nvSpPr>
      <dsp:spPr>
        <a:xfrm>
          <a:off x="6764891" y="3932737"/>
          <a:ext cx="2455009" cy="505016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500" b="1" kern="1200" dirty="0"/>
            <a:t>MILIEU</a:t>
          </a:r>
        </a:p>
      </dsp:txBody>
      <dsp:txXfrm>
        <a:off x="6764891" y="3932737"/>
        <a:ext cx="2455009" cy="5050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B92F15-8C62-4210-8CED-C6F6A6146A8E}">
      <dsp:nvSpPr>
        <dsp:cNvPr id="0" name=""/>
        <dsp:cNvSpPr/>
      </dsp:nvSpPr>
      <dsp:spPr>
        <a:xfrm>
          <a:off x="1061913" y="0"/>
          <a:ext cx="4630972" cy="463097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b="1" kern="1200" dirty="0"/>
            <a:t>Normen</a:t>
          </a:r>
          <a:r>
            <a:rPr lang="nl-BE" sz="1400" b="1" kern="1200" dirty="0"/>
            <a:t> – </a:t>
          </a:r>
          <a:r>
            <a:rPr lang="nl-BE" sz="1200" b="1" kern="1200" dirty="0"/>
            <a:t>goede praktijken - … </a:t>
          </a:r>
          <a:endParaRPr lang="nl-BE" sz="1400" b="1" kern="1200" dirty="0"/>
        </a:p>
      </dsp:txBody>
      <dsp:txXfrm>
        <a:off x="2729989" y="231548"/>
        <a:ext cx="1294820" cy="694645"/>
      </dsp:txXfrm>
    </dsp:sp>
    <dsp:sp modelId="{53B5D1E5-ED6E-4952-9A91-6092C47625C4}">
      <dsp:nvSpPr>
        <dsp:cNvPr id="0" name=""/>
        <dsp:cNvSpPr/>
      </dsp:nvSpPr>
      <dsp:spPr>
        <a:xfrm>
          <a:off x="1525010" y="926194"/>
          <a:ext cx="3704778" cy="3704778"/>
        </a:xfrm>
        <a:prstGeom prst="ellipse">
          <a:avLst/>
        </a:prstGeom>
        <a:solidFill>
          <a:schemeClr val="accent4">
            <a:hueOff val="669233"/>
            <a:satOff val="0"/>
            <a:lumOff val="97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 dirty="0"/>
            <a:t>Codex Welzijn op het Werk </a:t>
          </a:r>
        </a:p>
      </dsp:txBody>
      <dsp:txXfrm>
        <a:off x="2729989" y="1148481"/>
        <a:ext cx="1294820" cy="666860"/>
      </dsp:txXfrm>
    </dsp:sp>
    <dsp:sp modelId="{4AF9CB91-B353-4403-AD11-186B6E029D40}">
      <dsp:nvSpPr>
        <dsp:cNvPr id="0" name=""/>
        <dsp:cNvSpPr/>
      </dsp:nvSpPr>
      <dsp:spPr>
        <a:xfrm>
          <a:off x="1988108" y="1852389"/>
          <a:ext cx="2778583" cy="2778583"/>
        </a:xfrm>
        <a:prstGeom prst="ellipse">
          <a:avLst/>
        </a:prstGeom>
        <a:solidFill>
          <a:schemeClr val="accent4">
            <a:hueOff val="1338467"/>
            <a:satOff val="0"/>
            <a:lumOff val="194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 dirty="0"/>
            <a:t>Welzijnswet 4 augustus 1996</a:t>
          </a:r>
        </a:p>
      </dsp:txBody>
      <dsp:txXfrm>
        <a:off x="2729989" y="2060782"/>
        <a:ext cx="1294820" cy="625181"/>
      </dsp:txXfrm>
    </dsp:sp>
    <dsp:sp modelId="{E98F5C6C-BD49-442E-84E8-89E03777F04B}">
      <dsp:nvSpPr>
        <dsp:cNvPr id="0" name=""/>
        <dsp:cNvSpPr/>
      </dsp:nvSpPr>
      <dsp:spPr>
        <a:xfrm>
          <a:off x="2451205" y="2778583"/>
          <a:ext cx="1852389" cy="1852389"/>
        </a:xfrm>
        <a:prstGeom prst="ellipse">
          <a:avLst/>
        </a:prstGeom>
        <a:solidFill>
          <a:schemeClr val="accent4">
            <a:hueOff val="2007700"/>
            <a:satOff val="0"/>
            <a:lumOff val="2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b="1" kern="1200" dirty="0"/>
            <a:t>Europese richtlijnen </a:t>
          </a:r>
          <a:r>
            <a:rPr lang="nl-BE" sz="1200" b="1" kern="1200" dirty="0" err="1"/>
            <a:t>safety</a:t>
          </a:r>
          <a:r>
            <a:rPr lang="nl-BE" sz="1200" b="1" kern="1200" dirty="0"/>
            <a:t> &amp; health en Verordeningen</a:t>
          </a:r>
        </a:p>
      </dsp:txBody>
      <dsp:txXfrm>
        <a:off x="2722481" y="3241681"/>
        <a:ext cx="1309836" cy="92619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4229EA-F22F-4EF2-8B97-7360A36A4286}">
      <dsp:nvSpPr>
        <dsp:cNvPr id="0" name=""/>
        <dsp:cNvSpPr/>
      </dsp:nvSpPr>
      <dsp:spPr>
        <a:xfrm>
          <a:off x="1966554" y="917771"/>
          <a:ext cx="4206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665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2165605" y="961232"/>
        <a:ext cx="22563" cy="4517"/>
      </dsp:txXfrm>
    </dsp:sp>
    <dsp:sp modelId="{A21EF403-8256-45E1-A56F-3FD17B9E6C17}">
      <dsp:nvSpPr>
        <dsp:cNvPr id="0" name=""/>
        <dsp:cNvSpPr/>
      </dsp:nvSpPr>
      <dsp:spPr>
        <a:xfrm>
          <a:off x="6330" y="374884"/>
          <a:ext cx="1962023" cy="117721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1" kern="1200"/>
            <a:t>B</a:t>
          </a:r>
          <a:r>
            <a:rPr lang="nl-BE" sz="1400" b="1" kern="1200"/>
            <a:t>oek I: Algemene beginselen</a:t>
          </a:r>
          <a:endParaRPr lang="en-US" sz="1400" b="1" kern="1200"/>
        </a:p>
      </dsp:txBody>
      <dsp:txXfrm>
        <a:off x="6330" y="374884"/>
        <a:ext cx="1962023" cy="1177213"/>
      </dsp:txXfrm>
    </dsp:sp>
    <dsp:sp modelId="{967F7F20-740E-46AD-9323-52587CE8BCF4}">
      <dsp:nvSpPr>
        <dsp:cNvPr id="0" name=""/>
        <dsp:cNvSpPr/>
      </dsp:nvSpPr>
      <dsp:spPr>
        <a:xfrm>
          <a:off x="4379842" y="917771"/>
          <a:ext cx="4206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665" y="45720"/>
              </a:lnTo>
            </a:path>
          </a:pathLst>
        </a:custGeom>
        <a:noFill/>
        <a:ln w="6350" cap="flat" cmpd="sng" algn="ctr">
          <a:solidFill>
            <a:schemeClr val="accent4">
              <a:hueOff val="250963"/>
              <a:satOff val="0"/>
              <a:lumOff val="365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4578893" y="961232"/>
        <a:ext cx="22563" cy="4517"/>
      </dsp:txXfrm>
    </dsp:sp>
    <dsp:sp modelId="{097F44EC-F2B5-4419-B434-AA574B343540}">
      <dsp:nvSpPr>
        <dsp:cNvPr id="0" name=""/>
        <dsp:cNvSpPr/>
      </dsp:nvSpPr>
      <dsp:spPr>
        <a:xfrm>
          <a:off x="2419619" y="374884"/>
          <a:ext cx="1962023" cy="1177213"/>
        </a:xfrm>
        <a:prstGeom prst="rect">
          <a:avLst/>
        </a:prstGeom>
        <a:solidFill>
          <a:schemeClr val="accent4">
            <a:hueOff val="223078"/>
            <a:satOff val="0"/>
            <a:lumOff val="324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II: Organisatorische structuren en sociaal overleg</a:t>
          </a:r>
          <a:endParaRPr lang="en-US" sz="1400" b="1" kern="1200"/>
        </a:p>
      </dsp:txBody>
      <dsp:txXfrm>
        <a:off x="2419619" y="374884"/>
        <a:ext cx="1962023" cy="1177213"/>
      </dsp:txXfrm>
    </dsp:sp>
    <dsp:sp modelId="{E9038F25-56EA-4513-9615-D97828A3E53D}">
      <dsp:nvSpPr>
        <dsp:cNvPr id="0" name=""/>
        <dsp:cNvSpPr/>
      </dsp:nvSpPr>
      <dsp:spPr>
        <a:xfrm>
          <a:off x="6793131" y="917771"/>
          <a:ext cx="4206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665" y="45720"/>
              </a:lnTo>
            </a:path>
          </a:pathLst>
        </a:custGeom>
        <a:noFill/>
        <a:ln w="6350" cap="flat" cmpd="sng" algn="ctr">
          <a:solidFill>
            <a:schemeClr val="accent4">
              <a:hueOff val="501925"/>
              <a:satOff val="0"/>
              <a:lumOff val="730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6992182" y="961232"/>
        <a:ext cx="22563" cy="4517"/>
      </dsp:txXfrm>
    </dsp:sp>
    <dsp:sp modelId="{9033CC04-207D-4F48-B1CB-B8AB820113FF}">
      <dsp:nvSpPr>
        <dsp:cNvPr id="0" name=""/>
        <dsp:cNvSpPr/>
      </dsp:nvSpPr>
      <dsp:spPr>
        <a:xfrm>
          <a:off x="4832908" y="374884"/>
          <a:ext cx="1962023" cy="1177213"/>
        </a:xfrm>
        <a:prstGeom prst="rect">
          <a:avLst/>
        </a:prstGeom>
        <a:solidFill>
          <a:schemeClr val="accent4">
            <a:hueOff val="446156"/>
            <a:satOff val="0"/>
            <a:lumOff val="64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III: Arbeidsplaatsen</a:t>
          </a:r>
          <a:endParaRPr lang="en-US" sz="1400" b="1" kern="1200"/>
        </a:p>
      </dsp:txBody>
      <dsp:txXfrm>
        <a:off x="4832908" y="374884"/>
        <a:ext cx="1962023" cy="1177213"/>
      </dsp:txXfrm>
    </dsp:sp>
    <dsp:sp modelId="{F177ACE4-786D-4CCA-8026-FEE426BB0A0E}">
      <dsp:nvSpPr>
        <dsp:cNvPr id="0" name=""/>
        <dsp:cNvSpPr/>
      </dsp:nvSpPr>
      <dsp:spPr>
        <a:xfrm>
          <a:off x="987342" y="1550298"/>
          <a:ext cx="7239865" cy="420665"/>
        </a:xfrm>
        <a:custGeom>
          <a:avLst/>
          <a:gdLst/>
          <a:ahLst/>
          <a:cxnLst/>
          <a:rect l="0" t="0" r="0" b="0"/>
          <a:pathLst>
            <a:path>
              <a:moveTo>
                <a:pt x="7239865" y="0"/>
              </a:moveTo>
              <a:lnTo>
                <a:pt x="7239865" y="227432"/>
              </a:lnTo>
              <a:lnTo>
                <a:pt x="0" y="227432"/>
              </a:lnTo>
              <a:lnTo>
                <a:pt x="0" y="420665"/>
              </a:lnTo>
            </a:path>
          </a:pathLst>
        </a:custGeom>
        <a:noFill/>
        <a:ln w="6350" cap="flat" cmpd="sng" algn="ctr">
          <a:solidFill>
            <a:schemeClr val="accent4">
              <a:hueOff val="752888"/>
              <a:satOff val="0"/>
              <a:lumOff val="10956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4425927" y="1758372"/>
        <a:ext cx="362695" cy="4517"/>
      </dsp:txXfrm>
    </dsp:sp>
    <dsp:sp modelId="{F6B6888D-8A74-46B4-9F96-7EA01F9F89EF}">
      <dsp:nvSpPr>
        <dsp:cNvPr id="0" name=""/>
        <dsp:cNvSpPr/>
      </dsp:nvSpPr>
      <dsp:spPr>
        <a:xfrm>
          <a:off x="7246196" y="374884"/>
          <a:ext cx="1962023" cy="1177213"/>
        </a:xfrm>
        <a:prstGeom prst="rect">
          <a:avLst/>
        </a:prstGeom>
        <a:solidFill>
          <a:schemeClr val="accent4">
            <a:hueOff val="669233"/>
            <a:satOff val="0"/>
            <a:lumOff val="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IV: Arbeidsmiddelen</a:t>
          </a:r>
          <a:endParaRPr lang="en-US" sz="1400" b="1" kern="1200"/>
        </a:p>
      </dsp:txBody>
      <dsp:txXfrm>
        <a:off x="7246196" y="374884"/>
        <a:ext cx="1962023" cy="1177213"/>
      </dsp:txXfrm>
    </dsp:sp>
    <dsp:sp modelId="{C80B6753-195A-4BA0-8882-AF7D9C70E0A7}">
      <dsp:nvSpPr>
        <dsp:cNvPr id="0" name=""/>
        <dsp:cNvSpPr/>
      </dsp:nvSpPr>
      <dsp:spPr>
        <a:xfrm>
          <a:off x="1966554" y="2546250"/>
          <a:ext cx="4206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665" y="45720"/>
              </a:lnTo>
            </a:path>
          </a:pathLst>
        </a:custGeom>
        <a:noFill/>
        <a:ln w="6350" cap="flat" cmpd="sng" algn="ctr">
          <a:solidFill>
            <a:schemeClr val="accent4">
              <a:hueOff val="1003850"/>
              <a:satOff val="0"/>
              <a:lumOff val="14608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2165605" y="2589711"/>
        <a:ext cx="22563" cy="4517"/>
      </dsp:txXfrm>
    </dsp:sp>
    <dsp:sp modelId="{52712783-B704-4202-A3DE-A6A4EB302468}">
      <dsp:nvSpPr>
        <dsp:cNvPr id="0" name=""/>
        <dsp:cNvSpPr/>
      </dsp:nvSpPr>
      <dsp:spPr>
        <a:xfrm>
          <a:off x="6330" y="2003363"/>
          <a:ext cx="1962023" cy="1177213"/>
        </a:xfrm>
        <a:prstGeom prst="rect">
          <a:avLst/>
        </a:prstGeom>
        <a:solidFill>
          <a:schemeClr val="accent4">
            <a:hueOff val="892311"/>
            <a:satOff val="0"/>
            <a:lumOff val="1298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V: Omgevingsfactoren en fysische agentia</a:t>
          </a:r>
          <a:endParaRPr lang="en-US" sz="1400" b="1" kern="1200"/>
        </a:p>
      </dsp:txBody>
      <dsp:txXfrm>
        <a:off x="6330" y="2003363"/>
        <a:ext cx="1962023" cy="1177213"/>
      </dsp:txXfrm>
    </dsp:sp>
    <dsp:sp modelId="{D84981F3-A687-4EAE-92F8-409371D4E2A6}">
      <dsp:nvSpPr>
        <dsp:cNvPr id="0" name=""/>
        <dsp:cNvSpPr/>
      </dsp:nvSpPr>
      <dsp:spPr>
        <a:xfrm>
          <a:off x="4379842" y="2546250"/>
          <a:ext cx="4206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665" y="45720"/>
              </a:lnTo>
            </a:path>
          </a:pathLst>
        </a:custGeom>
        <a:noFill/>
        <a:ln w="6350" cap="flat" cmpd="sng" algn="ctr">
          <a:solidFill>
            <a:schemeClr val="accent4">
              <a:hueOff val="1254813"/>
              <a:satOff val="0"/>
              <a:lumOff val="1826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4578893" y="2589711"/>
        <a:ext cx="22563" cy="4517"/>
      </dsp:txXfrm>
    </dsp:sp>
    <dsp:sp modelId="{8DEF9A02-7844-490D-ABEE-0A3F7E9C7BF3}">
      <dsp:nvSpPr>
        <dsp:cNvPr id="0" name=""/>
        <dsp:cNvSpPr/>
      </dsp:nvSpPr>
      <dsp:spPr>
        <a:xfrm>
          <a:off x="2419619" y="2003363"/>
          <a:ext cx="1962023" cy="1177213"/>
        </a:xfrm>
        <a:prstGeom prst="rect">
          <a:avLst/>
        </a:prstGeom>
        <a:solidFill>
          <a:schemeClr val="accent4">
            <a:hueOff val="1115389"/>
            <a:satOff val="0"/>
            <a:lumOff val="1623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VI: Chemische, kankerverwekkende en mutagene agentia</a:t>
          </a:r>
          <a:endParaRPr lang="en-US" sz="1400" b="1" kern="1200"/>
        </a:p>
      </dsp:txBody>
      <dsp:txXfrm>
        <a:off x="2419619" y="2003363"/>
        <a:ext cx="1962023" cy="1177213"/>
      </dsp:txXfrm>
    </dsp:sp>
    <dsp:sp modelId="{CD628966-1127-4B11-B7FD-EC01031F3DB8}">
      <dsp:nvSpPr>
        <dsp:cNvPr id="0" name=""/>
        <dsp:cNvSpPr/>
      </dsp:nvSpPr>
      <dsp:spPr>
        <a:xfrm>
          <a:off x="6793131" y="2546250"/>
          <a:ext cx="4206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665" y="45720"/>
              </a:lnTo>
            </a:path>
          </a:pathLst>
        </a:custGeom>
        <a:noFill/>
        <a:ln w="6350" cap="flat" cmpd="sng" algn="ctr">
          <a:solidFill>
            <a:schemeClr val="accent4">
              <a:hueOff val="1505775"/>
              <a:satOff val="0"/>
              <a:lumOff val="2191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6992182" y="2589711"/>
        <a:ext cx="22563" cy="4517"/>
      </dsp:txXfrm>
    </dsp:sp>
    <dsp:sp modelId="{1B4EDC04-68BF-46C3-8A06-BE3F98DCE505}">
      <dsp:nvSpPr>
        <dsp:cNvPr id="0" name=""/>
        <dsp:cNvSpPr/>
      </dsp:nvSpPr>
      <dsp:spPr>
        <a:xfrm>
          <a:off x="4832908" y="2003363"/>
          <a:ext cx="1962023" cy="1177213"/>
        </a:xfrm>
        <a:prstGeom prst="rect">
          <a:avLst/>
        </a:prstGeom>
        <a:solidFill>
          <a:schemeClr val="accent4">
            <a:hueOff val="1338467"/>
            <a:satOff val="0"/>
            <a:lumOff val="194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VII: Biologische agentia</a:t>
          </a:r>
          <a:endParaRPr lang="en-US" sz="1400" b="1" kern="1200"/>
        </a:p>
      </dsp:txBody>
      <dsp:txXfrm>
        <a:off x="4832908" y="2003363"/>
        <a:ext cx="1962023" cy="1177213"/>
      </dsp:txXfrm>
    </dsp:sp>
    <dsp:sp modelId="{14707D50-DFBF-4679-A5BB-CE39AF381B4E}">
      <dsp:nvSpPr>
        <dsp:cNvPr id="0" name=""/>
        <dsp:cNvSpPr/>
      </dsp:nvSpPr>
      <dsp:spPr>
        <a:xfrm>
          <a:off x="987342" y="3178777"/>
          <a:ext cx="7239865" cy="420665"/>
        </a:xfrm>
        <a:custGeom>
          <a:avLst/>
          <a:gdLst/>
          <a:ahLst/>
          <a:cxnLst/>
          <a:rect l="0" t="0" r="0" b="0"/>
          <a:pathLst>
            <a:path>
              <a:moveTo>
                <a:pt x="7239865" y="0"/>
              </a:moveTo>
              <a:lnTo>
                <a:pt x="7239865" y="227432"/>
              </a:lnTo>
              <a:lnTo>
                <a:pt x="0" y="227432"/>
              </a:lnTo>
              <a:lnTo>
                <a:pt x="0" y="420665"/>
              </a:lnTo>
            </a:path>
          </a:pathLst>
        </a:custGeom>
        <a:noFill/>
        <a:ln w="6350" cap="flat" cmpd="sng" algn="ctr">
          <a:solidFill>
            <a:schemeClr val="accent4">
              <a:hueOff val="1756738"/>
              <a:satOff val="0"/>
              <a:lumOff val="2556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4425927" y="3386851"/>
        <a:ext cx="362695" cy="4517"/>
      </dsp:txXfrm>
    </dsp:sp>
    <dsp:sp modelId="{52AC1F61-3886-473C-95BB-E8850664B717}">
      <dsp:nvSpPr>
        <dsp:cNvPr id="0" name=""/>
        <dsp:cNvSpPr/>
      </dsp:nvSpPr>
      <dsp:spPr>
        <a:xfrm>
          <a:off x="7246196" y="2003363"/>
          <a:ext cx="1962023" cy="1177213"/>
        </a:xfrm>
        <a:prstGeom prst="rect">
          <a:avLst/>
        </a:prstGeom>
        <a:solidFill>
          <a:schemeClr val="accent4">
            <a:hueOff val="1561545"/>
            <a:satOff val="0"/>
            <a:lumOff val="2272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VIII: Ergonomische belasting</a:t>
          </a:r>
          <a:endParaRPr lang="en-US" sz="1400" b="1" kern="1200"/>
        </a:p>
      </dsp:txBody>
      <dsp:txXfrm>
        <a:off x="7246196" y="2003363"/>
        <a:ext cx="1962023" cy="1177213"/>
      </dsp:txXfrm>
    </dsp:sp>
    <dsp:sp modelId="{FC35FF76-7D71-45AB-9179-1447BF085EC5}">
      <dsp:nvSpPr>
        <dsp:cNvPr id="0" name=""/>
        <dsp:cNvSpPr/>
      </dsp:nvSpPr>
      <dsp:spPr>
        <a:xfrm>
          <a:off x="1966554" y="4174729"/>
          <a:ext cx="4206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665" y="45720"/>
              </a:lnTo>
            </a:path>
          </a:pathLst>
        </a:custGeom>
        <a:noFill/>
        <a:ln w="6350" cap="flat" cmpd="sng" algn="ctr">
          <a:solidFill>
            <a:schemeClr val="accent4">
              <a:hueOff val="2007700"/>
              <a:satOff val="0"/>
              <a:lumOff val="29216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b="1" kern="1200"/>
        </a:p>
      </dsp:txBody>
      <dsp:txXfrm>
        <a:off x="2165605" y="4218191"/>
        <a:ext cx="22563" cy="4517"/>
      </dsp:txXfrm>
    </dsp:sp>
    <dsp:sp modelId="{EFE3D599-0E4B-4B77-9679-3DD63D9C6DE6}">
      <dsp:nvSpPr>
        <dsp:cNvPr id="0" name=""/>
        <dsp:cNvSpPr/>
      </dsp:nvSpPr>
      <dsp:spPr>
        <a:xfrm>
          <a:off x="6330" y="3631842"/>
          <a:ext cx="1962023" cy="1177213"/>
        </a:xfrm>
        <a:prstGeom prst="rect">
          <a:avLst/>
        </a:prstGeom>
        <a:solidFill>
          <a:schemeClr val="accent4">
            <a:hueOff val="1784622"/>
            <a:satOff val="0"/>
            <a:lumOff val="259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IX: Collectieve bescherming en individuele uitrusting</a:t>
          </a:r>
          <a:endParaRPr lang="en-US" sz="1400" b="1" kern="1200"/>
        </a:p>
      </dsp:txBody>
      <dsp:txXfrm>
        <a:off x="6330" y="3631842"/>
        <a:ext cx="1962023" cy="1177213"/>
      </dsp:txXfrm>
    </dsp:sp>
    <dsp:sp modelId="{7D14CD19-B337-4128-AA3D-1A78CEBB7A16}">
      <dsp:nvSpPr>
        <dsp:cNvPr id="0" name=""/>
        <dsp:cNvSpPr/>
      </dsp:nvSpPr>
      <dsp:spPr>
        <a:xfrm>
          <a:off x="2419619" y="3631842"/>
          <a:ext cx="1962023" cy="1177213"/>
        </a:xfrm>
        <a:prstGeom prst="rect">
          <a:avLst/>
        </a:prstGeom>
        <a:solidFill>
          <a:schemeClr val="accent4">
            <a:hueOff val="2007700"/>
            <a:satOff val="0"/>
            <a:lumOff val="2921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141" tIns="100917" rIns="96141" bIns="10091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400" b="1" kern="1200"/>
            <a:t>Boek X: Werkorganisatie en bijzondere werknemerscategorieen</a:t>
          </a:r>
          <a:endParaRPr lang="en-US" sz="1400" b="1" kern="1200"/>
        </a:p>
      </dsp:txBody>
      <dsp:txXfrm>
        <a:off x="2419619" y="3631842"/>
        <a:ext cx="1962023" cy="117721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F1C96E-B350-4462-90F2-5CAE6BC5C87F}">
      <dsp:nvSpPr>
        <dsp:cNvPr id="0" name=""/>
        <dsp:cNvSpPr/>
      </dsp:nvSpPr>
      <dsp:spPr>
        <a:xfrm>
          <a:off x="2974837" y="1066973"/>
          <a:ext cx="6510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1061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4800" b="1" kern="1200"/>
        </a:p>
      </dsp:txBody>
      <dsp:txXfrm>
        <a:off x="3283326" y="1109281"/>
        <a:ext cx="34083" cy="6823"/>
      </dsp:txXfrm>
    </dsp:sp>
    <dsp:sp modelId="{51F56EA6-7F08-4C6E-8698-AC07AB11CF90}">
      <dsp:nvSpPr>
        <dsp:cNvPr id="0" name=""/>
        <dsp:cNvSpPr/>
      </dsp:nvSpPr>
      <dsp:spPr>
        <a:xfrm>
          <a:off x="12892" y="223570"/>
          <a:ext cx="2963744" cy="177824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kern="1200" dirty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kern="1200" dirty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1600" b="1" kern="1200" dirty="0"/>
            <a:t>Ontwerp wordt opgemaakt door administratie op vraag van Europa, de minister, de administratie zelf, …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kern="1200" dirty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nl-BE" sz="1600" b="1" kern="1200" dirty="0"/>
        </a:p>
        <a:p>
          <a:pPr marL="0"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1600" b="1" kern="1200" dirty="0"/>
        </a:p>
      </dsp:txBody>
      <dsp:txXfrm>
        <a:off x="12892" y="223570"/>
        <a:ext cx="2963744" cy="1778246"/>
      </dsp:txXfrm>
    </dsp:sp>
    <dsp:sp modelId="{8FACFCB9-244A-47CD-90CF-874977B466E4}">
      <dsp:nvSpPr>
        <dsp:cNvPr id="0" name=""/>
        <dsp:cNvSpPr/>
      </dsp:nvSpPr>
      <dsp:spPr>
        <a:xfrm>
          <a:off x="6620243" y="1066973"/>
          <a:ext cx="6510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1061" y="45720"/>
              </a:lnTo>
            </a:path>
          </a:pathLst>
        </a:custGeom>
        <a:noFill/>
        <a:ln w="6350" cap="flat" cmpd="sng" algn="ctr">
          <a:solidFill>
            <a:schemeClr val="accent3">
              <a:hueOff val="-504254"/>
              <a:satOff val="11414"/>
              <a:lumOff val="362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4800" b="1" kern="1200"/>
        </a:p>
      </dsp:txBody>
      <dsp:txXfrm>
        <a:off x="6928732" y="1109281"/>
        <a:ext cx="34083" cy="6823"/>
      </dsp:txXfrm>
    </dsp:sp>
    <dsp:sp modelId="{255A81B0-52CC-4DCA-A80D-A098C36B4CE7}">
      <dsp:nvSpPr>
        <dsp:cNvPr id="0" name=""/>
        <dsp:cNvSpPr/>
      </dsp:nvSpPr>
      <dsp:spPr>
        <a:xfrm>
          <a:off x="3658298" y="223570"/>
          <a:ext cx="2963744" cy="1778246"/>
        </a:xfrm>
        <a:prstGeom prst="rect">
          <a:avLst/>
        </a:prstGeom>
        <a:solidFill>
          <a:schemeClr val="accent3">
            <a:hueOff val="-403403"/>
            <a:satOff val="9131"/>
            <a:lumOff val="2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Advies sociale partners (Hoge Raad Preventie en Bescherming op het Werk) en andere adviezen (gegevensbescherming, …)</a:t>
          </a:r>
        </a:p>
      </dsp:txBody>
      <dsp:txXfrm>
        <a:off x="3658298" y="223570"/>
        <a:ext cx="2963744" cy="1778246"/>
      </dsp:txXfrm>
    </dsp:sp>
    <dsp:sp modelId="{7255ED21-40A6-428E-8266-A34DB9D6B65C}">
      <dsp:nvSpPr>
        <dsp:cNvPr id="0" name=""/>
        <dsp:cNvSpPr/>
      </dsp:nvSpPr>
      <dsp:spPr>
        <a:xfrm>
          <a:off x="1486881" y="2000016"/>
          <a:ext cx="7298695" cy="631287"/>
        </a:xfrm>
        <a:custGeom>
          <a:avLst/>
          <a:gdLst/>
          <a:ahLst/>
          <a:cxnLst/>
          <a:rect l="0" t="0" r="0" b="0"/>
          <a:pathLst>
            <a:path>
              <a:moveTo>
                <a:pt x="7298695" y="0"/>
              </a:moveTo>
              <a:lnTo>
                <a:pt x="7298695" y="332743"/>
              </a:lnTo>
              <a:lnTo>
                <a:pt x="0" y="332743"/>
              </a:lnTo>
              <a:lnTo>
                <a:pt x="0" y="631287"/>
              </a:lnTo>
            </a:path>
          </a:pathLst>
        </a:custGeom>
        <a:noFill/>
        <a:ln w="6350" cap="flat" cmpd="sng" algn="ctr">
          <a:solidFill>
            <a:schemeClr val="accent3">
              <a:hueOff val="-1008508"/>
              <a:satOff val="22828"/>
              <a:lumOff val="725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4800" b="1" kern="1200"/>
        </a:p>
      </dsp:txBody>
      <dsp:txXfrm>
        <a:off x="4953013" y="2312248"/>
        <a:ext cx="366432" cy="6823"/>
      </dsp:txXfrm>
    </dsp:sp>
    <dsp:sp modelId="{24EE64A5-3300-4D45-94E9-817393381554}">
      <dsp:nvSpPr>
        <dsp:cNvPr id="0" name=""/>
        <dsp:cNvSpPr/>
      </dsp:nvSpPr>
      <dsp:spPr>
        <a:xfrm>
          <a:off x="7303704" y="223570"/>
          <a:ext cx="2963744" cy="1778246"/>
        </a:xfrm>
        <a:prstGeom prst="rect">
          <a:avLst/>
        </a:prstGeom>
        <a:solidFill>
          <a:schemeClr val="accent3">
            <a:hueOff val="-806806"/>
            <a:satOff val="18262"/>
            <a:lumOff val="5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1600" b="1" kern="1200" dirty="0"/>
            <a:t>Advies Raad van State </a:t>
          </a:r>
        </a:p>
      </dsp:txBody>
      <dsp:txXfrm>
        <a:off x="7303704" y="223570"/>
        <a:ext cx="2963744" cy="1778246"/>
      </dsp:txXfrm>
    </dsp:sp>
    <dsp:sp modelId="{5EF0F542-ECDF-4145-ACA2-B12F02B48EEE}">
      <dsp:nvSpPr>
        <dsp:cNvPr id="0" name=""/>
        <dsp:cNvSpPr/>
      </dsp:nvSpPr>
      <dsp:spPr>
        <a:xfrm>
          <a:off x="2966953" y="3507107"/>
          <a:ext cx="65894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6572" y="45720"/>
              </a:lnTo>
              <a:lnTo>
                <a:pt x="346572" y="65494"/>
              </a:lnTo>
              <a:lnTo>
                <a:pt x="658944" y="65494"/>
              </a:lnTo>
            </a:path>
          </a:pathLst>
        </a:custGeom>
        <a:noFill/>
        <a:ln w="6350" cap="flat" cmpd="sng" algn="ctr">
          <a:solidFill>
            <a:schemeClr val="accent3">
              <a:hueOff val="-1512762"/>
              <a:satOff val="34241"/>
              <a:lumOff val="1088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4800" b="1" kern="1200"/>
        </a:p>
      </dsp:txBody>
      <dsp:txXfrm>
        <a:off x="3279180" y="3549415"/>
        <a:ext cx="34491" cy="6823"/>
      </dsp:txXfrm>
    </dsp:sp>
    <dsp:sp modelId="{E2C126D0-0DC9-49D0-853B-C60E39B355BE}">
      <dsp:nvSpPr>
        <dsp:cNvPr id="0" name=""/>
        <dsp:cNvSpPr/>
      </dsp:nvSpPr>
      <dsp:spPr>
        <a:xfrm>
          <a:off x="5009" y="2663704"/>
          <a:ext cx="2963744" cy="1778246"/>
        </a:xfrm>
        <a:prstGeom prst="rect">
          <a:avLst/>
        </a:prstGeom>
        <a:solidFill>
          <a:schemeClr val="accent3">
            <a:hueOff val="-1210210"/>
            <a:satOff val="27393"/>
            <a:lumOff val="8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Indien</a:t>
          </a:r>
          <a:r>
            <a:rPr lang="nl-BE" sz="1600" b="1" kern="1200" baseline="0" dirty="0"/>
            <a:t> wet: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baseline="0" dirty="0"/>
            <a:t>behandeling in het parlement</a:t>
          </a:r>
          <a:endParaRPr lang="nl-BE" sz="1600" b="1" kern="1200" dirty="0"/>
        </a:p>
      </dsp:txBody>
      <dsp:txXfrm>
        <a:off x="5009" y="2663704"/>
        <a:ext cx="2963744" cy="1778246"/>
      </dsp:txXfrm>
    </dsp:sp>
    <dsp:sp modelId="{ED72575B-28EB-4B0F-A261-71C5A86E33BE}">
      <dsp:nvSpPr>
        <dsp:cNvPr id="0" name=""/>
        <dsp:cNvSpPr/>
      </dsp:nvSpPr>
      <dsp:spPr>
        <a:xfrm>
          <a:off x="6620243" y="3526881"/>
          <a:ext cx="6510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1061" y="45720"/>
              </a:lnTo>
            </a:path>
          </a:pathLst>
        </a:custGeom>
        <a:noFill/>
        <a:ln w="6350" cap="flat" cmpd="sng" algn="ctr">
          <a:solidFill>
            <a:schemeClr val="accent3">
              <a:hueOff val="-2017016"/>
              <a:satOff val="45655"/>
              <a:lumOff val="14509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BE" sz="4800" b="1" kern="1200"/>
        </a:p>
      </dsp:txBody>
      <dsp:txXfrm>
        <a:off x="6928732" y="3569189"/>
        <a:ext cx="34083" cy="6823"/>
      </dsp:txXfrm>
    </dsp:sp>
    <dsp:sp modelId="{D9BBBAB9-892C-4E20-8F02-FA8066CF1DAD}">
      <dsp:nvSpPr>
        <dsp:cNvPr id="0" name=""/>
        <dsp:cNvSpPr/>
      </dsp:nvSpPr>
      <dsp:spPr>
        <a:xfrm>
          <a:off x="3658298" y="2683478"/>
          <a:ext cx="2963744" cy="1778246"/>
        </a:xfrm>
        <a:prstGeom prst="rect">
          <a:avLst/>
        </a:prstGeom>
        <a:solidFill>
          <a:schemeClr val="accent3">
            <a:hueOff val="-1613613"/>
            <a:satOff val="36524"/>
            <a:lumOff val="116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nl-BE" sz="1600" b="1" kern="1200" dirty="0"/>
            <a:t>Ondertekening door de minister en de Koning</a:t>
          </a:r>
        </a:p>
        <a:p>
          <a:pPr algn="ctr">
            <a:spcBef>
              <a:spcPct val="0"/>
            </a:spcBef>
            <a:buNone/>
          </a:pPr>
          <a:endParaRPr lang="nl-BE" sz="1600" b="1" kern="1200" dirty="0"/>
        </a:p>
      </dsp:txBody>
      <dsp:txXfrm>
        <a:off x="3658298" y="2683478"/>
        <a:ext cx="2963744" cy="1778246"/>
      </dsp:txXfrm>
    </dsp:sp>
    <dsp:sp modelId="{0D129564-AF52-40E3-A18F-F6D177AC6E3B}">
      <dsp:nvSpPr>
        <dsp:cNvPr id="0" name=""/>
        <dsp:cNvSpPr/>
      </dsp:nvSpPr>
      <dsp:spPr>
        <a:xfrm>
          <a:off x="7303704" y="2683478"/>
          <a:ext cx="2963744" cy="1778246"/>
        </a:xfrm>
        <a:prstGeom prst="rect">
          <a:avLst/>
        </a:prstGeom>
        <a:solidFill>
          <a:schemeClr val="accent3">
            <a:hueOff val="-2017016"/>
            <a:satOff val="45655"/>
            <a:lumOff val="145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Publicatie in het Belgisch Staatsblad</a:t>
          </a:r>
        </a:p>
      </dsp:txBody>
      <dsp:txXfrm>
        <a:off x="7303704" y="2683478"/>
        <a:ext cx="2963744" cy="17782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9FDC0-A14B-458A-8C64-E3850D518218}">
      <dsp:nvSpPr>
        <dsp:cNvPr id="0" name=""/>
        <dsp:cNvSpPr/>
      </dsp:nvSpPr>
      <dsp:spPr>
        <a:xfrm>
          <a:off x="1530633" y="313800"/>
          <a:ext cx="4231013" cy="4231013"/>
        </a:xfrm>
        <a:prstGeom prst="pie">
          <a:avLst>
            <a:gd name="adj1" fmla="val 1620000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De werkgever bepaalt de doelstellingen van het </a:t>
          </a:r>
          <a:r>
            <a:rPr lang="nl-BE" sz="1600" b="1" kern="1200" dirty="0">
              <a:solidFill>
                <a:srgbClr val="FF0000"/>
              </a:solidFill>
            </a:rPr>
            <a:t>preventiebeleid </a:t>
          </a:r>
        </a:p>
      </dsp:txBody>
      <dsp:txXfrm>
        <a:off x="3694494" y="1096537"/>
        <a:ext cx="1561445" cy="1259230"/>
      </dsp:txXfrm>
    </dsp:sp>
    <dsp:sp modelId="{9F0A1DCD-F3E4-49A6-B8C2-EA0A118DE4D6}">
      <dsp:nvSpPr>
        <dsp:cNvPr id="0" name=""/>
        <dsp:cNvSpPr/>
      </dsp:nvSpPr>
      <dsp:spPr>
        <a:xfrm>
          <a:off x="1318986" y="483222"/>
          <a:ext cx="4231013" cy="4231013"/>
        </a:xfrm>
        <a:prstGeom prst="pie">
          <a:avLst>
            <a:gd name="adj1" fmla="val 0"/>
            <a:gd name="adj2" fmla="val 5400000"/>
          </a:avLst>
        </a:prstGeom>
        <a:solidFill>
          <a:schemeClr val="accent2">
            <a:hueOff val="944367"/>
            <a:satOff val="-6941"/>
            <a:lumOff val="-39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b="1" kern="1200" dirty="0"/>
            <a:t>Evaluatie </a:t>
          </a:r>
          <a:r>
            <a:rPr lang="nl-BE" sz="1600" kern="1200" dirty="0"/>
            <a:t>van het beleid </a:t>
          </a:r>
        </a:p>
      </dsp:txBody>
      <dsp:txXfrm>
        <a:off x="3510046" y="2674282"/>
        <a:ext cx="1561445" cy="1259230"/>
      </dsp:txXfrm>
    </dsp:sp>
    <dsp:sp modelId="{2A13D796-EDEE-4225-8A7B-8E68AC30131E}">
      <dsp:nvSpPr>
        <dsp:cNvPr id="0" name=""/>
        <dsp:cNvSpPr/>
      </dsp:nvSpPr>
      <dsp:spPr>
        <a:xfrm>
          <a:off x="1352326" y="492107"/>
          <a:ext cx="4231013" cy="4231013"/>
        </a:xfrm>
        <a:prstGeom prst="pie">
          <a:avLst>
            <a:gd name="adj1" fmla="val 5400000"/>
            <a:gd name="adj2" fmla="val 10800000"/>
          </a:avLst>
        </a:prstGeom>
        <a:solidFill>
          <a:schemeClr val="accent2">
            <a:hueOff val="1888735"/>
            <a:satOff val="-13883"/>
            <a:lumOff val="-79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kern="1200" dirty="0"/>
            <a:t>De werkgever bepaalt </a:t>
          </a:r>
          <a:r>
            <a:rPr lang="nl-BE" sz="1600" b="1" kern="1200" dirty="0"/>
            <a:t>bevoegdheden en verantwoordelijkheden </a:t>
          </a:r>
          <a:r>
            <a:rPr lang="nl-BE" sz="1600" kern="1200" dirty="0"/>
            <a:t>van personen</a:t>
          </a:r>
        </a:p>
      </dsp:txBody>
      <dsp:txXfrm>
        <a:off x="1830834" y="2683167"/>
        <a:ext cx="1561445" cy="1259230"/>
      </dsp:txXfrm>
    </dsp:sp>
    <dsp:sp modelId="{C3AEEFC2-3104-4779-8426-C367331EC132}">
      <dsp:nvSpPr>
        <dsp:cNvPr id="0" name=""/>
        <dsp:cNvSpPr/>
      </dsp:nvSpPr>
      <dsp:spPr>
        <a:xfrm>
          <a:off x="1352326" y="492107"/>
          <a:ext cx="4231013" cy="4231013"/>
        </a:xfrm>
        <a:prstGeom prst="pie">
          <a:avLst>
            <a:gd name="adj1" fmla="val 10800000"/>
            <a:gd name="adj2" fmla="val 16200000"/>
          </a:avLst>
        </a:prstGeom>
        <a:solidFill>
          <a:schemeClr val="accent2">
            <a:hueOff val="2833102"/>
            <a:satOff val="-20824"/>
            <a:lumOff val="-119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600" kern="1200" dirty="0"/>
            <a:t>De werkgever bepaalt de </a:t>
          </a:r>
          <a:r>
            <a:rPr lang="nl-BE" sz="1600" b="1" kern="1200" dirty="0"/>
            <a:t>middelen </a:t>
          </a:r>
          <a:r>
            <a:rPr lang="nl-BE" sz="1600" kern="1200" dirty="0"/>
            <a:t>om het welzijnsbeleid te voeren</a:t>
          </a:r>
        </a:p>
      </dsp:txBody>
      <dsp:txXfrm>
        <a:off x="1830834" y="1272829"/>
        <a:ext cx="1561445" cy="12592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B09C3F-EDBB-B04A-98A8-C3D4D6997D47}" type="datetimeFigureOut">
              <a:rPr lang="en-BE" smtClean="0"/>
              <a:t>04/23/2025</a:t>
            </a:fld>
            <a:endParaRPr lang="en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59B669-4163-A942-A15F-ABAE585B9C25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73986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edris.be/nl/professional/privesector/verzwaard-risico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Sociale </a:t>
            </a:r>
            <a:r>
              <a:rPr lang="fr-BE" dirty="0" err="1"/>
              <a:t>factoren</a:t>
            </a:r>
            <a:r>
              <a:rPr lang="fr-BE" dirty="0"/>
              <a:t>: </a:t>
            </a:r>
            <a:r>
              <a:rPr lang="fr-BE" dirty="0" err="1"/>
              <a:t>motivatie</a:t>
            </a:r>
            <a:r>
              <a:rPr lang="fr-BE" dirty="0"/>
              <a:t>, het </a:t>
            </a:r>
            <a:r>
              <a:rPr lang="fr-BE" dirty="0" err="1"/>
              <a:t>menselijke</a:t>
            </a:r>
            <a:r>
              <a:rPr lang="fr-BE" dirty="0"/>
              <a:t> aspect</a:t>
            </a:r>
          </a:p>
          <a:p>
            <a:r>
              <a:rPr lang="fr-BE" dirty="0" err="1"/>
              <a:t>Economische</a:t>
            </a:r>
            <a:r>
              <a:rPr lang="fr-BE" dirty="0"/>
              <a:t> </a:t>
            </a:r>
            <a:r>
              <a:rPr lang="fr-BE" dirty="0" err="1"/>
              <a:t>factoren</a:t>
            </a:r>
            <a:r>
              <a:rPr lang="fr-BE" baseline="0" dirty="0"/>
              <a:t>: </a:t>
            </a:r>
            <a:r>
              <a:rPr lang="fr-BE" baseline="0" dirty="0" err="1"/>
              <a:t>preventie</a:t>
            </a:r>
            <a:r>
              <a:rPr lang="fr-BE" baseline="0" dirty="0"/>
              <a:t> van </a:t>
            </a:r>
            <a:r>
              <a:rPr lang="fr-BE" baseline="0" dirty="0" err="1"/>
              <a:t>arbeidsongevallen</a:t>
            </a:r>
            <a:r>
              <a:rPr lang="fr-BE" baseline="0" dirty="0"/>
              <a:t>: in 2021: 61.862 </a:t>
            </a:r>
            <a:r>
              <a:rPr lang="fr-BE" baseline="0" dirty="0" err="1"/>
              <a:t>arbeidsongevallen</a:t>
            </a:r>
            <a:r>
              <a:rPr lang="fr-BE" baseline="0" dirty="0"/>
              <a:t> op de </a:t>
            </a:r>
            <a:r>
              <a:rPr lang="fr-BE" baseline="0" dirty="0" err="1"/>
              <a:t>arbeidsplaats</a:t>
            </a:r>
            <a:r>
              <a:rPr lang="fr-BE" baseline="0" dirty="0"/>
              <a:t> met </a:t>
            </a:r>
            <a:r>
              <a:rPr lang="fr-BE" baseline="0" dirty="0" err="1"/>
              <a:t>arbeidsongeschiktheid</a:t>
            </a:r>
            <a:r>
              <a:rPr lang="fr-BE" baseline="0" dirty="0"/>
              <a:t>, </a:t>
            </a:r>
            <a:r>
              <a:rPr lang="fr-BE" baseline="0" dirty="0" err="1"/>
              <a:t>waarvan</a:t>
            </a:r>
            <a:r>
              <a:rPr lang="fr-BE" baseline="0" dirty="0"/>
              <a:t> 48 </a:t>
            </a:r>
            <a:r>
              <a:rPr lang="fr-BE" baseline="0" dirty="0" err="1"/>
              <a:t>dodelijke</a:t>
            </a:r>
            <a:r>
              <a:rPr lang="fr-BE" baseline="0" dirty="0"/>
              <a:t> / </a:t>
            </a:r>
            <a:r>
              <a:rPr lang="fr-BE" baseline="0" dirty="0" err="1"/>
              <a:t>verzwaard</a:t>
            </a:r>
            <a:r>
              <a:rPr lang="fr-BE" baseline="0" dirty="0"/>
              <a:t> </a:t>
            </a:r>
            <a:r>
              <a:rPr lang="fr-BE" baseline="0" dirty="0" err="1"/>
              <a:t>risico</a:t>
            </a:r>
            <a:r>
              <a:rPr lang="fr-BE" baseline="0" dirty="0"/>
              <a:t> </a:t>
            </a:r>
            <a:r>
              <a:rPr lang="fr-BE" baseline="0" dirty="0" err="1"/>
              <a:t>arbeidsongevallenverzekering</a:t>
            </a:r>
            <a:r>
              <a:rPr lang="fr-BE" baseline="0" dirty="0"/>
              <a:t> (</a:t>
            </a:r>
            <a:r>
              <a:rPr lang="nl-BE" dirty="0">
                <a:hlinkClick r:id="rId3"/>
              </a:rPr>
              <a:t>https://fedris.be/nl/professional/privesector/verzwaard-risico</a:t>
            </a:r>
            <a:r>
              <a:rPr lang="fr-BE" baseline="0" dirty="0"/>
              <a:t>)</a:t>
            </a:r>
          </a:p>
          <a:p>
            <a:r>
              <a:rPr lang="fr-BE" baseline="0" dirty="0" err="1"/>
              <a:t>Wettelijke</a:t>
            </a:r>
            <a:r>
              <a:rPr lang="fr-BE" baseline="0" dirty="0"/>
              <a:t> </a:t>
            </a:r>
            <a:r>
              <a:rPr lang="fr-BE" baseline="0" dirty="0" err="1"/>
              <a:t>factoren</a:t>
            </a:r>
            <a:r>
              <a:rPr lang="fr-BE" baseline="0" dirty="0"/>
              <a:t>: </a:t>
            </a:r>
            <a:r>
              <a:rPr lang="fr-BE" baseline="0" dirty="0" err="1"/>
              <a:t>aansprakelijkheid</a:t>
            </a:r>
            <a:r>
              <a:rPr lang="fr-BE" baseline="0" dirty="0"/>
              <a:t>, </a:t>
            </a:r>
            <a:r>
              <a:rPr lang="fr-BE" baseline="0" dirty="0" err="1"/>
              <a:t>straffen</a:t>
            </a:r>
            <a:r>
              <a:rPr lang="fr-BE" baseline="0" dirty="0"/>
              <a:t>, </a:t>
            </a:r>
            <a:r>
              <a:rPr lang="fr-BE" baseline="0" dirty="0" err="1"/>
              <a:t>boetes</a:t>
            </a:r>
            <a:r>
              <a:rPr lang="fr-BE" baseline="0" dirty="0"/>
              <a:t>, </a:t>
            </a:r>
            <a:r>
              <a:rPr lang="fr-BE" baseline="0" dirty="0" err="1"/>
              <a:t>enz</a:t>
            </a:r>
            <a:r>
              <a:rPr lang="fr-BE" baseline="0" dirty="0"/>
              <a:t>.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534864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E762FF-2627-4EB4-ACFB-ED0C307375B4}" type="slidenum">
              <a:rPr lang="nl-NL"/>
              <a:pPr/>
              <a:t>21</a:t>
            </a:fld>
            <a:endParaRPr lang="nl-NL"/>
          </a:p>
        </p:txBody>
      </p:sp>
      <p:sp>
        <p:nvSpPr>
          <p:cNvPr id="541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541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 eaLnBrk="0" hangingPunct="0">
              <a:spcBef>
                <a:spcPct val="0"/>
              </a:spcBef>
            </a:pPr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411141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Anim. 1 </a:t>
            </a:r>
            <a:r>
              <a:rPr lang="fr-BE" dirty="0" err="1"/>
              <a:t>risico</a:t>
            </a:r>
            <a:r>
              <a:rPr lang="fr-BE" dirty="0"/>
              <a:t> op </a:t>
            </a:r>
            <a:r>
              <a:rPr lang="fr-BE" dirty="0" err="1"/>
              <a:t>vallende</a:t>
            </a:r>
            <a:r>
              <a:rPr lang="fr-BE" dirty="0"/>
              <a:t> </a:t>
            </a:r>
            <a:r>
              <a:rPr lang="fr-BE" dirty="0" err="1"/>
              <a:t>voorwerpen</a:t>
            </a:r>
            <a:r>
              <a:rPr lang="fr-BE" dirty="0"/>
              <a:t> – Anim. 2 </a:t>
            </a:r>
            <a:r>
              <a:rPr lang="fr-BE" dirty="0" err="1"/>
              <a:t>risico</a:t>
            </a:r>
            <a:r>
              <a:rPr lang="fr-BE" dirty="0"/>
              <a:t> op </a:t>
            </a:r>
            <a:r>
              <a:rPr lang="fr-BE" dirty="0" err="1"/>
              <a:t>vallen</a:t>
            </a:r>
            <a:r>
              <a:rPr lang="fr-BE" dirty="0"/>
              <a:t> </a:t>
            </a:r>
            <a:r>
              <a:rPr lang="fr-BE" dirty="0" err="1"/>
              <a:t>voor</a:t>
            </a:r>
            <a:r>
              <a:rPr lang="fr-BE" dirty="0"/>
              <a:t> </a:t>
            </a:r>
            <a:r>
              <a:rPr lang="fr-BE" dirty="0" err="1"/>
              <a:t>personen</a:t>
            </a:r>
            <a:r>
              <a:rPr lang="fr-BE" dirty="0"/>
              <a:t> – Anim. 3 </a:t>
            </a:r>
            <a:r>
              <a:rPr lang="fr-BE" dirty="0" err="1"/>
              <a:t>risico</a:t>
            </a:r>
            <a:r>
              <a:rPr lang="fr-BE" dirty="0"/>
              <a:t> op </a:t>
            </a:r>
            <a:r>
              <a:rPr lang="fr-BE" dirty="0" err="1"/>
              <a:t>struikelen</a:t>
            </a:r>
            <a:r>
              <a:rPr lang="fr-BE" dirty="0"/>
              <a:t> – </a:t>
            </a:r>
            <a:r>
              <a:rPr lang="fr-BE" dirty="0" err="1"/>
              <a:t>anim</a:t>
            </a:r>
            <a:r>
              <a:rPr lang="fr-BE" dirty="0"/>
              <a:t>. 4 </a:t>
            </a:r>
            <a:r>
              <a:rPr lang="fr-BE" dirty="0" err="1"/>
              <a:t>PBM’s</a:t>
            </a:r>
            <a:r>
              <a:rPr lang="fr-BE" dirty="0"/>
              <a:t> en </a:t>
            </a:r>
            <a:r>
              <a:rPr lang="fr-BE" dirty="0" err="1"/>
              <a:t>kleding</a:t>
            </a:r>
            <a:r>
              <a:rPr lang="fr-BE" dirty="0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7780893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E762FF-2627-4EB4-ACFB-ED0C307375B4}" type="slidenum">
              <a:rPr lang="nl-NL"/>
              <a:pPr/>
              <a:t>23</a:t>
            </a:fld>
            <a:endParaRPr lang="nl-NL"/>
          </a:p>
        </p:txBody>
      </p:sp>
      <p:sp>
        <p:nvSpPr>
          <p:cNvPr id="541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541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 eaLnBrk="0" hangingPunct="0">
              <a:spcBef>
                <a:spcPct val="0"/>
              </a:spcBef>
            </a:pPr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5776913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Y – ontwerp en organisatie </a:t>
            </a:r>
          </a:p>
          <a:p>
            <a:r>
              <a:rPr lang="nl-BE" dirty="0"/>
              <a:t>= eliminatie en substitutie (door iets lichters)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59B669-4163-A942-A15F-ABAE585B9C25}" type="slidenum">
              <a:rPr kumimoji="0" lang="en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B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6577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050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altLang="nl-BE"/>
          </a:p>
        </p:txBody>
      </p:sp>
      <p:sp>
        <p:nvSpPr>
          <p:cNvPr id="150531" name="Rectangle 205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 cap="flat"/>
        </p:spPr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lvl="0"/>
            <a:r>
              <a:rPr lang="nl-NL"/>
              <a:t>Wetgeving Welzijn op het werk - november 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097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altLang="nl-BE"/>
          </a:p>
        </p:txBody>
      </p:sp>
      <p:sp>
        <p:nvSpPr>
          <p:cNvPr id="15667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 cap="flat"/>
        </p:spPr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lvl="0"/>
            <a:r>
              <a:rPr lang="nl-NL"/>
              <a:t>Wetgeving Welzijn op het werk - november 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674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altLang="nl-BE"/>
          </a:p>
        </p:txBody>
      </p:sp>
      <p:sp>
        <p:nvSpPr>
          <p:cNvPr id="1576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 cap="flat"/>
        </p:spPr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lvl="0"/>
            <a:r>
              <a:rPr lang="nl-NL"/>
              <a:t>Wetgeving Welzijn op het werk - november 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184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67F34-BB71-DC40-B16C-B13F09933A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694" y="2003129"/>
            <a:ext cx="9144000" cy="23876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nl-NL"/>
              <a:t>Klik om stijl te bewerken</a:t>
            </a:r>
            <a:endParaRPr lang="en-B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6F368C-5008-E242-BEB7-03BB3EB736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7694" y="4434021"/>
            <a:ext cx="9144000" cy="1655762"/>
          </a:xfrm>
        </p:spPr>
        <p:txBody>
          <a:bodyPr/>
          <a:lstStyle>
            <a:lvl1pPr marL="0" indent="0" algn="l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B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3A8CC-C341-4C41-B93B-B5310256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528063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CB600-1561-1E40-9339-1E404EE69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626"/>
            <a:ext cx="92202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B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5E339C-BB53-8C46-990B-B013F445D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9126"/>
            <a:ext cx="10775094" cy="374727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45E91-0BA3-BC46-A1E6-B174BC401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754437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D9ACF-FE41-0E4C-88D6-1AD04679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626"/>
            <a:ext cx="92202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7BDF43-3245-584E-95CE-D3053D3BA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040150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DBBC9-2B37-EB4C-81B9-E5632C5F2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4464" y="1981588"/>
            <a:ext cx="10488829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nl-NL"/>
              <a:t>Klik om stijl te bewerken</a:t>
            </a:r>
            <a:endParaRPr lang="en-B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D00FCF-6655-0D40-BBB4-448556C9A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599638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633C5-659D-5C41-9772-6A7E497A5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626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3E33BB-1829-844B-8A35-3158D20557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39126"/>
            <a:ext cx="5181600" cy="371020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5C4D9F-719E-C742-B3EC-9C7FAC9043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39126"/>
            <a:ext cx="5181600" cy="371020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680DB-8735-D44E-A6E0-8830B72CE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287058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11619-3470-6447-B217-DEEE14E12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278626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6591F2-54BC-1941-B2ED-0101B2DAF4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5946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AE7162-2CA9-DD4D-B6B9-B0735176F9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418576"/>
            <a:ext cx="5157787" cy="3055467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16C6EE-A1E9-2E4A-87D1-7C93DCB3B6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5946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4F374B-72D8-5847-B1DF-DB0A3CDD04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418576"/>
            <a:ext cx="5183188" cy="3055467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DBC731-58FD-6B49-BCA5-0BCF40029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205311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67122-FB8E-6042-B7C8-AB6906D51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5"/>
            <a:ext cx="4053488" cy="525162"/>
          </a:xfrm>
        </p:spPr>
        <p:txBody>
          <a:bodyPr anchor="t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B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0FD0F-9F82-D841-856F-610FB34F3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434829-E849-8B48-A37D-A4CCA2021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543479"/>
            <a:ext cx="405348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21EF9-07D4-ED4D-A22C-84067095F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506816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3BEE2-DA3F-7E4B-B826-97A20952E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4259" y="3458176"/>
            <a:ext cx="4299035" cy="1600200"/>
          </a:xfrm>
        </p:spPr>
        <p:txBody>
          <a:bodyPr anchor="b">
            <a:normAutofit/>
          </a:bodyPr>
          <a:lstStyle>
            <a:lvl1pPr>
              <a:defRPr sz="2400" b="1"/>
            </a:lvl1pPr>
          </a:lstStyle>
          <a:p>
            <a:r>
              <a:rPr lang="nl-NL"/>
              <a:t>Klik om stijl te bewerken</a:t>
            </a:r>
            <a:endParaRPr lang="en-BE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D51ABB-8128-6B48-A399-3DFAC0088C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9788" y="55493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B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2E8243-49A0-B044-9A06-06B53CA877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14259" y="5065516"/>
            <a:ext cx="4299035" cy="3630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28D01B-47CF-4A48-ABAE-ECEA47843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312435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C908AF-E621-2D44-B525-1A29123F2C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pPr/>
              <a:t>‹nr.›</a:t>
            </a:fld>
            <a:endParaRPr lang="en-BE" dirty="0"/>
          </a:p>
        </p:txBody>
      </p:sp>
    </p:spTree>
    <p:extLst>
      <p:ext uri="{BB962C8B-B14F-4D97-AF65-F5344CB8AC3E}">
        <p14:creationId xmlns:p14="http://schemas.microsoft.com/office/powerpoint/2010/main" val="1062055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4AADDB-5007-984E-A614-8965A6BC1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38938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D163-56CB-4EBB-9100-E6D6E9F2AC5B}" type="datetime1">
              <a:rPr lang="nl-BE" smtClean="0"/>
              <a:t>23/04/2025</a:t>
            </a:fld>
            <a:endParaRPr lang="nl-NL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/>
              <a:t>Faculteit, departement, dienst …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97500-7527-634B-90F4-69D0994C32B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68351" y="1655999"/>
            <a:ext cx="10655300" cy="439237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NL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4610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189DDB-5136-0948-954A-82B1D6CB9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B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8492-3FA1-6446-BE0F-E097B8894D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CA994-5C53-BD4F-992D-61DB89EC2B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70094" y="6127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accent1"/>
                </a:solidFill>
              </a:defRPr>
            </a:lvl1pPr>
          </a:lstStyle>
          <a:p>
            <a:fld id="{E280F6CC-6784-A943-B01C-08A9FA42E5E8}" type="slidenum">
              <a:rPr lang="en-BE" smtClean="0"/>
              <a:pPr/>
              <a:t>‹nr.›</a:t>
            </a:fld>
            <a:endParaRPr lang="en-BE" dirty="0"/>
          </a:p>
        </p:txBody>
      </p:sp>
    </p:spTree>
    <p:extLst>
      <p:ext uri="{BB962C8B-B14F-4D97-AF65-F5344CB8AC3E}">
        <p14:creationId xmlns:p14="http://schemas.microsoft.com/office/powerpoint/2010/main" val="16161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1" r:id="rId4"/>
    <p:sldLayoutId id="2147483652" r:id="rId5"/>
    <p:sldLayoutId id="2147483653" r:id="rId6"/>
    <p:sldLayoutId id="2147483656" r:id="rId7"/>
    <p:sldLayoutId id="2147483657" r:id="rId8"/>
    <p:sldLayoutId id="2147483658" r:id="rId9"/>
    <p:sldLayoutId id="2147483655" r:id="rId10"/>
    <p:sldLayoutId id="214748366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diagramLayout" Target="../diagrams/layout4.xml"/><Relationship Id="rId12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11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microsoft.com/office/2007/relationships/diagramDrawing" Target="../diagrams/drawing4.xml"/><Relationship Id="rId4" Type="http://schemas.openxmlformats.org/officeDocument/2006/relationships/image" Target="../media/image9.png"/><Relationship Id="rId9" Type="http://schemas.openxmlformats.org/officeDocument/2006/relationships/diagramColors" Target="../diagrams/colors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erk.belgie.be/nl/themas/welzijn-op-het-werk/algemene-beginselen/codex-over-het-welzijn-op-het-werk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diagramLayout" Target="../diagrams/layout8.xml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openxmlformats.org/officeDocument/2006/relationships/image" Target="../media/image26.png"/><Relationship Id="rId5" Type="http://schemas.openxmlformats.org/officeDocument/2006/relationships/diagramColors" Target="../diagrams/colors8.xml"/><Relationship Id="rId10" Type="http://schemas.openxmlformats.org/officeDocument/2006/relationships/image" Target="../media/image25.jpeg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erk.belgie.be/sites/default/files/content/documents/Welzijn%20op%20het%20werk/35205_arbeid_in_de_opleidingsinstelling_interpretatieve_nota_26_01_2023.pdf" TargetMode="External"/><Relationship Id="rId2" Type="http://schemas.openxmlformats.org/officeDocument/2006/relationships/hyperlink" Target="https://werk.belgie.be/sites/default/files/content/documents/Welzijn%20op%20het%20werk/Thema%20files/34122_interpretatie_zelfstandige%20als%20werkgever_2021_11_22.pdf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7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gif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B99FE-EEF2-5249-9EB2-0108395D2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694" y="1985056"/>
            <a:ext cx="9144000" cy="1966750"/>
          </a:xfrm>
        </p:spPr>
        <p:txBody>
          <a:bodyPr>
            <a:normAutofit/>
          </a:bodyPr>
          <a:lstStyle/>
          <a:p>
            <a:r>
              <a:rPr lang="nl-BE" dirty="0"/>
              <a:t>Welzijn op het werk doorheen de tijd: van ARAB naar Codex </a:t>
            </a:r>
            <a:endParaRPr lang="en-B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16B2D1-9476-D446-96E3-FC85DB1047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/>
              <a:t>Valérie Vervliet </a:t>
            </a:r>
          </a:p>
          <a:p>
            <a:r>
              <a:rPr lang="nl-BE" dirty="0"/>
              <a:t>Adviseur-generaal Normen Welzijn op het Werk </a:t>
            </a:r>
            <a:endParaRPr lang="en-BE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711F42FD-E9C0-26A0-36A0-8D9017C97C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5275" y="86733"/>
            <a:ext cx="2499577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18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1D14A92-A7E7-1FA2-62F4-84DA7B3D87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EVOLUTIE VAN VEILIGHEID NAAR WELZIJN 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A464DFA-D7BB-8A78-BDDD-FDABBE589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2</a:t>
            </a:fld>
            <a:endParaRPr lang="en-BE"/>
          </a:p>
        </p:txBody>
      </p:sp>
      <p:pic>
        <p:nvPicPr>
          <p:cNvPr id="4098" name="Picture 2" descr="Beschermingsmiddelen gebruiken, hoe dan? | Werk &amp; Veiligheid -  Kennisplatform over preventie, RI&amp;E en sociale veiligheid">
            <a:extLst>
              <a:ext uri="{FF2B5EF4-FFF2-40B4-BE49-F238E27FC236}">
                <a16:creationId xmlns:a16="http://schemas.microsoft.com/office/drawing/2014/main" id="{79CC660D-2D75-E064-FFBC-2430E792E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109" y="2401156"/>
            <a:ext cx="4470400" cy="2423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Omdat het vandaag Werelddag veiligheid en gezondheid op het werk is... |  Ruth Sintobin">
            <a:extLst>
              <a:ext uri="{FF2B5EF4-FFF2-40B4-BE49-F238E27FC236}">
                <a16:creationId xmlns:a16="http://schemas.microsoft.com/office/drawing/2014/main" id="{5B0ACC2C-642A-0749-CC14-23190662D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364" y="2484534"/>
            <a:ext cx="2987964" cy="210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243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ce réservé du contenu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6781259"/>
              </p:ext>
            </p:extLst>
          </p:nvPr>
        </p:nvGraphicFramePr>
        <p:xfrm>
          <a:off x="560649" y="1394267"/>
          <a:ext cx="5444624" cy="3844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el 2">
            <a:extLst>
              <a:ext uri="{FF2B5EF4-FFF2-40B4-BE49-F238E27FC236}">
                <a16:creationId xmlns:a16="http://schemas.microsoft.com/office/drawing/2014/main" id="{3D2DA0EA-3337-9E9A-7A12-80FEE9D67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altLang="fr-FR" sz="2800" dirty="0"/>
              <a:t>Waarom werken aan welzijn op het werk?</a:t>
            </a:r>
            <a:br>
              <a:rPr lang="nl-BE" altLang="fr-FR" sz="2800" dirty="0"/>
            </a:br>
            <a:endParaRPr lang="nl-BE" sz="2800" dirty="0"/>
          </a:p>
        </p:txBody>
      </p:sp>
      <p:sp>
        <p:nvSpPr>
          <p:cNvPr id="2" name="Tijdelijke aanduiding voor inhoud 2">
            <a:extLst>
              <a:ext uri="{FF2B5EF4-FFF2-40B4-BE49-F238E27FC236}">
                <a16:creationId xmlns:a16="http://schemas.microsoft.com/office/drawing/2014/main" id="{A6415910-5E7E-6BDE-C0F6-E0199DBD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2824" y="1362958"/>
            <a:ext cx="6005271" cy="4074803"/>
          </a:xfrm>
        </p:spPr>
        <p:txBody>
          <a:bodyPr>
            <a:normAutofit fontScale="92500" lnSpcReduction="20000"/>
          </a:bodyPr>
          <a:lstStyle/>
          <a:p>
            <a:r>
              <a:rPr lang="nl-BE" b="1" dirty="0"/>
              <a:t>Doel welzijnsbeleid ?   </a:t>
            </a:r>
          </a:p>
          <a:p>
            <a:pPr lvl="1"/>
            <a:r>
              <a:rPr lang="nl-BE" dirty="0"/>
              <a:t>arbeidsongevallen en beroepsziekten voorkomen </a:t>
            </a:r>
          </a:p>
          <a:p>
            <a:pPr lvl="1"/>
            <a:r>
              <a:rPr lang="nl-BE" dirty="0"/>
              <a:t>het werk aanpassen aan de mens in al zijn aspecten  </a:t>
            </a:r>
          </a:p>
          <a:p>
            <a:pPr marL="342900" lvl="1" indent="0">
              <a:buNone/>
            </a:pPr>
            <a:endParaRPr lang="nl-BE" dirty="0"/>
          </a:p>
          <a:p>
            <a:r>
              <a:rPr lang="nl-BE" b="1" dirty="0"/>
              <a:t>Hoe ?</a:t>
            </a:r>
            <a:r>
              <a:rPr lang="nl-BE" dirty="0"/>
              <a:t> </a:t>
            </a:r>
          </a:p>
          <a:p>
            <a:pPr lvl="1"/>
            <a:r>
              <a:rPr lang="nl-BE" dirty="0"/>
              <a:t>Risico’s analyseren in functie van de activiteiten van de onderneming, het aantal werknemers en hun specifiek risicoprofiel </a:t>
            </a:r>
          </a:p>
          <a:p>
            <a:pPr lvl="1"/>
            <a:r>
              <a:rPr lang="nl-BE" dirty="0"/>
              <a:t>Preventiemaatregelen nemen </a:t>
            </a:r>
          </a:p>
          <a:p>
            <a:pPr lvl="2"/>
            <a:r>
              <a:rPr lang="nl-BE" dirty="0"/>
              <a:t>Risico’s uitschakelen </a:t>
            </a:r>
          </a:p>
          <a:p>
            <a:pPr lvl="2"/>
            <a:r>
              <a:rPr lang="nl-BE" dirty="0"/>
              <a:t>Overblijvende risico’s zoveel mogelijk beperken </a:t>
            </a:r>
          </a:p>
          <a:p>
            <a:pPr lvl="2"/>
            <a:r>
              <a:rPr lang="nl-BE" dirty="0"/>
              <a:t>Restrisico’s zoveel mogelijk beheersen </a:t>
            </a:r>
          </a:p>
          <a:p>
            <a:pPr lvl="2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8292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353E4264-B532-F2B9-7852-A7CDB86152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3499255"/>
              </p:ext>
            </p:extLst>
          </p:nvPr>
        </p:nvGraphicFramePr>
        <p:xfrm>
          <a:off x="1621654" y="651585"/>
          <a:ext cx="8948691" cy="50817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itel 9">
            <a:extLst>
              <a:ext uri="{FF2B5EF4-FFF2-40B4-BE49-F238E27FC236}">
                <a16:creationId xmlns:a16="http://schemas.microsoft.com/office/drawing/2014/main" id="{8C3D3783-7222-4A5E-8C49-A35C1A3BA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950" y="484209"/>
            <a:ext cx="6589199" cy="715417"/>
          </a:xfrm>
        </p:spPr>
        <p:txBody>
          <a:bodyPr/>
          <a:lstStyle/>
          <a:p>
            <a:r>
              <a:rPr lang="nl-BE" dirty="0"/>
              <a:t>Er was eens…   </a:t>
            </a: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86841FED-7E83-5374-087B-F82186CC3E7E}"/>
              </a:ext>
            </a:extLst>
          </p:cNvPr>
          <p:cNvSpPr txBox="1"/>
          <p:nvPr/>
        </p:nvSpPr>
        <p:spPr>
          <a:xfrm>
            <a:off x="7013301" y="3868445"/>
            <a:ext cx="50138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Vernieuwend door:</a:t>
            </a:r>
          </a:p>
          <a:p>
            <a:pPr marL="285750" indent="-285750">
              <a:buFontTx/>
              <a:buChar char="-"/>
            </a:pPr>
            <a:r>
              <a:rPr lang="nl-BE" sz="1600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Zowel technische veiligheid als algemene preventie van slechte gezondheid als gevolg van het werk</a:t>
            </a:r>
          </a:p>
          <a:p>
            <a:pPr marL="285750" indent="-285750">
              <a:buFontTx/>
              <a:buChar char="-"/>
            </a:pPr>
            <a:r>
              <a:rPr lang="nl-BE" sz="1600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Introductie van het principe van risicoanalyse</a:t>
            </a:r>
          </a:p>
          <a:p>
            <a:pPr marL="285750" indent="-285750">
              <a:buFontTx/>
              <a:buChar char="-"/>
            </a:pPr>
            <a:r>
              <a:rPr lang="nl-BE" sz="1600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Preventieprincipes: prioriteit voor het wegnemen van risico’s bij de bron, betrokkenheid werknemers en periodieke herbeoordeling van risico’s </a:t>
            </a:r>
          </a:p>
          <a:p>
            <a:pPr marL="285750" indent="-285750">
              <a:buFontTx/>
              <a:buChar char="-"/>
            </a:pPr>
            <a:r>
              <a:rPr lang="nl-BE" sz="1600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Hoofdverantwoordelijkheid ligt bij werkgever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7907331B-8E99-CDD1-C65C-D831DDBC5CA0}"/>
              </a:ext>
            </a:extLst>
          </p:cNvPr>
          <p:cNvSpPr txBox="1"/>
          <p:nvPr/>
        </p:nvSpPr>
        <p:spPr>
          <a:xfrm>
            <a:off x="976616" y="2836702"/>
            <a:ext cx="3474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i="1" dirty="0">
                <a:solidFill>
                  <a:schemeClr val="accent4"/>
                </a:solidFill>
              </a:rPr>
              <a:t>Tussen 1947 en 1993: gedetailleerde, technische voorschriften en werknemersinspraak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DDE2E16-263A-1565-954F-9F332B4CB4C7}"/>
              </a:ext>
            </a:extLst>
          </p:cNvPr>
          <p:cNvSpPr txBox="1"/>
          <p:nvPr/>
        </p:nvSpPr>
        <p:spPr>
          <a:xfrm>
            <a:off x="10046137" y="2295852"/>
            <a:ext cx="19503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i="1" dirty="0">
                <a:solidFill>
                  <a:schemeClr val="accent1"/>
                </a:solidFill>
              </a:rPr>
              <a:t>Codificatie van koninklijke besluiten die welzijnswet uitvoeren + omzetting thema-richtlijnen + ARAB</a:t>
            </a:r>
          </a:p>
        </p:txBody>
      </p:sp>
    </p:spTree>
    <p:extLst>
      <p:ext uri="{BB962C8B-B14F-4D97-AF65-F5344CB8AC3E}">
        <p14:creationId xmlns:p14="http://schemas.microsoft.com/office/powerpoint/2010/main" val="369561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2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0C5A4D-C585-6425-0B5B-3A7D9B013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565" y="207442"/>
            <a:ext cx="6589199" cy="1280890"/>
          </a:xfrm>
        </p:spPr>
        <p:txBody>
          <a:bodyPr>
            <a:normAutofit fontScale="90000"/>
          </a:bodyPr>
          <a:lstStyle/>
          <a:p>
            <a:r>
              <a:rPr lang="nl-BE" dirty="0"/>
              <a:t>Evolutie van middelen (hoe) naar doelstellingen (wat)</a:t>
            </a:r>
          </a:p>
        </p:txBody>
      </p:sp>
      <p:graphicFrame>
        <p:nvGraphicFramePr>
          <p:cNvPr id="6" name="Tijdelijke aanduiding voor inhoud 5">
            <a:extLst>
              <a:ext uri="{FF2B5EF4-FFF2-40B4-BE49-F238E27FC236}">
                <a16:creationId xmlns:a16="http://schemas.microsoft.com/office/drawing/2014/main" id="{B309A2FF-9C8A-7D98-EBEA-D59ADEE9E4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8546364"/>
              </p:ext>
            </p:extLst>
          </p:nvPr>
        </p:nvGraphicFramePr>
        <p:xfrm>
          <a:off x="1528565" y="1488332"/>
          <a:ext cx="9134869" cy="5107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0F19689-3001-D5AD-70F1-EFC149FF3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293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A16012-B208-F023-653F-FF2568F48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584" y="411046"/>
            <a:ext cx="9564620" cy="1280890"/>
          </a:xfrm>
        </p:spPr>
        <p:txBody>
          <a:bodyPr>
            <a:normAutofit fontScale="90000"/>
          </a:bodyPr>
          <a:lstStyle/>
          <a:p>
            <a:r>
              <a:rPr lang="nl-BE" dirty="0"/>
              <a:t>Evolutie van veiligheid &amp; gezondheid naar welzijn op het werk 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D990286-4D0E-D711-32F2-73E14D1BA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14" name="Tijdelijke aanduiding voor inhoud 13">
            <a:extLst>
              <a:ext uri="{FF2B5EF4-FFF2-40B4-BE49-F238E27FC236}">
                <a16:creationId xmlns:a16="http://schemas.microsoft.com/office/drawing/2014/main" id="{00BC2EDD-02F6-F210-77B4-CF87F98268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3008" y="1960946"/>
            <a:ext cx="2066577" cy="722462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F2C1DE91-1311-14ED-C7AC-91D96BB93B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8068"/>
          <a:stretch/>
        </p:blipFill>
        <p:spPr>
          <a:xfrm>
            <a:off x="1551070" y="2952419"/>
            <a:ext cx="1536829" cy="754581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EA2E72A4-D324-1260-8B66-0675F38AAC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6295" y="4878899"/>
            <a:ext cx="1882066" cy="754581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DB1D8277-F47E-77BE-3C5C-54F2AE5BCB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1130" y="4153457"/>
            <a:ext cx="1983362" cy="694989"/>
          </a:xfrm>
          <a:prstGeom prst="rect">
            <a:avLst/>
          </a:prstGeom>
        </p:spPr>
      </p:pic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324F6C27-5A44-9E65-83B6-ADCF6A1307F9}"/>
              </a:ext>
            </a:extLst>
          </p:cNvPr>
          <p:cNvGraphicFramePr/>
          <p:nvPr/>
        </p:nvGraphicFramePr>
        <p:xfrm>
          <a:off x="3242789" y="172325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0" name="Afbeelding 19">
            <a:extLst>
              <a:ext uri="{FF2B5EF4-FFF2-40B4-BE49-F238E27FC236}">
                <a16:creationId xmlns:a16="http://schemas.microsoft.com/office/drawing/2014/main" id="{CECDADAE-8B2F-2FFA-2727-9DF5515CC1B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63866" y="2113354"/>
            <a:ext cx="2304135" cy="800827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5F341F6B-17B6-97CC-B8C9-276179D57DC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31321" y="4721337"/>
            <a:ext cx="1795992" cy="754581"/>
          </a:xfrm>
          <a:prstGeom prst="rect">
            <a:avLst/>
          </a:prstGeom>
        </p:spPr>
      </p:pic>
      <p:pic>
        <p:nvPicPr>
          <p:cNvPr id="22" name="Afbeelding 21">
            <a:extLst>
              <a:ext uri="{FF2B5EF4-FFF2-40B4-BE49-F238E27FC236}">
                <a16:creationId xmlns:a16="http://schemas.microsoft.com/office/drawing/2014/main" id="{927E9FED-71E9-6189-FD52-5064812D740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14395" y="1867110"/>
            <a:ext cx="1882066" cy="79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21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EE71AD-240C-CF6A-D586-BD23D3695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3518" y="266757"/>
            <a:ext cx="6801959" cy="706631"/>
          </a:xfrm>
        </p:spPr>
        <p:txBody>
          <a:bodyPr/>
          <a:lstStyle/>
          <a:p>
            <a:r>
              <a:rPr lang="nl-BE" dirty="0"/>
              <a:t>7 welzijnsdomeinen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AA936CF-CF3C-5F4C-3DAE-D2F02FF32F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5955644"/>
              </p:ext>
            </p:extLst>
          </p:nvPr>
        </p:nvGraphicFramePr>
        <p:xfrm>
          <a:off x="710118" y="973388"/>
          <a:ext cx="10573966" cy="4674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4540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8BC49AB-972B-9C9B-6950-3D21AE1365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WETTELIJK KADER WELZIJN OP HET WERK  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AF1388B-D511-538E-7298-2CD00007D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8</a:t>
            </a:fld>
            <a:endParaRPr lang="en-BE"/>
          </a:p>
        </p:txBody>
      </p:sp>
      <p:pic>
        <p:nvPicPr>
          <p:cNvPr id="1026" name="Picture 2" descr="Cartoon: aan regels geen gebrek... | Arbeidsveiligheid.net">
            <a:extLst>
              <a:ext uri="{FF2B5EF4-FFF2-40B4-BE49-F238E27FC236}">
                <a16:creationId xmlns:a16="http://schemas.microsoft.com/office/drawing/2014/main" id="{EC5A78A8-5C2F-7461-5644-60EFDD7D7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895" y="1662545"/>
            <a:ext cx="3541905" cy="353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81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F89D255-BF54-756C-1CFF-41B74C889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39C23C43-A1BF-892B-62DB-AA15B5D5249D}"/>
              </a:ext>
            </a:extLst>
          </p:cNvPr>
          <p:cNvGraphicFramePr/>
          <p:nvPr/>
        </p:nvGraphicFramePr>
        <p:xfrm>
          <a:off x="2748000" y="1207364"/>
          <a:ext cx="6754800" cy="46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Ovaal 9">
            <a:extLst>
              <a:ext uri="{FF2B5EF4-FFF2-40B4-BE49-F238E27FC236}">
                <a16:creationId xmlns:a16="http://schemas.microsoft.com/office/drawing/2014/main" id="{5F12B222-CEC0-C721-555E-9960EF08A743}"/>
              </a:ext>
            </a:extLst>
          </p:cNvPr>
          <p:cNvSpPr/>
          <p:nvPr/>
        </p:nvSpPr>
        <p:spPr>
          <a:xfrm>
            <a:off x="7656525" y="3522849"/>
            <a:ext cx="1644313" cy="1617322"/>
          </a:xfrm>
          <a:prstGeom prst="ellipse">
            <a:avLst/>
          </a:prstGeom>
          <a:solidFill>
            <a:schemeClr val="accent1">
              <a:alpha val="51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b="1" dirty="0">
                <a:solidFill>
                  <a:schemeClr val="tx1"/>
                </a:solidFill>
              </a:rPr>
              <a:t>ARBIS</a:t>
            </a:r>
          </a:p>
          <a:p>
            <a:pPr algn="ctr"/>
            <a:r>
              <a:rPr lang="nl-BE" sz="1200" b="1" dirty="0">
                <a:solidFill>
                  <a:schemeClr val="tx1"/>
                </a:solidFill>
              </a:rPr>
              <a:t>Algemeen reglement bescherming tegen ioniserende straling</a:t>
            </a:r>
          </a:p>
        </p:txBody>
      </p:sp>
      <p:sp>
        <p:nvSpPr>
          <p:cNvPr id="11" name="Ovaal 10">
            <a:extLst>
              <a:ext uri="{FF2B5EF4-FFF2-40B4-BE49-F238E27FC236}">
                <a16:creationId xmlns:a16="http://schemas.microsoft.com/office/drawing/2014/main" id="{65386965-3951-8289-5CAA-338B8D7BE32B}"/>
              </a:ext>
            </a:extLst>
          </p:cNvPr>
          <p:cNvSpPr/>
          <p:nvPr/>
        </p:nvSpPr>
        <p:spPr>
          <a:xfrm>
            <a:off x="2891163" y="2121764"/>
            <a:ext cx="1837677" cy="1865262"/>
          </a:xfrm>
          <a:prstGeom prst="ellipse">
            <a:avLst/>
          </a:prstGeom>
          <a:solidFill>
            <a:schemeClr val="accent6">
              <a:alpha val="57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b="1" dirty="0">
                <a:solidFill>
                  <a:schemeClr val="tx1"/>
                </a:solidFill>
              </a:rPr>
              <a:t>AREI - </a:t>
            </a:r>
            <a:r>
              <a:rPr lang="nl-BE" sz="1600" b="1" dirty="0">
                <a:solidFill>
                  <a:schemeClr val="tx1"/>
                </a:solidFill>
              </a:rPr>
              <a:t>algemeen reglement elektrische installaties</a:t>
            </a:r>
            <a:endParaRPr lang="nl-BE" b="1" dirty="0">
              <a:solidFill>
                <a:schemeClr val="tx1"/>
              </a:solidFill>
            </a:endParaRPr>
          </a:p>
        </p:txBody>
      </p:sp>
      <p:sp>
        <p:nvSpPr>
          <p:cNvPr id="12" name="Ovaal 11">
            <a:extLst>
              <a:ext uri="{FF2B5EF4-FFF2-40B4-BE49-F238E27FC236}">
                <a16:creationId xmlns:a16="http://schemas.microsoft.com/office/drawing/2014/main" id="{D4FE50DD-C1B9-BF7E-5DD1-67F8C18FFD7B}"/>
              </a:ext>
            </a:extLst>
          </p:cNvPr>
          <p:cNvSpPr/>
          <p:nvPr/>
        </p:nvSpPr>
        <p:spPr>
          <a:xfrm>
            <a:off x="7258975" y="1019665"/>
            <a:ext cx="1216241" cy="1207363"/>
          </a:xfrm>
          <a:prstGeom prst="ellipse">
            <a:avLst/>
          </a:prstGeom>
          <a:solidFill>
            <a:schemeClr val="accent2">
              <a:alpha val="31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b="1" dirty="0">
                <a:solidFill>
                  <a:schemeClr val="tx1"/>
                </a:solidFill>
              </a:rPr>
              <a:t>Cao’s </a:t>
            </a:r>
            <a:r>
              <a:rPr lang="nl-BE" sz="1100" b="1" dirty="0">
                <a:solidFill>
                  <a:schemeClr val="tx1"/>
                </a:solidFill>
              </a:rPr>
              <a:t>collectieve arbeidsovereenkomsten</a:t>
            </a:r>
            <a:endParaRPr lang="nl-BE" b="1" dirty="0">
              <a:solidFill>
                <a:schemeClr val="tx1"/>
              </a:solidFill>
            </a:endParaRPr>
          </a:p>
        </p:txBody>
      </p:sp>
      <p:sp>
        <p:nvSpPr>
          <p:cNvPr id="13" name="Ovaal 12">
            <a:extLst>
              <a:ext uri="{FF2B5EF4-FFF2-40B4-BE49-F238E27FC236}">
                <a16:creationId xmlns:a16="http://schemas.microsoft.com/office/drawing/2014/main" id="{E262E2C4-DB70-2252-6CCA-2337AF555F1A}"/>
              </a:ext>
            </a:extLst>
          </p:cNvPr>
          <p:cNvSpPr/>
          <p:nvPr/>
        </p:nvSpPr>
        <p:spPr>
          <a:xfrm>
            <a:off x="4728840" y="319597"/>
            <a:ext cx="1296139" cy="1207363"/>
          </a:xfrm>
          <a:prstGeom prst="ellipse">
            <a:avLst/>
          </a:prstGeom>
          <a:solidFill>
            <a:schemeClr val="accent3">
              <a:alpha val="26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b="1" dirty="0">
                <a:solidFill>
                  <a:schemeClr val="tx1"/>
                </a:solidFill>
              </a:rPr>
              <a:t>ADR </a:t>
            </a:r>
            <a:r>
              <a:rPr lang="nl-BE" sz="1200" b="1" dirty="0">
                <a:solidFill>
                  <a:schemeClr val="tx1"/>
                </a:solidFill>
              </a:rPr>
              <a:t>(vervoer) </a:t>
            </a:r>
            <a:r>
              <a:rPr lang="nl-BE" b="1" dirty="0">
                <a:solidFill>
                  <a:schemeClr val="tx1"/>
                </a:solidFill>
              </a:rPr>
              <a:t>ATEX </a:t>
            </a:r>
            <a:r>
              <a:rPr lang="nl-BE" sz="1200" b="1" dirty="0">
                <a:solidFill>
                  <a:schemeClr val="tx1"/>
                </a:solidFill>
              </a:rPr>
              <a:t>(explosieven)</a:t>
            </a:r>
            <a:endParaRPr lang="nl-BE" b="1" dirty="0">
              <a:solidFill>
                <a:schemeClr val="tx1"/>
              </a:solidFill>
            </a:endParaRPr>
          </a:p>
        </p:txBody>
      </p:sp>
      <p:sp>
        <p:nvSpPr>
          <p:cNvPr id="3" name="Ovaal 2">
            <a:extLst>
              <a:ext uri="{FF2B5EF4-FFF2-40B4-BE49-F238E27FC236}">
                <a16:creationId xmlns:a16="http://schemas.microsoft.com/office/drawing/2014/main" id="{3F26D19A-0E67-ECA5-506E-D0103F6B364C}"/>
              </a:ext>
            </a:extLst>
          </p:cNvPr>
          <p:cNvSpPr/>
          <p:nvPr/>
        </p:nvSpPr>
        <p:spPr>
          <a:xfrm>
            <a:off x="5786739" y="5659025"/>
            <a:ext cx="618521" cy="595218"/>
          </a:xfrm>
          <a:prstGeom prst="ellipse">
            <a:avLst/>
          </a:prstGeom>
          <a:solidFill>
            <a:schemeClr val="accent1">
              <a:alpha val="51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200" b="1" dirty="0">
                <a:solidFill>
                  <a:schemeClr val="tx1"/>
                </a:solidFill>
              </a:rPr>
              <a:t>ILO</a:t>
            </a:r>
          </a:p>
        </p:txBody>
      </p:sp>
    </p:spTree>
    <p:extLst>
      <p:ext uri="{BB962C8B-B14F-4D97-AF65-F5344CB8AC3E}">
        <p14:creationId xmlns:p14="http://schemas.microsoft.com/office/powerpoint/2010/main" val="305648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35033" y="110575"/>
            <a:ext cx="7457242" cy="914400"/>
          </a:xfrm>
        </p:spPr>
        <p:txBody>
          <a:bodyPr>
            <a:normAutofit fontScale="90000"/>
          </a:bodyPr>
          <a:lstStyle/>
          <a:p>
            <a:r>
              <a:rPr lang="nl-BE" dirty="0"/>
              <a:t>Welzijnswet van 4 augustus 1996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48514" y="1183812"/>
            <a:ext cx="8997825" cy="43221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BE" sz="3200" dirty="0"/>
              <a:t>De Welzijnswet is een zgn. </a:t>
            </a:r>
            <a:r>
              <a:rPr lang="nl-BE" sz="3200" b="1" dirty="0"/>
              <a:t>kaderwet</a:t>
            </a:r>
          </a:p>
          <a:p>
            <a:pPr lvl="1"/>
            <a:r>
              <a:rPr lang="nl-BE" sz="2800" dirty="0"/>
              <a:t>Omzetting kaderrichtlijn veiligheid en gezondheid</a:t>
            </a:r>
          </a:p>
          <a:p>
            <a:pPr lvl="1"/>
            <a:r>
              <a:rPr lang="nl-BE" sz="2800" dirty="0"/>
              <a:t>De wet zelf geeft algemene doelstellingen</a:t>
            </a:r>
          </a:p>
          <a:p>
            <a:pPr lvl="1"/>
            <a:r>
              <a:rPr lang="nl-BE" sz="2800" dirty="0"/>
              <a:t>Details worden geregeld in de uitvoeringsbesluiten (codex)</a:t>
            </a:r>
          </a:p>
          <a:p>
            <a:pPr marL="0" indent="0">
              <a:buNone/>
            </a:pPr>
            <a:endParaRPr lang="nl-BE" sz="3200" dirty="0"/>
          </a:p>
          <a:p>
            <a:pPr marL="0" indent="0">
              <a:buNone/>
            </a:pPr>
            <a:r>
              <a:rPr lang="nl-BE" sz="3200" dirty="0"/>
              <a:t>Deze wet valt onder het </a:t>
            </a:r>
            <a:r>
              <a:rPr lang="nl-BE" sz="3200" b="1" dirty="0"/>
              <a:t>strafrecht</a:t>
            </a:r>
          </a:p>
          <a:p>
            <a:pPr lvl="1"/>
            <a:r>
              <a:rPr lang="nl-BE" sz="2800" dirty="0"/>
              <a:t>De toepassing ervan is verplicht</a:t>
            </a:r>
          </a:p>
          <a:p>
            <a:pPr lvl="1"/>
            <a:r>
              <a:rPr lang="nl-BE" sz="2800" dirty="0"/>
              <a:t>inbreuken kunnen gecontroleerd en bestraft worden, ongeacht of er schade is</a:t>
            </a:r>
          </a:p>
          <a:p>
            <a:pPr lvl="1"/>
            <a:endParaRPr lang="nl-NL" sz="28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302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1984443" y="115902"/>
            <a:ext cx="7743767" cy="1007079"/>
          </a:xfrm>
        </p:spPr>
        <p:txBody>
          <a:bodyPr>
            <a:normAutofit/>
          </a:bodyPr>
          <a:lstStyle/>
          <a:p>
            <a:r>
              <a:rPr lang="nl-BE" sz="4000" dirty="0"/>
              <a:t>Codex over het Welzijn op het Werk</a:t>
            </a:r>
            <a:endParaRPr lang="nl-BE" dirty="0"/>
          </a:p>
        </p:txBody>
      </p:sp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2091447" y="1083475"/>
            <a:ext cx="9242001" cy="4691050"/>
          </a:xfrm>
        </p:spPr>
        <p:txBody>
          <a:bodyPr>
            <a:noAutofit/>
          </a:bodyPr>
          <a:lstStyle/>
          <a:p>
            <a:r>
              <a:rPr lang="nl-BE" sz="2400" dirty="0"/>
              <a:t>28 april 2017: </a:t>
            </a:r>
            <a:r>
              <a:rPr lang="nl-BE" sz="2400" b="1" dirty="0"/>
              <a:t>coördinatie</a:t>
            </a:r>
            <a:r>
              <a:rPr lang="nl-BE" sz="2400" dirty="0">
                <a:solidFill>
                  <a:srgbClr val="FF0000"/>
                </a:solidFill>
              </a:rPr>
              <a:t> </a:t>
            </a:r>
            <a:r>
              <a:rPr lang="nl-BE" sz="2400" dirty="0"/>
              <a:t>van alle uitvoeringsbesluiten van de welzijnswet sinds 1993 (m.u.v. KB 25 januari 2001 over tijdelijke en mobiele bouwplaatsen) </a:t>
            </a:r>
          </a:p>
          <a:p>
            <a:r>
              <a:rPr lang="nl-BE" sz="2400" dirty="0"/>
              <a:t>De codex is een </a:t>
            </a:r>
            <a:r>
              <a:rPr lang="nl-BE" sz="2400" b="1" dirty="0"/>
              <a:t>reglementair besluit </a:t>
            </a:r>
          </a:p>
          <a:p>
            <a:pPr algn="ctr">
              <a:buFont typeface="Symbol" panose="05050102010706020507" pitchFamily="18" charset="2"/>
              <a:buChar char="Þ"/>
            </a:pPr>
            <a:r>
              <a:rPr lang="nl-BE" sz="2400" dirty="0"/>
              <a:t>Geen discussie over de juridische waarde van de tekst ! </a:t>
            </a:r>
          </a:p>
          <a:p>
            <a:pPr fontAlgn="ctr"/>
            <a:r>
              <a:rPr lang="nl-BE" sz="2400" dirty="0"/>
              <a:t>Bevat </a:t>
            </a:r>
            <a:r>
              <a:rPr lang="nl-BE" sz="2400" b="1" dirty="0"/>
              <a:t>10 boeken, </a:t>
            </a:r>
            <a:r>
              <a:rPr lang="nl-BE" sz="2400" dirty="0"/>
              <a:t>onderverdeeld in titels, hoofdstukken en afdelingen, en onderafdelingen</a:t>
            </a:r>
            <a:endParaRPr lang="nl-BE" sz="2400" dirty="0">
              <a:solidFill>
                <a:srgbClr val="FF0000"/>
              </a:solidFill>
            </a:endParaRPr>
          </a:p>
          <a:p>
            <a:pPr marL="457200" lvl="1" indent="0" fontAlgn="ctr">
              <a:buNone/>
            </a:pPr>
            <a:r>
              <a:rPr lang="nl-BE" dirty="0"/>
              <a:t>	</a:t>
            </a:r>
            <a:r>
              <a:rPr lang="nl-BE" sz="1800" i="1" dirty="0"/>
              <a:t>Boek IX. Collectieve bescherming en individuele uitrusting </a:t>
            </a:r>
          </a:p>
          <a:p>
            <a:pPr marL="914400" lvl="2" indent="0" fontAlgn="ctr">
              <a:buNone/>
            </a:pPr>
            <a:r>
              <a:rPr lang="nl-BE" sz="1800" i="1" dirty="0"/>
              <a:t>      Titel 1. Collectieve beschermingsmiddelen </a:t>
            </a:r>
          </a:p>
          <a:p>
            <a:pPr marL="914400" lvl="2" indent="0" fontAlgn="ctr">
              <a:buNone/>
            </a:pPr>
            <a:r>
              <a:rPr lang="nl-BE" sz="1800" i="1" dirty="0">
                <a:solidFill>
                  <a:srgbClr val="FF0000"/>
                </a:solidFill>
              </a:rPr>
              <a:t>	artikel IX.1-1 tot artikel IX.1-20</a:t>
            </a:r>
          </a:p>
          <a:p>
            <a:pPr marL="914400" lvl="2" indent="0" fontAlgn="ctr">
              <a:buNone/>
            </a:pPr>
            <a:r>
              <a:rPr lang="nl-BE" sz="1800" i="1" dirty="0">
                <a:solidFill>
                  <a:srgbClr val="FF0000"/>
                </a:solidFill>
              </a:rPr>
              <a:t>	bijlage IX.1-1 en bijlage IX.1-2 </a:t>
            </a:r>
          </a:p>
          <a:p>
            <a:pPr marL="914400" lvl="2" indent="0" fontAlgn="ctr">
              <a:buNone/>
            </a:pPr>
            <a:r>
              <a:rPr lang="nl-BE" sz="1800" i="1" dirty="0"/>
              <a:t>      Titel 2. Persoonlijke beschermingsmiddelen </a:t>
            </a:r>
          </a:p>
          <a:p>
            <a:pPr marL="914400" lvl="2" indent="0" fontAlgn="ctr">
              <a:buNone/>
            </a:pPr>
            <a:r>
              <a:rPr lang="nl-BE" sz="1800" i="1" dirty="0">
                <a:solidFill>
                  <a:srgbClr val="FF0000"/>
                </a:solidFill>
              </a:rPr>
              <a:t>	artikel IX.2-1 tot artikel IX.2-26</a:t>
            </a:r>
          </a:p>
          <a:p>
            <a:pPr marL="914400" lvl="2" indent="0" fontAlgn="ctr">
              <a:buNone/>
            </a:pPr>
            <a:r>
              <a:rPr lang="nl-BE" sz="1800" i="1" dirty="0">
                <a:solidFill>
                  <a:srgbClr val="FF0000"/>
                </a:solidFill>
              </a:rPr>
              <a:t>	bijlage IX.2-1, IX.2-2 en IX.2-3</a:t>
            </a:r>
            <a:endParaRPr lang="nl-BE" sz="1600" i="1" dirty="0">
              <a:hlinkClick r:id="rId2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542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FA590A19-EF32-B533-61AD-6E4DFFF81E65}"/>
              </a:ext>
            </a:extLst>
          </p:cNvPr>
          <p:cNvSpPr/>
          <p:nvPr/>
        </p:nvSpPr>
        <p:spPr>
          <a:xfrm>
            <a:off x="355107" y="5344357"/>
            <a:ext cx="4687410" cy="1384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2100000" y="6210000"/>
            <a:ext cx="648000" cy="64800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00000" y="216000"/>
            <a:ext cx="7991738" cy="1152000"/>
          </a:xfrm>
        </p:spPr>
        <p:txBody>
          <a:bodyPr anchor="ctr">
            <a:normAutofit/>
          </a:bodyPr>
          <a:lstStyle/>
          <a:p>
            <a:r>
              <a:rPr lang="nl-NL" dirty="0"/>
              <a:t>Structuur van de codex</a:t>
            </a:r>
            <a:endParaRPr lang="nl-BE" dirty="0"/>
          </a:p>
        </p:txBody>
      </p:sp>
      <p:graphicFrame>
        <p:nvGraphicFramePr>
          <p:cNvPr id="14" name="Tijdelijke aanduiding voor inhoud 2">
            <a:extLst>
              <a:ext uri="{FF2B5EF4-FFF2-40B4-BE49-F238E27FC236}">
                <a16:creationId xmlns:a16="http://schemas.microsoft.com/office/drawing/2014/main" id="{B30C76B3-33B3-FA83-4428-1F64FE6E52C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483843173"/>
              </p:ext>
            </p:extLst>
          </p:nvPr>
        </p:nvGraphicFramePr>
        <p:xfrm>
          <a:off x="1172323" y="1545332"/>
          <a:ext cx="9214551" cy="518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kstvak 3">
            <a:extLst>
              <a:ext uri="{FF2B5EF4-FFF2-40B4-BE49-F238E27FC236}">
                <a16:creationId xmlns:a16="http://schemas.microsoft.com/office/drawing/2014/main" id="{33C23551-E9FB-9CFD-A213-951BA3A54732}"/>
              </a:ext>
            </a:extLst>
          </p:cNvPr>
          <p:cNvSpPr txBox="1"/>
          <p:nvPr/>
        </p:nvSpPr>
        <p:spPr>
          <a:xfrm>
            <a:off x="1535838" y="1217049"/>
            <a:ext cx="81626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b="1" dirty="0"/>
              <a:t>Bevat belangrijke definities &amp; basisregels die toepasbaar zijn op alle welzijnsdomeinen</a:t>
            </a:r>
          </a:p>
        </p:txBody>
      </p:sp>
      <p:sp>
        <p:nvSpPr>
          <p:cNvPr id="6" name="Pijl: gekromd rechts 5">
            <a:extLst>
              <a:ext uri="{FF2B5EF4-FFF2-40B4-BE49-F238E27FC236}">
                <a16:creationId xmlns:a16="http://schemas.microsoft.com/office/drawing/2014/main" id="{4B7F359F-FC6D-E247-C8F7-E68E24AE4927}"/>
              </a:ext>
            </a:extLst>
          </p:cNvPr>
          <p:cNvSpPr/>
          <p:nvPr/>
        </p:nvSpPr>
        <p:spPr>
          <a:xfrm rot="2606807">
            <a:off x="776298" y="1097327"/>
            <a:ext cx="514936" cy="916550"/>
          </a:xfrm>
          <a:prstGeom prst="curvedRightArrow">
            <a:avLst>
              <a:gd name="adj1" fmla="val 38805"/>
              <a:gd name="adj2" fmla="val 65240"/>
              <a:gd name="adj3" fmla="val 25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311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4D90743B-4EC4-2629-B8D6-5071F577376D}"/>
              </a:ext>
            </a:extLst>
          </p:cNvPr>
          <p:cNvSpPr/>
          <p:nvPr/>
        </p:nvSpPr>
        <p:spPr>
          <a:xfrm>
            <a:off x="167172" y="5299969"/>
            <a:ext cx="3854412" cy="13582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0C6D715-C21A-F71C-6528-24A411860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985" y="98864"/>
            <a:ext cx="7914254" cy="1280890"/>
          </a:xfrm>
        </p:spPr>
        <p:txBody>
          <a:bodyPr>
            <a:normAutofit fontScale="90000"/>
          </a:bodyPr>
          <a:lstStyle/>
          <a:p>
            <a:r>
              <a:rPr lang="nl-BE" dirty="0"/>
              <a:t>Hoe komt deze wetgeving tot stand?</a:t>
            </a:r>
          </a:p>
        </p:txBody>
      </p:sp>
      <p:graphicFrame>
        <p:nvGraphicFramePr>
          <p:cNvPr id="6" name="Tijdelijke aanduiding voor inhoud 5">
            <a:extLst>
              <a:ext uri="{FF2B5EF4-FFF2-40B4-BE49-F238E27FC236}">
                <a16:creationId xmlns:a16="http://schemas.microsoft.com/office/drawing/2014/main" id="{A1DAEAEE-90A7-92DD-F43A-28959D8C66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3222326"/>
              </p:ext>
            </p:extLst>
          </p:nvPr>
        </p:nvGraphicFramePr>
        <p:xfrm>
          <a:off x="674940" y="1770326"/>
          <a:ext cx="10280342" cy="46852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BC19B56-35E8-E023-FA6B-CC7F28D74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pic>
        <p:nvPicPr>
          <p:cNvPr id="1026" name="Picture 2" descr="Vlag van Europa - Wikipedia">
            <a:extLst>
              <a:ext uri="{FF2B5EF4-FFF2-40B4-BE49-F238E27FC236}">
                <a16:creationId xmlns:a16="http://schemas.microsoft.com/office/drawing/2014/main" id="{4B2434FC-D784-102F-8C15-33D412C8A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89" y="1487536"/>
            <a:ext cx="902934" cy="601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arinval: “We gaan niet raken aan kunstenaarsstatuut” | Economie | hln.be">
            <a:extLst>
              <a:ext uri="{FF2B5EF4-FFF2-40B4-BE49-F238E27FC236}">
                <a16:creationId xmlns:a16="http://schemas.microsoft.com/office/drawing/2014/main" id="{577C1F83-416B-E1F3-820C-E0766FC43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571" y="1341925"/>
            <a:ext cx="750507" cy="75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OD Werkgelegenheid, Arbeid en Sociaal Overleg">
            <a:extLst>
              <a:ext uri="{FF2B5EF4-FFF2-40B4-BE49-F238E27FC236}">
                <a16:creationId xmlns:a16="http://schemas.microsoft.com/office/drawing/2014/main" id="{BC2BB68F-41C7-462A-831C-1F5ABEA79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074" y="1192010"/>
            <a:ext cx="913984" cy="91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e stapstenen van het sociaal overleg in de 80 jaren na het sociaal pact:…  | Manou Doutrepont">
            <a:extLst>
              <a:ext uri="{FF2B5EF4-FFF2-40B4-BE49-F238E27FC236}">
                <a16:creationId xmlns:a16="http://schemas.microsoft.com/office/drawing/2014/main" id="{3EB55362-09FA-B813-653E-F72C81E46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013" y="1105326"/>
            <a:ext cx="1758477" cy="1114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Juridische vacatures bij Raad van State - Legaljob.be">
            <a:extLst>
              <a:ext uri="{FF2B5EF4-FFF2-40B4-BE49-F238E27FC236}">
                <a16:creationId xmlns:a16="http://schemas.microsoft.com/office/drawing/2014/main" id="{1477D7DD-4B75-48C7-CB50-0DD031313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595" y="1192010"/>
            <a:ext cx="1466665" cy="146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Organisatie en bevoegdheden van de federale overheid van België |  Vlaanderen.be">
            <a:extLst>
              <a:ext uri="{FF2B5EF4-FFF2-40B4-BE49-F238E27FC236}">
                <a16:creationId xmlns:a16="http://schemas.microsoft.com/office/drawing/2014/main" id="{0178457F-D541-9113-4EEB-8939E140F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511" y="5703127"/>
            <a:ext cx="1554820" cy="103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Nog geen elektronische handtekening voor koning Filip | De Standaard Mobile">
            <a:extLst>
              <a:ext uri="{FF2B5EF4-FFF2-40B4-BE49-F238E27FC236}">
                <a16:creationId xmlns:a16="http://schemas.microsoft.com/office/drawing/2014/main" id="{19415C54-010C-A2B1-3B30-74E53D1B6D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4" r="33305"/>
          <a:stretch/>
        </p:blipFill>
        <p:spPr bwMode="auto">
          <a:xfrm>
            <a:off x="5283580" y="5539284"/>
            <a:ext cx="1052030" cy="127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rage Wegen | Gouden tips van de Staatsbladlezer (deel 2)">
            <a:extLst>
              <a:ext uri="{FF2B5EF4-FFF2-40B4-BE49-F238E27FC236}">
                <a16:creationId xmlns:a16="http://schemas.microsoft.com/office/drawing/2014/main" id="{75F07E27-BE18-6CDB-7BF8-A81223D70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333" y="5665990"/>
            <a:ext cx="1827970" cy="91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633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C298E00-3466-4C38-93DD-D0C7D6442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WELZIJNSWETGEVING: </a:t>
            </a:r>
          </a:p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WIE VALT ERONDER?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5FC1E39-EC54-F2A2-79DC-FD4B35F30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14</a:t>
            </a:fld>
            <a:endParaRPr lang="en-BE"/>
          </a:p>
        </p:txBody>
      </p:sp>
      <p:pic>
        <p:nvPicPr>
          <p:cNvPr id="5122" name="Picture 2" descr="Cartoon: waarschuwing achteraf | Arbeidsveiligheid.net">
            <a:extLst>
              <a:ext uri="{FF2B5EF4-FFF2-40B4-BE49-F238E27FC236}">
                <a16:creationId xmlns:a16="http://schemas.microsoft.com/office/drawing/2014/main" id="{4AEE9D2F-FC35-2ADF-35DE-12300F751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566" y="1721466"/>
            <a:ext cx="4528128" cy="341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500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6">
            <a:extLst>
              <a:ext uri="{FF2B5EF4-FFF2-40B4-BE49-F238E27FC236}">
                <a16:creationId xmlns:a16="http://schemas.microsoft.com/office/drawing/2014/main" id="{139F3502-8600-45F4-9FF9-A46251BCA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494" y="471436"/>
            <a:ext cx="10719880" cy="888453"/>
          </a:xfrm>
        </p:spPr>
        <p:txBody>
          <a:bodyPr>
            <a:normAutofit fontScale="90000"/>
          </a:bodyPr>
          <a:lstStyle/>
          <a:p>
            <a:r>
              <a:rPr lang="nl-BE" dirty="0"/>
              <a:t>Welzijnswet &amp; Codex = van toepassing op “werknemers”</a:t>
            </a:r>
          </a:p>
        </p:txBody>
      </p:sp>
      <p:sp>
        <p:nvSpPr>
          <p:cNvPr id="18" name="Espace réservé du texte 17"/>
          <p:cNvSpPr>
            <a:spLocks noGrp="1"/>
          </p:cNvSpPr>
          <p:nvPr>
            <p:ph idx="1"/>
          </p:nvPr>
        </p:nvSpPr>
        <p:spPr>
          <a:xfrm>
            <a:off x="1058424" y="1374030"/>
            <a:ext cx="10719879" cy="4648401"/>
          </a:xfrm>
        </p:spPr>
        <p:txBody>
          <a:bodyPr>
            <a:normAutofit/>
          </a:bodyPr>
          <a:lstStyle/>
          <a:p>
            <a:r>
              <a:rPr lang="nl-BE" sz="1800" b="1" dirty="0"/>
              <a:t>Werknemers = wie tewerkgesteld wordt met een arbeidsovereenkomst </a:t>
            </a:r>
          </a:p>
          <a:p>
            <a:r>
              <a:rPr lang="nl-BE" sz="1800" b="1" dirty="0"/>
              <a:t>Met werknemers gelijkgestelde personen: </a:t>
            </a:r>
            <a:r>
              <a:rPr lang="nl-BE" sz="1800" b="1" dirty="0">
                <a:solidFill>
                  <a:srgbClr val="FF0000"/>
                </a:solidFill>
              </a:rPr>
              <a:t>wie arbeid verricht onder GEZAG van een ander persoon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BE" sz="1800" dirty="0">
                <a:solidFill>
                  <a:srgbClr val="FF0000"/>
                </a:solidFill>
              </a:rPr>
              <a:t>anders dan in het kader van een arbeidsovereenkomst</a:t>
            </a:r>
            <a:r>
              <a:rPr lang="nl-BE" sz="1800" dirty="0"/>
              <a:t>: 	</a:t>
            </a:r>
          </a:p>
          <a:p>
            <a:pPr lvl="2">
              <a:buFont typeface="Wingdings" pitchFamily="2" charset="2"/>
              <a:buChar char="ü"/>
              <a:defRPr/>
            </a:pPr>
            <a:r>
              <a:rPr lang="nl-BE" sz="1600" b="1" dirty="0">
                <a:latin typeface="Arial" charset="0"/>
                <a:ea typeface="ＭＳ Ｐゴシック" panose="020B0600070205080204" pitchFamily="34" charset="-128"/>
                <a:cs typeface="Arial" charset="0"/>
              </a:rPr>
              <a:t>statutair overheidspersoneel: ook voor de publieke sector!</a:t>
            </a:r>
          </a:p>
          <a:p>
            <a:pPr lvl="2">
              <a:buFont typeface="Wingdings" pitchFamily="2" charset="2"/>
              <a:buChar char="ü"/>
              <a:defRPr/>
            </a:pPr>
            <a:r>
              <a:rPr lang="nl-BE" sz="1600" dirty="0">
                <a:latin typeface="Arial" charset="0"/>
                <a:ea typeface="ＭＳ Ｐゴシック" panose="020B0600070205080204" pitchFamily="34" charset="-128"/>
                <a:cs typeface="Arial" charset="0"/>
              </a:rPr>
              <a:t>Uitzendarbeid en terbeschikkingstelling (PWA, OCMW, …)</a:t>
            </a:r>
          </a:p>
          <a:p>
            <a:pPr lvl="2">
              <a:buFont typeface="Wingdings" pitchFamily="2" charset="2"/>
              <a:buChar char="ü"/>
              <a:defRPr/>
            </a:pPr>
            <a:r>
              <a:rPr lang="nl-BE" sz="1600" dirty="0">
                <a:latin typeface="Arial" charset="0"/>
                <a:ea typeface="ＭＳ Ｐゴシック" panose="020B0600070205080204" pitchFamily="34" charset="-128"/>
                <a:cs typeface="Arial" charset="0"/>
              </a:rPr>
              <a:t>vrijwilligerswerk indien er een </a:t>
            </a:r>
            <a:r>
              <a:rPr lang="nl-BE" sz="1600" dirty="0" err="1">
                <a:latin typeface="Arial" charset="0"/>
                <a:ea typeface="ＭＳ Ｐゴシック" panose="020B0600070205080204" pitchFamily="34" charset="-128"/>
                <a:cs typeface="Arial" charset="0"/>
              </a:rPr>
              <a:t>gezagsrelatie</a:t>
            </a:r>
            <a:r>
              <a:rPr lang="nl-BE" sz="1600" dirty="0">
                <a:latin typeface="Arial" charset="0"/>
                <a:ea typeface="ＭＳ Ｐゴシック" panose="020B0600070205080204" pitchFamily="34" charset="-128"/>
                <a:cs typeface="Arial" charset="0"/>
              </a:rPr>
              <a:t> bestaat (bv. brandweer)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BE" sz="1800" dirty="0"/>
              <a:t>personen die een </a:t>
            </a:r>
            <a:r>
              <a:rPr lang="nl-BE" sz="1800" dirty="0">
                <a:solidFill>
                  <a:srgbClr val="FF0000"/>
                </a:solidFill>
              </a:rPr>
              <a:t>beroepsopleiding </a:t>
            </a:r>
            <a:r>
              <a:rPr lang="nl-BE" sz="1800" dirty="0"/>
              <a:t>volgen waarbij in het opleidingsprogramma een vorm van arbeid wordt voorzien die al dan niet wordt uitgevoerd in de opleidingsinstelling; 	</a:t>
            </a:r>
            <a:endParaRPr lang="nl-BE" sz="1600" dirty="0">
              <a:latin typeface="Arial" charset="0"/>
              <a:ea typeface="ＭＳ Ｐゴシック" panose="020B0600070205080204" pitchFamily="34" charset="-128"/>
              <a:cs typeface="Arial" charset="0"/>
            </a:endParaRPr>
          </a:p>
          <a:p>
            <a:pPr lvl="2">
              <a:buFont typeface="Wingdings" pitchFamily="2" charset="2"/>
              <a:buChar char="ü"/>
              <a:defRPr/>
            </a:pPr>
            <a:r>
              <a:rPr lang="nl-BE" sz="1600" dirty="0">
                <a:latin typeface="Arial" charset="0"/>
                <a:ea typeface="ＭＳ Ｐゴシック" panose="020B0600070205080204" pitchFamily="34" charset="-128"/>
                <a:cs typeface="Arial" charset="0"/>
              </a:rPr>
              <a:t>Bv. wie een opleiding volgt in het kader van de reglementering betreffende de tewerkstelling (VDAB, Centra voor herintegratie, enz.)</a:t>
            </a:r>
            <a:endParaRPr lang="nl-BE" sz="16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nl-BE" sz="1800" dirty="0"/>
              <a:t>Personen verbonden door een </a:t>
            </a:r>
            <a:r>
              <a:rPr lang="nl-BE" sz="1800" dirty="0">
                <a:solidFill>
                  <a:srgbClr val="FF0000"/>
                </a:solidFill>
              </a:rPr>
              <a:t>leerovereenkomst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BE" sz="1800" dirty="0">
                <a:solidFill>
                  <a:srgbClr val="FF0000"/>
                </a:solidFill>
              </a:rPr>
              <a:t>Stagiairs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BE" sz="1800" dirty="0">
                <a:solidFill>
                  <a:srgbClr val="FF0000"/>
                </a:solidFill>
              </a:rPr>
              <a:t>Leerlingen en studenten </a:t>
            </a:r>
            <a:r>
              <a:rPr lang="nl-BE" sz="1800" dirty="0"/>
              <a:t>(indien een vorm van arbeid in de onderwijsinstelling wordt verricht)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BE" sz="1800" dirty="0">
                <a:solidFill>
                  <a:srgbClr val="FF0000"/>
                </a:solidFill>
              </a:rPr>
              <a:t>Dienstboden</a:t>
            </a:r>
            <a:r>
              <a:rPr lang="nl-BE" sz="1800" dirty="0"/>
              <a:t> en ander </a:t>
            </a:r>
            <a:r>
              <a:rPr lang="nl-BE" sz="1800" dirty="0">
                <a:solidFill>
                  <a:srgbClr val="FF0000"/>
                </a:solidFill>
              </a:rPr>
              <a:t>huispersoneel</a:t>
            </a:r>
          </a:p>
        </p:txBody>
      </p:sp>
    </p:spTree>
    <p:extLst>
      <p:ext uri="{BB962C8B-B14F-4D97-AF65-F5344CB8AC3E}">
        <p14:creationId xmlns:p14="http://schemas.microsoft.com/office/powerpoint/2010/main" val="848539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321873" y="459785"/>
            <a:ext cx="7910265" cy="9374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nl-NL" sz="3600" b="1" i="0" u="none" strike="noStrike" kern="0" cap="none" spc="0" baseline="0">
                <a:solidFill>
                  <a:srgbClr val="CC6600"/>
                </a:solidFill>
                <a:effectLst>
                  <a:outerShdw dist="38096" dir="2700000">
                    <a:srgbClr val="C0C0C0"/>
                  </a:outerShdw>
                </a:effectLst>
                <a:uFillTx/>
                <a:latin typeface="Arial"/>
              </a:defRPr>
            </a:lvl1pPr>
          </a:lstStyle>
          <a:p>
            <a:r>
              <a:rPr lang="nl-BE" b="0" dirty="0">
                <a:solidFill>
                  <a:schemeClr val="accent1"/>
                </a:solidFill>
                <a:effectLst/>
              </a:rPr>
              <a:t>Belangrijkste criterium = gezag</a:t>
            </a:r>
            <a:endParaRPr lang="nl-BE" b="0" dirty="0">
              <a:solidFill>
                <a:schemeClr val="tx2"/>
              </a:solidFill>
              <a:effectLst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748000" y="1653463"/>
            <a:ext cx="6264696" cy="4044107"/>
          </a:xfrm>
          <a:prstGeom prst="rect">
            <a:avLst/>
          </a:prstGeom>
        </p:spPr>
        <p:txBody>
          <a:bodyPr/>
          <a:lstStyle>
            <a:lvl1pPr marL="342900" marR="0" lvl="0" indent="-342900" algn="l" defTabSz="914400" rtl="0"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en-US" sz="2400" b="1" i="0" u="none" strike="noStrike" kern="0" cap="none" spc="0" baseline="0">
                <a:solidFill>
                  <a:srgbClr val="5571B1"/>
                </a:solidFill>
                <a:uFillTx/>
                <a:latin typeface="Arial"/>
              </a:defRPr>
            </a:lvl1pPr>
            <a:lvl2pPr marL="742950" marR="0" lvl="1" indent="-285750" algn="l" defTabSz="914400" rtl="0" eaLnBrk="1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en-US" sz="2000" b="0" i="0" u="none" strike="noStrike" kern="0" cap="none" spc="0" baseline="0">
                <a:solidFill>
                  <a:srgbClr val="3366FF"/>
                </a:solidFill>
                <a:uFillTx/>
                <a:latin typeface="Arial"/>
              </a:defRPr>
            </a:lvl2pPr>
            <a:lvl3pPr marL="1143000" marR="0" lvl="2" indent="-228600" algn="l" defTabSz="914400" rtl="0" eaLnBrk="1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  <a:tabLst/>
              <a:defRPr lang="en-US" sz="2000" b="0" i="0" u="none" strike="noStrike" kern="0" cap="none" spc="0" baseline="0">
                <a:solidFill>
                  <a:srgbClr val="CC6600"/>
                </a:solidFill>
                <a:uFillTx/>
                <a:latin typeface="Arial"/>
              </a:defRPr>
            </a:lvl3pPr>
            <a:lvl4pPr marL="1600200" marR="0" lvl="3" indent="-228600" algn="l" defTabSz="914400" rtl="0" eaLnBrk="1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en-US" sz="2000" b="0" i="0" u="none" strike="noStrike" kern="0" cap="none" spc="0" baseline="0">
                <a:solidFill>
                  <a:srgbClr val="003399"/>
                </a:solidFill>
                <a:uFillTx/>
                <a:latin typeface="Arial"/>
              </a:defRPr>
            </a:lvl4pPr>
            <a:lvl5pPr marL="2057400" marR="0" lvl="4" indent="-228600" algn="l" defTabSz="914400" rtl="0" eaLnBrk="1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»"/>
              <a:tabLst/>
              <a:defRPr lang="en-US" sz="2000" b="0" i="0" u="none" strike="noStrike" kern="0" cap="none" spc="0" baseline="0">
                <a:solidFill>
                  <a:srgbClr val="003399"/>
                </a:solidFill>
                <a:uFillTx/>
                <a:latin typeface="Arial"/>
              </a:defRPr>
            </a:lvl5pPr>
          </a:lstStyle>
          <a:p>
            <a:pPr marL="381000" indent="-381000" algn="ctr">
              <a:spcBef>
                <a:spcPts val="1800"/>
              </a:spcBef>
              <a:buNone/>
            </a:pPr>
            <a:r>
              <a:rPr lang="nl-NL" b="0" dirty="0">
                <a:solidFill>
                  <a:schemeClr val="tx1"/>
                </a:solidFill>
              </a:rPr>
              <a:t>Men heeft gezag indien men kan bepalen </a:t>
            </a:r>
          </a:p>
          <a:p>
            <a:pPr marL="381000" indent="-381000" algn="ctr">
              <a:spcBef>
                <a:spcPts val="1800"/>
              </a:spcBef>
              <a:buNone/>
            </a:pPr>
            <a:r>
              <a:rPr lang="nl-NL" dirty="0">
                <a:solidFill>
                  <a:schemeClr val="tx1"/>
                </a:solidFill>
              </a:rPr>
              <a:t>WAT, WAAR en WANNEER </a:t>
            </a:r>
            <a:br>
              <a:rPr lang="nl-NL" b="0" dirty="0">
                <a:solidFill>
                  <a:schemeClr val="tx1"/>
                </a:solidFill>
              </a:rPr>
            </a:br>
            <a:r>
              <a:rPr lang="nl-NL" b="0" dirty="0">
                <a:solidFill>
                  <a:schemeClr val="tx1"/>
                </a:solidFill>
              </a:rPr>
              <a:t>iemand iets moet uitvoeren</a:t>
            </a:r>
            <a:br>
              <a:rPr lang="nl-NL" b="0" dirty="0">
                <a:solidFill>
                  <a:schemeClr val="tx1"/>
                </a:solidFill>
              </a:rPr>
            </a:br>
            <a:r>
              <a:rPr lang="nl-NL" b="0" dirty="0">
                <a:solidFill>
                  <a:schemeClr val="tx1"/>
                </a:solidFill>
              </a:rPr>
              <a:t>(= opdracht geven),</a:t>
            </a:r>
          </a:p>
          <a:p>
            <a:pPr marL="0" indent="0" algn="ctr">
              <a:spcBef>
                <a:spcPts val="1800"/>
              </a:spcBef>
              <a:buNone/>
              <a:tabLst>
                <a:tab pos="449263" algn="l"/>
              </a:tabLst>
            </a:pPr>
            <a:r>
              <a:rPr lang="nl-NL" dirty="0">
                <a:solidFill>
                  <a:schemeClr val="tx1"/>
                </a:solidFill>
              </a:rPr>
              <a:t>OP WELKE WIJZE</a:t>
            </a:r>
            <a:br>
              <a:rPr lang="nl-NL" b="0" dirty="0">
                <a:solidFill>
                  <a:schemeClr val="tx1"/>
                </a:solidFill>
              </a:rPr>
            </a:br>
            <a:r>
              <a:rPr lang="nl-NL" b="0" dirty="0">
                <a:solidFill>
                  <a:schemeClr val="tx1"/>
                </a:solidFill>
              </a:rPr>
              <a:t>het moet worden uitgevoerd en</a:t>
            </a:r>
            <a:br>
              <a:rPr lang="nl-NL" b="0" dirty="0">
                <a:solidFill>
                  <a:schemeClr val="tx1"/>
                </a:solidFill>
              </a:rPr>
            </a:br>
            <a:r>
              <a:rPr lang="nl-NL" b="0" dirty="0">
                <a:solidFill>
                  <a:schemeClr val="tx1"/>
                </a:solidFill>
              </a:rPr>
              <a:t>(= instructies geven en controleren)</a:t>
            </a:r>
          </a:p>
          <a:p>
            <a:pPr marL="381000" indent="-381000" algn="ctr">
              <a:spcBef>
                <a:spcPts val="1800"/>
              </a:spcBef>
              <a:buNone/>
            </a:pPr>
            <a:r>
              <a:rPr lang="nl-NL" dirty="0">
                <a:solidFill>
                  <a:schemeClr val="tx1"/>
                </a:solidFill>
              </a:rPr>
              <a:t>de MIDDELEN</a:t>
            </a:r>
            <a:br>
              <a:rPr lang="nl-NL" b="0" dirty="0">
                <a:solidFill>
                  <a:schemeClr val="tx1"/>
                </a:solidFill>
              </a:rPr>
            </a:br>
            <a:r>
              <a:rPr lang="nl-NL" b="0" dirty="0">
                <a:solidFill>
                  <a:schemeClr val="tx1"/>
                </a:solidFill>
              </a:rPr>
              <a:t> ervoor ter beschikking worden gesteld</a:t>
            </a: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2905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1507787" y="207804"/>
            <a:ext cx="8550614" cy="65626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nl-BE" sz="3200" dirty="0">
                <a:latin typeface="+mn-lt"/>
              </a:rPr>
              <a:t>Welzijnswet = van toepassing op “werkgevers”</a:t>
            </a:r>
            <a:endParaRPr lang="nl-NL" sz="3200" dirty="0">
              <a:latin typeface="+mn-lt"/>
            </a:endParaRPr>
          </a:p>
        </p:txBody>
      </p:sp>
      <p:sp>
        <p:nvSpPr>
          <p:cNvPr id="48133" name="Rectangle 3"/>
          <p:cNvSpPr>
            <a:spLocks noGrp="1" noChangeArrowheads="1"/>
          </p:cNvSpPr>
          <p:nvPr>
            <p:ph idx="1"/>
          </p:nvPr>
        </p:nvSpPr>
        <p:spPr>
          <a:xfrm>
            <a:off x="453353" y="948282"/>
            <a:ext cx="11159941" cy="5179468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nl-NL" altLang="nl-BE" sz="2400" dirty="0"/>
              <a:t>= wie werknemers en daarmee gelijkgestelde werknemers tewerkstelt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nl-NL" altLang="nl-BE" sz="2400" b="1" u="sng" dirty="0"/>
              <a:t>let op</a:t>
            </a:r>
            <a:r>
              <a:rPr lang="nl-NL" altLang="nl-BE" sz="2400" b="1" dirty="0"/>
              <a:t>: onder gezag tewerkstellen = geen arbeidsovereenkomst vereist !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nl-NL" altLang="nl-BE" sz="2400" i="1" dirty="0"/>
              <a:t>= controle over arbeidsplaats, -middelen, … = verantwoordelijk voor welzijn op het werk</a:t>
            </a:r>
          </a:p>
          <a:p>
            <a:pPr>
              <a:lnSpc>
                <a:spcPct val="80000"/>
              </a:lnSpc>
              <a:buFont typeface="Symbol" panose="05050102010706020507" pitchFamily="18" charset="2"/>
              <a:buChar char="Þ"/>
            </a:pPr>
            <a:r>
              <a:rPr lang="nl-NL" altLang="nl-BE" sz="2400" dirty="0"/>
              <a:t>Ook gebruikers van uitzendkrachten of ander ter beschikking gesteld of gedetacheerd personeel</a:t>
            </a:r>
          </a:p>
          <a:p>
            <a:pPr>
              <a:lnSpc>
                <a:spcPct val="80000"/>
              </a:lnSpc>
              <a:buFont typeface="Symbol" panose="05050102010706020507" pitchFamily="18" charset="2"/>
              <a:buChar char="Þ"/>
            </a:pPr>
            <a:r>
              <a:rPr lang="nl-NL" altLang="nl-BE" sz="2400" dirty="0">
                <a:solidFill>
                  <a:srgbClr val="FF0000"/>
                </a:solidFill>
              </a:rPr>
              <a:t>Maar ook: stagegever, beroepsopleidingsinstituut, werkgever duaal leren, werkgever </a:t>
            </a:r>
            <a:r>
              <a:rPr lang="nl-NL" altLang="nl-BE" sz="2400" dirty="0" err="1">
                <a:solidFill>
                  <a:srgbClr val="FF0000"/>
                </a:solidFill>
              </a:rPr>
              <a:t>studentenjob</a:t>
            </a:r>
            <a:r>
              <a:rPr lang="nl-NL" altLang="nl-BE" sz="2400" dirty="0">
                <a:solidFill>
                  <a:srgbClr val="FF0000"/>
                </a:solidFill>
              </a:rPr>
              <a:t>, … </a:t>
            </a:r>
          </a:p>
          <a:p>
            <a:pPr lvl="1">
              <a:lnSpc>
                <a:spcPct val="80000"/>
              </a:lnSpc>
              <a:buFont typeface="Symbol" panose="05050102010706020507" pitchFamily="18" charset="2"/>
              <a:buChar char="Þ"/>
            </a:pPr>
            <a:r>
              <a:rPr lang="nl-NL" altLang="nl-BE" sz="2000" dirty="0"/>
              <a:t>ook als zelfstandige hierbij optreedt als werkgever: zie nota HUA-TWW op website:  </a:t>
            </a:r>
            <a:r>
              <a:rPr lang="nl-NL" altLang="nl-BE" sz="1200" dirty="0">
                <a:solidFill>
                  <a:srgbClr val="FF0000"/>
                </a:solidFill>
                <a:hlinkClick r:id="rId2"/>
              </a:rPr>
              <a:t>https://werk.belgie.be/sites/default/files/content/documents/Welzijn%20op%20het%20werk/Thema%20files/34122_interpretatie_zelfstandige%20als%20werkgever_2021_11_22.pdf</a:t>
            </a:r>
            <a:r>
              <a:rPr lang="nl-NL" altLang="nl-BE" sz="1200" dirty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80000"/>
              </a:lnSpc>
              <a:buFont typeface="Symbol" panose="05050102010706020507" pitchFamily="18" charset="2"/>
              <a:buChar char="Þ"/>
            </a:pPr>
            <a:r>
              <a:rPr lang="nl-NL" altLang="nl-BE" sz="2400" dirty="0">
                <a:solidFill>
                  <a:srgbClr val="FF0000"/>
                </a:solidFill>
              </a:rPr>
              <a:t>En ook: school indien daar vorm van arbeid wordt verricht, bv. praktijklessen</a:t>
            </a:r>
          </a:p>
          <a:p>
            <a:pPr lvl="1">
              <a:lnSpc>
                <a:spcPct val="80000"/>
              </a:lnSpc>
              <a:buFont typeface="Symbol" panose="05050102010706020507" pitchFamily="18" charset="2"/>
              <a:buChar char="Þ"/>
            </a:pPr>
            <a:r>
              <a:rPr lang="nl-NL" altLang="nl-BE" sz="2000" dirty="0"/>
              <a:t>Let op: onder strikte voorwaarden kunnen ook praktijklessen buiten de school hieronder vallen: </a:t>
            </a:r>
          </a:p>
          <a:p>
            <a:pPr marL="457200" lvl="1" indent="0">
              <a:lnSpc>
                <a:spcPct val="80000"/>
              </a:lnSpc>
              <a:buNone/>
            </a:pPr>
            <a:r>
              <a:rPr lang="nl-NL" altLang="nl-BE" sz="2000" dirty="0"/>
              <a:t>zie nota HUA-TWW op website:  </a:t>
            </a:r>
            <a:r>
              <a:rPr lang="nl-NL" altLang="nl-BE" sz="1200" dirty="0">
                <a:solidFill>
                  <a:srgbClr val="FF0000"/>
                </a:solidFill>
                <a:hlinkClick r:id="rId3"/>
              </a:rPr>
              <a:t>https://werk.belgie.be/sites/default/files/content/documents/Welzijn%20op%20het%20werk/35205_arbeid_in_de_opleidingsinstelling_interpretatieve_nota_26_01_2023.pdf</a:t>
            </a:r>
            <a:r>
              <a:rPr lang="nl-NL" altLang="nl-BE" sz="1200" dirty="0">
                <a:solidFill>
                  <a:srgbClr val="FF0000"/>
                </a:solidFill>
              </a:rPr>
              <a:t> 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nl-NL" altLang="nl-BE" sz="1100" dirty="0">
              <a:solidFill>
                <a:srgbClr val="FF000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nl-NL" altLang="nl-BE" sz="2400" i="1" dirty="0"/>
          </a:p>
          <a:p>
            <a:pPr marL="0" indent="0">
              <a:lnSpc>
                <a:spcPct val="80000"/>
              </a:lnSpc>
              <a:buNone/>
            </a:pPr>
            <a:endParaRPr lang="nl-NL" altLang="nl-BE" sz="2000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815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55B93F1-CD5D-2E2C-2317-2DFE20BD1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WELZIJN: WIE DOET WAT?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9CCA19E-D16B-3D60-A8BC-034906FE3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18</a:t>
            </a:fld>
            <a:endParaRPr lang="en-BE"/>
          </a:p>
        </p:txBody>
      </p:sp>
      <p:pic>
        <p:nvPicPr>
          <p:cNvPr id="2050" name="Picture 2" descr="Cartoon: wie is verantwoordelijk? | Arbeidsveiligheid.net">
            <a:extLst>
              <a:ext uri="{FF2B5EF4-FFF2-40B4-BE49-F238E27FC236}">
                <a16:creationId xmlns:a16="http://schemas.microsoft.com/office/drawing/2014/main" id="{4FABFEB7-5DF5-0F70-B29C-11907F7AA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763" y="1386898"/>
            <a:ext cx="5629275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803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0"/>
          <p:cNvSpPr>
            <a:spLocks noGrp="1"/>
          </p:cNvSpPr>
          <p:nvPr>
            <p:ph type="title"/>
          </p:nvPr>
        </p:nvSpPr>
        <p:spPr>
          <a:xfrm>
            <a:off x="3057391" y="587671"/>
            <a:ext cx="6978673" cy="538834"/>
          </a:xfrm>
        </p:spPr>
        <p:txBody>
          <a:bodyPr>
            <a:normAutofit fontScale="90000"/>
          </a:bodyPr>
          <a:lstStyle/>
          <a:p>
            <a:r>
              <a:rPr lang="nl-BE" altLang="fr-FR" dirty="0">
                <a:cs typeface="Geneva" pitchFamily="125" charset="0"/>
              </a:rPr>
              <a:t>Actoren van welzijn op het werk </a:t>
            </a:r>
            <a:endParaRPr lang="nl-BE" dirty="0"/>
          </a:p>
        </p:txBody>
      </p:sp>
      <p:sp>
        <p:nvSpPr>
          <p:cNvPr id="8" name="Ellipse 7"/>
          <p:cNvSpPr/>
          <p:nvPr/>
        </p:nvSpPr>
        <p:spPr>
          <a:xfrm>
            <a:off x="1976762" y="1464816"/>
            <a:ext cx="8185211" cy="4669654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BE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Ellipse 8"/>
          <p:cNvSpPr/>
          <p:nvPr/>
        </p:nvSpPr>
        <p:spPr>
          <a:xfrm>
            <a:off x="4043772" y="2539207"/>
            <a:ext cx="4104456" cy="2481671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BE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75645" y="2786818"/>
            <a:ext cx="254223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91" indent="-1191" algn="ctr" defTabSz="685800">
              <a:defRPr/>
            </a:pPr>
            <a:r>
              <a:rPr lang="nl-BE" sz="1350" b="1" kern="0" dirty="0">
                <a:solidFill>
                  <a:prstClr val="black"/>
                </a:solidFill>
                <a:latin typeface="HelveticaNeueLT Std" panose="020B0604020202020204" pitchFamily="34" charset="0"/>
              </a:rPr>
              <a:t>Werkgever</a:t>
            </a:r>
          </a:p>
          <a:p>
            <a:pPr marL="1191" indent="-1191" algn="ctr" defTabSz="685800">
              <a:defRPr/>
            </a:pPr>
            <a:r>
              <a:rPr lang="nl-BE" sz="1350" b="1" kern="0" dirty="0">
                <a:solidFill>
                  <a:prstClr val="black"/>
                </a:solidFill>
                <a:latin typeface="HelveticaNeueLT Std" panose="020B0604020202020204" pitchFamily="34" charset="0"/>
              </a:rPr>
              <a:t>Hiërarchische lijn</a:t>
            </a:r>
          </a:p>
          <a:p>
            <a:pPr marL="1191" indent="-1191" algn="ctr" defTabSz="685800">
              <a:defRPr/>
            </a:pPr>
            <a:r>
              <a:rPr lang="nl-BE" sz="1350" b="1" kern="0" dirty="0">
                <a:solidFill>
                  <a:prstClr val="black"/>
                </a:solidFill>
                <a:latin typeface="HelveticaNeueLT Std" panose="020B0604020202020204" pitchFamily="34" charset="0"/>
              </a:rPr>
              <a:t>Werknemers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023855" y="3530443"/>
            <a:ext cx="1015667" cy="300082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marL="1191" indent="-1191" algn="ctr" defTabSz="685800">
              <a:defRPr/>
            </a:pPr>
            <a:r>
              <a:rPr lang="fr-BE" sz="1350" b="1" kern="0" dirty="0">
                <a:solidFill>
                  <a:prstClr val="white"/>
                </a:solidFill>
                <a:latin typeface="HelveticaNeueLT Std" panose="020B0604020202020204" pitchFamily="34" charset="0"/>
              </a:rPr>
              <a:t>Comité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156861" y="3530443"/>
            <a:ext cx="761747" cy="300082"/>
          </a:xfrm>
          <a:prstGeom prst="rect">
            <a:avLst/>
          </a:prstGeom>
          <a:solidFill>
            <a:srgbClr val="D32E3F"/>
          </a:solidFill>
        </p:spPr>
        <p:txBody>
          <a:bodyPr wrap="none">
            <a:spAutoFit/>
          </a:bodyPr>
          <a:lstStyle/>
          <a:p>
            <a:pPr marL="1191" indent="-1191" algn="ctr" defTabSz="685800">
              <a:defRPr/>
            </a:pPr>
            <a:r>
              <a:rPr lang="fr-BE" sz="1350" b="1" kern="0" dirty="0">
                <a:solidFill>
                  <a:prstClr val="white"/>
                </a:solidFill>
                <a:latin typeface="HelveticaNeueLT Std" panose="020B0604020202020204" pitchFamily="34" charset="0"/>
              </a:rPr>
              <a:t>IDPBW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904562" y="3277113"/>
            <a:ext cx="829074" cy="30008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191" indent="-1191" algn="ctr" defTabSz="685800">
              <a:defRPr/>
            </a:pPr>
            <a:r>
              <a:rPr lang="fr-BE" sz="1350" b="1" kern="0" dirty="0">
                <a:solidFill>
                  <a:srgbClr val="FF0000"/>
                </a:solidFill>
                <a:latin typeface="HelveticaNeueLT Std" panose="020B0604020202020204" pitchFamily="34" charset="0"/>
              </a:rPr>
              <a:t>EDPBW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309354" y="5254142"/>
            <a:ext cx="3429000" cy="3000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65485" indent="271463" defTabSz="685800">
              <a:defRPr/>
            </a:pPr>
            <a:r>
              <a:rPr lang="nl-BE" sz="1350" b="1" kern="0" dirty="0">
                <a:solidFill>
                  <a:srgbClr val="44546A">
                    <a:lumMod val="50000"/>
                  </a:srgbClr>
                </a:solidFill>
                <a:latin typeface="HelveticaNeueLT Std" panose="020B0604020202020204" pitchFamily="34" charset="0"/>
              </a:rPr>
              <a:t>Overheid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199982" y="3950664"/>
            <a:ext cx="684803" cy="30008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191" indent="-1191" algn="ctr" defTabSz="685800">
              <a:defRPr/>
            </a:pPr>
            <a:r>
              <a:rPr lang="fr-BE" sz="1350" b="1" kern="0" dirty="0" err="1">
                <a:solidFill>
                  <a:srgbClr val="44546A">
                    <a:lumMod val="50000"/>
                  </a:srgbClr>
                </a:solidFill>
                <a:latin typeface="HelveticaNeueLT Std" panose="020B0604020202020204" pitchFamily="34" charset="0"/>
              </a:rPr>
              <a:t>labo’s</a:t>
            </a:r>
            <a:endParaRPr lang="fr-BE" sz="1350" b="1" kern="0" dirty="0">
              <a:solidFill>
                <a:srgbClr val="44546A">
                  <a:lumMod val="50000"/>
                </a:srgbClr>
              </a:solidFill>
              <a:latin typeface="HelveticaNeueLT Std" panose="020B0604020202020204" pitchFamily="34" charset="0"/>
            </a:endParaRP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E1AAC1F6-C10C-620C-6D97-0924CB492FAB}"/>
              </a:ext>
            </a:extLst>
          </p:cNvPr>
          <p:cNvSpPr txBox="1"/>
          <p:nvPr/>
        </p:nvSpPr>
        <p:spPr>
          <a:xfrm>
            <a:off x="6912746" y="3986075"/>
            <a:ext cx="10156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100" dirty="0"/>
              <a:t>vertrouwenspersonen</a:t>
            </a:r>
          </a:p>
        </p:txBody>
      </p:sp>
      <p:pic>
        <p:nvPicPr>
          <p:cNvPr id="8196" name="Picture 4" descr="72 ideeën over Klein wit mannetje &amp; vrouwtje | illustraties, wit,  pictogrammen">
            <a:extLst>
              <a:ext uri="{FF2B5EF4-FFF2-40B4-BE49-F238E27FC236}">
                <a16:creationId xmlns:a16="http://schemas.microsoft.com/office/drawing/2014/main" id="{6A04CABC-B23E-A188-0FB2-D50304572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155" y="3277114"/>
            <a:ext cx="427463" cy="77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16D0534C-FDBD-A3B5-269B-EBF3632B16D7}"/>
              </a:ext>
            </a:extLst>
          </p:cNvPr>
          <p:cNvSpPr txBox="1"/>
          <p:nvPr/>
        </p:nvSpPr>
        <p:spPr>
          <a:xfrm>
            <a:off x="6937252" y="1848124"/>
            <a:ext cx="10156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/>
              <a:t>EDTC</a:t>
            </a:r>
          </a:p>
        </p:txBody>
      </p:sp>
      <p:pic>
        <p:nvPicPr>
          <p:cNvPr id="8198" name="Picture 6" descr="3D Kleine Person Mit Einigen Haken Und Einen Bleistift. 3D-Bild. Isolierte  Weißem Hintergrund Lizenzfreie Fotos, Bilder und Stock Fotografie. Image  37817355.">
            <a:extLst>
              <a:ext uri="{FF2B5EF4-FFF2-40B4-BE49-F238E27FC236}">
                <a16:creationId xmlns:a16="http://schemas.microsoft.com/office/drawing/2014/main" id="{EC30A53F-420D-6F02-6DBE-7EDDF1EF0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062" y="1905044"/>
            <a:ext cx="516166" cy="68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Remco Van de Meent (remcovandemeent) - Profiel | Pinterest">
            <a:extLst>
              <a:ext uri="{FF2B5EF4-FFF2-40B4-BE49-F238E27FC236}">
                <a16:creationId xmlns:a16="http://schemas.microsoft.com/office/drawing/2014/main" id="{B973A687-05B2-7DC9-B067-8E3F3A1A56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45" b="6873"/>
          <a:stretch/>
        </p:blipFill>
        <p:spPr bwMode="auto">
          <a:xfrm>
            <a:off x="8918014" y="3780042"/>
            <a:ext cx="628584" cy="69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3D-man met de hamer van een veiling — Stockfoto © real_texelart #8559766">
            <a:extLst>
              <a:ext uri="{FF2B5EF4-FFF2-40B4-BE49-F238E27FC236}">
                <a16:creationId xmlns:a16="http://schemas.microsoft.com/office/drawing/2014/main" id="{41D76138-2B35-1255-2E09-93C5303C3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610" y="5173512"/>
            <a:ext cx="486658" cy="66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380 ideeën over 3d mannetjes wit | illustraties, wit, afbeeldingen">
            <a:extLst>
              <a:ext uri="{FF2B5EF4-FFF2-40B4-BE49-F238E27FC236}">
                <a16:creationId xmlns:a16="http://schemas.microsoft.com/office/drawing/2014/main" id="{45EF2F3A-89C4-F520-760F-1BB4C3098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142" y="3604097"/>
            <a:ext cx="1160468" cy="116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2005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66070" y="427495"/>
            <a:ext cx="8862242" cy="945597"/>
          </a:xfrm>
        </p:spPr>
        <p:txBody>
          <a:bodyPr>
            <a:normAutofit fontScale="90000"/>
          </a:bodyPr>
          <a:lstStyle/>
          <a:p>
            <a:r>
              <a:rPr lang="nl-BE" dirty="0"/>
              <a:t>Werkgever = eindverantwoordelijke voor preventiebeleid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7268BA8B-B414-3E83-6EF3-2E12C646FC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1029722"/>
              </p:ext>
            </p:extLst>
          </p:nvPr>
        </p:nvGraphicFramePr>
        <p:xfrm>
          <a:off x="926236" y="1173079"/>
          <a:ext cx="7113974" cy="5036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Plan Do Check Act (PDCA)">
            <a:extLst>
              <a:ext uri="{FF2B5EF4-FFF2-40B4-BE49-F238E27FC236}">
                <a16:creationId xmlns:a16="http://schemas.microsoft.com/office/drawing/2014/main" id="{FD39494E-C433-8A90-C270-72F7C2734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054" y="2272205"/>
            <a:ext cx="3429000" cy="192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ijl: rechts 7">
            <a:extLst>
              <a:ext uri="{FF2B5EF4-FFF2-40B4-BE49-F238E27FC236}">
                <a16:creationId xmlns:a16="http://schemas.microsoft.com/office/drawing/2014/main" id="{C464B04F-017A-3FB6-901D-417BD854C0C3}"/>
              </a:ext>
            </a:extLst>
          </p:cNvPr>
          <p:cNvSpPr/>
          <p:nvPr/>
        </p:nvSpPr>
        <p:spPr>
          <a:xfrm>
            <a:off x="6459984" y="2845948"/>
            <a:ext cx="1296140" cy="94559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b="1" dirty="0"/>
              <a:t>DRBS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C2497B00-03D0-CA4B-D302-BBFA9383AD07}"/>
              </a:ext>
            </a:extLst>
          </p:cNvPr>
          <p:cNvSpPr txBox="1"/>
          <p:nvPr/>
        </p:nvSpPr>
        <p:spPr>
          <a:xfrm>
            <a:off x="6983767" y="4466844"/>
            <a:ext cx="31959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DRBS </a:t>
            </a:r>
          </a:p>
          <a:p>
            <a:r>
              <a:rPr lang="nl-BE" dirty="0"/>
              <a:t>= dynamisch risicobeheersingssysteem </a:t>
            </a:r>
          </a:p>
          <a:p>
            <a:r>
              <a:rPr lang="nl-BE" dirty="0"/>
              <a:t>= structurele, planmatige aanpak van preventie</a:t>
            </a:r>
          </a:p>
        </p:txBody>
      </p:sp>
    </p:spTree>
    <p:extLst>
      <p:ext uri="{BB962C8B-B14F-4D97-AF65-F5344CB8AC3E}">
        <p14:creationId xmlns:p14="http://schemas.microsoft.com/office/powerpoint/2010/main" val="40000579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465377" y="649337"/>
            <a:ext cx="1164195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latin typeface="Avenir LT Std 45 Book" pitchFamily="34" charset="0"/>
              </a:rPr>
              <a:t>Kent men alle risico’s? Het antwoord is eenvoudig: </a:t>
            </a:r>
            <a:r>
              <a:rPr lang="nl-BE" b="1" dirty="0">
                <a:solidFill>
                  <a:srgbClr val="FF0000"/>
                </a:solidFill>
                <a:latin typeface="Avenir LT Std 45 Book" pitchFamily="34" charset="0"/>
              </a:rPr>
              <a:t>NEEN</a:t>
            </a:r>
            <a:endParaRPr lang="nl-BE" dirty="0">
              <a:latin typeface="Avenir LT Std 45 Book" pitchFamily="34" charset="0"/>
            </a:endParaRPr>
          </a:p>
          <a:p>
            <a:r>
              <a:rPr lang="nl-BE" dirty="0">
                <a:latin typeface="Avenir LT Std 45 Book" pitchFamily="34" charset="0"/>
              </a:rPr>
              <a:t>De werkgever heeft wel de verplichting ze </a:t>
            </a:r>
            <a:r>
              <a:rPr lang="nl-BE" b="1" dirty="0">
                <a:solidFill>
                  <a:srgbClr val="FF0000"/>
                </a:solidFill>
                <a:latin typeface="Avenir LT Std 45 Book" pitchFamily="34" charset="0"/>
              </a:rPr>
              <a:t>actief </a:t>
            </a:r>
            <a:r>
              <a:rPr lang="nl-BE" dirty="0">
                <a:latin typeface="Avenir LT Std 45 Book" pitchFamily="34" charset="0"/>
              </a:rPr>
              <a:t>op te zoeken:</a:t>
            </a:r>
          </a:p>
          <a:p>
            <a:pPr marL="257175" indent="-257175">
              <a:buAutoNum type="arabicPeriod"/>
            </a:pPr>
            <a:r>
              <a:rPr lang="nl-BE" dirty="0">
                <a:latin typeface="Avenir LT Std 45 Book" pitchFamily="34" charset="0"/>
              </a:rPr>
              <a:t>Door het analyseren van de eigen werksituatie, </a:t>
            </a:r>
          </a:p>
          <a:p>
            <a:pPr marL="257175" indent="-257175">
              <a:buAutoNum type="arabicPeriod"/>
            </a:pPr>
            <a:r>
              <a:rPr lang="nl-BE" dirty="0">
                <a:latin typeface="Avenir LT Std 45 Book" pitchFamily="34" charset="0"/>
              </a:rPr>
              <a:t>Door het opvolgen van ongevallen en incidenten,</a:t>
            </a:r>
          </a:p>
          <a:p>
            <a:pPr marL="257175" indent="-257175">
              <a:buAutoNum type="arabicPeriod"/>
            </a:pPr>
            <a:r>
              <a:rPr lang="nl-BE" dirty="0">
                <a:latin typeface="Avenir LT Std 45 Book" pitchFamily="34" charset="0"/>
              </a:rPr>
              <a:t>Door het opvolgen van de evolutie van de technologie</a:t>
            </a:r>
          </a:p>
          <a:p>
            <a:pPr marL="257175" indent="-257175">
              <a:buAutoNum type="arabicPeriod"/>
            </a:pPr>
            <a:endParaRPr lang="nl-BE" dirty="0">
              <a:latin typeface="Avenir LT Std 45 Book" pitchFamily="34" charset="0"/>
            </a:endParaRPr>
          </a:p>
          <a:p>
            <a:r>
              <a:rPr lang="nl-BE" dirty="0">
                <a:latin typeface="Avenir LT Std 45 Book" pitchFamily="34" charset="0"/>
              </a:rPr>
              <a:t>Hierbij moet hij rekening houden met de </a:t>
            </a:r>
            <a:r>
              <a:rPr lang="nl-BE" b="1" dirty="0">
                <a:solidFill>
                  <a:srgbClr val="FF0000"/>
                </a:solidFill>
                <a:latin typeface="Avenir LT Std 45 Book" pitchFamily="34" charset="0"/>
              </a:rPr>
              <a:t>zeven welzijnsdomeinen </a:t>
            </a:r>
            <a:r>
              <a:rPr lang="nl-BE" dirty="0">
                <a:latin typeface="Avenir LT Std 45 Book" pitchFamily="34" charset="0"/>
              </a:rPr>
              <a:t>en de wisselwerking die er tussen die domeinen bestaat of kan bestaan.</a:t>
            </a:r>
          </a:p>
          <a:p>
            <a:endParaRPr lang="nl-BE" dirty="0">
              <a:latin typeface="Avenir LT Std 45 Book" pitchFamily="34" charset="0"/>
            </a:endParaRPr>
          </a:p>
          <a:p>
            <a:r>
              <a:rPr lang="nl-BE" dirty="0">
                <a:latin typeface="Avenir LT Std 45 Book" pitchFamily="34" charset="0"/>
              </a:rPr>
              <a:t>De werkgever houdt hierbij rekening met:</a:t>
            </a:r>
          </a:p>
          <a:p>
            <a:pPr marL="192881" indent="-192881">
              <a:buFont typeface="Arial" panose="020B0604020202020204" pitchFamily="34" charset="0"/>
              <a:buChar char="•"/>
            </a:pPr>
            <a:r>
              <a:rPr lang="nl-BE" b="1" dirty="0">
                <a:solidFill>
                  <a:srgbClr val="FF0000"/>
                </a:solidFill>
                <a:latin typeface="Avenir LT Std 45 Book" pitchFamily="34" charset="0"/>
              </a:rPr>
              <a:t>de aard </a:t>
            </a:r>
            <a:r>
              <a:rPr lang="nl-BE" dirty="0">
                <a:latin typeface="Avenir LT Std 45 Book" pitchFamily="34" charset="0"/>
              </a:rPr>
              <a:t>van de activiteiten;</a:t>
            </a:r>
          </a:p>
          <a:p>
            <a:pPr marL="192881" indent="-192881">
              <a:buFont typeface="Arial" panose="020B0604020202020204" pitchFamily="34" charset="0"/>
              <a:buChar char="•"/>
            </a:pPr>
            <a:r>
              <a:rPr lang="nl-BE" dirty="0">
                <a:latin typeface="Avenir LT Std 45 Book" pitchFamily="34" charset="0"/>
              </a:rPr>
              <a:t>de </a:t>
            </a:r>
            <a:r>
              <a:rPr lang="nl-BE" b="1" dirty="0">
                <a:solidFill>
                  <a:srgbClr val="FF0000"/>
                </a:solidFill>
                <a:latin typeface="Avenir LT Std 45 Book" pitchFamily="34" charset="0"/>
              </a:rPr>
              <a:t>specifieke risico's </a:t>
            </a:r>
            <a:r>
              <a:rPr lang="nl-BE" dirty="0">
                <a:latin typeface="Avenir LT Std 45 Book" pitchFamily="34" charset="0"/>
              </a:rPr>
              <a:t>verbonden aan die activiteiten;</a:t>
            </a:r>
          </a:p>
          <a:p>
            <a:pPr marL="192881" indent="-192881">
              <a:buFont typeface="Arial" panose="020B0604020202020204" pitchFamily="34" charset="0"/>
              <a:buChar char="•"/>
            </a:pPr>
            <a:r>
              <a:rPr lang="nl-BE" dirty="0">
                <a:latin typeface="Avenir LT Std 45 Book" pitchFamily="34" charset="0"/>
              </a:rPr>
              <a:t>de specifieke risico's eigen aan bepaalde </a:t>
            </a:r>
            <a:r>
              <a:rPr lang="nl-BE" b="1" dirty="0">
                <a:solidFill>
                  <a:srgbClr val="FF0000"/>
                </a:solidFill>
                <a:latin typeface="Avenir LT Std 45 Book" pitchFamily="34" charset="0"/>
              </a:rPr>
              <a:t>groepen werknemers</a:t>
            </a:r>
            <a:r>
              <a:rPr lang="nl-BE" dirty="0">
                <a:latin typeface="Avenir LT Std 45 Book" pitchFamily="34" charset="0"/>
              </a:rPr>
              <a:t>.</a:t>
            </a:r>
          </a:p>
          <a:p>
            <a:endParaRPr lang="nl-BE" dirty="0">
              <a:latin typeface="Avenir LT Std 45 Book" pitchFamily="34" charset="0"/>
            </a:endParaRPr>
          </a:p>
          <a:p>
            <a:r>
              <a:rPr lang="nl-BE" dirty="0">
                <a:latin typeface="Avenir LT Std 45 Book" pitchFamily="34" charset="0"/>
              </a:rPr>
              <a:t>De risicoanalyse moet gebeuren </a:t>
            </a:r>
            <a:r>
              <a:rPr lang="nl-BE" b="1" dirty="0">
                <a:solidFill>
                  <a:srgbClr val="FF0000"/>
                </a:solidFill>
                <a:latin typeface="Avenir LT Std 45 Book" pitchFamily="34" charset="0"/>
              </a:rPr>
              <a:t>op 3 niveaus</a:t>
            </a:r>
            <a:r>
              <a:rPr lang="nl-BE" dirty="0">
                <a:latin typeface="Avenir LT Std 45 Book" pitchFamily="34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>
                <a:latin typeface="Avenir LT Std 45 Book" pitchFamily="34" charset="0"/>
              </a:rPr>
              <a:t>De organisatie in haar geheel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>
                <a:latin typeface="Avenir LT Std 45 Book" pitchFamily="34" charset="0"/>
              </a:rPr>
              <a:t>Elke groep van werkposten of functies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>
                <a:latin typeface="Avenir LT Std 45 Book" pitchFamily="34" charset="0"/>
              </a:rPr>
              <a:t>Het individu</a:t>
            </a:r>
          </a:p>
          <a:p>
            <a:r>
              <a:rPr lang="nl-BE" dirty="0">
                <a:latin typeface="Avenir LT Std 45 Book" pitchFamily="34" charset="0"/>
              </a:rPr>
              <a:t> </a:t>
            </a: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530940" y="254173"/>
            <a:ext cx="6589199" cy="790328"/>
          </a:xfrm>
        </p:spPr>
        <p:txBody>
          <a:bodyPr>
            <a:normAutofit fontScale="90000"/>
          </a:bodyPr>
          <a:lstStyle/>
          <a:p>
            <a:r>
              <a:rPr lang="nl-NL" dirty="0"/>
              <a:t>Doel = risico’s voorkomen</a:t>
            </a:r>
            <a:br>
              <a:rPr lang="nl-NL" dirty="0"/>
            </a:br>
            <a:endParaRPr lang="nl-NL" dirty="0"/>
          </a:p>
        </p:txBody>
      </p:sp>
      <p:pic>
        <p:nvPicPr>
          <p:cNvPr id="6146" name="Picture 2" descr="Wat is een goede risicoanalyse? | Wolters Kluwer">
            <a:extLst>
              <a:ext uri="{FF2B5EF4-FFF2-40B4-BE49-F238E27FC236}">
                <a16:creationId xmlns:a16="http://schemas.microsoft.com/office/drawing/2014/main" id="{38D7E316-F543-44FE-B3D0-A4CECDAB0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035" y="2974110"/>
            <a:ext cx="3803523" cy="268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2747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5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22" y="2424240"/>
            <a:ext cx="5709297" cy="35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C4675568-CC49-4DCE-8F89-4E641FE3EC4D}"/>
              </a:ext>
            </a:extLst>
          </p:cNvPr>
          <p:cNvSpPr/>
          <p:nvPr/>
        </p:nvSpPr>
        <p:spPr>
          <a:xfrm>
            <a:off x="3421380" y="3097530"/>
            <a:ext cx="845820" cy="33147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4C9C6D51-CAED-4F7B-86C7-E93235959F18}"/>
              </a:ext>
            </a:extLst>
          </p:cNvPr>
          <p:cNvSpPr/>
          <p:nvPr/>
        </p:nvSpPr>
        <p:spPr>
          <a:xfrm>
            <a:off x="8507730" y="4034790"/>
            <a:ext cx="354330" cy="3429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E04CC93F-1E06-49B1-95F1-29EDB70CEBB6}"/>
              </a:ext>
            </a:extLst>
          </p:cNvPr>
          <p:cNvSpPr/>
          <p:nvPr/>
        </p:nvSpPr>
        <p:spPr>
          <a:xfrm>
            <a:off x="3924300" y="2583180"/>
            <a:ext cx="525780" cy="33147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EE907F56-5150-491A-B2DB-47DF79924075}"/>
              </a:ext>
            </a:extLst>
          </p:cNvPr>
          <p:cNvSpPr/>
          <p:nvPr/>
        </p:nvSpPr>
        <p:spPr>
          <a:xfrm>
            <a:off x="4884420" y="2914650"/>
            <a:ext cx="445770" cy="4343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79996F6-54D4-47D0-A07D-D971D5515CC1}"/>
              </a:ext>
            </a:extLst>
          </p:cNvPr>
          <p:cNvSpPr/>
          <p:nvPr/>
        </p:nvSpPr>
        <p:spPr>
          <a:xfrm>
            <a:off x="5410202" y="3125519"/>
            <a:ext cx="497255" cy="33147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B0F76509-6E05-4EC7-8BA0-580E2BABA0A7}"/>
              </a:ext>
            </a:extLst>
          </p:cNvPr>
          <p:cNvSpPr/>
          <p:nvPr/>
        </p:nvSpPr>
        <p:spPr>
          <a:xfrm>
            <a:off x="5483831" y="2914651"/>
            <a:ext cx="503634" cy="21086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969B12E5-0E80-4F74-8BDD-13D5F4EE1F56}"/>
              </a:ext>
            </a:extLst>
          </p:cNvPr>
          <p:cNvSpPr/>
          <p:nvPr/>
        </p:nvSpPr>
        <p:spPr>
          <a:xfrm>
            <a:off x="5981087" y="2753917"/>
            <a:ext cx="303460" cy="37160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B3F9ADF4-311B-4EC2-9FDD-E89B9478CDF9}"/>
              </a:ext>
            </a:extLst>
          </p:cNvPr>
          <p:cNvSpPr/>
          <p:nvPr/>
        </p:nvSpPr>
        <p:spPr>
          <a:xfrm>
            <a:off x="4347211" y="2742010"/>
            <a:ext cx="240129" cy="68699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F2A79AB0-36C4-44F4-B52B-E2FA32D630D3}"/>
              </a:ext>
            </a:extLst>
          </p:cNvPr>
          <p:cNvSpPr/>
          <p:nvPr/>
        </p:nvSpPr>
        <p:spPr>
          <a:xfrm>
            <a:off x="4358640" y="3657601"/>
            <a:ext cx="445770" cy="45839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F6581DA-5BE4-4594-AA5E-9AFBF8E00D6B}"/>
              </a:ext>
            </a:extLst>
          </p:cNvPr>
          <p:cNvSpPr/>
          <p:nvPr/>
        </p:nvSpPr>
        <p:spPr>
          <a:xfrm>
            <a:off x="5250181" y="3521631"/>
            <a:ext cx="337849" cy="31886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372398A4-3FE8-4882-A4DA-86CF7850EBE2}"/>
              </a:ext>
            </a:extLst>
          </p:cNvPr>
          <p:cNvSpPr/>
          <p:nvPr/>
        </p:nvSpPr>
        <p:spPr>
          <a:xfrm>
            <a:off x="5690186" y="3559859"/>
            <a:ext cx="497255" cy="33147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58775118-1925-496D-8E8D-F60EC1691EEA}"/>
              </a:ext>
            </a:extLst>
          </p:cNvPr>
          <p:cNvSpPr/>
          <p:nvPr/>
        </p:nvSpPr>
        <p:spPr>
          <a:xfrm>
            <a:off x="6289596" y="3348991"/>
            <a:ext cx="445770" cy="70127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88987A9D-97EA-4BD8-9A5F-5BBA11313500}"/>
              </a:ext>
            </a:extLst>
          </p:cNvPr>
          <p:cNvSpPr/>
          <p:nvPr/>
        </p:nvSpPr>
        <p:spPr>
          <a:xfrm>
            <a:off x="7263189" y="3429001"/>
            <a:ext cx="166851" cy="68699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09276636-FCE8-4EBB-8C6D-569BD2954754}"/>
              </a:ext>
            </a:extLst>
          </p:cNvPr>
          <p:cNvSpPr/>
          <p:nvPr/>
        </p:nvSpPr>
        <p:spPr>
          <a:xfrm>
            <a:off x="7678294" y="2424241"/>
            <a:ext cx="542258" cy="37160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7FFDBEF5-47F3-4B76-9FE1-7AE29EBA5CE7}"/>
              </a:ext>
            </a:extLst>
          </p:cNvPr>
          <p:cNvSpPr/>
          <p:nvPr/>
        </p:nvSpPr>
        <p:spPr>
          <a:xfrm>
            <a:off x="8742061" y="2412334"/>
            <a:ext cx="542258" cy="32967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A71D83F3-0CFA-4D95-BDD8-F0FA5CA46A26}"/>
              </a:ext>
            </a:extLst>
          </p:cNvPr>
          <p:cNvSpPr/>
          <p:nvPr/>
        </p:nvSpPr>
        <p:spPr>
          <a:xfrm>
            <a:off x="8113345" y="2753916"/>
            <a:ext cx="503634" cy="67508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8665E59E-DDD9-4921-B555-25471FD2368F}"/>
              </a:ext>
            </a:extLst>
          </p:cNvPr>
          <p:cNvSpPr/>
          <p:nvPr/>
        </p:nvSpPr>
        <p:spPr>
          <a:xfrm>
            <a:off x="8209833" y="3812510"/>
            <a:ext cx="445770" cy="56518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603D13E5-9551-4CE9-BFFE-6FA1A0C24735}"/>
              </a:ext>
            </a:extLst>
          </p:cNvPr>
          <p:cNvSpPr/>
          <p:nvPr/>
        </p:nvSpPr>
        <p:spPr>
          <a:xfrm>
            <a:off x="7692476" y="4155410"/>
            <a:ext cx="354330" cy="37160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BAF35048-4206-4623-93AB-934F36868C99}"/>
              </a:ext>
            </a:extLst>
          </p:cNvPr>
          <p:cNvSpPr/>
          <p:nvPr/>
        </p:nvSpPr>
        <p:spPr>
          <a:xfrm>
            <a:off x="7913370" y="4720590"/>
            <a:ext cx="307182" cy="5257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3F7B65D5-528F-4F10-ABFA-92299A1D8521}"/>
              </a:ext>
            </a:extLst>
          </p:cNvPr>
          <p:cNvSpPr/>
          <p:nvPr/>
        </p:nvSpPr>
        <p:spPr>
          <a:xfrm>
            <a:off x="7044690" y="4571286"/>
            <a:ext cx="633604" cy="51030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03FA6F6F-CCF7-43AD-ACDD-485C7D15A904}"/>
              </a:ext>
            </a:extLst>
          </p:cNvPr>
          <p:cNvSpPr/>
          <p:nvPr/>
        </p:nvSpPr>
        <p:spPr>
          <a:xfrm>
            <a:off x="6816090" y="4155410"/>
            <a:ext cx="228600" cy="37160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EA01B77A-AF36-4BD6-ABCB-87F7E58FE69F}"/>
              </a:ext>
            </a:extLst>
          </p:cNvPr>
          <p:cNvSpPr/>
          <p:nvPr/>
        </p:nvSpPr>
        <p:spPr>
          <a:xfrm>
            <a:off x="8046807" y="5448190"/>
            <a:ext cx="460924" cy="43838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1536429D-F282-44F8-BBA5-77C8D9D60E0D}"/>
              </a:ext>
            </a:extLst>
          </p:cNvPr>
          <p:cNvSpPr/>
          <p:nvPr/>
        </p:nvSpPr>
        <p:spPr>
          <a:xfrm>
            <a:off x="7044691" y="5258276"/>
            <a:ext cx="385349" cy="51030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934F7F19-73E7-4D2E-8418-C73D43F97153}"/>
              </a:ext>
            </a:extLst>
          </p:cNvPr>
          <p:cNvSpPr/>
          <p:nvPr/>
        </p:nvSpPr>
        <p:spPr>
          <a:xfrm>
            <a:off x="5600274" y="5081588"/>
            <a:ext cx="307182" cy="6905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21077646-2D0F-46B0-8EED-A918FFC0624C}"/>
              </a:ext>
            </a:extLst>
          </p:cNvPr>
          <p:cNvSpPr/>
          <p:nvPr/>
        </p:nvSpPr>
        <p:spPr>
          <a:xfrm>
            <a:off x="4358641" y="4983481"/>
            <a:ext cx="385349" cy="64880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BEBF3CEB-ADA9-4C95-95CE-646DE448610E}"/>
              </a:ext>
            </a:extLst>
          </p:cNvPr>
          <p:cNvSpPr/>
          <p:nvPr/>
        </p:nvSpPr>
        <p:spPr>
          <a:xfrm>
            <a:off x="3741873" y="5173899"/>
            <a:ext cx="296728" cy="45839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E6D66336-12DC-4DF4-9FC4-C61957721515}"/>
              </a:ext>
            </a:extLst>
          </p:cNvPr>
          <p:cNvSpPr/>
          <p:nvPr/>
        </p:nvSpPr>
        <p:spPr>
          <a:xfrm>
            <a:off x="5330192" y="4486909"/>
            <a:ext cx="657275" cy="2336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EAEEE1E1-1ABF-4F2C-8CCD-F804E4582FB7}"/>
              </a:ext>
            </a:extLst>
          </p:cNvPr>
          <p:cNvSpPr/>
          <p:nvPr/>
        </p:nvSpPr>
        <p:spPr>
          <a:xfrm>
            <a:off x="5167165" y="4001738"/>
            <a:ext cx="657275" cy="32393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C6F506F-F55D-4EEB-A1BE-8758A00EF552}"/>
              </a:ext>
            </a:extLst>
          </p:cNvPr>
          <p:cNvSpPr/>
          <p:nvPr/>
        </p:nvSpPr>
        <p:spPr>
          <a:xfrm>
            <a:off x="4743988" y="3903236"/>
            <a:ext cx="308096" cy="58367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E0C51417-B354-42D0-9C5C-F565404FE827}"/>
              </a:ext>
            </a:extLst>
          </p:cNvPr>
          <p:cNvSpPr/>
          <p:nvPr/>
        </p:nvSpPr>
        <p:spPr>
          <a:xfrm>
            <a:off x="4338540" y="4274838"/>
            <a:ext cx="308345" cy="68699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4" name="Ellipse 33">
            <a:extLst>
              <a:ext uri="{FF2B5EF4-FFF2-40B4-BE49-F238E27FC236}">
                <a16:creationId xmlns:a16="http://schemas.microsoft.com/office/drawing/2014/main" id="{CE42CB29-3060-4277-B4D7-69B7D1F53B9A}"/>
              </a:ext>
            </a:extLst>
          </p:cNvPr>
          <p:cNvSpPr/>
          <p:nvPr/>
        </p:nvSpPr>
        <p:spPr>
          <a:xfrm>
            <a:off x="7050456" y="2645878"/>
            <a:ext cx="478994" cy="60643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5" name="Ellipse 34">
            <a:extLst>
              <a:ext uri="{FF2B5EF4-FFF2-40B4-BE49-F238E27FC236}">
                <a16:creationId xmlns:a16="http://schemas.microsoft.com/office/drawing/2014/main" id="{84301DCE-E953-4B71-85D5-E2AA00C2A6C4}"/>
              </a:ext>
            </a:extLst>
          </p:cNvPr>
          <p:cNvSpPr/>
          <p:nvPr/>
        </p:nvSpPr>
        <p:spPr>
          <a:xfrm>
            <a:off x="6342506" y="4377691"/>
            <a:ext cx="424754" cy="68699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6" name="Ellipse 35">
            <a:extLst>
              <a:ext uri="{FF2B5EF4-FFF2-40B4-BE49-F238E27FC236}">
                <a16:creationId xmlns:a16="http://schemas.microsoft.com/office/drawing/2014/main" id="{8D7449BE-F945-456E-9285-77955021421D}"/>
              </a:ext>
            </a:extLst>
          </p:cNvPr>
          <p:cNvSpPr/>
          <p:nvPr/>
        </p:nvSpPr>
        <p:spPr>
          <a:xfrm>
            <a:off x="6034412" y="5026499"/>
            <a:ext cx="445769" cy="60579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7" name="Ellipse 36">
            <a:extLst>
              <a:ext uri="{FF2B5EF4-FFF2-40B4-BE49-F238E27FC236}">
                <a16:creationId xmlns:a16="http://schemas.microsoft.com/office/drawing/2014/main" id="{829604A1-2AFC-4167-8B6A-AC6FBC648916}"/>
              </a:ext>
            </a:extLst>
          </p:cNvPr>
          <p:cNvSpPr/>
          <p:nvPr/>
        </p:nvSpPr>
        <p:spPr>
          <a:xfrm>
            <a:off x="5167163" y="5316170"/>
            <a:ext cx="360444" cy="2754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D8FE322C-B710-471A-A93B-7C00A34810BA}"/>
              </a:ext>
            </a:extLst>
          </p:cNvPr>
          <p:cNvSpPr txBox="1"/>
          <p:nvPr/>
        </p:nvSpPr>
        <p:spPr>
          <a:xfrm>
            <a:off x="1955352" y="2808754"/>
            <a:ext cx="17890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Risico op vallende voorwerpen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C029E7C4-B73A-4DBD-86C4-1B00E6A7DF19}"/>
              </a:ext>
            </a:extLst>
          </p:cNvPr>
          <p:cNvSpPr txBox="1"/>
          <p:nvPr/>
        </p:nvSpPr>
        <p:spPr>
          <a:xfrm>
            <a:off x="1937367" y="3476725"/>
            <a:ext cx="178835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Valrisico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CDED87AF-762B-4962-914F-5E4874158B0C}"/>
              </a:ext>
            </a:extLst>
          </p:cNvPr>
          <p:cNvSpPr txBox="1"/>
          <p:nvPr/>
        </p:nvSpPr>
        <p:spPr>
          <a:xfrm>
            <a:off x="1936281" y="4051654"/>
            <a:ext cx="18824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Struikelrisico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7ACB7E88-5C9E-46AF-BCA1-F8453B4244C9}"/>
              </a:ext>
            </a:extLst>
          </p:cNvPr>
          <p:cNvSpPr txBox="1"/>
          <p:nvPr/>
        </p:nvSpPr>
        <p:spPr>
          <a:xfrm>
            <a:off x="1863127" y="4486909"/>
            <a:ext cx="194260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Dragen van werkkleding en </a:t>
            </a:r>
            <a:r>
              <a:rPr lang="nl-BE" sz="1350" b="1" dirty="0" err="1">
                <a:solidFill>
                  <a:srgbClr val="0070C0"/>
                </a:solidFill>
                <a:latin typeface="HelveticaNeueLT Std" panose="020B0604020202020204" pitchFamily="34" charset="0"/>
              </a:rPr>
              <a:t>PBM’s</a:t>
            </a:r>
            <a:endParaRPr lang="nl-BE" sz="1350" b="1" dirty="0">
              <a:solidFill>
                <a:srgbClr val="0070C0"/>
              </a:solidFill>
              <a:latin typeface="HelveticaNeueLT Std" panose="020B0604020202020204" pitchFamily="34" charset="0"/>
            </a:endParaRP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895E1F22-3CCF-42D5-B8B8-9875F3E338C6}"/>
              </a:ext>
            </a:extLst>
          </p:cNvPr>
          <p:cNvSpPr txBox="1"/>
          <p:nvPr/>
        </p:nvSpPr>
        <p:spPr>
          <a:xfrm>
            <a:off x="1841287" y="5266706"/>
            <a:ext cx="1942607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Signalisatie- bebakening -beveiliging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5F974763-677F-4A2F-B164-227539491A66}"/>
              </a:ext>
            </a:extLst>
          </p:cNvPr>
          <p:cNvSpPr txBox="1"/>
          <p:nvPr/>
        </p:nvSpPr>
        <p:spPr>
          <a:xfrm>
            <a:off x="9273552" y="2365961"/>
            <a:ext cx="153522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Hygiëne – </a:t>
            </a:r>
            <a:r>
              <a:rPr lang="nl-BE" sz="1350" b="1" dirty="0" err="1">
                <a:solidFill>
                  <a:srgbClr val="0070C0"/>
                </a:solidFill>
                <a:latin typeface="HelveticaNeueLT Std" panose="020B0604020202020204" pitchFamily="34" charset="0"/>
              </a:rPr>
              <a:t>Personeels-voorzieningen</a:t>
            </a:r>
            <a:endParaRPr lang="nl-BE" sz="1350" b="1" dirty="0">
              <a:solidFill>
                <a:srgbClr val="0070C0"/>
              </a:solidFill>
              <a:latin typeface="HelveticaNeueLT Std" panose="020B0604020202020204" pitchFamily="34" charset="0"/>
            </a:endParaRP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6309E90E-2EDB-498B-8D39-0BB19E4CD982}"/>
              </a:ext>
            </a:extLst>
          </p:cNvPr>
          <p:cNvSpPr txBox="1"/>
          <p:nvPr/>
        </p:nvSpPr>
        <p:spPr>
          <a:xfrm>
            <a:off x="9241645" y="3462522"/>
            <a:ext cx="14880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Risico op brand, explosie, dampen of gassen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1F12DDCC-36F2-4E99-A893-9D1FE35591BB}"/>
              </a:ext>
            </a:extLst>
          </p:cNvPr>
          <p:cNvSpPr txBox="1"/>
          <p:nvPr/>
        </p:nvSpPr>
        <p:spPr>
          <a:xfrm>
            <a:off x="9320184" y="4395440"/>
            <a:ext cx="129752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Ergonomie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527BCB19-9F3D-4D8F-859F-B5AA62B81A50}"/>
              </a:ext>
            </a:extLst>
          </p:cNvPr>
          <p:cNvSpPr txBox="1"/>
          <p:nvPr/>
        </p:nvSpPr>
        <p:spPr>
          <a:xfrm>
            <a:off x="9358847" y="4862141"/>
            <a:ext cx="13779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350" b="1" dirty="0">
                <a:solidFill>
                  <a:srgbClr val="0070C0"/>
                </a:solidFill>
                <a:latin typeface="HelveticaNeueLT Std" panose="020B0604020202020204" pitchFamily="34" charset="0"/>
              </a:rPr>
              <a:t>Veiligheid – trillingen - elektriciteit</a:t>
            </a:r>
          </a:p>
        </p:txBody>
      </p:sp>
    </p:spTree>
    <p:extLst>
      <p:ext uri="{BB962C8B-B14F-4D97-AF65-F5344CB8AC3E}">
        <p14:creationId xmlns:p14="http://schemas.microsoft.com/office/powerpoint/2010/main" val="380171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896566" y="1458850"/>
            <a:ext cx="103988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>
                <a:latin typeface="Avenir LT Std 45 Book" pitchFamily="34" charset="0"/>
              </a:rPr>
              <a:t>Indien het risico niet kan worden voorkomen, moet de werkgever dit risico analyseren en moet hij de nodige preventiemaatregelen nemen om </a:t>
            </a:r>
            <a:r>
              <a:rPr lang="nl-BE" sz="2400" b="1" dirty="0">
                <a:solidFill>
                  <a:srgbClr val="FF0000"/>
                </a:solidFill>
                <a:latin typeface="Avenir LT Std 45 Book" pitchFamily="34" charset="0"/>
              </a:rPr>
              <a:t>het risico te beheersen </a:t>
            </a:r>
            <a:r>
              <a:rPr lang="nl-BE" sz="2400" dirty="0">
                <a:latin typeface="Avenir LT Std 45 Book" pitchFamily="34" charset="0"/>
              </a:rPr>
              <a:t>(opnieuw op 3 niveaus).</a:t>
            </a:r>
          </a:p>
          <a:p>
            <a:endParaRPr lang="nl-BE" sz="2400" dirty="0">
              <a:latin typeface="Avenir LT Std 45 Book" pitchFamily="34" charset="0"/>
            </a:endParaRPr>
          </a:p>
          <a:p>
            <a:r>
              <a:rPr lang="nl-BE" sz="2400" dirty="0">
                <a:latin typeface="Avenir LT Std 45 Book" pitchFamily="34" charset="0"/>
              </a:rPr>
              <a:t>De Welzijnswet geeft een reeks van </a:t>
            </a:r>
            <a:r>
              <a:rPr lang="nl-BE" sz="2400" b="1" dirty="0">
                <a:solidFill>
                  <a:srgbClr val="FF0000"/>
                </a:solidFill>
                <a:latin typeface="Avenir LT Std 45 Book" pitchFamily="34" charset="0"/>
              </a:rPr>
              <a:t>mogelijke preventiebeginselen</a:t>
            </a:r>
            <a:r>
              <a:rPr lang="nl-BE" sz="2400" dirty="0">
                <a:latin typeface="Avenir LT Std 45 Book" pitchFamily="34" charset="0"/>
              </a:rPr>
              <a:t>. Het is aan de werkgever om hieruit een keuze te maken, waarbij over het algemeen een combinatie van maatregelen nodig zijn om het risico te beheersen.</a:t>
            </a:r>
          </a:p>
          <a:p>
            <a:endParaRPr lang="nl-BE" sz="2400" dirty="0">
              <a:latin typeface="Avenir LT Std 45 Book" pitchFamily="34" charset="0"/>
            </a:endParaRPr>
          </a:p>
          <a:p>
            <a:r>
              <a:rPr lang="nl-BE" sz="2400" dirty="0">
                <a:latin typeface="Avenir LT Std 45 Book" pitchFamily="34" charset="0"/>
              </a:rPr>
              <a:t>De werkgever past hierbij de </a:t>
            </a:r>
            <a:r>
              <a:rPr lang="nl-BE" sz="2400" b="1" dirty="0">
                <a:solidFill>
                  <a:srgbClr val="FF0000"/>
                </a:solidFill>
                <a:latin typeface="Avenir LT Std 45 Book" pitchFamily="34" charset="0"/>
              </a:rPr>
              <a:t>preventiehiërarchie</a:t>
            </a:r>
            <a:r>
              <a:rPr lang="nl-BE" sz="2400" dirty="0">
                <a:latin typeface="Avenir LT Std 45 Book" pitchFamily="34" charset="0"/>
              </a:rPr>
              <a:t> toe, waarbij de meest efficiënte maatregelen voorrang hebben op minder efficiënte maatregelen. </a:t>
            </a: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311285" y="309644"/>
            <a:ext cx="10155677" cy="1280890"/>
          </a:xfrm>
        </p:spPr>
        <p:txBody>
          <a:bodyPr>
            <a:normAutofit fontScale="90000"/>
          </a:bodyPr>
          <a:lstStyle/>
          <a:p>
            <a:r>
              <a:rPr lang="nl-NL" dirty="0"/>
              <a:t>Wat als het risico niet kan worden voorkomen ?</a:t>
            </a:r>
          </a:p>
        </p:txBody>
      </p:sp>
    </p:spTree>
    <p:extLst>
      <p:ext uri="{BB962C8B-B14F-4D97-AF65-F5344CB8AC3E}">
        <p14:creationId xmlns:p14="http://schemas.microsoft.com/office/powerpoint/2010/main" val="9099313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1F3468-5F48-79AB-6553-D5C39EF44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2621" y="356648"/>
            <a:ext cx="6915150" cy="672158"/>
          </a:xfrm>
        </p:spPr>
        <p:txBody>
          <a:bodyPr>
            <a:normAutofit fontScale="90000"/>
          </a:bodyPr>
          <a:lstStyle/>
          <a:p>
            <a:r>
              <a:rPr lang="nl-BE" sz="2400" b="1" dirty="0"/>
              <a:t>De preventiehiërarchie: een voorbeeld m.b.t. ergonomie</a:t>
            </a:r>
            <a:endParaRPr lang="nl-BE" sz="12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EC674F1-FC05-E4A3-6A20-AA4993C0F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280F6CC-6784-A943-B01C-08A9FA42E5E8}" type="slidenum">
              <a:rPr lang="en-BE" sz="1050">
                <a:solidFill>
                  <a:srgbClr val="0079CC"/>
                </a:solidFill>
                <a:latin typeface="Calibri" panose="020F0502020204030204"/>
              </a:rPr>
              <a:pPr defTabSz="685800">
                <a:defRPr/>
              </a:pPr>
              <a:t>24</a:t>
            </a:fld>
            <a:endParaRPr lang="en-BE" sz="1050">
              <a:solidFill>
                <a:srgbClr val="0079CC"/>
              </a:solidFill>
              <a:latin typeface="Calibri" panose="020F0502020204030204"/>
            </a:endParaRPr>
          </a:p>
        </p:txBody>
      </p:sp>
      <p:pic>
        <p:nvPicPr>
          <p:cNvPr id="1032" name="Picture 8" descr="Driven Roller Conveyor with a 30 Degree Powered Diverter on Make a GIF">
            <a:extLst>
              <a:ext uri="{FF2B5EF4-FFF2-40B4-BE49-F238E27FC236}">
                <a16:creationId xmlns:a16="http://schemas.microsoft.com/office/drawing/2014/main" id="{05121B46-12C2-E0C5-9F55-32373E0DC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28" y="1606580"/>
            <a:ext cx="2194198" cy="164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F2E918D3-9EB7-29FD-7DBE-3513D16275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7486" y="1412013"/>
            <a:ext cx="1640315" cy="1426240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81D5C299-087C-AC7F-2AA6-CDC14B9E6A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136" y="1405359"/>
            <a:ext cx="1645865" cy="1426241"/>
          </a:xfrm>
          <a:prstGeom prst="rect">
            <a:avLst/>
          </a:prstGeom>
        </p:spPr>
      </p:pic>
      <p:sp>
        <p:nvSpPr>
          <p:cNvPr id="12" name="Pijl: ingekeept rechts 11">
            <a:extLst>
              <a:ext uri="{FF2B5EF4-FFF2-40B4-BE49-F238E27FC236}">
                <a16:creationId xmlns:a16="http://schemas.microsoft.com/office/drawing/2014/main" id="{B002F6B4-F530-C77F-1E48-9DD1808BEB0D}"/>
              </a:ext>
            </a:extLst>
          </p:cNvPr>
          <p:cNvSpPr/>
          <p:nvPr/>
        </p:nvSpPr>
        <p:spPr>
          <a:xfrm>
            <a:off x="8868440" y="1841099"/>
            <a:ext cx="398720" cy="247207"/>
          </a:xfrm>
          <a:prstGeom prst="notch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nl-BE" sz="1350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8DE43AC4-3DC0-FB39-C91B-2F720A7522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7331" y="1493477"/>
            <a:ext cx="3246401" cy="2162744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4306BDB3-5939-A4FC-9D1A-EF822312C81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6255" r="23275"/>
          <a:stretch/>
        </p:blipFill>
        <p:spPr>
          <a:xfrm>
            <a:off x="2436232" y="3944550"/>
            <a:ext cx="2057400" cy="1847231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161AF260-3F69-D7BA-3686-7239E1E3F2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2921" y="3721094"/>
            <a:ext cx="1190855" cy="2070686"/>
          </a:xfrm>
          <a:prstGeom prst="rect">
            <a:avLst/>
          </a:prstGeom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C33C854A-0AB9-719D-509C-C4EC7F4BCD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1" y="3696372"/>
            <a:ext cx="2926814" cy="1537721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2BC20E30-F359-97B2-8656-035405F524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00709" y="3656222"/>
            <a:ext cx="1488716" cy="149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988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E876EED-1838-6CE0-3683-0FEB4A868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TOEZICHT EN SANCTIES 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D71410C-C10F-A301-03DE-8DFBF67BF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25</a:t>
            </a:fld>
            <a:endParaRPr lang="en-BE"/>
          </a:p>
        </p:txBody>
      </p:sp>
      <p:pic>
        <p:nvPicPr>
          <p:cNvPr id="3076" name="Picture 4" descr="Live cartooning bijeenkomst zorgverleners - Loko Cartoons">
            <a:extLst>
              <a:ext uri="{FF2B5EF4-FFF2-40B4-BE49-F238E27FC236}">
                <a16:creationId xmlns:a16="http://schemas.microsoft.com/office/drawing/2014/main" id="{10F546B5-BB74-A40D-6BEB-B36913F0B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255" y="1769859"/>
            <a:ext cx="4690145" cy="331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5387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417740" y="284308"/>
            <a:ext cx="6160832" cy="1247118"/>
          </a:xfrm>
        </p:spPr>
        <p:txBody>
          <a:bodyPr anchor="t">
            <a:normAutofit/>
          </a:bodyPr>
          <a:lstStyle/>
          <a:p>
            <a:r>
              <a:rPr lang="nl-BE" altLang="fr-FR" sz="2400" dirty="0">
                <a:cs typeface="Geneva" pitchFamily="125" charset="0"/>
              </a:rPr>
              <a:t>De Federale Overheidsdienst Werkgelegenheid, Arbeid en Sociaal Overleg - FOD WASO</a:t>
            </a:r>
            <a:endParaRPr lang="nl-BE" sz="2400" dirty="0"/>
          </a:p>
        </p:txBody>
      </p:sp>
      <p:pic>
        <p:nvPicPr>
          <p:cNvPr id="1026" name="Picture 2" descr="Logo | Federale Overheidsdienst Werkgelegenheid, Arbeid en Sociaal Overleg">
            <a:extLst>
              <a:ext uri="{FF2B5EF4-FFF2-40B4-BE49-F238E27FC236}">
                <a16:creationId xmlns:a16="http://schemas.microsoft.com/office/drawing/2014/main" id="{4A91F8F2-FEE0-0F77-8110-7765D8F13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4531" y="451963"/>
            <a:ext cx="2311068" cy="52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ce réservé du texte 1">
            <a:extLst>
              <a:ext uri="{FF2B5EF4-FFF2-40B4-BE49-F238E27FC236}">
                <a16:creationId xmlns:a16="http://schemas.microsoft.com/office/drawing/2014/main" id="{36925AA0-F3D9-C5E9-D6AD-DDA2B176457F}"/>
              </a:ext>
            </a:extLst>
          </p:cNvPr>
          <p:cNvSpPr txBox="1">
            <a:spLocks/>
          </p:cNvSpPr>
          <p:nvPr/>
        </p:nvSpPr>
        <p:spPr>
          <a:xfrm>
            <a:off x="428424" y="1303935"/>
            <a:ext cx="3575843" cy="41015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nl-BE" sz="1700" dirty="0">
                <a:solidFill>
                  <a:sysClr val="windowText" lastClr="000000"/>
                </a:solidFill>
                <a:latin typeface="Calibri" panose="020F0502020204030204"/>
              </a:rPr>
              <a:t>De </a:t>
            </a:r>
            <a:r>
              <a:rPr lang="nl-BE" sz="1700" b="1" dirty="0">
                <a:solidFill>
                  <a:sysClr val="windowText" lastClr="000000"/>
                </a:solidFill>
                <a:latin typeface="Calibri" panose="020F0502020204030204"/>
              </a:rPr>
              <a:t>AD Humanisering van de Arbeid </a:t>
            </a:r>
            <a:r>
              <a:rPr lang="nl-BE" sz="1700" dirty="0">
                <a:solidFill>
                  <a:sysClr val="windowText" lastClr="000000"/>
                </a:solidFill>
                <a:latin typeface="Calibri" panose="020F0502020204030204"/>
              </a:rPr>
              <a:t>heeft als opdracht te zorgen voor:</a:t>
            </a:r>
            <a:endParaRPr lang="nl-BE" sz="1700" b="1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1">
              <a:defRPr/>
            </a:pPr>
            <a:r>
              <a:rPr lang="nl-BE" sz="1700" dirty="0">
                <a:solidFill>
                  <a:sysClr val="windowText" lastClr="000000"/>
                </a:solidFill>
                <a:latin typeface="Calibri" panose="020F0502020204030204"/>
              </a:rPr>
              <a:t>de voorbereiding, de bevordering en de uitvoering van het beleid inzake het welzijn op het werk    </a:t>
            </a:r>
          </a:p>
          <a:p>
            <a:pPr lvl="1">
              <a:defRPr/>
            </a:pPr>
            <a:r>
              <a:rPr lang="nl-BE" sz="1700" dirty="0">
                <a:solidFill>
                  <a:sysClr val="windowText" lastClr="000000"/>
                </a:solidFill>
                <a:latin typeface="Calibri" panose="020F0502020204030204"/>
              </a:rPr>
              <a:t>de sensibilisering van de verschillende sociale en economische actoren</a:t>
            </a:r>
          </a:p>
        </p:txBody>
      </p:sp>
      <p:sp>
        <p:nvSpPr>
          <p:cNvPr id="8" name="Espace réservé du texte 1">
            <a:extLst>
              <a:ext uri="{FF2B5EF4-FFF2-40B4-BE49-F238E27FC236}">
                <a16:creationId xmlns:a16="http://schemas.microsoft.com/office/drawing/2014/main" id="{89784B3E-9A6E-4468-3184-0586E637B193}"/>
              </a:ext>
            </a:extLst>
          </p:cNvPr>
          <p:cNvSpPr txBox="1">
            <a:spLocks/>
          </p:cNvSpPr>
          <p:nvPr/>
        </p:nvSpPr>
        <p:spPr>
          <a:xfrm>
            <a:off x="5078058" y="1303935"/>
            <a:ext cx="6440026" cy="483468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  <a:defRPr/>
            </a:pPr>
            <a:r>
              <a:rPr lang="nl-NL" sz="2000" dirty="0">
                <a:solidFill>
                  <a:sysClr val="windowText" lastClr="000000"/>
                </a:solidFill>
                <a:latin typeface="Calibri" panose="020F0502020204030204"/>
              </a:rPr>
              <a:t>De</a:t>
            </a:r>
            <a:r>
              <a:rPr lang="nl-NL" sz="2000" b="1" dirty="0">
                <a:solidFill>
                  <a:sysClr val="windowText" lastClr="000000"/>
                </a:solidFill>
                <a:latin typeface="Calibri" panose="020F0502020204030204"/>
              </a:rPr>
              <a:t> AD Toezicht op het Welzijn op het Werk </a:t>
            </a:r>
            <a:r>
              <a:rPr lang="nl-NL" sz="2000" dirty="0">
                <a:solidFill>
                  <a:sysClr val="windowText" lastClr="000000"/>
                </a:solidFill>
                <a:latin typeface="Calibri" panose="020F0502020204030204"/>
              </a:rPr>
              <a:t>heeft </a:t>
            </a:r>
            <a:r>
              <a:rPr lang="nl-NL" sz="2000" b="1" dirty="0">
                <a:solidFill>
                  <a:srgbClr val="FF0000"/>
                </a:solidFill>
                <a:latin typeface="Calibri" panose="020F0502020204030204"/>
              </a:rPr>
              <a:t>een raadgevende, preventieve en repressieve rol :</a:t>
            </a:r>
          </a:p>
          <a:p>
            <a:pPr>
              <a:lnSpc>
                <a:spcPct val="70000"/>
              </a:lnSpc>
              <a:spcBef>
                <a:spcPct val="0"/>
              </a:spcBef>
              <a:buSzPct val="120000"/>
              <a:buNone/>
              <a:defRPr/>
            </a:pPr>
            <a:endParaRPr lang="nl-BE" altLang="fr-FR" sz="2000" dirty="0">
              <a:solidFill>
                <a:srgbClr val="004070"/>
              </a:solidFill>
              <a:latin typeface="HelveticaNeueLT Std" panose="020B0604020202020204" pitchFamily="34" charset="0"/>
            </a:endParaRPr>
          </a:p>
          <a:p>
            <a:pPr marL="706437" lvl="1" indent="-342900">
              <a:lnSpc>
                <a:spcPct val="70000"/>
              </a:lnSpc>
              <a:spcBef>
                <a:spcPct val="0"/>
              </a:spcBef>
              <a:buSzPct val="100000"/>
              <a:defRPr/>
            </a:pPr>
            <a:r>
              <a:rPr lang="nl-BE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Zowel in de privé- als in de openbare sector</a:t>
            </a:r>
            <a:endParaRPr lang="nl-BE" altLang="fr-FR" sz="2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06437" lvl="1" indent="-342900">
              <a:lnSpc>
                <a:spcPct val="70000"/>
              </a:lnSpc>
              <a:spcBef>
                <a:spcPct val="0"/>
              </a:spcBef>
              <a:buSzPct val="100000"/>
              <a:defRPr/>
            </a:pPr>
            <a:endParaRPr lang="nl-BE" altLang="fr-FR" sz="2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06437" lvl="1" indent="-342900">
              <a:lnSpc>
                <a:spcPct val="70000"/>
              </a:lnSpc>
              <a:spcBef>
                <a:spcPct val="0"/>
              </a:spcBef>
              <a:buSzPct val="100000"/>
              <a:defRPr/>
            </a:pPr>
            <a:r>
              <a:rPr lang="nl-BE" altLang="fr-FR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Inspecteurs met als opdracht:</a:t>
            </a:r>
            <a:endParaRPr lang="nl-BE" altLang="fr-FR" sz="2000" dirty="0">
              <a:solidFill>
                <a:prstClr val="black"/>
              </a:solidFill>
              <a:latin typeface="Calibri" panose="020F0502020204030204" pitchFamily="34" charset="0"/>
              <a:ea typeface="Geneva" pitchFamily="125" charset="0"/>
              <a:cs typeface="Calibri" panose="020F0502020204030204" pitchFamily="34" charset="0"/>
            </a:endParaRPr>
          </a:p>
          <a:p>
            <a:pPr marL="1031875" lvl="2" indent="-268288">
              <a:lnSpc>
                <a:spcPct val="130000"/>
              </a:lnSpc>
              <a:spcBef>
                <a:spcPct val="0"/>
              </a:spcBef>
              <a:buSzPct val="65000"/>
              <a:buFont typeface="Wingdings" panose="05000000000000000000" pitchFamily="2" charset="2"/>
              <a:buChar char="Ø"/>
              <a:defRPr/>
            </a:pPr>
            <a:r>
              <a:rPr lang="nl-BE" altLang="fr-FR" dirty="0">
                <a:solidFill>
                  <a:prstClr val="black"/>
                </a:solidFill>
                <a:latin typeface="Calibri" panose="020F0502020204030204" pitchFamily="34" charset="0"/>
                <a:ea typeface="Geneva" pitchFamily="125" charset="0"/>
                <a:cs typeface="Calibri" panose="020F0502020204030204" pitchFamily="34" charset="0"/>
              </a:rPr>
              <a:t>Adviseren en toezicht houden op de toepassing van de wetgeving </a:t>
            </a:r>
          </a:p>
          <a:p>
            <a:pPr marL="1031875" lvl="2" indent="-268288">
              <a:lnSpc>
                <a:spcPct val="130000"/>
              </a:lnSpc>
              <a:spcBef>
                <a:spcPct val="0"/>
              </a:spcBef>
              <a:buSzPct val="65000"/>
              <a:buFont typeface="Wingdings" panose="05000000000000000000" pitchFamily="2" charset="2"/>
              <a:buChar char="Ø"/>
              <a:defRPr/>
            </a:pPr>
            <a:r>
              <a:rPr lang="nl-BE" altLang="fr-FR" dirty="0">
                <a:solidFill>
                  <a:prstClr val="black"/>
                </a:solidFill>
                <a:latin typeface="Calibri" panose="020F0502020204030204" pitchFamily="34" charset="0"/>
                <a:ea typeface="Geneva" pitchFamily="125" charset="0"/>
                <a:cs typeface="Calibri" panose="020F0502020204030204" pitchFamily="34" charset="0"/>
              </a:rPr>
              <a:t>Klachten onderzoeken over de toepassing van de wetgeving</a:t>
            </a:r>
          </a:p>
          <a:p>
            <a:pPr marL="1031875" lvl="2" indent="-268288">
              <a:lnSpc>
                <a:spcPct val="130000"/>
              </a:lnSpc>
              <a:spcBef>
                <a:spcPct val="0"/>
              </a:spcBef>
              <a:buSzPct val="65000"/>
              <a:buFont typeface="Wingdings" panose="05000000000000000000" pitchFamily="2" charset="2"/>
              <a:buChar char="Ø"/>
              <a:defRPr/>
            </a:pPr>
            <a:r>
              <a:rPr lang="nl-BE" dirty="0">
                <a:solidFill>
                  <a:prstClr val="black"/>
                </a:solidFill>
                <a:latin typeface="Calibri" panose="020F0502020204030204" pitchFamily="34" charset="0"/>
                <a:ea typeface="Geneva" pitchFamily="125" charset="0"/>
                <a:cs typeface="Calibri" panose="020F0502020204030204" pitchFamily="34" charset="0"/>
              </a:rPr>
              <a:t>De overheden </a:t>
            </a:r>
            <a:r>
              <a:rPr lang="nl-BE" altLang="fr-FR" dirty="0">
                <a:solidFill>
                  <a:prstClr val="black"/>
                </a:solidFill>
                <a:latin typeface="Calibri" panose="020F0502020204030204" pitchFamily="34" charset="0"/>
                <a:ea typeface="Geneva" pitchFamily="125" charset="0"/>
                <a:cs typeface="Calibri" panose="020F0502020204030204" pitchFamily="34" charset="0"/>
              </a:rPr>
              <a:t>informeren over inbreuken</a:t>
            </a:r>
          </a:p>
          <a:p>
            <a:pPr marL="1031875" lvl="2" indent="-268288">
              <a:lnSpc>
                <a:spcPct val="130000"/>
              </a:lnSpc>
              <a:spcBef>
                <a:spcPct val="0"/>
              </a:spcBef>
              <a:buSzPct val="65000"/>
              <a:buFont typeface="Wingdings" panose="05000000000000000000" pitchFamily="2" charset="2"/>
              <a:buChar char="Ø"/>
              <a:defRPr/>
            </a:pPr>
            <a:r>
              <a:rPr lang="nl-BE" altLang="fr-FR" dirty="0">
                <a:solidFill>
                  <a:prstClr val="black"/>
                </a:solidFill>
                <a:latin typeface="Calibri" panose="020F0502020204030204" pitchFamily="34" charset="0"/>
                <a:ea typeface="Geneva" pitchFamily="125" charset="0"/>
                <a:cs typeface="Calibri" panose="020F0502020204030204" pitchFamily="34" charset="0"/>
              </a:rPr>
              <a:t>Arbeidsongevallen onderzoeken</a:t>
            </a:r>
          </a:p>
          <a:p>
            <a:pPr marL="1031875" lvl="2" indent="-268288">
              <a:lnSpc>
                <a:spcPct val="130000"/>
              </a:lnSpc>
              <a:spcBef>
                <a:spcPct val="0"/>
              </a:spcBef>
              <a:buSzPct val="65000"/>
              <a:buFont typeface="Wingdings" panose="05000000000000000000" pitchFamily="2" charset="2"/>
              <a:buChar char="Ø"/>
              <a:defRPr/>
            </a:pPr>
            <a:r>
              <a:rPr lang="nl-BE" dirty="0">
                <a:solidFill>
                  <a:prstClr val="black"/>
                </a:solidFill>
                <a:latin typeface="Calibri" panose="020F0502020204030204" pitchFamily="34" charset="0"/>
                <a:ea typeface="Geneva" pitchFamily="125" charset="0"/>
                <a:cs typeface="Calibri" panose="020F0502020204030204" pitchFamily="34" charset="0"/>
              </a:rPr>
              <a:t>Een proces-verbaal opstellen en de activiteiten stopzetten (verzegelen)</a:t>
            </a:r>
            <a:endParaRPr lang="nl-BE" altLang="fr-FR" dirty="0">
              <a:solidFill>
                <a:prstClr val="black"/>
              </a:solidFill>
              <a:latin typeface="Calibri" panose="020F0502020204030204" pitchFamily="34" charset="0"/>
              <a:ea typeface="Geneva" pitchFamily="125" charset="0"/>
              <a:cs typeface="Calibri" panose="020F0502020204030204" pitchFamily="34" charset="0"/>
            </a:endParaRPr>
          </a:p>
          <a:p>
            <a:pPr marL="1031875" lvl="2" indent="-268288">
              <a:lnSpc>
                <a:spcPct val="130000"/>
              </a:lnSpc>
              <a:spcBef>
                <a:spcPct val="0"/>
              </a:spcBef>
              <a:buSzPct val="65000"/>
              <a:buFont typeface="Wingdings" panose="05000000000000000000" pitchFamily="2" charset="2"/>
              <a:buChar char="Ø"/>
              <a:defRPr/>
            </a:pPr>
            <a:r>
              <a:rPr lang="nl-BE" altLang="fr-FR" dirty="0">
                <a:solidFill>
                  <a:prstClr val="black"/>
                </a:solidFill>
                <a:latin typeface="Calibri" panose="020F0502020204030204" pitchFamily="34" charset="0"/>
                <a:ea typeface="Geneva" pitchFamily="125" charset="0"/>
                <a:cs typeface="Calibri" panose="020F0502020204030204" pitchFamily="34" charset="0"/>
              </a:rPr>
              <a:t>Politiebevoegdheid (vrije toegang tot alle inrichtingen)</a:t>
            </a:r>
          </a:p>
          <a:p>
            <a:pPr marL="363537" lvl="1" indent="0">
              <a:lnSpc>
                <a:spcPct val="70000"/>
              </a:lnSpc>
              <a:spcBef>
                <a:spcPct val="0"/>
              </a:spcBef>
              <a:buSzPct val="65000"/>
              <a:buNone/>
              <a:defRPr/>
            </a:pPr>
            <a:endParaRPr lang="fr-FR" altLang="fr-FR" sz="1200" dirty="0">
              <a:solidFill>
                <a:prstClr val="black"/>
              </a:solidFill>
              <a:latin typeface="Calibri" panose="020F0502020204030204" pitchFamily="34" charset="0"/>
              <a:ea typeface="Geneva" pitchFamily="125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fr-FR" altLang="fr-FR" sz="2000" dirty="0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2" name="Pijl: links/rechts 1">
            <a:extLst>
              <a:ext uri="{FF2B5EF4-FFF2-40B4-BE49-F238E27FC236}">
                <a16:creationId xmlns:a16="http://schemas.microsoft.com/office/drawing/2014/main" id="{49D490DE-D8B2-DF9B-3571-C4412E6AE079}"/>
              </a:ext>
            </a:extLst>
          </p:cNvPr>
          <p:cNvSpPr/>
          <p:nvPr/>
        </p:nvSpPr>
        <p:spPr>
          <a:xfrm>
            <a:off x="4004267" y="1372036"/>
            <a:ext cx="813733" cy="377504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298704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C7EBA0-3F31-D0E1-F5FA-026E9D2FF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2298" y="251729"/>
            <a:ext cx="8246378" cy="1280890"/>
          </a:xfrm>
        </p:spPr>
        <p:txBody>
          <a:bodyPr>
            <a:normAutofit/>
          </a:bodyPr>
          <a:lstStyle/>
          <a:p>
            <a:r>
              <a:rPr lang="nl-BE" sz="3200" dirty="0"/>
              <a:t>Strafrechtelijke verantwoordelijkheid bij gebrek aan welzijn op het werk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D70481-0362-39AC-C9B4-FF48318D6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27</a:t>
            </a:fld>
            <a:endParaRPr lang="en-US" dirty="0"/>
          </a:p>
        </p:txBody>
      </p:sp>
      <p:sp>
        <p:nvSpPr>
          <p:cNvPr id="6" name="Rectangle 1027">
            <a:extLst>
              <a:ext uri="{FF2B5EF4-FFF2-40B4-BE49-F238E27FC236}">
                <a16:creationId xmlns:a16="http://schemas.microsoft.com/office/drawing/2014/main" id="{D7ABF937-276A-3E43-DB34-B6AA66AC1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177" y="1671507"/>
            <a:ext cx="4149433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rgbClr val="003D6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-"/>
              <a:defRPr sz="2400">
                <a:solidFill>
                  <a:srgbClr val="003D6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003D6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-"/>
              <a:defRPr sz="1800">
                <a:solidFill>
                  <a:srgbClr val="003D6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rgbClr val="003D6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rgbClr val="003D6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rgbClr val="003D6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rgbClr val="003D6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rgbClr val="003D62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nl-BE" altLang="nl-BE" sz="1800" b="1" kern="0" dirty="0">
                <a:solidFill>
                  <a:srgbClr val="FF0000"/>
                </a:solidFill>
                <a:latin typeface="Verdana"/>
              </a:rPr>
              <a:t>Art. 418-420 Strafwetboek </a:t>
            </a:r>
            <a:r>
              <a:rPr lang="nl-BE" altLang="nl-BE" sz="1600" i="1" kern="0" dirty="0">
                <a:latin typeface="Verdana"/>
              </a:rPr>
              <a:t>onopzettelijke doodslag en onopzettelijke slagen en verwondingen</a:t>
            </a:r>
          </a:p>
          <a:p>
            <a:pPr>
              <a:buNone/>
              <a:defRPr/>
            </a:pPr>
            <a:endParaRPr lang="nl-BE" altLang="nl-BE" sz="1800" kern="0" dirty="0">
              <a:latin typeface="Verdana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nl-BE" altLang="nl-BE" sz="1800" kern="0" dirty="0">
                <a:latin typeface="Verdana"/>
              </a:rPr>
              <a:t>Fout = elk gebrek aan voorzorg of voorzichtigheid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nl-BE" altLang="nl-BE" sz="1800" kern="0" dirty="0">
                <a:latin typeface="Verdana"/>
              </a:rPr>
              <a:t>Schade = dood, slagen en verwondingen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nl-BE" altLang="nl-BE" sz="1800" kern="0" dirty="0">
                <a:latin typeface="Verdana"/>
              </a:rPr>
              <a:t>Strafbare personen = elke natuurlijke of rechtspersoon</a:t>
            </a:r>
          </a:p>
        </p:txBody>
      </p:sp>
      <p:sp>
        <p:nvSpPr>
          <p:cNvPr id="7" name="Rectangle 1028">
            <a:extLst>
              <a:ext uri="{FF2B5EF4-FFF2-40B4-BE49-F238E27FC236}">
                <a16:creationId xmlns:a16="http://schemas.microsoft.com/office/drawing/2014/main" id="{3EC99AAF-EFCD-EE2E-B215-FBA007A00A4D}"/>
              </a:ext>
            </a:extLst>
          </p:cNvPr>
          <p:cNvSpPr txBox="1">
            <a:spLocks noChangeArrowheads="1"/>
          </p:cNvSpPr>
          <p:nvPr/>
        </p:nvSpPr>
        <p:spPr>
          <a:xfrm>
            <a:off x="6169025" y="1665216"/>
            <a:ext cx="4149433" cy="39084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nl-BE" altLang="nl-BE" sz="18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Art. 127 Sociaal Strafwetboek</a:t>
            </a:r>
          </a:p>
          <a:p>
            <a:pPr>
              <a:lnSpc>
                <a:spcPct val="90000"/>
              </a:lnSpc>
              <a:buFontTx/>
              <a:buNone/>
            </a:pPr>
            <a:endParaRPr lang="nl-BE" altLang="nl-BE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nl-BE" altLang="nl-BE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1">
              <a:lnSpc>
                <a:spcPct val="90000"/>
              </a:lnSpc>
            </a:pPr>
            <a:r>
              <a:rPr lang="nl-BE" altLang="nl-BE" sz="1800" dirty="0">
                <a:latin typeface="Verdana" panose="020B0604030504040204" pitchFamily="34" charset="0"/>
                <a:ea typeface="Verdana" panose="020B0604030504040204" pitchFamily="34" charset="0"/>
              </a:rPr>
              <a:t>Fout = elke inbreuk op de Welzijnsreglementering</a:t>
            </a:r>
          </a:p>
          <a:p>
            <a:pPr lvl="1">
              <a:lnSpc>
                <a:spcPct val="90000"/>
              </a:lnSpc>
            </a:pPr>
            <a:r>
              <a:rPr lang="nl-BE" altLang="nl-BE" sz="1800" dirty="0">
                <a:latin typeface="Verdana" panose="020B0604030504040204" pitchFamily="34" charset="0"/>
                <a:ea typeface="Verdana" panose="020B0604030504040204" pitchFamily="34" charset="0"/>
              </a:rPr>
              <a:t>Geen schade vereist: inbreuk op zich = strafbaar</a:t>
            </a:r>
          </a:p>
          <a:p>
            <a:pPr lvl="1">
              <a:lnSpc>
                <a:spcPct val="90000"/>
              </a:lnSpc>
            </a:pPr>
            <a:r>
              <a:rPr lang="nl-BE" altLang="nl-BE" sz="1800" dirty="0">
                <a:latin typeface="Verdana" panose="020B0604030504040204" pitchFamily="34" charset="0"/>
                <a:ea typeface="Verdana" panose="020B0604030504040204" pitchFamily="34" charset="0"/>
              </a:rPr>
              <a:t>Strafbare personen: werkgever, aangestelde of lasthebber</a:t>
            </a:r>
          </a:p>
          <a:p>
            <a:pPr>
              <a:lnSpc>
                <a:spcPct val="90000"/>
              </a:lnSpc>
              <a:buFontTx/>
              <a:buNone/>
            </a:pPr>
            <a:endParaRPr lang="nl-BE" altLang="nl-BE" sz="1800" dirty="0"/>
          </a:p>
          <a:p>
            <a:pPr>
              <a:lnSpc>
                <a:spcPct val="90000"/>
              </a:lnSpc>
              <a:buFontTx/>
              <a:buNone/>
            </a:pPr>
            <a:r>
              <a:rPr lang="nl-BE" altLang="nl-BE" sz="1600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7654340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838200" y="278626"/>
            <a:ext cx="7324090" cy="744831"/>
          </a:xfrm>
        </p:spPr>
        <p:txBody>
          <a:bodyPr>
            <a:normAutofit/>
          </a:bodyPr>
          <a:lstStyle/>
          <a:p>
            <a:r>
              <a:rPr lang="nl-BE" sz="3200" dirty="0"/>
              <a:t>Sociaal strafrecht</a:t>
            </a:r>
            <a:endParaRPr lang="nl-NL" sz="3200" dirty="0"/>
          </a:p>
        </p:txBody>
      </p:sp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2215727" y="1387459"/>
            <a:ext cx="7324090" cy="4260479"/>
          </a:xfrm>
        </p:spPr>
        <p:txBody>
          <a:bodyPr>
            <a:normAutofit fontScale="92500" lnSpcReduction="10000"/>
          </a:bodyPr>
          <a:lstStyle/>
          <a:p>
            <a:r>
              <a:rPr lang="nl-NL" dirty="0"/>
              <a:t>Wijst de personen aan met een specifieke hoedanigheid die, in geval van een inbreuk, aansprakelijk kunnen zijn:</a:t>
            </a:r>
          </a:p>
          <a:p>
            <a:pPr lvl="1"/>
            <a:r>
              <a:rPr lang="nl-NL" dirty="0">
                <a:solidFill>
                  <a:srgbClr val="FF0000"/>
                </a:solidFill>
              </a:rPr>
              <a:t>Werkgever</a:t>
            </a:r>
            <a:r>
              <a:rPr lang="nl-NL" dirty="0"/>
              <a:t>: de persoon die werknemers tewerkstelt en het gezag uitoefent over het personeel</a:t>
            </a:r>
          </a:p>
          <a:p>
            <a:pPr lvl="1"/>
            <a:r>
              <a:rPr lang="nl-NL" dirty="0">
                <a:solidFill>
                  <a:srgbClr val="FF0000"/>
                </a:solidFill>
              </a:rPr>
              <a:t>Aangestelde</a:t>
            </a:r>
            <a:r>
              <a:rPr lang="nl-NL" dirty="0"/>
              <a:t>: elke werknemer die bekleed is met het gezag om de wet te doen naleven of om de inbreuk te doen ophouden</a:t>
            </a:r>
          </a:p>
          <a:p>
            <a:pPr lvl="1"/>
            <a:r>
              <a:rPr lang="nl-NL" dirty="0">
                <a:solidFill>
                  <a:srgbClr val="FF0000"/>
                </a:solidFill>
              </a:rPr>
              <a:t>Lasthebber</a:t>
            </a:r>
            <a:r>
              <a:rPr lang="nl-NL" dirty="0"/>
              <a:t>: persoon die belast is met het vervullen van de opdrachten voor rekening van de werkgever</a:t>
            </a:r>
          </a:p>
          <a:p>
            <a:pPr lvl="1"/>
            <a:endParaRPr lang="nl-NL" dirty="0"/>
          </a:p>
          <a:p>
            <a:r>
              <a:rPr lang="nl-NL" dirty="0"/>
              <a:t>Ook </a:t>
            </a:r>
            <a:r>
              <a:rPr lang="nl-NL" dirty="0">
                <a:solidFill>
                  <a:srgbClr val="FF0000"/>
                </a:solidFill>
              </a:rPr>
              <a:t>rechtspersonen </a:t>
            </a:r>
            <a:r>
              <a:rPr lang="nl-NL" dirty="0"/>
              <a:t>kunnen strafrechtelijk verantwoordelijk worden gehouden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754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4C5EAE-A166-99D4-7792-F3DC61AAE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6391" y="397911"/>
            <a:ext cx="6860989" cy="1280890"/>
          </a:xfrm>
        </p:spPr>
        <p:txBody>
          <a:bodyPr>
            <a:normAutofit/>
          </a:bodyPr>
          <a:lstStyle/>
          <a:p>
            <a:r>
              <a:rPr lang="nl-BE" sz="3200" dirty="0"/>
              <a:t>Sanctieniveaus art. 101 SSW</a:t>
            </a:r>
          </a:p>
        </p:txBody>
      </p:sp>
      <p:graphicFrame>
        <p:nvGraphicFramePr>
          <p:cNvPr id="5" name="Tabel 4">
            <a:extLst>
              <a:ext uri="{FF2B5EF4-FFF2-40B4-BE49-F238E27FC236}">
                <a16:creationId xmlns:a16="http://schemas.microsoft.com/office/drawing/2014/main" id="{FC13D688-849C-47A4-568D-8A402AEB8D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022542"/>
              </p:ext>
            </p:extLst>
          </p:nvPr>
        </p:nvGraphicFramePr>
        <p:xfrm>
          <a:off x="335560" y="1535838"/>
          <a:ext cx="10612072" cy="49242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6878">
                  <a:extLst>
                    <a:ext uri="{9D8B030D-6E8A-4147-A177-3AD203B41FA5}">
                      <a16:colId xmlns:a16="http://schemas.microsoft.com/office/drawing/2014/main" val="1994583098"/>
                    </a:ext>
                  </a:extLst>
                </a:gridCol>
                <a:gridCol w="1940496">
                  <a:extLst>
                    <a:ext uri="{9D8B030D-6E8A-4147-A177-3AD203B41FA5}">
                      <a16:colId xmlns:a16="http://schemas.microsoft.com/office/drawing/2014/main" val="3507405885"/>
                    </a:ext>
                  </a:extLst>
                </a:gridCol>
                <a:gridCol w="1941566">
                  <a:extLst>
                    <a:ext uri="{9D8B030D-6E8A-4147-A177-3AD203B41FA5}">
                      <a16:colId xmlns:a16="http://schemas.microsoft.com/office/drawing/2014/main" val="1023160718"/>
                    </a:ext>
                  </a:extLst>
                </a:gridCol>
                <a:gridCol w="2113056">
                  <a:extLst>
                    <a:ext uri="{9D8B030D-6E8A-4147-A177-3AD203B41FA5}">
                      <a16:colId xmlns:a16="http://schemas.microsoft.com/office/drawing/2014/main" val="98373527"/>
                    </a:ext>
                  </a:extLst>
                </a:gridCol>
                <a:gridCol w="1770076">
                  <a:extLst>
                    <a:ext uri="{9D8B030D-6E8A-4147-A177-3AD203B41FA5}">
                      <a16:colId xmlns:a16="http://schemas.microsoft.com/office/drawing/2014/main" val="3274507585"/>
                    </a:ext>
                  </a:extLst>
                </a:gridCol>
              </a:tblGrid>
              <a:tr h="546229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Bedrag met opdeciemen (x8)</a:t>
                      </a:r>
                      <a:endParaRPr lang="nl-BE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Oud artikel 101 SSW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Artikel 101 SSW &gt; 1/7/2024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1806073"/>
                  </a:ext>
                </a:extLst>
              </a:tr>
              <a:tr h="928007">
                <a:tc v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Strafrechtelijke geldboete</a:t>
                      </a:r>
                      <a:endParaRPr lang="nl-BE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Administratieve geldboete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Strafrechtelijke geldboete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Administratieve geldboete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146986587"/>
                  </a:ext>
                </a:extLst>
              </a:tr>
              <a:tr h="453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Niveau 1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-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80 – 800 €</a:t>
                      </a:r>
                      <a:endParaRPr lang="nl-BE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-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80 – 800 €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2606679777"/>
                  </a:ext>
                </a:extLst>
              </a:tr>
              <a:tr h="453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Niveau 2</a:t>
                      </a:r>
                      <a:endParaRPr lang="nl-BE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400 tot 4000 €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200 tot 2000 €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400 tot 4000 €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200 tot 2000 €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3905443222"/>
                  </a:ext>
                </a:extLst>
              </a:tr>
              <a:tr h="6750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Niveau 3</a:t>
                      </a:r>
                      <a:endParaRPr lang="nl-BE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800 tot 8000 €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400 tot 4000 €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b="1" kern="100" dirty="0">
                          <a:solidFill>
                            <a:srgbClr val="FF0000"/>
                          </a:solidFill>
                          <a:effectLst/>
                        </a:rPr>
                        <a:t>1600 tot 16000 €</a:t>
                      </a:r>
                      <a:endParaRPr lang="nl-BE" sz="14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b="1" kern="100" dirty="0">
                          <a:solidFill>
                            <a:srgbClr val="FF0000"/>
                          </a:solidFill>
                          <a:effectLst/>
                        </a:rPr>
                        <a:t>800 tot 8000 €</a:t>
                      </a:r>
                      <a:endParaRPr lang="nl-BE" sz="14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425177250"/>
                  </a:ext>
                </a:extLst>
              </a:tr>
              <a:tr h="1867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Niveau 4 (na ongeval of gezondheidsschade)</a:t>
                      </a:r>
                      <a:endParaRPr lang="nl-BE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Gevangenisstraf 6m tot 3j en/of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4800 tot 48000 €</a:t>
                      </a:r>
                      <a:endParaRPr lang="nl-BE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>
                          <a:effectLst/>
                        </a:rPr>
                        <a:t>2400 tot 24000 €</a:t>
                      </a:r>
                      <a:endParaRPr lang="nl-BE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Gevangenisstraf 6m tot 3j en/of 4800 </a:t>
                      </a:r>
                      <a:r>
                        <a:rPr lang="nl-BE" sz="1400" b="1" kern="100" dirty="0">
                          <a:solidFill>
                            <a:srgbClr val="FF0000"/>
                          </a:solidFill>
                          <a:effectLst/>
                        </a:rPr>
                        <a:t>tot 56000 €</a:t>
                      </a:r>
                      <a:endParaRPr lang="nl-BE" sz="14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nl-BE" sz="1400" kern="100" dirty="0">
                          <a:effectLst/>
                        </a:rPr>
                        <a:t>2400 </a:t>
                      </a:r>
                      <a:r>
                        <a:rPr lang="nl-BE" sz="1400" b="1" kern="100" dirty="0">
                          <a:solidFill>
                            <a:srgbClr val="FF0000"/>
                          </a:solidFill>
                          <a:effectLst/>
                        </a:rPr>
                        <a:t>tot 28000 €</a:t>
                      </a:r>
                      <a:endParaRPr lang="nl-BE" sz="14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3419836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5519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706856CB-7658-6312-71DB-B83C07F6BE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10018" y="646929"/>
            <a:ext cx="7941742" cy="635000"/>
          </a:xfrm>
        </p:spPr>
        <p:txBody>
          <a:bodyPr>
            <a:normAutofit fontScale="90000"/>
          </a:bodyPr>
          <a:lstStyle/>
          <a:p>
            <a:r>
              <a:rPr lang="nl-BE" altLang="nl-BE" sz="2800" dirty="0"/>
              <a:t>Strafrechtelijke verantwoordelijkheid: verloop procedure</a:t>
            </a:r>
            <a:endParaRPr lang="nl-NL" altLang="nl-BE" sz="2000" dirty="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89173F52-DC08-49D4-CC02-199ED5A4D6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44350" y="1487149"/>
            <a:ext cx="7870825" cy="4392612"/>
          </a:xfrm>
        </p:spPr>
        <p:txBody>
          <a:bodyPr>
            <a:normAutofit/>
          </a:bodyPr>
          <a:lstStyle/>
          <a:p>
            <a:pPr lvl="1"/>
            <a:r>
              <a:rPr lang="nl-NL" altLang="nl-BE" sz="2000" dirty="0"/>
              <a:t>Inspectie Toezicht op het Welzijn op het Werk (TWW) stelt inbreuk op welzijnswetgeving vast</a:t>
            </a:r>
          </a:p>
          <a:p>
            <a:pPr lvl="1"/>
            <a:r>
              <a:rPr lang="nl-NL" altLang="nl-BE" sz="2000" dirty="0"/>
              <a:t>Verschillende mogelijke acties: waarschuwing, termijn, PV, …</a:t>
            </a:r>
          </a:p>
          <a:p>
            <a:pPr lvl="1"/>
            <a:r>
              <a:rPr lang="nl-NL" altLang="nl-BE" sz="2000" dirty="0"/>
              <a:t>Indien PV wordt opgesteld: dossier wordt overgemaakt aan arbeidsauditoraat</a:t>
            </a:r>
          </a:p>
          <a:p>
            <a:pPr lvl="1"/>
            <a:r>
              <a:rPr lang="nl-NL" altLang="nl-BE" sz="2000" dirty="0"/>
              <a:t>Arbeidsauditoraat onderzoekt </a:t>
            </a:r>
          </a:p>
          <a:p>
            <a:pPr lvl="1"/>
            <a:r>
              <a:rPr lang="nl-NL" altLang="nl-BE" sz="2000" dirty="0"/>
              <a:t>Arbeidsauditoraat beslist</a:t>
            </a:r>
          </a:p>
          <a:p>
            <a:pPr lvl="2"/>
            <a:r>
              <a:rPr lang="nl-NL" altLang="nl-BE" sz="1800" dirty="0"/>
              <a:t>Seponeren </a:t>
            </a:r>
          </a:p>
          <a:p>
            <a:pPr lvl="3"/>
            <a:r>
              <a:rPr lang="nl-NL" altLang="nl-BE" sz="1600" dirty="0"/>
              <a:t>geen strafvervolging</a:t>
            </a:r>
          </a:p>
          <a:p>
            <a:pPr lvl="3"/>
            <a:r>
              <a:rPr lang="nl-NL" altLang="nl-BE" sz="1600" dirty="0"/>
              <a:t>gevolg: administratieve geldboete FOD WASO mogelijk</a:t>
            </a:r>
          </a:p>
          <a:p>
            <a:pPr lvl="2"/>
            <a:r>
              <a:rPr lang="nl-NL" altLang="nl-BE" sz="1800" dirty="0"/>
              <a:t>Strafvervolging </a:t>
            </a:r>
          </a:p>
          <a:p>
            <a:pPr lvl="3"/>
            <a:r>
              <a:rPr lang="nl-NL" altLang="nl-BE" sz="1600" dirty="0"/>
              <a:t>quasi altijd bij dodelijk arbeidsongeval of AO met blijvende letsels</a:t>
            </a:r>
          </a:p>
          <a:p>
            <a:pPr lvl="3"/>
            <a:r>
              <a:rPr lang="nl-NL" altLang="nl-BE" sz="1600" dirty="0"/>
              <a:t>mogelijkheid tot burgerlijke partijstelling </a:t>
            </a:r>
          </a:p>
          <a:p>
            <a:endParaRPr lang="nl-NL" altLang="nl-BE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B6E04D5-45FA-12D2-55CB-E27BCD2CA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INFORMATIE EN BRONNEN</a:t>
            </a:r>
          </a:p>
          <a:p>
            <a:pPr marL="0" indent="0">
              <a:buNone/>
            </a:pPr>
            <a:r>
              <a:rPr lang="nl-BE" b="1" dirty="0">
                <a:solidFill>
                  <a:schemeClr val="accent1"/>
                </a:solidFill>
              </a:rPr>
              <a:t>WELZIJN OP HET WERK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74FBE2D-43BA-1E7A-A005-00182A816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t>31</a:t>
            </a:fld>
            <a:endParaRPr lang="en-BE"/>
          </a:p>
        </p:txBody>
      </p:sp>
      <p:pic>
        <p:nvPicPr>
          <p:cNvPr id="7172" name="Picture 4" descr="Algemeen sociale veiligheid | Werk &amp; Veiligheid - Kennisplatform over  preventie, RI&amp;E en sociale veiligheid">
            <a:extLst>
              <a:ext uri="{FF2B5EF4-FFF2-40B4-BE49-F238E27FC236}">
                <a16:creationId xmlns:a16="http://schemas.microsoft.com/office/drawing/2014/main" id="{DD79A90A-F990-43F0-8A78-B099FED2A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341" y="1939635"/>
            <a:ext cx="3934113" cy="295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6151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 b="1">
                <a:solidFill>
                  <a:srgbClr val="003399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rgbClr val="CC6600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nl-BE" altLang="nl-BE" b="0">
              <a:solidFill>
                <a:schemeClr val="tx1"/>
              </a:solidFill>
            </a:endParaRPr>
          </a:p>
        </p:txBody>
      </p:sp>
      <p:sp>
        <p:nvSpPr>
          <p:cNvPr id="71685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 b="1">
                <a:solidFill>
                  <a:srgbClr val="003399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rgbClr val="CC6600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nl-BE" altLang="nl-BE" b="0">
              <a:solidFill>
                <a:schemeClr val="tx1"/>
              </a:solidFill>
            </a:endParaRPr>
          </a:p>
        </p:txBody>
      </p:sp>
      <p:sp>
        <p:nvSpPr>
          <p:cNvPr id="418820" name="Rectangle 4"/>
          <p:cNvSpPr>
            <a:spLocks noGrp="1" noChangeArrowheads="1"/>
          </p:cNvSpPr>
          <p:nvPr>
            <p:ph type="title"/>
          </p:nvPr>
        </p:nvSpPr>
        <p:spPr>
          <a:xfrm>
            <a:off x="3215680" y="589345"/>
            <a:ext cx="7524750" cy="76200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nl-BE" sz="3200" dirty="0">
                <a:solidFill>
                  <a:srgbClr val="FF3300"/>
                </a:solidFill>
                <a:latin typeface="Tahoma" charset="0"/>
              </a:rPr>
              <a:t>Website FOD WASO </a:t>
            </a:r>
            <a:r>
              <a:rPr lang="nl-BE" sz="2800" u="sng" dirty="0">
                <a:solidFill>
                  <a:srgbClr val="FF3300"/>
                </a:solidFill>
                <a:latin typeface="Tahoma" charset="0"/>
              </a:rPr>
              <a:t>www.werk.belgie.be</a:t>
            </a:r>
            <a:endParaRPr lang="nl-NL" sz="2800" u="sng" dirty="0">
              <a:solidFill>
                <a:srgbClr val="FF3300"/>
              </a:solidFill>
              <a:latin typeface="Tahoma" charset="0"/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32</a:t>
            </a:fld>
            <a:endParaRPr lang="en-US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70" y="1351345"/>
            <a:ext cx="5740737" cy="3622044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4306648A-6650-16CC-5728-3A765CE81D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69"/>
          <a:stretch/>
        </p:blipFill>
        <p:spPr>
          <a:xfrm>
            <a:off x="7746260" y="2490415"/>
            <a:ext cx="2235941" cy="4119010"/>
          </a:xfrm>
          <a:prstGeom prst="rect">
            <a:avLst/>
          </a:prstGeom>
        </p:spPr>
      </p:pic>
      <p:sp>
        <p:nvSpPr>
          <p:cNvPr id="5" name="Pijl: gekromd omlaag 4">
            <a:extLst>
              <a:ext uri="{FF2B5EF4-FFF2-40B4-BE49-F238E27FC236}">
                <a16:creationId xmlns:a16="http://schemas.microsoft.com/office/drawing/2014/main" id="{2EA0CEEF-46C3-6493-1D2A-2363002F7E61}"/>
              </a:ext>
            </a:extLst>
          </p:cNvPr>
          <p:cNvSpPr/>
          <p:nvPr/>
        </p:nvSpPr>
        <p:spPr>
          <a:xfrm rot="2435827">
            <a:off x="7246170" y="1461258"/>
            <a:ext cx="1180730" cy="887767"/>
          </a:xfrm>
          <a:prstGeom prst="curved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460632"/>
      </p:ext>
    </p:extLst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 b="1">
                <a:solidFill>
                  <a:srgbClr val="003399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rgbClr val="CC6600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nl-BE" altLang="nl-BE" b="0">
              <a:solidFill>
                <a:schemeClr val="tx1"/>
              </a:solidFill>
            </a:endParaRPr>
          </a:p>
        </p:txBody>
      </p:sp>
      <p:sp>
        <p:nvSpPr>
          <p:cNvPr id="77830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 b="1">
                <a:solidFill>
                  <a:srgbClr val="003399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rgbClr val="CC6600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nl-BE" altLang="nl-BE" b="0">
              <a:solidFill>
                <a:schemeClr val="tx1"/>
              </a:solidFill>
            </a:endParaRPr>
          </a:p>
        </p:txBody>
      </p:sp>
      <p:sp>
        <p:nvSpPr>
          <p:cNvPr id="478212" name="Rectangle 4"/>
          <p:cNvSpPr>
            <a:spLocks noGrp="1" noChangeArrowheads="1"/>
          </p:cNvSpPr>
          <p:nvPr>
            <p:ph type="title"/>
          </p:nvPr>
        </p:nvSpPr>
        <p:spPr>
          <a:xfrm>
            <a:off x="2999656" y="404664"/>
            <a:ext cx="7772400" cy="45720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nl-BE" sz="2800" dirty="0">
                <a:solidFill>
                  <a:srgbClr val="FF3300"/>
                </a:solidFill>
              </a:rPr>
              <a:t>Belgisch portaalsite voor Welzijn op het Werk</a:t>
            </a:r>
            <a:r>
              <a:rPr lang="nl-BE" sz="3200" dirty="0">
                <a:solidFill>
                  <a:srgbClr val="FF3300"/>
                </a:solidFill>
              </a:rPr>
              <a:t> </a:t>
            </a:r>
            <a:br>
              <a:rPr lang="nl-BE" sz="3200" dirty="0">
                <a:solidFill>
                  <a:srgbClr val="FF3300"/>
                </a:solidFill>
              </a:rPr>
            </a:br>
            <a:r>
              <a:rPr lang="nl-BE" sz="2400" u="sng" dirty="0">
                <a:solidFill>
                  <a:srgbClr val="FF3300"/>
                </a:solidFill>
              </a:rPr>
              <a:t>http://www.beswic.be/nl</a:t>
            </a:r>
            <a:r>
              <a:rPr lang="nl-BE" sz="2000" i="1" dirty="0">
                <a:solidFill>
                  <a:srgbClr val="FAFD00"/>
                </a:solidFill>
              </a:rPr>
              <a:t> </a:t>
            </a:r>
            <a:endParaRPr lang="nl-NL" sz="2000" i="1" dirty="0">
              <a:solidFill>
                <a:srgbClr val="FAFD00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33</a:t>
            </a:fld>
            <a:endParaRPr lang="en-US" dirty="0"/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89" y="995718"/>
            <a:ext cx="9373418" cy="563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977177"/>
      </p:ext>
    </p:extLst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 b="1">
                <a:solidFill>
                  <a:srgbClr val="003399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rgbClr val="CC6600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nl-BE" altLang="nl-BE" b="0">
              <a:solidFill>
                <a:schemeClr val="tx1"/>
              </a:solidFill>
            </a:endParaRPr>
          </a:p>
        </p:txBody>
      </p:sp>
      <p:sp>
        <p:nvSpPr>
          <p:cNvPr id="78853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 b="1">
                <a:solidFill>
                  <a:srgbClr val="003399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rgbClr val="CC6600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003399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nl-BE" altLang="nl-BE" b="0">
              <a:solidFill>
                <a:schemeClr val="tx1"/>
              </a:solidFill>
            </a:endParaRPr>
          </a:p>
        </p:txBody>
      </p:sp>
      <p:sp>
        <p:nvSpPr>
          <p:cNvPr id="480260" name="Rectangle 4"/>
          <p:cNvSpPr>
            <a:spLocks noGrp="1" noChangeArrowheads="1"/>
          </p:cNvSpPr>
          <p:nvPr>
            <p:ph type="title"/>
          </p:nvPr>
        </p:nvSpPr>
        <p:spPr>
          <a:xfrm>
            <a:off x="3177540" y="559183"/>
            <a:ext cx="7772400" cy="45720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nl-BE" sz="3200" dirty="0">
                <a:solidFill>
                  <a:srgbClr val="FF3300"/>
                </a:solidFill>
                <a:latin typeface="Tahoma" charset="0"/>
              </a:rPr>
              <a:t>Portaalsite EASHW</a:t>
            </a:r>
            <a:r>
              <a:rPr lang="nl-BE" sz="3200" dirty="0">
                <a:solidFill>
                  <a:srgbClr val="FF3300"/>
                </a:solidFill>
              </a:rPr>
              <a:t> </a:t>
            </a:r>
            <a:br>
              <a:rPr lang="nl-BE" sz="3200" dirty="0">
                <a:solidFill>
                  <a:srgbClr val="FF3300"/>
                </a:solidFill>
              </a:rPr>
            </a:br>
            <a:r>
              <a:rPr lang="nl-BE" sz="2400" u="sng" dirty="0">
                <a:solidFill>
                  <a:srgbClr val="FF3300"/>
                </a:solidFill>
                <a:latin typeface="Tahoma" charset="0"/>
              </a:rPr>
              <a:t>http://osha.europa.eu</a:t>
            </a:r>
            <a:r>
              <a:rPr lang="nl-BE" sz="2000" i="1" dirty="0">
                <a:solidFill>
                  <a:srgbClr val="FAFD00"/>
                </a:solidFill>
              </a:rPr>
              <a:t> </a:t>
            </a:r>
            <a:endParaRPr lang="nl-NL" sz="2000" i="1" dirty="0">
              <a:solidFill>
                <a:srgbClr val="FAFD00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34</a:t>
            </a:fld>
            <a:endParaRPr lang="en-US" dirty="0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39" y="1280034"/>
            <a:ext cx="9261111" cy="5212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315123"/>
      </p:ext>
    </p:extLst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74D89EB-3EE7-DA4C-973C-32B0941AA3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0F6CC-6784-A943-B01C-08A9FA42E5E8}" type="slidenum">
              <a:rPr lang="en-BE" smtClean="0"/>
              <a:pPr/>
              <a:t>35</a:t>
            </a:fld>
            <a:endParaRPr lang="en-BE" dirty="0"/>
          </a:p>
        </p:txBody>
      </p:sp>
    </p:spTree>
    <p:extLst>
      <p:ext uri="{BB962C8B-B14F-4D97-AF65-F5344CB8AC3E}">
        <p14:creationId xmlns:p14="http://schemas.microsoft.com/office/powerpoint/2010/main" val="2469688362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FODWerkgelegenheid_SPFEmploi_2021">
      <a:dk1>
        <a:srgbClr val="152E47"/>
      </a:dk1>
      <a:lt1>
        <a:srgbClr val="FFFFFF"/>
      </a:lt1>
      <a:dk2>
        <a:srgbClr val="DCEDE8"/>
      </a:dk2>
      <a:lt2>
        <a:srgbClr val="DEEBF5"/>
      </a:lt2>
      <a:accent1>
        <a:srgbClr val="0079CC"/>
      </a:accent1>
      <a:accent2>
        <a:srgbClr val="138665"/>
      </a:accent2>
      <a:accent3>
        <a:srgbClr val="152E47"/>
      </a:accent3>
      <a:accent4>
        <a:srgbClr val="00A69C"/>
      </a:accent4>
      <a:accent5>
        <a:srgbClr val="3C9EFF"/>
      </a:accent5>
      <a:accent6>
        <a:srgbClr val="47BDA0"/>
      </a:accent6>
      <a:hlink>
        <a:srgbClr val="0079CC"/>
      </a:hlink>
      <a:folHlink>
        <a:srgbClr val="38BFC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_DEF" id="{BF5BC93C-1536-B241-9A73-3BE884ABBEB5}" vid="{FCA28491-79CF-CF4E-B59B-FD39E293A44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6cf31070f0c65a1d4285a7b1a20148c1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70d905a3a207ce35ac5dfb888c18480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TaxCatchAll xmlns="cfc230b1-6dd3-467a-8fcc-dfa9df38b740">
      <Value>27</Value>
      <Value>1</Value>
      <Value>14</Value>
    </TaxCatchAll>
    <_dlc_DocId xmlns="cfc230b1-6dd3-467a-8fcc-dfa9df38b740">GOPRO-1830562155-27555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https://gemeenschapsonderwijs.sharepoint.com/sites/prodoc/_layouts/15/DocIdRedir.aspx?ID=GOPRO-1830562155-27555</Url>
      <Description>GOPRO-1830562155-27555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Preventie</TermName>
          <TermId xmlns="http://schemas.microsoft.com/office/infopath/2007/PartnerControls">00aa7f27-fbf1-4e92-ba0a-40ec8d784003</TermId>
        </TermInfo>
      </Terms>
    </fef4875bd7d04335af313950a580cd9d>
  </documentManagement>
</p:properties>
</file>

<file path=customXml/itemProps1.xml><?xml version="1.0" encoding="utf-8"?>
<ds:datastoreItem xmlns:ds="http://schemas.openxmlformats.org/officeDocument/2006/customXml" ds:itemID="{D3A74E0E-0853-4772-BC72-784E8DAAED90}"/>
</file>

<file path=customXml/itemProps2.xml><?xml version="1.0" encoding="utf-8"?>
<ds:datastoreItem xmlns:ds="http://schemas.openxmlformats.org/officeDocument/2006/customXml" ds:itemID="{6C5D5620-0259-4CF1-B3A0-68F397CE588E}"/>
</file>

<file path=customXml/itemProps3.xml><?xml version="1.0" encoding="utf-8"?>
<ds:datastoreItem xmlns:ds="http://schemas.openxmlformats.org/officeDocument/2006/customXml" ds:itemID="{E96A15D5-ED4A-4057-906D-C207716E6E34}"/>
</file>

<file path=customXml/itemProps4.xml><?xml version="1.0" encoding="utf-8"?>
<ds:datastoreItem xmlns:ds="http://schemas.openxmlformats.org/officeDocument/2006/customXml" ds:itemID="{BA56C388-DA1E-4418-8787-0D13AD4C5F68}"/>
</file>

<file path=docProps/app.xml><?xml version="1.0" encoding="utf-8"?>
<Properties xmlns="http://schemas.openxmlformats.org/officeDocument/2006/extended-properties" xmlns:vt="http://schemas.openxmlformats.org/officeDocument/2006/docPropsVTypes">
  <Template>Template_FODWerkgelegenheidNL (1)</Template>
  <TotalTime>664</TotalTime>
  <Words>2119</Words>
  <Application>Microsoft Office PowerPoint</Application>
  <PresentationFormat>Breedbeeld</PresentationFormat>
  <Paragraphs>319</Paragraphs>
  <Slides>35</Slides>
  <Notes>8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10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35</vt:i4>
      </vt:variant>
    </vt:vector>
  </HeadingPairs>
  <TitlesOfParts>
    <vt:vector size="46" baseType="lpstr">
      <vt:lpstr>Arial</vt:lpstr>
      <vt:lpstr>Avenir LT Std 45 Book</vt:lpstr>
      <vt:lpstr>Calibri</vt:lpstr>
      <vt:lpstr>Courier New</vt:lpstr>
      <vt:lpstr>Geneva</vt:lpstr>
      <vt:lpstr>HelveticaNeueLT Std</vt:lpstr>
      <vt:lpstr>Symbol</vt:lpstr>
      <vt:lpstr>Tahoma</vt:lpstr>
      <vt:lpstr>Verdana</vt:lpstr>
      <vt:lpstr>Wingdings</vt:lpstr>
      <vt:lpstr>Kantoorthema</vt:lpstr>
      <vt:lpstr>Welzijn op het werk doorheen de tijd: van ARAB naar Codex </vt:lpstr>
      <vt:lpstr>PowerPoint-presentatie</vt:lpstr>
      <vt:lpstr>Waarom werken aan welzijn op het werk? </vt:lpstr>
      <vt:lpstr>Er was eens…   </vt:lpstr>
      <vt:lpstr>Evolutie van middelen (hoe) naar doelstellingen (wat)</vt:lpstr>
      <vt:lpstr>Evolutie van veiligheid &amp; gezondheid naar welzijn op het werk </vt:lpstr>
      <vt:lpstr>7 welzijnsdomeinen </vt:lpstr>
      <vt:lpstr>PowerPoint-presentatie</vt:lpstr>
      <vt:lpstr>PowerPoint-presentatie</vt:lpstr>
      <vt:lpstr>Welzijnswet van 4 augustus 1996</vt:lpstr>
      <vt:lpstr>Codex over het Welzijn op het Werk</vt:lpstr>
      <vt:lpstr>Structuur van de codex</vt:lpstr>
      <vt:lpstr>Hoe komt deze wetgeving tot stand?</vt:lpstr>
      <vt:lpstr>PowerPoint-presentatie</vt:lpstr>
      <vt:lpstr>Welzijnswet &amp; Codex = van toepassing op “werknemers”</vt:lpstr>
      <vt:lpstr>PowerPoint-presentatie</vt:lpstr>
      <vt:lpstr>Welzijnswet = van toepassing op “werkgevers”</vt:lpstr>
      <vt:lpstr>PowerPoint-presentatie</vt:lpstr>
      <vt:lpstr>Actoren van welzijn op het werk </vt:lpstr>
      <vt:lpstr>Werkgever = eindverantwoordelijke voor preventiebeleid </vt:lpstr>
      <vt:lpstr>Doel = risico’s voorkomen </vt:lpstr>
      <vt:lpstr>PowerPoint-presentatie</vt:lpstr>
      <vt:lpstr>Wat als het risico niet kan worden voorkomen ?</vt:lpstr>
      <vt:lpstr>De preventiehiërarchie: een voorbeeld m.b.t. ergonomie</vt:lpstr>
      <vt:lpstr>PowerPoint-presentatie</vt:lpstr>
      <vt:lpstr>De Federale Overheidsdienst Werkgelegenheid, Arbeid en Sociaal Overleg - FOD WASO</vt:lpstr>
      <vt:lpstr>Strafrechtelijke verantwoordelijkheid bij gebrek aan welzijn op het werk</vt:lpstr>
      <vt:lpstr>Sociaal strafrecht</vt:lpstr>
      <vt:lpstr>Sanctieniveaus art. 101 SSW</vt:lpstr>
      <vt:lpstr>Strafrechtelijke verantwoordelijkheid: verloop procedure</vt:lpstr>
      <vt:lpstr>PowerPoint-presentatie</vt:lpstr>
      <vt:lpstr>Website FOD WASO www.werk.belgie.be</vt:lpstr>
      <vt:lpstr>Belgisch portaalsite voor Welzijn op het Werk  http://www.beswic.be/nl </vt:lpstr>
      <vt:lpstr>Portaalsite EASHW  http://osha.europa.eu 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Van ARAB naar Codex</dc:title>
  <dc:creator>Valérie Vervliet (FOD Werkgelegenheid - SPF Emploi)</dc:creator>
  <cp:lastModifiedBy>Valérie Vervliet (FOD Werkgelegenheid - SPF Emploi)</cp:lastModifiedBy>
  <cp:revision>8</cp:revision>
  <dcterms:created xsi:type="dcterms:W3CDTF">2022-02-17T10:35:30Z</dcterms:created>
  <dcterms:modified xsi:type="dcterms:W3CDTF">2025-04-23T16:44:46Z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acb7c048-2ade-47c1-b66e-a2b0acedc12c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27;#Preventie|00aa7f27-fbf1-4e92-ba0a-40ec8d784003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