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app.xml" ContentType="application/vnd.openxmlformats-officedocument.extended-properties+xml"/>
  <Override PartName="/docMetadata/LabelInfo.xml" ContentType="application/vnd.ms-office.classificationlabel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3" r:id="rId5"/>
  </p:sldMasterIdLst>
  <p:notesMasterIdLst>
    <p:notesMasterId r:id="rId28"/>
  </p:notesMasterIdLst>
  <p:sldIdLst>
    <p:sldId id="258" r:id="rId6"/>
    <p:sldId id="283" r:id="rId7"/>
    <p:sldId id="294" r:id="rId8"/>
    <p:sldId id="295" r:id="rId9"/>
    <p:sldId id="362" r:id="rId10"/>
    <p:sldId id="303" r:id="rId11"/>
    <p:sldId id="363" r:id="rId12"/>
    <p:sldId id="364" r:id="rId13"/>
    <p:sldId id="365" r:id="rId14"/>
    <p:sldId id="366" r:id="rId15"/>
    <p:sldId id="367" r:id="rId16"/>
    <p:sldId id="368" r:id="rId17"/>
    <p:sldId id="370" r:id="rId18"/>
    <p:sldId id="371" r:id="rId19"/>
    <p:sldId id="372" r:id="rId20"/>
    <p:sldId id="373" r:id="rId21"/>
    <p:sldId id="374" r:id="rId22"/>
    <p:sldId id="375" r:id="rId23"/>
    <p:sldId id="376" r:id="rId24"/>
    <p:sldId id="377" r:id="rId25"/>
    <p:sldId id="378" r:id="rId26"/>
    <p:sldId id="379" r:id="rId27"/>
  </p:sldIdLst>
  <p:sldSz cx="24382413" cy="13716000"/>
  <p:notesSz cx="6858000" cy="9144000"/>
  <p:defaultTextStyle>
    <a:defPPr>
      <a:defRPr lang="nl-BE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3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  <a:srgbClr val="67C0BA"/>
    <a:srgbClr val="FF8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05"/>
    <p:restoredTop sz="96405"/>
  </p:normalViewPr>
  <p:slideViewPr>
    <p:cSldViewPr snapToGrid="0" showGuides="1">
      <p:cViewPr varScale="1">
        <p:scale>
          <a:sx n="42" d="100"/>
          <a:sy n="42" d="100"/>
        </p:scale>
        <p:origin x="893" y="24"/>
      </p:cViewPr>
      <p:guideLst>
        <p:guide orient="horz" pos="4343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customXml" Target="../customXml/item5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6/11/relationships/changesInfo" Target="changesInfos/changesInfo1.xml"/><Relationship Id="rId29" Type="http://schemas.openxmlformats.org/officeDocument/2006/relationships/presProps" Target="presProps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ert Beeckmans" userId="47706698-1402-43f6-9544-76dcb7bc21e4" providerId="ADAL" clId="{0A1F2A3A-D011-489F-AA97-8CEA1449F85B}"/>
    <pc:docChg chg="modSld">
      <pc:chgData name="Geert Beeckmans" userId="47706698-1402-43f6-9544-76dcb7bc21e4" providerId="ADAL" clId="{0A1F2A3A-D011-489F-AA97-8CEA1449F85B}" dt="2025-03-10T15:27:37.216" v="9" actId="14100"/>
      <pc:docMkLst>
        <pc:docMk/>
      </pc:docMkLst>
      <pc:sldChg chg="modSp mod">
        <pc:chgData name="Geert Beeckmans" userId="47706698-1402-43f6-9544-76dcb7bc21e4" providerId="ADAL" clId="{0A1F2A3A-D011-489F-AA97-8CEA1449F85B}" dt="2025-03-10T15:27:37.216" v="9" actId="14100"/>
        <pc:sldMkLst>
          <pc:docMk/>
          <pc:sldMk cId="1177569642" sldId="258"/>
        </pc:sldMkLst>
        <pc:spChg chg="mod">
          <ac:chgData name="Geert Beeckmans" userId="47706698-1402-43f6-9544-76dcb7bc21e4" providerId="ADAL" clId="{0A1F2A3A-D011-489F-AA97-8CEA1449F85B}" dt="2025-03-10T15:27:37.216" v="9" actId="14100"/>
          <ac:spMkLst>
            <pc:docMk/>
            <pc:sldMk cId="1177569642" sldId="258"/>
            <ac:spMk id="2" creationId="{1BF04FE8-9AE1-EAA3-BB6E-EA7C8CD8F9AC}"/>
          </ac:spMkLst>
        </pc:spChg>
      </pc:sldChg>
      <pc:sldChg chg="modSp mod">
        <pc:chgData name="Geert Beeckmans" userId="47706698-1402-43f6-9544-76dcb7bc21e4" providerId="ADAL" clId="{0A1F2A3A-D011-489F-AA97-8CEA1449F85B}" dt="2025-03-10T15:26:32.333" v="5" actId="20577"/>
        <pc:sldMkLst>
          <pc:docMk/>
          <pc:sldMk cId="1319982103" sldId="294"/>
        </pc:sldMkLst>
        <pc:spChg chg="mod">
          <ac:chgData name="Geert Beeckmans" userId="47706698-1402-43f6-9544-76dcb7bc21e4" providerId="ADAL" clId="{0A1F2A3A-D011-489F-AA97-8CEA1449F85B}" dt="2025-03-10T15:26:32.333" v="5" actId="20577"/>
          <ac:spMkLst>
            <pc:docMk/>
            <pc:sldMk cId="1319982103" sldId="294"/>
            <ac:spMk id="5" creationId="{60A41366-E9AB-E0E9-DDE3-E34364F21A8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6747-4202-DD4B-94AC-6B976FAC7AF4}" type="datetimeFigureOut">
              <a:rPr lang="nl-BE" smtClean="0"/>
              <a:t>10/03/2025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71038-0F01-804C-8B58-40148AC7517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8996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5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4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Relationship Id="rId9" Type="http://schemas.openxmlformats.org/officeDocument/2006/relationships/image" Target="../media/image44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6.svg"/><Relationship Id="rId4" Type="http://schemas.openxmlformats.org/officeDocument/2006/relationships/image" Target="../media/image45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18EC9C82-6828-86DA-169D-9081D92771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22800" y="1522800"/>
            <a:ext cx="5912467" cy="2015999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1D8D466-5902-B4B2-5291-4D0AD68512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667961" y="0"/>
            <a:ext cx="13714451" cy="13718501"/>
          </a:xfrm>
          <a:custGeom>
            <a:avLst/>
            <a:gdLst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13716000 h 13716000"/>
              <a:gd name="connsiteX4" fmla="*/ 0 w 13714413"/>
              <a:gd name="connsiteY4" fmla="*/ 0 h 13716000"/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0 h 13716000"/>
              <a:gd name="connsiteX0" fmla="*/ 27 w 13714440"/>
              <a:gd name="connsiteY0" fmla="*/ 0 h 13716000"/>
              <a:gd name="connsiteX1" fmla="*/ 13714440 w 13714440"/>
              <a:gd name="connsiteY1" fmla="*/ 0 h 13716000"/>
              <a:gd name="connsiteX2" fmla="*/ 13714440 w 13714440"/>
              <a:gd name="connsiteY2" fmla="*/ 13716000 h 13716000"/>
              <a:gd name="connsiteX3" fmla="*/ 27 w 13714440"/>
              <a:gd name="connsiteY3" fmla="*/ 0 h 13716000"/>
              <a:gd name="connsiteX0" fmla="*/ 38 w 13714451"/>
              <a:gd name="connsiteY0" fmla="*/ 0 h 13718501"/>
              <a:gd name="connsiteX1" fmla="*/ 13714451 w 13714451"/>
              <a:gd name="connsiteY1" fmla="*/ 0 h 13718501"/>
              <a:gd name="connsiteX2" fmla="*/ 13714451 w 13714451"/>
              <a:gd name="connsiteY2" fmla="*/ 13716000 h 13718501"/>
              <a:gd name="connsiteX3" fmla="*/ 38 w 13714451"/>
              <a:gd name="connsiteY3" fmla="*/ 0 h 13718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14451" h="13718501">
                <a:moveTo>
                  <a:pt x="38" y="0"/>
                </a:moveTo>
                <a:lnTo>
                  <a:pt x="13714451" y="0"/>
                </a:lnTo>
                <a:lnTo>
                  <a:pt x="13714451" y="13716000"/>
                </a:lnTo>
                <a:cubicBezTo>
                  <a:pt x="6597004" y="13859435"/>
                  <a:pt x="-18420" y="7817224"/>
                  <a:pt x="38" y="0"/>
                </a:cubicBez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893461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2800" y="1522800"/>
            <a:ext cx="5911200" cy="201556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B9839EBF-8295-5BB8-D82B-8B53FE5F5E6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340013" y="0"/>
            <a:ext cx="8042400" cy="1376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12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Inhoud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861FB84-D54D-45FC-C4F5-A7025B22A7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87763" y="0"/>
            <a:ext cx="7994650" cy="13733929"/>
          </a:xfrm>
          <a:custGeom>
            <a:avLst/>
            <a:gdLst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13716000 h 13716000"/>
              <a:gd name="connsiteX8" fmla="*/ 0 w 7994650"/>
              <a:gd name="connsiteY8" fmla="*/ 0 h 13716000"/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7135905 h 13716000"/>
              <a:gd name="connsiteX8" fmla="*/ 0 w 7994650"/>
              <a:gd name="connsiteY8" fmla="*/ 0 h 13716000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94650" h="13733929">
                <a:moveTo>
                  <a:pt x="0" y="0"/>
                </a:moveTo>
                <a:lnTo>
                  <a:pt x="0" y="0"/>
                </a:lnTo>
                <a:lnTo>
                  <a:pt x="7994650" y="0"/>
                </a:lnTo>
                <a:lnTo>
                  <a:pt x="7994650" y="0"/>
                </a:lnTo>
                <a:lnTo>
                  <a:pt x="7994650" y="13716000"/>
                </a:lnTo>
                <a:lnTo>
                  <a:pt x="7994650" y="13716000"/>
                </a:lnTo>
                <a:lnTo>
                  <a:pt x="6239435" y="13733929"/>
                </a:lnTo>
                <a:cubicBezTo>
                  <a:pt x="2438399" y="13470965"/>
                  <a:pt x="251012" y="10213787"/>
                  <a:pt x="0" y="7135905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512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Inhoud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9B8BE3B-CF7F-120D-EEA7-FFD18EF9F53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1142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3225113" y="1522800"/>
            <a:ext cx="3484605" cy="321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0" y="1522800"/>
            <a:ext cx="7305712" cy="3207045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48000" y="15228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86400" y="3615494"/>
            <a:ext cx="14306204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04000" y="21888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8328028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48000" y="1522800"/>
            <a:ext cx="3214800" cy="3214800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3225113" y="1522800"/>
            <a:ext cx="3484605" cy="321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156564" y="1522800"/>
            <a:ext cx="7305712" cy="3207045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156564" y="3615494"/>
            <a:ext cx="14306204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976692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D394C77-D626-FD52-46AF-82FE8429F1B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4CD5ADC-D28C-61B4-8926-A0576034FB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13077" y="8729663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90602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35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Im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18400" y="94284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8B8F693-43F0-9C27-71A3-AB42AB40A6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9034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BDE03A45-B88A-B130-29CE-BA70AA54CD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0EDC72D6-9B41-0A5F-0701-7EA2221328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0777" y="8756538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78325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  <p15:guide id="3" orient="horz" pos="7541" userDrawn="1">
          <p15:clr>
            <a:srgbClr val="FBAE40"/>
          </p15:clr>
        </p15:guide>
        <p15:guide id="4" pos="7543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Img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18400" y="94284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03D26814-10A7-C075-F41E-FE80B03696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053203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5" name="Tijdelijke aanduiding voor afbeelding 3">
            <a:extLst>
              <a:ext uri="{FF2B5EF4-FFF2-40B4-BE49-F238E27FC236}">
                <a16:creationId xmlns:a16="http://schemas.microsoft.com/office/drawing/2014/main" id="{AF2AF91A-9984-67D6-BE46-AB66E048D9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1855" y="0"/>
            <a:ext cx="8010557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138 w 8008938"/>
              <a:gd name="connsiteY3" fmla="*/ 13716000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6138 w 8008938"/>
              <a:gd name="connsiteY4" fmla="*/ 13716000 h 13716000"/>
              <a:gd name="connsiteX5" fmla="*/ 0 w 8008938"/>
              <a:gd name="connsiteY5" fmla="*/ 6858000 h 13716000"/>
              <a:gd name="connsiteX6" fmla="*/ 6138 w 8008938"/>
              <a:gd name="connsiteY6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7549 w 8010349"/>
              <a:gd name="connsiteY0" fmla="*/ 0 h 13716000"/>
              <a:gd name="connsiteX1" fmla="*/ 8010349 w 8010349"/>
              <a:gd name="connsiteY1" fmla="*/ 0 h 13716000"/>
              <a:gd name="connsiteX2" fmla="*/ 8010349 w 8010349"/>
              <a:gd name="connsiteY2" fmla="*/ 13716000 h 13716000"/>
              <a:gd name="connsiteX3" fmla="*/ 6654624 w 8010349"/>
              <a:gd name="connsiteY3" fmla="*/ 13711238 h 13716000"/>
              <a:gd name="connsiteX4" fmla="*/ 1411 w 8010349"/>
              <a:gd name="connsiteY4" fmla="*/ 6858000 h 13716000"/>
              <a:gd name="connsiteX5" fmla="*/ 7549 w 8010349"/>
              <a:gd name="connsiteY5" fmla="*/ 0 h 13716000"/>
              <a:gd name="connsiteX0" fmla="*/ 7757 w 8010557"/>
              <a:gd name="connsiteY0" fmla="*/ 0 h 13716000"/>
              <a:gd name="connsiteX1" fmla="*/ 8010557 w 8010557"/>
              <a:gd name="connsiteY1" fmla="*/ 0 h 13716000"/>
              <a:gd name="connsiteX2" fmla="*/ 8010557 w 8010557"/>
              <a:gd name="connsiteY2" fmla="*/ 13716000 h 13716000"/>
              <a:gd name="connsiteX3" fmla="*/ 6654832 w 8010557"/>
              <a:gd name="connsiteY3" fmla="*/ 13711238 h 13716000"/>
              <a:gd name="connsiteX4" fmla="*/ 1619 w 8010557"/>
              <a:gd name="connsiteY4" fmla="*/ 6858000 h 13716000"/>
              <a:gd name="connsiteX5" fmla="*/ 7757 w 8010557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10557" h="13716000">
                <a:moveTo>
                  <a:pt x="7757" y="0"/>
                </a:moveTo>
                <a:lnTo>
                  <a:pt x="8010557" y="0"/>
                </a:lnTo>
                <a:lnTo>
                  <a:pt x="8010557" y="13716000"/>
                </a:lnTo>
                <a:lnTo>
                  <a:pt x="6654832" y="13711238"/>
                </a:lnTo>
                <a:cubicBezTo>
                  <a:pt x="2886107" y="13584238"/>
                  <a:pt x="-79343" y="10482263"/>
                  <a:pt x="1619" y="6858000"/>
                </a:cubicBezTo>
                <a:lnTo>
                  <a:pt x="7757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215600"/>
            <a:ext cx="14097599" cy="79632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196568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215600"/>
            <a:ext cx="14097599" cy="79632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 dirty="0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FAE7DC5-8333-1364-9A9F-3C7664444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8817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 smtClean="0"/>
            </a:lvl3pPr>
            <a:lvl4pPr marL="1882775" indent="-358775">
              <a:buFont typeface="Arial" panose="020B0604020202020204" pitchFamily="34" charset="0"/>
              <a:buChar char="•"/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D0955227-E528-7570-68F5-FFF3D6E59E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7" y="0"/>
            <a:ext cx="8002800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1613647 w 8002800"/>
              <a:gd name="connsiteY4" fmla="*/ 13698071 h 13716000"/>
              <a:gd name="connsiteX5" fmla="*/ 0 w 8002800"/>
              <a:gd name="connsiteY5" fmla="*/ 13716000 h 13716000"/>
              <a:gd name="connsiteX6" fmla="*/ 0 w 8002800"/>
              <a:gd name="connsiteY6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2800" h="13716000">
                <a:moveTo>
                  <a:pt x="0" y="0"/>
                </a:moveTo>
                <a:lnTo>
                  <a:pt x="8002800" y="0"/>
                </a:lnTo>
                <a:lnTo>
                  <a:pt x="7996518" y="6866965"/>
                </a:lnTo>
                <a:cubicBezTo>
                  <a:pt x="7966636" y="10148047"/>
                  <a:pt x="5444565" y="13572565"/>
                  <a:pt x="1613647" y="13698071"/>
                </a:cubicBez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66764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ECA5BDB0-9FAB-7CBD-C29B-BFFDC61CD7E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44547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228744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3418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 dirty="0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ijdelijke aanduiding voor afbeelding 2">
            <a:extLst>
              <a:ext uri="{FF2B5EF4-FFF2-40B4-BE49-F238E27FC236}">
                <a16:creationId xmlns:a16="http://schemas.microsoft.com/office/drawing/2014/main" id="{284B2501-37D3-2BEF-B28D-F9BABE985E8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583848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 dirty="0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Tijdelijke aanduiding voor afbeelding 2">
            <a:extLst>
              <a:ext uri="{FF2B5EF4-FFF2-40B4-BE49-F238E27FC236}">
                <a16:creationId xmlns:a16="http://schemas.microsoft.com/office/drawing/2014/main" id="{01FCBFB0-CCE7-523D-B1A7-9401FB1C53E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8210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15150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93613" y="10285763"/>
            <a:ext cx="3430800" cy="3430800"/>
          </a:xfrm>
          <a:prstGeom prst="rect">
            <a:avLst/>
          </a:prstGeom>
        </p:spPr>
      </p:pic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03C46C27-B076-EC55-BFCB-4CEAF716A3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43A2B41D-A900-BB2D-3E38-1A9251AFE7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7" y="3425802"/>
            <a:ext cx="6858000" cy="6858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700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1FF3E710-EC0D-9DE7-DC0A-CD4F5B12B4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17F702A-E266-1522-369D-679A63FCB2C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94000" y="10288800"/>
            <a:ext cx="3430800" cy="3430800"/>
          </a:xfrm>
          <a:prstGeom prst="rect">
            <a:avLst/>
          </a:prstGeom>
        </p:spPr>
      </p:pic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396B2290-1E39-C947-F3A8-4B056DA09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291" y="3426525"/>
            <a:ext cx="6858000" cy="6858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dirty="0" err="1"/>
              <a:t>Negeer</a:t>
            </a:r>
            <a:r>
              <a:rPr lang="en-GB" dirty="0"/>
              <a:t> deze </a:t>
            </a:r>
            <a:r>
              <a:rPr lang="en-GB" dirty="0" err="1"/>
              <a:t>tekst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700374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7D39C5CD-1296-9916-5404-C8C826A96A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-1"/>
            <a:ext cx="24382800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afbeelding 6">
            <a:extLst>
              <a:ext uri="{FF2B5EF4-FFF2-40B4-BE49-F238E27FC236}">
                <a16:creationId xmlns:a16="http://schemas.microsoft.com/office/drawing/2014/main" id="{E05C1E94-70BA-BA1B-A698-24934C5EC02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413" y="3439366"/>
            <a:ext cx="6858000" cy="6858000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dirty="0" err="1"/>
              <a:t>Negeer</a:t>
            </a:r>
            <a:r>
              <a:rPr lang="en-GB" dirty="0"/>
              <a:t> deze </a:t>
            </a:r>
            <a:r>
              <a:rPr lang="en-GB" dirty="0" err="1"/>
              <a:t>tekst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807326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Grafi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6" name="Tijdelijke aanduiding voor grafiek 5">
            <a:extLst>
              <a:ext uri="{FF2B5EF4-FFF2-40B4-BE49-F238E27FC236}">
                <a16:creationId xmlns:a16="http://schemas.microsoft.com/office/drawing/2014/main" id="{F5E7416B-E1AB-4774-8F0C-5B2CC81D9C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63200" y="4694400"/>
            <a:ext cx="22096800" cy="749879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6779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48E70C3-B188-A705-D6F8-EB62C74953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1239163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21239613" y="0"/>
            <a:ext cx="3142800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9519AE2F-1AC5-98A6-2DFC-3FE9BDD7178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118413" y="10594800"/>
            <a:ext cx="3121200" cy="31212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239613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endParaRPr lang="nl-BE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CE531F8-54F9-0AB3-647A-794199AAFF4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1239613" y="10593000"/>
            <a:ext cx="1562400" cy="31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97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7DDF089-B6DA-A74E-18C1-654AC3FE2D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316400"/>
            <a:ext cx="21337200" cy="7873200"/>
          </a:xfrm>
          <a:prstGeom prst="rect">
            <a:avLst/>
          </a:prstGeom>
        </p:spPr>
        <p:txBody>
          <a:bodyPr lIns="0" tIns="0" rIns="0" bIns="0" numCol="3" spcCol="360000">
            <a:noAutofit/>
          </a:bodyPr>
          <a:lstStyle>
            <a:lvl1pPr marL="0" indent="0">
              <a:lnSpc>
                <a:spcPct val="110000"/>
              </a:lnSpc>
              <a:buNone/>
              <a:defRPr sz="28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20639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Eind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04BB703D-C6EE-F092-4735-E9CD9CF2E7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9200" y="5490000"/>
            <a:ext cx="8020800" cy="27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53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22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017D3D-EFC2-62F8-2B94-E6D5C83B9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pPr lvl="0"/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BD08FA-53FB-BCDA-AABB-BD5A455347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AAA4C9A-7582-41E8-47CA-235B6168FF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C7D1118-91D4-E30B-FDD7-2FAF1CEF9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1649C-F388-3F46-A60C-0AF6BF34E8D4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46B121D2-F78B-5B83-8F45-9B6D9D1A0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6400" y="3651250"/>
            <a:ext cx="21029613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746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3" r:id="rId3"/>
    <p:sldLayoutId id="2147483674" r:id="rId4"/>
    <p:sldLayoutId id="2147483661" r:id="rId5"/>
    <p:sldLayoutId id="2147483675" r:id="rId6"/>
    <p:sldLayoutId id="2147483662" r:id="rId7"/>
    <p:sldLayoutId id="2147483676" r:id="rId8"/>
    <p:sldLayoutId id="2147483663" r:id="rId9"/>
    <p:sldLayoutId id="2147483677" r:id="rId10"/>
    <p:sldLayoutId id="2147483664" r:id="rId11"/>
    <p:sldLayoutId id="2147483678" r:id="rId12"/>
    <p:sldLayoutId id="2147483665" r:id="rId13"/>
    <p:sldLayoutId id="2147483680" r:id="rId14"/>
    <p:sldLayoutId id="2147483666" r:id="rId15"/>
    <p:sldLayoutId id="2147483667" r:id="rId16"/>
    <p:sldLayoutId id="2147483668" r:id="rId17"/>
    <p:sldLayoutId id="2147483681" r:id="rId18"/>
    <p:sldLayoutId id="2147483682" r:id="rId19"/>
    <p:sldLayoutId id="2147483669" r:id="rId20"/>
    <p:sldLayoutId id="2147483670" r:id="rId21"/>
    <p:sldLayoutId id="2147483671" r:id="rId22"/>
    <p:sldLayoutId id="2147483672" r:id="rId23"/>
    <p:sldLayoutId id="2147483679" r:id="rId24"/>
  </p:sldLayoutIdLst>
  <p:hf sldNum="0" hdr="0" ftr="0" dt="0"/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lang="nl-BE" sz="13230" b="1" i="0" kern="1200" baseline="0" dirty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720000" indent="-720000" algn="l" defTabSz="1828709" rtl="0" eaLnBrk="1" latinLnBrk="0" hangingPunct="1">
        <a:lnSpc>
          <a:spcPct val="90000"/>
        </a:lnSpc>
        <a:spcBef>
          <a:spcPts val="2000"/>
        </a:spcBef>
        <a:buClr>
          <a:schemeClr val="accent1"/>
        </a:buClr>
        <a:buFont typeface="Wingdings 2" panose="05020102010507070707" pitchFamily="18" charset="2"/>
        <a:buChar char=""/>
        <a:defRPr lang="nl-NL" sz="5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1pPr>
      <a:lvl2pPr marL="1085850" indent="-36195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4800" i="1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2pPr>
      <a:lvl3pPr marL="1619250" indent="-4572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NL" sz="40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3pPr>
      <a:lvl4pPr marL="1981200" indent="-3810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4pPr>
      <a:lvl5pPr marL="2419350" indent="-5334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BE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7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hyperlink" Target="https://pro.g-o.be/themas/preventie/procedures/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0.png"/><Relationship Id="rId4" Type="http://schemas.openxmlformats.org/officeDocument/2006/relationships/image" Target="../media/image49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hyperlink" Target="https://www.youtube.com/watch?v=d-OHSbSQUwI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9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Relationship Id="rId4" Type="http://schemas.openxmlformats.org/officeDocument/2006/relationships/hyperlink" Target="https://pro.g-o.be/themas/preventie/procedures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www.g-o.be/preventie" TargetMode="Externa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F04FE8-9AE1-EAA3-BB6E-EA7C8CD8F9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3857408" cy="2566991"/>
          </a:xfrm>
        </p:spPr>
        <p:txBody>
          <a:bodyPr/>
          <a:lstStyle/>
          <a:p>
            <a:r>
              <a:rPr lang="nl-BE" altLang="nl-BE" sz="8000" dirty="0"/>
              <a:t>Risico’s bij intra- en </a:t>
            </a:r>
            <a:r>
              <a:rPr lang="nl-BE" altLang="nl-BE" sz="8000" dirty="0" err="1"/>
              <a:t>extramuros</a:t>
            </a:r>
            <a:r>
              <a:rPr lang="nl-BE" altLang="nl-BE" sz="8000" dirty="0"/>
              <a:t> activiteiten</a:t>
            </a:r>
            <a:endParaRPr lang="nl-BE" sz="8000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59F230-8033-1E4B-3557-3E03D94732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dirty="0"/>
              <a:t>Wim Goris</a:t>
            </a:r>
          </a:p>
          <a:p>
            <a:r>
              <a:rPr lang="nl-BE" dirty="0"/>
              <a:t>Preventieadviseur</a:t>
            </a:r>
          </a:p>
          <a:p>
            <a:endParaRPr lang="nl-BE" dirty="0"/>
          </a:p>
        </p:txBody>
      </p:sp>
      <p:pic>
        <p:nvPicPr>
          <p:cNvPr id="6" name="Afbeelding 5" descr="Afbeelding met Menselijk gezicht, kleding, persoon, glimlach&#10;&#10;Automatisch gegenereerde beschrijving">
            <a:extLst>
              <a:ext uri="{FF2B5EF4-FFF2-40B4-BE49-F238E27FC236}">
                <a16:creationId xmlns:a16="http://schemas.microsoft.com/office/drawing/2014/main" id="{EA29F127-F948-3C6B-0EE9-838DA0EA01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3697" y="4645904"/>
            <a:ext cx="7662038" cy="1149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569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59B4A-80E8-22FF-BAD1-5A1048C52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450DD6-AB73-80BD-5E43-10D4BE1CAC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Regelgeving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357FC98-216D-E62C-215E-85E9DEAE21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nl-NL" dirty="0"/>
              <a:t>Hoofdregel in de opleiding preventie = risico’s uitschakelen aan de bron</a:t>
            </a:r>
          </a:p>
          <a:p>
            <a:pPr marL="0" indent="0">
              <a:buNone/>
            </a:pPr>
            <a:endParaRPr lang="nl-NL" dirty="0"/>
          </a:p>
          <a:p>
            <a:r>
              <a:rPr lang="nl-NL" dirty="0"/>
              <a:t>Schoolreizen en uitstappen schrappen?</a:t>
            </a:r>
          </a:p>
          <a:p>
            <a:pPr marL="0" indent="0">
              <a:buNone/>
            </a:pPr>
            <a:r>
              <a:rPr lang="nl-NL" dirty="0"/>
              <a:t>     Zeker niet. Wel even goed plannen! </a:t>
            </a:r>
          </a:p>
          <a:p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3055CA8-0A36-AA64-FF6E-91EB29E4DA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40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458444-9CA4-AD0F-A82B-4C5051350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2F543BB-F68E-7B67-B948-A320987628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nl-NL" u="sng" dirty="0"/>
              <a:t>Definities</a:t>
            </a:r>
            <a:r>
              <a:rPr lang="nl-NL" dirty="0"/>
              <a:t> :</a:t>
            </a:r>
          </a:p>
          <a:p>
            <a:pPr marL="0" indent="0">
              <a:buNone/>
            </a:pPr>
            <a:r>
              <a:rPr lang="nl-NL" b="1" dirty="0" err="1"/>
              <a:t>Intramuros</a:t>
            </a:r>
            <a:r>
              <a:rPr lang="nl-NL" b="1" dirty="0"/>
              <a:t> activiteiten</a:t>
            </a:r>
            <a:r>
              <a:rPr lang="nl-NL" dirty="0"/>
              <a:t>: zijn alle </a:t>
            </a:r>
            <a:r>
              <a:rPr lang="nl-NL" dirty="0" err="1"/>
              <a:t>schoolgebonden</a:t>
            </a:r>
            <a:r>
              <a:rPr lang="nl-NL" dirty="0"/>
              <a:t> activiteiten die BINNEN de gebruikelijke lestijden vallen en plaatsvinden op het schooldomein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b="1" dirty="0"/>
              <a:t>Naschoolse activiteiten</a:t>
            </a:r>
            <a:r>
              <a:rPr lang="nl-NL" dirty="0"/>
              <a:t>: zijn alle </a:t>
            </a:r>
            <a:r>
              <a:rPr lang="nl-NL" dirty="0" err="1"/>
              <a:t>schoolgebonden</a:t>
            </a:r>
            <a:r>
              <a:rPr lang="nl-NL" dirty="0"/>
              <a:t> activiteiten die NA de gebruikelijke lestijden vallen en plaatsvinden op het schooldomein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b="1" dirty="0" err="1"/>
              <a:t>Extramuros</a:t>
            </a:r>
            <a:r>
              <a:rPr lang="nl-NL" b="1" dirty="0"/>
              <a:t> activiteiten</a:t>
            </a:r>
            <a:r>
              <a:rPr lang="nl-NL" dirty="0"/>
              <a:t>: hier worden alle onderwijsactiviteiten </a:t>
            </a:r>
            <a:br>
              <a:rPr lang="nl-NL" dirty="0"/>
            </a:br>
            <a:r>
              <a:rPr lang="nl-NL" dirty="0"/>
              <a:t>bedoeld die plaats vinden buiten een vestigingsplaats waar de </a:t>
            </a:r>
            <a:br>
              <a:rPr lang="nl-NL" dirty="0"/>
            </a:br>
            <a:r>
              <a:rPr lang="nl-NL" dirty="0"/>
              <a:t>leerling is ingeschreven. GEEN stage.</a:t>
            </a:r>
          </a:p>
          <a:p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DE1220DA-293B-2451-250C-E01309B2A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60A41366-E9AB-E0E9-DDE3-E34364F21A8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2413" y="722313"/>
            <a:ext cx="20635912" cy="2478087"/>
          </a:xfrm>
        </p:spPr>
        <p:txBody>
          <a:bodyPr/>
          <a:lstStyle/>
          <a:p>
            <a:r>
              <a:rPr lang="nl-BE" altLang="nl-BE" dirty="0" err="1"/>
              <a:t>Intramuros</a:t>
            </a:r>
            <a:r>
              <a:rPr lang="nl-BE" altLang="nl-BE" dirty="0"/>
              <a:t>- en </a:t>
            </a:r>
            <a:r>
              <a:rPr lang="nl-BE" altLang="nl-BE" dirty="0" err="1"/>
              <a:t>extramuros</a:t>
            </a:r>
            <a:r>
              <a:rPr lang="nl-BE" altLang="nl-BE" dirty="0"/>
              <a:t> activiteiten en naschoolse activiteiten.</a:t>
            </a:r>
          </a:p>
        </p:txBody>
      </p:sp>
    </p:spTree>
    <p:extLst>
      <p:ext uri="{BB962C8B-B14F-4D97-AF65-F5344CB8AC3E}">
        <p14:creationId xmlns:p14="http://schemas.microsoft.com/office/powerpoint/2010/main" val="1319982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F18E4C-BA48-E3E4-48C9-74014FF05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26F33E-3003-0B90-1758-9BB89A4685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Extramuros</a:t>
            </a:r>
            <a:r>
              <a:rPr lang="nl-BE" dirty="0"/>
              <a:t> activiteiten</a:t>
            </a:r>
          </a:p>
        </p:txBody>
      </p:sp>
      <p:sp>
        <p:nvSpPr>
          <p:cNvPr id="14" name="Tijdelijke aanduiding voor inhoud 2">
            <a:extLst>
              <a:ext uri="{FF2B5EF4-FFF2-40B4-BE49-F238E27FC236}">
                <a16:creationId xmlns:a16="http://schemas.microsoft.com/office/drawing/2014/main" id="{34F4C092-008B-9E46-4AAD-6F50967F4336}"/>
              </a:ext>
            </a:extLst>
          </p:cNvPr>
          <p:cNvSpPr txBox="1">
            <a:spLocks/>
          </p:cNvSpPr>
          <p:nvPr/>
        </p:nvSpPr>
        <p:spPr>
          <a:xfrm>
            <a:off x="1522798" y="4121149"/>
            <a:ext cx="22087009" cy="10431442"/>
          </a:xfrm>
          <a:prstGeom prst="rect">
            <a:avLst/>
          </a:prstGeom>
        </p:spPr>
        <p:txBody>
          <a:bodyPr vert="horz" lIns="0" tIns="0" rIns="0" bIns="0" rtlCol="0">
            <a:normAutofit fontScale="77500" lnSpcReduction="20000"/>
          </a:bodyPr>
          <a:lstStyle>
            <a:defPPr>
              <a:defRPr lang="nl-NL"/>
            </a:defPPr>
            <a:lvl1pPr marL="0" indent="0" algn="l" defTabSz="2177004" rtl="0" eaLnBrk="1" latinLnBrk="0" hangingPunct="1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lang="nl-NL" sz="4285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850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i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7700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65505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54007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BE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42509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531011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61951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70801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BE" sz="5600" b="1" dirty="0">
                <a:solidFill>
                  <a:srgbClr val="FF0000"/>
                </a:solidFill>
              </a:rPr>
              <a:t>Onderverdelen in twee categorieën:</a:t>
            </a:r>
          </a:p>
          <a:p>
            <a:pPr marL="73025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BE" sz="5200" dirty="0">
                <a:latin typeface="Flanders Art Sans" pitchFamily="2" charset="77"/>
              </a:rPr>
              <a:t>	</a:t>
            </a:r>
            <a:r>
              <a:rPr lang="nl-BE" altLang="nl-BE" sz="5600" cap="none" dirty="0">
                <a:latin typeface="Flanders Art Sans" pitchFamily="2" charset="77"/>
              </a:rPr>
              <a:t>A. Werkplekleren, observatieactiviteiten, bedrijfsbezoeken, lessen in een </a:t>
            </a:r>
            <a:br>
              <a:rPr lang="nl-BE" altLang="nl-BE" sz="5600" cap="none" dirty="0">
                <a:latin typeface="Flanders Art Sans" pitchFamily="2" charset="77"/>
              </a:rPr>
            </a:br>
            <a:r>
              <a:rPr lang="nl-BE" altLang="nl-BE" sz="5600" cap="none" dirty="0">
                <a:latin typeface="Flanders Art Sans" pitchFamily="2" charset="77"/>
              </a:rPr>
              <a:t> 	andere school of vormingscentrum</a:t>
            </a:r>
          </a:p>
          <a:p>
            <a:pPr marL="73025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BE" altLang="nl-BE" sz="5600" cap="none" dirty="0">
                <a:latin typeface="Flanders Art Sans" pitchFamily="2" charset="77"/>
              </a:rPr>
              <a:t>	B. Alle binnenlandse of buitenlandse schooluitstappen</a:t>
            </a: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BE" sz="5600" b="1" dirty="0">
              <a:solidFill>
                <a:srgbClr val="FF0000"/>
              </a:solidFill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BE" sz="5600" b="1" dirty="0">
                <a:solidFill>
                  <a:srgbClr val="FF0000"/>
                </a:solidFill>
              </a:rPr>
              <a:t>Criteria:</a:t>
            </a:r>
          </a:p>
          <a:p>
            <a:pPr marL="73025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altLang="nl-BE" sz="1800" b="0" i="0" u="none" strike="noStrike" kern="0" cap="none" spc="0" normalizeH="0" baseline="0" noProof="0" dirty="0">
                <a:ln>
                  <a:noFill/>
                </a:ln>
                <a:solidFill>
                  <a:srgbClr val="595B5A"/>
                </a:solidFill>
                <a:effectLst/>
                <a:uLnTx/>
                <a:uFillTx/>
                <a:latin typeface="Arial"/>
                <a:ea typeface="ＭＳ Ｐゴシック"/>
              </a:rPr>
              <a:t>	</a:t>
            </a:r>
            <a:r>
              <a:rPr lang="nl-BE" altLang="nl-BE" sz="5500" cap="none" dirty="0">
                <a:latin typeface="Flanders Art Sans" pitchFamily="2" charset="77"/>
              </a:rPr>
              <a:t>A. </a:t>
            </a:r>
            <a:r>
              <a:rPr lang="nl-BE" altLang="nl-BE" sz="5600" cap="none" dirty="0">
                <a:latin typeface="Flanders Art Sans" pitchFamily="2" charset="77"/>
              </a:rPr>
              <a:t>De activiteit dient aangepast te zijn aan het profiel van de leerling en dient een </a:t>
            </a:r>
            <a:br>
              <a:rPr lang="nl-BE" altLang="nl-BE" sz="5600" cap="none" dirty="0">
                <a:latin typeface="Flanders Art Sans" pitchFamily="2" charset="77"/>
              </a:rPr>
            </a:br>
            <a:r>
              <a:rPr lang="nl-BE" altLang="nl-BE" sz="5600" cap="none" dirty="0">
                <a:latin typeface="Flanders Art Sans" pitchFamily="2" charset="77"/>
              </a:rPr>
              <a:t>	onderwijzende en opvoedende meerwaarde te hebben</a:t>
            </a:r>
          </a:p>
          <a:p>
            <a:pPr marL="73025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BE" altLang="nl-BE" sz="5600" cap="none" dirty="0">
                <a:latin typeface="Flanders Art Sans" pitchFamily="2" charset="77"/>
              </a:rPr>
              <a:t>	B. Deelname is verplicht</a:t>
            </a:r>
          </a:p>
          <a:p>
            <a:pPr marL="73025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BE" altLang="nl-BE" sz="5600" cap="none" dirty="0">
                <a:latin typeface="Flanders Art Sans" pitchFamily="2" charset="77"/>
              </a:rPr>
              <a:t>	C. Aantal begeleiders is afhankelijk van de leeftijd doelgroep, de omgeving en de activiteit</a:t>
            </a: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BE" sz="5600" b="1" dirty="0">
              <a:solidFill>
                <a:srgbClr val="FF0000"/>
              </a:solidFill>
            </a:endParaRPr>
          </a:p>
          <a:p>
            <a:endParaRPr lang="nl-BE" dirty="0"/>
          </a:p>
          <a:p>
            <a:pPr marL="685800" indent="-685800">
              <a:buFont typeface="Arial" panose="020B0604020202020204" pitchFamily="34" charset="0"/>
              <a:buChar char="•"/>
            </a:pPr>
            <a:endParaRPr lang="nl-BE" dirty="0"/>
          </a:p>
          <a:p>
            <a:pPr marL="685800" indent="-685800">
              <a:buFont typeface="Arial" panose="020B0604020202020204" pitchFamily="34" charset="0"/>
              <a:buChar char="•"/>
            </a:pPr>
            <a:endParaRPr lang="nl-BE" dirty="0"/>
          </a:p>
          <a:p>
            <a:pPr marL="685800" indent="-685800">
              <a:buFont typeface="Arial" panose="020B0604020202020204" pitchFamily="34" charset="0"/>
              <a:buChar char="•"/>
            </a:pPr>
            <a:endParaRPr lang="nl-BE" dirty="0"/>
          </a:p>
          <a:p>
            <a:r>
              <a:rPr lang="nl-BE" dirty="0"/>
              <a:t>     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nl-BE" dirty="0"/>
          </a:p>
          <a:p>
            <a:endParaRPr lang="nl-BE" dirty="0"/>
          </a:p>
          <a:p>
            <a:pPr marL="685800" indent="-685800">
              <a:buFont typeface="Arial" panose="020B0604020202020204" pitchFamily="34" charset="0"/>
              <a:buChar char="•"/>
            </a:pPr>
            <a:endParaRPr lang="nl-BE" dirty="0"/>
          </a:p>
          <a:p>
            <a:pPr marL="685800" indent="-685800">
              <a:buFont typeface="Arial" panose="020B0604020202020204" pitchFamily="34" charset="0"/>
              <a:buChar char="•"/>
            </a:pPr>
            <a:endParaRPr 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112424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8FDC4-58E3-C0E6-5A00-3292962B0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56F095-6B88-107A-422C-A6E8F9599E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Extramuros</a:t>
            </a:r>
            <a:r>
              <a:rPr lang="nl-BE" dirty="0"/>
              <a:t> activiteiten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71FBAB8-9C17-A5EF-6E85-17779D3C764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1885842" cy="790934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nl-NL" dirty="0"/>
              <a:t>Voorbeelden: </a:t>
            </a:r>
          </a:p>
          <a:p>
            <a:r>
              <a:rPr lang="nl-NL" b="1" dirty="0"/>
              <a:t>Algemene activiteiten</a:t>
            </a:r>
            <a:r>
              <a:rPr lang="nl-NL" dirty="0"/>
              <a:t>: wandelen, fietsen, kamperen, boogschieten, </a:t>
            </a:r>
            <a:r>
              <a:rPr lang="nl-NL" dirty="0" err="1"/>
              <a:t>death</a:t>
            </a:r>
            <a:r>
              <a:rPr lang="nl-NL" dirty="0"/>
              <a:t> </a:t>
            </a:r>
            <a:r>
              <a:rPr lang="nl-NL" dirty="0" err="1"/>
              <a:t>ride</a:t>
            </a:r>
            <a:r>
              <a:rPr lang="nl-NL" dirty="0"/>
              <a:t>, paintball</a:t>
            </a:r>
          </a:p>
          <a:p>
            <a:r>
              <a:rPr lang="nl-NL" b="1" dirty="0"/>
              <a:t>Gemotoriseerde activiteiten</a:t>
            </a:r>
            <a:r>
              <a:rPr lang="nl-NL" dirty="0"/>
              <a:t>: karting, 4*4 tochten</a:t>
            </a:r>
          </a:p>
          <a:p>
            <a:r>
              <a:rPr lang="nl-NL" b="1" dirty="0"/>
              <a:t>Activiteiten in de lucht</a:t>
            </a:r>
            <a:r>
              <a:rPr lang="nl-NL" dirty="0"/>
              <a:t>: ballonvaarten, parachutespringen, enz.</a:t>
            </a:r>
          </a:p>
          <a:p>
            <a:r>
              <a:rPr lang="nl-NL" b="1" dirty="0"/>
              <a:t>Activiteiten op het water</a:t>
            </a:r>
            <a:r>
              <a:rPr lang="nl-NL" dirty="0"/>
              <a:t>: zeilen, duiken, waterski, kano, </a:t>
            </a:r>
            <a:r>
              <a:rPr lang="nl-NL" dirty="0" err="1"/>
              <a:t>rafting</a:t>
            </a:r>
            <a:endParaRPr lang="nl-NL" dirty="0"/>
          </a:p>
          <a:p>
            <a:r>
              <a:rPr lang="nl-NL" b="1" dirty="0"/>
              <a:t>Bergactiviteiten</a:t>
            </a:r>
            <a:r>
              <a:rPr lang="nl-NL" dirty="0"/>
              <a:t>: wandelen, rotsklimmen, alpinisme </a:t>
            </a:r>
          </a:p>
          <a:p>
            <a:r>
              <a:rPr lang="nl-NL" b="1" dirty="0"/>
              <a:t>Buitenlandse activiteiten</a:t>
            </a:r>
            <a:r>
              <a:rPr lang="nl-NL" dirty="0"/>
              <a:t>: skiën, langlaufen</a:t>
            </a:r>
          </a:p>
          <a:p>
            <a:r>
              <a:rPr lang="nl-NL" dirty="0"/>
              <a:t>STEEDS NAGAAN of de activiteit gedekt wordt door de </a:t>
            </a:r>
            <a:br>
              <a:rPr lang="nl-NL" dirty="0"/>
            </a:br>
            <a:r>
              <a:rPr lang="nl-NL" dirty="0"/>
              <a:t>VERZEKERING!!</a:t>
            </a:r>
          </a:p>
          <a:p>
            <a:r>
              <a:rPr lang="nl-NL" b="1" dirty="0"/>
              <a:t>Gevaarlijke sporten: </a:t>
            </a:r>
            <a:r>
              <a:rPr lang="nl-NL" dirty="0"/>
              <a:t>valschermspringen, </a:t>
            </a:r>
            <a:r>
              <a:rPr lang="nl-NL" dirty="0" err="1"/>
              <a:t>basejumpen</a:t>
            </a:r>
            <a:r>
              <a:rPr lang="nl-NL" dirty="0"/>
              <a:t>, </a:t>
            </a:r>
            <a:r>
              <a:rPr lang="nl-NL" dirty="0" err="1"/>
              <a:t>rafting</a:t>
            </a:r>
            <a:r>
              <a:rPr lang="nl-NL" dirty="0"/>
              <a:t>, </a:t>
            </a:r>
            <a:br>
              <a:rPr lang="nl-NL" dirty="0"/>
            </a:br>
            <a:r>
              <a:rPr lang="nl-NL" dirty="0" err="1"/>
              <a:t>gocarting</a:t>
            </a:r>
            <a:r>
              <a:rPr lang="nl-NL" dirty="0"/>
              <a:t>,… Zeker niet gedekt door de polis</a:t>
            </a:r>
          </a:p>
          <a:p>
            <a:pPr marL="0" indent="0">
              <a:buNone/>
            </a:pPr>
            <a:endParaRPr lang="nl-BE" dirty="0"/>
          </a:p>
          <a:p>
            <a:pPr lvl="1"/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02A8CD31-86D0-EF02-C3A3-C9686DAE1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586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E04F0-322B-A306-497B-7A102E6C0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548002-BB5A-5B8A-4C0E-9D535C4566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Extramuros</a:t>
            </a:r>
            <a:r>
              <a:rPr lang="nl-BE" dirty="0"/>
              <a:t> activiteiten</a:t>
            </a:r>
          </a:p>
        </p:txBody>
      </p:sp>
      <p:sp>
        <p:nvSpPr>
          <p:cNvPr id="14" name="Tijdelijke aanduiding voor inhoud 2">
            <a:extLst>
              <a:ext uri="{FF2B5EF4-FFF2-40B4-BE49-F238E27FC236}">
                <a16:creationId xmlns:a16="http://schemas.microsoft.com/office/drawing/2014/main" id="{E1390458-9DB0-BDB2-2878-CED3FF4BD5BF}"/>
              </a:ext>
            </a:extLst>
          </p:cNvPr>
          <p:cNvSpPr txBox="1">
            <a:spLocks/>
          </p:cNvSpPr>
          <p:nvPr/>
        </p:nvSpPr>
        <p:spPr>
          <a:xfrm>
            <a:off x="1522799" y="4121149"/>
            <a:ext cx="16562116" cy="10431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defPPr>
              <a:defRPr lang="nl-NL"/>
            </a:defPPr>
            <a:lvl1pPr marL="0" indent="0" algn="l" defTabSz="2177004" rtl="0" eaLnBrk="1" latinLnBrk="0" hangingPunct="1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lang="nl-NL" sz="4285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850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i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7700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65505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54007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BE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42509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531011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61951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70801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nl-BE" sz="4285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/>
                <a:ea typeface="+mn-ea"/>
                <a:cs typeface="+mn-cs"/>
              </a:rPr>
              <a:t>      </a:t>
            </a: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0F7A66EF-C329-F9E9-45FF-ECD5DC072B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dirty="0"/>
              <a:t>Deelname verplicht!</a:t>
            </a: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78094029-1C2C-00D9-4D76-85FAE60166CE}"/>
              </a:ext>
            </a:extLst>
          </p:cNvPr>
          <p:cNvSpPr txBox="1"/>
          <p:nvPr/>
        </p:nvSpPr>
        <p:spPr>
          <a:xfrm>
            <a:off x="1522800" y="3923799"/>
            <a:ext cx="19709568" cy="9054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nl-BE" sz="3600" dirty="0">
              <a:solidFill>
                <a:srgbClr val="737373"/>
              </a:solidFill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Uitzonderingen zijn opgenomen in het schoolreglement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Meerdaagse activiteiten zijn </a:t>
            </a:r>
            <a:r>
              <a:rPr lang="nl-NL" sz="5600" dirty="0" err="1">
                <a:solidFill>
                  <a:srgbClr val="000000"/>
                </a:solidFill>
                <a:latin typeface="Flanders Art Sans" pitchFamily="2" charset="77"/>
              </a:rPr>
              <a:t>o.v.w</a:t>
            </a: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. niet verplicht en attest ouders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Zorg voor een volwaardig alternatief  voor de “verplichte” thuisblijvers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Voor sommige buitenlandse bestemmingen zijn reisdocumenten nodig die niet alle leerlingen kunnen krijgen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Respecteer buitenlandse wetten en gebruiken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endParaRPr lang="nl-BE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lvl="0">
              <a:spcBef>
                <a:spcPct val="20000"/>
              </a:spcBef>
            </a:pPr>
            <a:endParaRPr lang="nl-BE" sz="3600" dirty="0">
              <a:solidFill>
                <a:srgbClr val="7373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551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3508B1-2005-F807-69F1-DC88EC7B30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0F2909-72A3-0584-E9E1-24494E417B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Extramuros</a:t>
            </a:r>
            <a:r>
              <a:rPr lang="nl-BE" dirty="0"/>
              <a:t> activiteiten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959BEFA-83F9-4A52-1267-155550C4E3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1885842" cy="7909343"/>
          </a:xfrm>
        </p:spPr>
        <p:txBody>
          <a:bodyPr>
            <a:normAutofit/>
          </a:bodyPr>
          <a:lstStyle/>
          <a:p>
            <a:pPr marL="73025" indent="0"/>
            <a:r>
              <a:rPr lang="nl-BE" altLang="nl-BE" sz="6000" dirty="0"/>
              <a:t> Voorwaarden : ouders inlichten, </a:t>
            </a:r>
            <a:r>
              <a:rPr lang="nl-BE" altLang="nl-BE" sz="6000" dirty="0" err="1"/>
              <a:t>klikvast</a:t>
            </a:r>
            <a:r>
              <a:rPr lang="nl-BE" altLang="nl-BE" sz="6000" dirty="0"/>
              <a:t>, rijbewijs en verzekeringsbewijs</a:t>
            </a:r>
          </a:p>
          <a:p>
            <a:pPr marL="73025" indent="0"/>
            <a:r>
              <a:rPr lang="nl-BE" altLang="nl-BE" sz="6000" dirty="0"/>
              <a:t> Lichamelijk schade bij ongeval door schoolverzekering</a:t>
            </a:r>
          </a:p>
          <a:p>
            <a:pPr marL="73025" indent="0"/>
            <a:r>
              <a:rPr lang="nl-BE" altLang="nl-BE" sz="6000" dirty="0"/>
              <a:t> Materiële schade voertuig niet via schoolpolis!</a:t>
            </a:r>
          </a:p>
          <a:p>
            <a:pPr marL="73025" indent="0">
              <a:buNone/>
            </a:pPr>
            <a:endParaRPr lang="nl-BE" altLang="nl-BE" sz="6000" dirty="0"/>
          </a:p>
          <a:p>
            <a:pPr marL="73025" indent="0"/>
            <a:r>
              <a:rPr lang="nl-BE" altLang="nl-BE" sz="6000" dirty="0"/>
              <a:t>Ter info : er rijden een 500.000 mensen onverzekerd </a:t>
            </a:r>
            <a:br>
              <a:rPr lang="nl-BE" altLang="nl-BE" sz="6000" dirty="0"/>
            </a:br>
            <a:r>
              <a:rPr lang="nl-BE" altLang="nl-BE" sz="6000" dirty="0"/>
              <a:t>rond in België</a:t>
            </a:r>
          </a:p>
          <a:p>
            <a:endParaRPr lang="nl-NL" b="1" dirty="0"/>
          </a:p>
          <a:p>
            <a:pPr lvl="1"/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16FBBE6-4B3A-80D6-D713-E29926C3E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3" name="Ondertitel 5">
            <a:extLst>
              <a:ext uri="{FF2B5EF4-FFF2-40B4-BE49-F238E27FC236}">
                <a16:creationId xmlns:a16="http://schemas.microsoft.com/office/drawing/2014/main" id="{A4CF23E8-2D22-CAC7-5BC9-6EC9664DE2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</p:spPr>
        <p:txBody>
          <a:bodyPr/>
          <a:lstStyle/>
          <a:p>
            <a:r>
              <a:rPr lang="nl-NL" b="1" dirty="0"/>
              <a:t>Leerlingenvervoer door ouders en leerlingen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28503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72CB6D-B05D-7D5F-BC0E-C3651C848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F923C7-8F98-BC11-C830-91E99A14B9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Extramuros</a:t>
            </a:r>
            <a:r>
              <a:rPr lang="nl-BE" dirty="0"/>
              <a:t> activiteiten</a:t>
            </a:r>
          </a:p>
        </p:txBody>
      </p:sp>
      <p:sp>
        <p:nvSpPr>
          <p:cNvPr id="14" name="Tijdelijke aanduiding voor inhoud 2">
            <a:extLst>
              <a:ext uri="{FF2B5EF4-FFF2-40B4-BE49-F238E27FC236}">
                <a16:creationId xmlns:a16="http://schemas.microsoft.com/office/drawing/2014/main" id="{02C71EC8-CBF0-261D-3AEC-2B3BE181F55A}"/>
              </a:ext>
            </a:extLst>
          </p:cNvPr>
          <p:cNvSpPr txBox="1">
            <a:spLocks/>
          </p:cNvSpPr>
          <p:nvPr/>
        </p:nvSpPr>
        <p:spPr>
          <a:xfrm>
            <a:off x="1522799" y="4121149"/>
            <a:ext cx="16562116" cy="10431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defPPr>
              <a:defRPr lang="nl-NL"/>
            </a:defPPr>
            <a:lvl1pPr marL="0" indent="0" algn="l" defTabSz="2177004" rtl="0" eaLnBrk="1" latinLnBrk="0" hangingPunct="1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lang="nl-NL" sz="4285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850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i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7700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65505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54007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BE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42509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531011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61951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70801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nl-BE" sz="4285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/>
                <a:ea typeface="+mn-ea"/>
                <a:cs typeface="+mn-cs"/>
              </a:rPr>
              <a:t>      </a:t>
            </a: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AFDD3D84-3510-3417-347E-7CBFD81708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altLang="nl-BE" sz="5400" b="1" dirty="0"/>
              <a:t>Leerlingenvervoer door leerkrachten en verplaatsingen</a:t>
            </a:r>
          </a:p>
          <a:p>
            <a:endParaRPr lang="nl-BE" dirty="0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FA1E5535-1A71-5881-7180-1FF17C0632B4}"/>
              </a:ext>
            </a:extLst>
          </p:cNvPr>
          <p:cNvSpPr txBox="1"/>
          <p:nvPr/>
        </p:nvSpPr>
        <p:spPr>
          <a:xfrm>
            <a:off x="1522800" y="3923799"/>
            <a:ext cx="19709568" cy="983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nl-BE" sz="3600" dirty="0">
              <a:solidFill>
                <a:srgbClr val="737373"/>
              </a:solidFill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Verplaatsing tussen verspreide leslokalen = schoolactiviteit 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Te voet, fiets, auto </a:t>
            </a:r>
            <a:b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</a:b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toezicht niet vereist maar wel aangewezen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Vervoer met eigen wagen personeelslid: schoolpolis blijft van toepassing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Privé autoverzekering primeert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Advies: meldingsplicht privé – autoverzekeraar: frequent gebruik voor beroepsdoeleinden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endParaRPr lang="nl-BE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lvl="0">
              <a:spcBef>
                <a:spcPct val="20000"/>
              </a:spcBef>
            </a:pPr>
            <a:endParaRPr lang="nl-BE" sz="3600" dirty="0">
              <a:solidFill>
                <a:srgbClr val="7373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600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99D67-B0DF-B321-1D5D-418F02F7D0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4A8A332-EAEB-F87B-CEB4-0C32841E37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Extramuros</a:t>
            </a:r>
            <a:r>
              <a:rPr lang="nl-BE" dirty="0"/>
              <a:t> activiteiten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E1DAC3C-D555-3ABC-6847-C47B68596C7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1885842" cy="7909343"/>
          </a:xfrm>
        </p:spPr>
        <p:txBody>
          <a:bodyPr>
            <a:normAutofit/>
          </a:bodyPr>
          <a:lstStyle/>
          <a:p>
            <a:pPr marL="73025" indent="0">
              <a:buNone/>
            </a:pPr>
            <a:r>
              <a:rPr lang="nl-BE" altLang="nl-BE" sz="5400" dirty="0">
                <a:hlinkClick r:id="rId2"/>
              </a:rPr>
              <a:t>PRO_14_organiseren van extramurosactiviteiten.pdf</a:t>
            </a:r>
            <a:endParaRPr lang="nl-BE" altLang="nl-BE" sz="5400" dirty="0"/>
          </a:p>
          <a:p>
            <a:pPr marL="73025" indent="0">
              <a:buNone/>
            </a:pPr>
            <a:endParaRPr lang="nl-BE" altLang="nl-BE" sz="6000" b="1" dirty="0"/>
          </a:p>
          <a:p>
            <a:pPr marL="73025" indent="0">
              <a:buNone/>
            </a:pPr>
            <a:endParaRPr lang="nl-BE" altLang="nl-BE" sz="6000" b="1" dirty="0"/>
          </a:p>
          <a:p>
            <a:pPr marL="73025" indent="0"/>
            <a:r>
              <a:rPr lang="nl-NL" altLang="nl-BE" sz="6000" dirty="0"/>
              <a:t> Activiteitenkalender</a:t>
            </a:r>
          </a:p>
          <a:p>
            <a:pPr marL="73025" indent="0"/>
            <a:r>
              <a:rPr lang="nl-NL" altLang="nl-BE" sz="6000" dirty="0"/>
              <a:t> Gegevensblad met verantwoordelijkheden en telnummers</a:t>
            </a:r>
          </a:p>
          <a:p>
            <a:pPr marL="73025" indent="0"/>
            <a:r>
              <a:rPr lang="nl-NL" altLang="nl-BE" sz="6000" dirty="0"/>
              <a:t> Controlelijst</a:t>
            </a:r>
          </a:p>
          <a:p>
            <a:pPr marL="73025" indent="0"/>
            <a:r>
              <a:rPr lang="nl-NL" altLang="nl-BE" sz="6000" dirty="0"/>
              <a:t> Verzamelblad: te nemen maatregelen</a:t>
            </a:r>
          </a:p>
          <a:p>
            <a:pPr marL="73025" indent="0"/>
            <a:endParaRPr lang="nl-NL" b="1" dirty="0"/>
          </a:p>
          <a:p>
            <a:pPr lvl="1"/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BE4E97B-B10E-1544-B4BB-CFCD16AD1F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pic>
        <p:nvPicPr>
          <p:cNvPr id="8" name="Afbeelding 7" descr="Afbeelding met persoon, buitenshuis, Menselijk gezicht, hemel&#10;&#10;Door AI gegenereerde inhoud is mogelijk onjuist.">
            <a:extLst>
              <a:ext uri="{FF2B5EF4-FFF2-40B4-BE49-F238E27FC236}">
                <a16:creationId xmlns:a16="http://schemas.microsoft.com/office/drawing/2014/main" id="{CB5EB2B8-713E-7D27-F9D1-B130F15E2C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15423" y="3282911"/>
            <a:ext cx="6791000" cy="454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155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F08F6-CD88-2DD9-5729-1EAAFFE7E8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2A238C-3B1F-52AA-C27A-E4EEF01B35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Intramuros</a:t>
            </a:r>
            <a:r>
              <a:rPr lang="nl-BE" dirty="0"/>
              <a:t> activiteiten</a:t>
            </a:r>
          </a:p>
        </p:txBody>
      </p:sp>
      <p:sp>
        <p:nvSpPr>
          <p:cNvPr id="14" name="Tijdelijke aanduiding voor inhoud 2">
            <a:extLst>
              <a:ext uri="{FF2B5EF4-FFF2-40B4-BE49-F238E27FC236}">
                <a16:creationId xmlns:a16="http://schemas.microsoft.com/office/drawing/2014/main" id="{E4535A2F-FE2E-A111-A9E2-89117C442BF3}"/>
              </a:ext>
            </a:extLst>
          </p:cNvPr>
          <p:cNvSpPr txBox="1">
            <a:spLocks/>
          </p:cNvSpPr>
          <p:nvPr/>
        </p:nvSpPr>
        <p:spPr>
          <a:xfrm>
            <a:off x="1522799" y="4121149"/>
            <a:ext cx="16562116" cy="10431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defPPr>
              <a:defRPr lang="nl-NL"/>
            </a:defPPr>
            <a:lvl1pPr marL="0" indent="0" algn="l" defTabSz="2177004" rtl="0" eaLnBrk="1" latinLnBrk="0" hangingPunct="1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lang="nl-NL" sz="4285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850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i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7700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65505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54007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BE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42509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531011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61951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70801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nl-BE" sz="4285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/>
                <a:ea typeface="+mn-ea"/>
                <a:cs typeface="+mn-cs"/>
              </a:rPr>
              <a:t>      </a:t>
            </a: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3C0A1D31-D044-AAEA-CEC9-CE46850D32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altLang="nl-BE" sz="5400" b="1" dirty="0"/>
              <a:t>Voorbeelden</a:t>
            </a:r>
          </a:p>
          <a:p>
            <a:endParaRPr lang="nl-BE" dirty="0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3E4022B4-90FA-43D3-1B07-5E288896C9D3}"/>
              </a:ext>
            </a:extLst>
          </p:cNvPr>
          <p:cNvSpPr txBox="1"/>
          <p:nvPr/>
        </p:nvSpPr>
        <p:spPr>
          <a:xfrm>
            <a:off x="1522800" y="3923799"/>
            <a:ext cx="19709568" cy="6030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nl-BE" sz="6000" dirty="0">
              <a:solidFill>
                <a:srgbClr val="737373"/>
              </a:solidFill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 err="1">
                <a:solidFill>
                  <a:srgbClr val="000000"/>
                </a:solidFill>
                <a:latin typeface="Flanders Art Sans" pitchFamily="2" charset="77"/>
              </a:rPr>
              <a:t>Chrysostomos</a:t>
            </a: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/</a:t>
            </a:r>
            <a:r>
              <a:rPr lang="nl-NL" sz="6000" dirty="0" err="1">
                <a:solidFill>
                  <a:srgbClr val="000000"/>
                </a:solidFill>
                <a:latin typeface="Flanders Art Sans" pitchFamily="2" charset="77"/>
              </a:rPr>
              <a:t>honderdagenfeest</a:t>
            </a:r>
            <a:endParaRPr lang="nl-NL" sz="60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Pedagogische studiedag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Sportactiviteit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Toneelvoorstelling</a:t>
            </a:r>
            <a:endParaRPr lang="nl-BE" sz="6000" dirty="0">
              <a:solidFill>
                <a:srgbClr val="000000"/>
              </a:solidFill>
              <a:latin typeface="Flanders Art Sans" pitchFamily="2" charset="77"/>
            </a:endParaRPr>
          </a:p>
          <a:p>
            <a:pPr lvl="0">
              <a:spcBef>
                <a:spcPct val="20000"/>
              </a:spcBef>
            </a:pPr>
            <a:endParaRPr lang="nl-BE" sz="3600" dirty="0">
              <a:solidFill>
                <a:srgbClr val="7373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755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1B7106-5D4F-2326-5046-F65AAB113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A1C9F0-C952-CDA7-4B78-0D9DB9C7A1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Intramuros</a:t>
            </a:r>
            <a:r>
              <a:rPr lang="nl-BE" dirty="0"/>
              <a:t> activiteiten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7F5FD65-9AB8-B324-1402-38FEF8A08C1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1885842" cy="7909343"/>
          </a:xfrm>
        </p:spPr>
        <p:txBody>
          <a:bodyPr>
            <a:normAutofit/>
          </a:bodyPr>
          <a:lstStyle/>
          <a:p>
            <a:pPr marL="73025" indent="0">
              <a:buNone/>
            </a:pPr>
            <a:endParaRPr lang="nl-BE" altLang="nl-BE" sz="6000" b="1" dirty="0"/>
          </a:p>
          <a:p>
            <a:pPr marL="73025" indent="0"/>
            <a:r>
              <a:rPr lang="nl-NL" altLang="nl-BE" sz="6000" dirty="0"/>
              <a:t> Codex over welzijn op het werk 12 juni 2017</a:t>
            </a:r>
          </a:p>
          <a:p>
            <a:pPr marL="73025" indent="0"/>
            <a:r>
              <a:rPr lang="nl-NL" altLang="nl-BE" sz="6000" dirty="0"/>
              <a:t> Voedingsmiddelenhygiëne - wetgeving</a:t>
            </a:r>
          </a:p>
          <a:p>
            <a:pPr marL="73025" indent="0"/>
            <a:r>
              <a:rPr lang="nl-NL" altLang="nl-BE" sz="6000" dirty="0"/>
              <a:t> Gemeentelijk reglement - politiereglement feestzalen</a:t>
            </a:r>
          </a:p>
          <a:p>
            <a:pPr marL="73025" indent="0"/>
            <a:r>
              <a:rPr lang="nl-NL" altLang="nl-BE" sz="6000" dirty="0"/>
              <a:t> Ongevallen wetgeving</a:t>
            </a:r>
          </a:p>
          <a:p>
            <a:pPr marL="73025" indent="0"/>
            <a:r>
              <a:rPr lang="nl-NL" altLang="nl-BE" sz="6000" dirty="0"/>
              <a:t> Verzekeringspolis</a:t>
            </a: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5445BF58-5FD7-12EC-5691-2CD376C2B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3" name="Ondertitel 5">
            <a:extLst>
              <a:ext uri="{FF2B5EF4-FFF2-40B4-BE49-F238E27FC236}">
                <a16:creationId xmlns:a16="http://schemas.microsoft.com/office/drawing/2014/main" id="{E71CA645-662F-094F-18C6-C0A99EDFAA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</p:spPr>
        <p:txBody>
          <a:bodyPr/>
          <a:lstStyle/>
          <a:p>
            <a:r>
              <a:rPr lang="nl-BE" altLang="nl-BE" sz="5400" b="1" dirty="0"/>
              <a:t>Wetgeving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123019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FADD8-6A2A-9702-75C5-BB1462BD2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AC6CE4-88C1-13DD-9E7B-99B2A1A27A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Intramuros</a:t>
            </a:r>
            <a:r>
              <a:rPr lang="nl-BE" dirty="0"/>
              <a:t> activiteiten</a:t>
            </a:r>
          </a:p>
        </p:txBody>
      </p:sp>
      <p:sp>
        <p:nvSpPr>
          <p:cNvPr id="14" name="Tijdelijke aanduiding voor inhoud 2">
            <a:extLst>
              <a:ext uri="{FF2B5EF4-FFF2-40B4-BE49-F238E27FC236}">
                <a16:creationId xmlns:a16="http://schemas.microsoft.com/office/drawing/2014/main" id="{E5E98989-526A-C2AD-4B2A-F0C0ECAA68C3}"/>
              </a:ext>
            </a:extLst>
          </p:cNvPr>
          <p:cNvSpPr txBox="1">
            <a:spLocks/>
          </p:cNvSpPr>
          <p:nvPr/>
        </p:nvSpPr>
        <p:spPr>
          <a:xfrm>
            <a:off x="1522799" y="4121149"/>
            <a:ext cx="16562116" cy="10431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defPPr>
              <a:defRPr lang="nl-NL"/>
            </a:defPPr>
            <a:lvl1pPr marL="0" indent="0" algn="l" defTabSz="2177004" rtl="0" eaLnBrk="1" latinLnBrk="0" hangingPunct="1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lang="nl-NL" sz="4285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850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i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7700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65505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54007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BE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42509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531011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61951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70801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nl-BE" sz="4285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/>
                <a:ea typeface="+mn-ea"/>
                <a:cs typeface="+mn-cs"/>
              </a:rPr>
              <a:t>      </a:t>
            </a: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F1AE3F0D-F068-114F-845D-A8BA268D1C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altLang="nl-BE" sz="5400" b="1" dirty="0"/>
              <a:t>Verzekeringen</a:t>
            </a:r>
          </a:p>
          <a:p>
            <a:endParaRPr lang="nl-BE" dirty="0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195EC312-4AA1-2724-3057-C03BEC209B23}"/>
              </a:ext>
            </a:extLst>
          </p:cNvPr>
          <p:cNvSpPr txBox="1"/>
          <p:nvPr/>
        </p:nvSpPr>
        <p:spPr>
          <a:xfrm>
            <a:off x="1522800" y="3923799"/>
            <a:ext cx="19709568" cy="949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nl-BE" sz="3600" dirty="0">
              <a:solidFill>
                <a:srgbClr val="737373"/>
              </a:solidFill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Bijzondere activiteiten vragen bijzondere aandacht dit geldt zeker ook voor het verzekeringsaspect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Welke risico’s zijn verzekerd in de bestaande polissen, welke risico’s extra verzekeren?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Aansprakelijkheid van organisatoren?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Organisator staat in voor het goede verloop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Schadeleiders zullen zich wenden tot de school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Verschillende verzekeringen zijn van toepassing</a:t>
            </a:r>
          </a:p>
          <a:p>
            <a:pPr lvl="0">
              <a:spcBef>
                <a:spcPct val="20000"/>
              </a:spcBef>
            </a:pPr>
            <a:endParaRPr lang="nl-BE" sz="3600" dirty="0">
              <a:solidFill>
                <a:srgbClr val="7373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92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EF383-9766-BF96-2624-3F13C3DDC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CB3554-04D6-A7AC-98AE-3209C74B42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Intramuros</a:t>
            </a:r>
            <a:r>
              <a:rPr lang="nl-BE" dirty="0"/>
              <a:t> activiteiten</a:t>
            </a:r>
          </a:p>
        </p:txBody>
      </p:sp>
      <p:sp>
        <p:nvSpPr>
          <p:cNvPr id="14" name="Tijdelijke aanduiding voor inhoud 2">
            <a:extLst>
              <a:ext uri="{FF2B5EF4-FFF2-40B4-BE49-F238E27FC236}">
                <a16:creationId xmlns:a16="http://schemas.microsoft.com/office/drawing/2014/main" id="{463AA640-F3DF-05EB-7218-120FC29185BB}"/>
              </a:ext>
            </a:extLst>
          </p:cNvPr>
          <p:cNvSpPr txBox="1">
            <a:spLocks/>
          </p:cNvSpPr>
          <p:nvPr/>
        </p:nvSpPr>
        <p:spPr>
          <a:xfrm>
            <a:off x="1522799" y="4121149"/>
            <a:ext cx="16562116" cy="10431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defPPr>
              <a:defRPr lang="nl-NL"/>
            </a:defPPr>
            <a:lvl1pPr marL="0" indent="0" algn="l" defTabSz="2177004" rtl="0" eaLnBrk="1" latinLnBrk="0" hangingPunct="1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lang="nl-NL" sz="4285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850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i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7700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65505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54007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BE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42509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531011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61951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70801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nl-BE" sz="4285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/>
                <a:ea typeface="+mn-ea"/>
                <a:cs typeface="+mn-cs"/>
              </a:rPr>
              <a:t>      </a:t>
            </a: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067AEC75-5EBF-C73B-6B0B-E68022E25D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altLang="nl-BE" sz="5400" b="1" dirty="0" err="1"/>
              <a:t>SchoolVerzekering</a:t>
            </a:r>
            <a:endParaRPr lang="nl-BE" altLang="nl-BE" sz="5400" b="1" dirty="0"/>
          </a:p>
          <a:p>
            <a:endParaRPr lang="nl-BE" dirty="0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23711D09-266D-7465-1AFF-5B54D35E250E}"/>
              </a:ext>
            </a:extLst>
          </p:cNvPr>
          <p:cNvSpPr txBox="1"/>
          <p:nvPr/>
        </p:nvSpPr>
        <p:spPr>
          <a:xfrm>
            <a:off x="1522800" y="3923799"/>
            <a:ext cx="22306464" cy="1270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Lichamelijke ongevallen</a:t>
            </a: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Uitbreiding mogelijk voor vrijwilligers</a:t>
            </a: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Tijdens schoolactiviteit intra- en </a:t>
            </a:r>
            <a:r>
              <a:rPr lang="nl-NL" sz="5600" dirty="0" err="1">
                <a:solidFill>
                  <a:srgbClr val="000000"/>
                </a:solidFill>
                <a:latin typeface="Flanders Art Sans" pitchFamily="2" charset="77"/>
              </a:rPr>
              <a:t>extramuros</a:t>
            </a: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Voorwaarde schoolactiviteit: organisaties door directie en toezicht door leerkrachten</a:t>
            </a: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6000" dirty="0">
                <a:solidFill>
                  <a:srgbClr val="000000"/>
                </a:solidFill>
                <a:latin typeface="Flanders Art Sans" pitchFamily="2" charset="77"/>
              </a:rPr>
              <a:t>Burgerlijke aansprakelijkheid</a:t>
            </a: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5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 pitchFamily="2" charset="77"/>
                <a:ea typeface="+mn-ea"/>
                <a:cs typeface="+mn-cs"/>
              </a:rPr>
              <a:t>Wat                     Foutief handelen met schade aan derden</a:t>
            </a: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5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 pitchFamily="2" charset="77"/>
                <a:ea typeface="+mn-ea"/>
                <a:cs typeface="+mn-cs"/>
              </a:rPr>
              <a:t>Voor wie             Directie, personeel, leerlingen, vrijwilligers</a:t>
            </a: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5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 pitchFamily="2" charset="77"/>
                <a:ea typeface="+mn-ea"/>
                <a:cs typeface="+mn-cs"/>
              </a:rPr>
              <a:t>Wanneer            Tijdens schoolactiviteit intra- en </a:t>
            </a:r>
            <a:r>
              <a:rPr kumimoji="0" lang="nl-NL" sz="5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 pitchFamily="2" charset="77"/>
                <a:ea typeface="+mn-ea"/>
                <a:cs typeface="+mn-cs"/>
              </a:rPr>
              <a:t>extramuros</a:t>
            </a:r>
            <a:endParaRPr kumimoji="0" lang="nl-NL" sz="5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 pitchFamily="2" charset="77"/>
              <a:ea typeface="+mn-ea"/>
              <a:cs typeface="+mn-cs"/>
            </a:endParaRP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l-NL" sz="5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 pitchFamily="2" charset="77"/>
                <a:ea typeface="+mn-ea"/>
                <a:cs typeface="+mn-cs"/>
              </a:rPr>
              <a:t>Tussenkomst      Schade slachtoffer (lichamelijk – materieel)</a:t>
            </a: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5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 pitchFamily="2" charset="77"/>
              <a:ea typeface="+mn-ea"/>
              <a:cs typeface="+mn-cs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NL" sz="60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BE" sz="3600" dirty="0">
              <a:solidFill>
                <a:srgbClr val="7373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18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99763C-32D3-CD62-9757-C889DA70D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92E5E46-4026-E95D-A1F5-278871AEA6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Intramuros</a:t>
            </a:r>
            <a:r>
              <a:rPr lang="nl-BE" dirty="0"/>
              <a:t> activiteiten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13C39DF-ED2D-2BDF-872A-07F3DD30497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1885842" cy="7909343"/>
          </a:xfrm>
        </p:spPr>
        <p:txBody>
          <a:bodyPr>
            <a:normAutofit fontScale="25000" lnSpcReduction="20000"/>
          </a:bodyPr>
          <a:lstStyle/>
          <a:p>
            <a:pPr marL="73025" indent="0"/>
            <a:r>
              <a:rPr lang="nl-NL" altLang="nl-BE" sz="19200" dirty="0"/>
              <a:t> Concentratie van veel volk op 1 plaats</a:t>
            </a:r>
          </a:p>
          <a:p>
            <a:pPr marL="73025" indent="0"/>
            <a:r>
              <a:rPr lang="nl-NL" altLang="nl-BE" sz="19200" dirty="0"/>
              <a:t> Niet vertrouwd zijn met de omgeving</a:t>
            </a:r>
          </a:p>
          <a:p>
            <a:pPr marL="73025" indent="0"/>
            <a:r>
              <a:rPr lang="nl-NL" altLang="nl-BE" sz="19200" dirty="0"/>
              <a:t> Plotse paniek bij stroomuitval</a:t>
            </a:r>
          </a:p>
          <a:p>
            <a:pPr marL="73025" indent="0"/>
            <a:r>
              <a:rPr lang="nl-NL" altLang="nl-BE" sz="19200" dirty="0"/>
              <a:t> Brand</a:t>
            </a:r>
          </a:p>
          <a:p>
            <a:pPr marL="73025" indent="0"/>
            <a:r>
              <a:rPr lang="nl-NL" altLang="nl-BE" sz="19200" dirty="0"/>
              <a:t> Voedselvergiftiging</a:t>
            </a:r>
          </a:p>
          <a:p>
            <a:pPr marL="73025" indent="0"/>
            <a:r>
              <a:rPr lang="nl-NL" altLang="nl-BE" sz="19200" dirty="0"/>
              <a:t> Levering voeding – temperatuurcontrole – </a:t>
            </a:r>
            <a:br>
              <a:rPr lang="nl-NL" altLang="nl-BE" sz="19200" dirty="0"/>
            </a:br>
            <a:r>
              <a:rPr lang="nl-NL" altLang="nl-BE" sz="19200" dirty="0"/>
              <a:t>    houdbaarheidsdatum - correcte opslag</a:t>
            </a:r>
          </a:p>
          <a:p>
            <a:pPr marL="73025" indent="0"/>
            <a:r>
              <a:rPr lang="nl-NL" altLang="nl-BE" sz="19200" dirty="0"/>
              <a:t> Noodweer storm. </a:t>
            </a:r>
            <a:br>
              <a:rPr lang="nl-NL" altLang="nl-BE" sz="19200" dirty="0"/>
            </a:br>
            <a:r>
              <a:rPr lang="nl-NL" altLang="nl-BE" sz="19200" dirty="0"/>
              <a:t>    Videoreportage: impact van een windhoos op springkastelen</a:t>
            </a:r>
            <a:br>
              <a:rPr lang="nl-NL" altLang="nl-BE" sz="19200" dirty="0"/>
            </a:br>
            <a:r>
              <a:rPr lang="nl-NL" altLang="nl-BE" sz="19200" dirty="0"/>
              <a:t>    </a:t>
            </a:r>
            <a:r>
              <a:rPr lang="nl-NL" altLang="nl-BE" sz="19200" dirty="0">
                <a:hlinkClick r:id="rId2"/>
              </a:rPr>
              <a:t>https://www.youtube.com/watch?v=d-OHSbSQUwI</a:t>
            </a:r>
            <a:endParaRPr lang="nl-NL" altLang="nl-BE" sz="19200" dirty="0"/>
          </a:p>
          <a:p>
            <a:pPr marL="73025" indent="0">
              <a:buNone/>
            </a:pPr>
            <a:endParaRPr lang="nl-NL" altLang="nl-BE" sz="6000" dirty="0"/>
          </a:p>
          <a:p>
            <a:pPr marL="73025" indent="0">
              <a:buNone/>
            </a:pPr>
            <a:br>
              <a:rPr lang="nl-NL" altLang="nl-BE" sz="6000" dirty="0"/>
            </a:br>
            <a:r>
              <a:rPr lang="nl-NL" altLang="nl-BE" sz="6000" dirty="0"/>
              <a:t>    </a:t>
            </a:r>
          </a:p>
          <a:p>
            <a:pPr marL="73025" indent="0"/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D54EB70-C2F4-1CC0-F39D-E3B1E648F2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3" name="Ondertitel 5">
            <a:extLst>
              <a:ext uri="{FF2B5EF4-FFF2-40B4-BE49-F238E27FC236}">
                <a16:creationId xmlns:a16="http://schemas.microsoft.com/office/drawing/2014/main" id="{DD19E6CC-B4F4-E972-7BA6-7BB8115405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</p:spPr>
        <p:txBody>
          <a:bodyPr/>
          <a:lstStyle/>
          <a:p>
            <a:r>
              <a:rPr lang="nl-BE" altLang="nl-BE" sz="5400" b="1" dirty="0"/>
              <a:t>Wat kan er allemaal verkeerd gaan?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01710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31E14-DACB-2967-C906-F92293997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B8E0DA-A04E-1EB3-0DA9-6FBAC0A030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Intramuros</a:t>
            </a:r>
            <a:r>
              <a:rPr lang="nl-BE" dirty="0"/>
              <a:t> activiteiten</a:t>
            </a:r>
          </a:p>
        </p:txBody>
      </p:sp>
      <p:sp>
        <p:nvSpPr>
          <p:cNvPr id="14" name="Tijdelijke aanduiding voor inhoud 2">
            <a:extLst>
              <a:ext uri="{FF2B5EF4-FFF2-40B4-BE49-F238E27FC236}">
                <a16:creationId xmlns:a16="http://schemas.microsoft.com/office/drawing/2014/main" id="{131284D6-83BC-EAF3-7065-CF68F47803DC}"/>
              </a:ext>
            </a:extLst>
          </p:cNvPr>
          <p:cNvSpPr txBox="1">
            <a:spLocks/>
          </p:cNvSpPr>
          <p:nvPr/>
        </p:nvSpPr>
        <p:spPr>
          <a:xfrm>
            <a:off x="1522799" y="4121149"/>
            <a:ext cx="16562116" cy="10431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defPPr>
              <a:defRPr lang="nl-NL"/>
            </a:defPPr>
            <a:lvl1pPr marL="0" indent="0" algn="l" defTabSz="2177004" rtl="0" eaLnBrk="1" latinLnBrk="0" hangingPunct="1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lang="nl-NL" sz="4285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850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i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7700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65505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54007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BE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42509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531011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61951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70801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nl-BE" sz="4285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/>
                <a:ea typeface="+mn-ea"/>
                <a:cs typeface="+mn-cs"/>
              </a:rPr>
              <a:t>      </a:t>
            </a: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07BEBAAF-B000-FE88-D9E8-F9CDF3D142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73025" indent="0"/>
            <a:r>
              <a:rPr lang="nl-BE" altLang="nl-BE" sz="5400" b="1"/>
              <a:t>Praktische vbn : tent plaatsen</a:t>
            </a:r>
            <a:endParaRPr lang="nl-BE" altLang="nl-BE" sz="5400" b="1" dirty="0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23594142-0D96-8D65-55AB-E2829D77397F}"/>
              </a:ext>
            </a:extLst>
          </p:cNvPr>
          <p:cNvSpPr txBox="1"/>
          <p:nvPr/>
        </p:nvSpPr>
        <p:spPr>
          <a:xfrm>
            <a:off x="1522800" y="3923799"/>
            <a:ext cx="22306464" cy="103259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Kleine feesttenten: beveiligen tegen windstoten met goede verankering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Max. aantal pers: inrichting met tafels en stoelen: 1,5 pers/m²</a:t>
            </a: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                                     zonder tafels en stoelen: 3 pers/m²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Twee uitgangen (diagonaal) hebben bij een bezetting van 50 tot 250 personen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Bij het plaatsen van een tent voor meer dan 99 personen vraag advies aan PA en/of brandweer.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5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 pitchFamily="2" charset="77"/>
              <a:ea typeface="+mn-ea"/>
              <a:cs typeface="+mn-cs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NL" sz="60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BE" sz="3600" dirty="0">
              <a:solidFill>
                <a:srgbClr val="7373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136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4519A0-E23B-765D-DC89-85A63D6E1E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0140CB-1B86-21FF-43A8-6593096D90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Intramuros</a:t>
            </a:r>
            <a:r>
              <a:rPr lang="nl-BE" dirty="0"/>
              <a:t> activiteiten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F2FB45A-ACDF-71F0-1658-231887FC81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1885842" cy="7909343"/>
          </a:xfrm>
        </p:spPr>
        <p:txBody>
          <a:bodyPr>
            <a:normAutofit lnSpcReduction="10000"/>
          </a:bodyPr>
          <a:lstStyle/>
          <a:p>
            <a:pPr marL="73025" indent="0">
              <a:buNone/>
            </a:pPr>
            <a:endParaRPr lang="nl-NL" altLang="nl-BE" sz="6000" dirty="0"/>
          </a:p>
          <a:p>
            <a:pPr marL="73025" indent="0"/>
            <a:r>
              <a:rPr lang="nl-NL" altLang="nl-BE" sz="6000" dirty="0"/>
              <a:t> Toestel verankeren zoals voorgeschreven</a:t>
            </a:r>
          </a:p>
          <a:p>
            <a:pPr marL="73025" indent="0"/>
            <a:r>
              <a:rPr lang="nl-NL" altLang="nl-BE" sz="6000" dirty="0"/>
              <a:t> Het luchttoevoertoestel correct plaatsen en afschermen </a:t>
            </a:r>
            <a:br>
              <a:rPr lang="nl-NL" altLang="nl-BE" sz="6000" dirty="0"/>
            </a:br>
            <a:r>
              <a:rPr lang="nl-NL" altLang="nl-BE" sz="6000" dirty="0"/>
              <a:t>    (nadar hekken)</a:t>
            </a:r>
          </a:p>
          <a:p>
            <a:pPr marL="73025" indent="0"/>
            <a:r>
              <a:rPr lang="nl-NL" altLang="nl-BE" sz="6000" dirty="0"/>
              <a:t> Beperkt het aantal gebruikers volgens instructies</a:t>
            </a:r>
          </a:p>
          <a:p>
            <a:pPr marL="73025" indent="0"/>
            <a:r>
              <a:rPr lang="nl-NL" altLang="nl-BE" sz="6000" dirty="0"/>
              <a:t> Permanent toezicht</a:t>
            </a:r>
          </a:p>
          <a:p>
            <a:pPr marL="73025" indent="0"/>
            <a:r>
              <a:rPr lang="nl-NL" altLang="nl-BE" sz="6000" dirty="0"/>
              <a:t> Tijdens het opblazen en aflaten, geen toegang tot </a:t>
            </a:r>
            <a:br>
              <a:rPr lang="nl-NL" altLang="nl-BE" sz="6000" dirty="0"/>
            </a:br>
            <a:r>
              <a:rPr lang="nl-NL" altLang="nl-BE" sz="6000" dirty="0"/>
              <a:t>    het toestel.</a:t>
            </a:r>
          </a:p>
          <a:p>
            <a:pPr marL="73025" indent="0"/>
            <a:endParaRPr lang="nl-NL" altLang="nl-BE" sz="6000" dirty="0"/>
          </a:p>
          <a:p>
            <a:pPr marL="73025" indent="0"/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5605C00-C402-AE47-CCF9-238F55F12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3" name="Ondertitel 5">
            <a:extLst>
              <a:ext uri="{FF2B5EF4-FFF2-40B4-BE49-F238E27FC236}">
                <a16:creationId xmlns:a16="http://schemas.microsoft.com/office/drawing/2014/main" id="{DC199BF8-82DF-366A-A6BB-4AF51978A6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</p:spPr>
        <p:txBody>
          <a:bodyPr/>
          <a:lstStyle/>
          <a:p>
            <a:r>
              <a:rPr lang="nl-BE" b="1" dirty="0"/>
              <a:t>Praktische </a:t>
            </a:r>
            <a:r>
              <a:rPr lang="nl-BE" b="1" dirty="0" err="1"/>
              <a:t>vbn</a:t>
            </a:r>
            <a:r>
              <a:rPr lang="nl-BE" b="1" dirty="0"/>
              <a:t> : Springkasteel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06081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B77AC-C7E7-BD84-8949-7837E6137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DA2790-428A-3C81-8A33-66E0ED1D61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Intramuros</a:t>
            </a:r>
            <a:r>
              <a:rPr lang="nl-BE" dirty="0"/>
              <a:t> activiteiten</a:t>
            </a:r>
          </a:p>
        </p:txBody>
      </p:sp>
      <p:sp>
        <p:nvSpPr>
          <p:cNvPr id="14" name="Tijdelijke aanduiding voor inhoud 2">
            <a:extLst>
              <a:ext uri="{FF2B5EF4-FFF2-40B4-BE49-F238E27FC236}">
                <a16:creationId xmlns:a16="http://schemas.microsoft.com/office/drawing/2014/main" id="{C25EC75E-7C94-859E-D1B0-6918E16DD63A}"/>
              </a:ext>
            </a:extLst>
          </p:cNvPr>
          <p:cNvSpPr txBox="1">
            <a:spLocks/>
          </p:cNvSpPr>
          <p:nvPr/>
        </p:nvSpPr>
        <p:spPr>
          <a:xfrm>
            <a:off x="1522799" y="4121149"/>
            <a:ext cx="16562116" cy="10431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defPPr>
              <a:defRPr lang="nl-NL"/>
            </a:defPPr>
            <a:lvl1pPr marL="0" indent="0" algn="l" defTabSz="2177004" rtl="0" eaLnBrk="1" latinLnBrk="0" hangingPunct="1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lang="nl-NL" sz="4285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850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i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7700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65505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54007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BE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42509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531011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61951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70801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nl-BE" sz="4285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/>
                <a:ea typeface="+mn-ea"/>
                <a:cs typeface="+mn-cs"/>
              </a:rPr>
              <a:t>      </a:t>
            </a: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208853D2-856F-1B4C-7357-E719FB5AB09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73025" indent="0"/>
            <a:r>
              <a:rPr lang="nl-BE" altLang="nl-BE" sz="5400" b="1" dirty="0"/>
              <a:t>Praktische </a:t>
            </a:r>
            <a:r>
              <a:rPr lang="nl-BE" altLang="nl-BE" sz="5400" b="1" dirty="0" err="1"/>
              <a:t>vbn</a:t>
            </a:r>
            <a:r>
              <a:rPr lang="nl-BE" altLang="nl-BE" sz="5400" b="1" dirty="0"/>
              <a:t>: BBQ</a:t>
            </a: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4C051BB6-45FB-BB12-A77A-6FBBBF0FC300}"/>
              </a:ext>
            </a:extLst>
          </p:cNvPr>
          <p:cNvSpPr txBox="1"/>
          <p:nvPr/>
        </p:nvSpPr>
        <p:spPr>
          <a:xfrm>
            <a:off x="1522800" y="3923799"/>
            <a:ext cx="22306464" cy="14454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Stabiele ondergrond, windvrij (vliegvuur vermijden), buiten bereik van spelende kinderen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Duidt een verantwoordelijke aan, laat barbecue nooit alleen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Gebruik aanmaakblokjes, NOOIT vloeibare producten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Draag isolerende handschoenen, liefst katoenen kledij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Hou steeds emmers zand, water in de buurt + blustoestel ABC  of schuimblusser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Gebruik geen alcohol tijdens het bakken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Blaas niet in het vuur om het aan te wakkeren, gebruik een blaasbalg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Na gebruik afdekken met zand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5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 pitchFamily="2" charset="77"/>
              <a:ea typeface="+mn-ea"/>
              <a:cs typeface="+mn-cs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NL" sz="60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BE" sz="3600" dirty="0">
              <a:solidFill>
                <a:srgbClr val="7373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4411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83222E-074E-3510-D0B8-01A14E478E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C3F274-5938-6741-2017-382872BCDA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Intramuros</a:t>
            </a:r>
            <a:r>
              <a:rPr lang="nl-BE" dirty="0"/>
              <a:t> activiteiten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E0A96F4-B871-B42D-3A33-CB8B2F0D7A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1757825" cy="8622576"/>
          </a:xfrm>
        </p:spPr>
        <p:txBody>
          <a:bodyPr>
            <a:normAutofit fontScale="92500" lnSpcReduction="20000"/>
          </a:bodyPr>
          <a:lstStyle/>
          <a:p>
            <a:pPr marL="73025" indent="0"/>
            <a:r>
              <a:rPr lang="nl-NL" altLang="nl-BE" sz="6000" dirty="0"/>
              <a:t> </a:t>
            </a:r>
            <a:r>
              <a:rPr lang="nl-NL" altLang="nl-BE" sz="6600" dirty="0"/>
              <a:t>Gekeurde gasflessen met veiligheidsticket (zwarte vlam, rode achtergrond)</a:t>
            </a:r>
          </a:p>
          <a:p>
            <a:pPr marL="73025" indent="0"/>
            <a:r>
              <a:rPr lang="nl-NL" altLang="nl-BE" sz="6600" dirty="0"/>
              <a:t> Gasflessen rechtop zetten en beveiligen tegen omvallen</a:t>
            </a:r>
          </a:p>
          <a:p>
            <a:pPr marL="73025" indent="0"/>
            <a:r>
              <a:rPr lang="nl-NL" altLang="nl-BE" sz="6600" dirty="0"/>
              <a:t> Gebruik voordrukregelaar en lage druk ontspanner</a:t>
            </a:r>
          </a:p>
          <a:p>
            <a:pPr marL="73025" indent="0"/>
            <a:r>
              <a:rPr lang="nl-NL" altLang="nl-BE" sz="6600" dirty="0"/>
              <a:t> Open vuur voorzien van thermokoppel</a:t>
            </a:r>
          </a:p>
          <a:p>
            <a:pPr marL="73025" indent="0"/>
            <a:r>
              <a:rPr lang="nl-NL" altLang="nl-BE" sz="6600" dirty="0"/>
              <a:t> Steeds in een geventileerde ruimte</a:t>
            </a:r>
          </a:p>
          <a:p>
            <a:pPr marL="73025" indent="0"/>
            <a:r>
              <a:rPr lang="nl-NL" altLang="nl-BE" sz="6600" dirty="0"/>
              <a:t> Bevestiging soepele slangen met spanbeugels</a:t>
            </a:r>
          </a:p>
          <a:p>
            <a:pPr marL="73025" indent="0"/>
            <a:r>
              <a:rPr lang="nl-NL" altLang="nl-BE" sz="6600" dirty="0"/>
              <a:t> Buigzame leidingen zo aanbrengen dat ze niet </a:t>
            </a:r>
            <a:br>
              <a:rPr lang="nl-NL" altLang="nl-BE" sz="6600" dirty="0"/>
            </a:br>
            <a:r>
              <a:rPr lang="nl-NL" altLang="nl-BE" sz="6600" dirty="0"/>
              <a:t>mechanisch of door warmte kunnen beschadigd worden, </a:t>
            </a:r>
            <a:br>
              <a:rPr lang="nl-NL" altLang="nl-BE" sz="6600" dirty="0"/>
            </a:br>
            <a:r>
              <a:rPr lang="nl-NL" altLang="nl-BE" sz="6600" dirty="0"/>
              <a:t>max. lengte 2 m, EN 559</a:t>
            </a:r>
          </a:p>
          <a:p>
            <a:pPr marL="73025" indent="0"/>
            <a:endParaRPr lang="nl-NL" altLang="nl-BE" sz="6000" dirty="0"/>
          </a:p>
          <a:p>
            <a:pPr marL="73025" indent="0"/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18556232-68EA-53D2-0D19-E5ECF29E0D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3" name="Ondertitel 5">
            <a:extLst>
              <a:ext uri="{FF2B5EF4-FFF2-40B4-BE49-F238E27FC236}">
                <a16:creationId xmlns:a16="http://schemas.microsoft.com/office/drawing/2014/main" id="{E69A7957-F1B3-480D-5026-EA0C6DA560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</p:spPr>
        <p:txBody>
          <a:bodyPr/>
          <a:lstStyle/>
          <a:p>
            <a:r>
              <a:rPr lang="nl-BE" altLang="nl-BE" sz="5400" b="1" dirty="0"/>
              <a:t>Praktische </a:t>
            </a:r>
            <a:r>
              <a:rPr lang="nl-BE" altLang="nl-BE" sz="5400" b="1" dirty="0" err="1"/>
              <a:t>vbn</a:t>
            </a:r>
            <a:r>
              <a:rPr lang="nl-BE" altLang="nl-BE" sz="5400" b="1" dirty="0"/>
              <a:t> : Toestellen op gas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512562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0ACC8-3DD5-F317-784F-77BAD75F0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9CFB408-1320-E0D9-7196-B3BB272901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 err="1"/>
              <a:t>Intramuros</a:t>
            </a:r>
            <a:r>
              <a:rPr lang="nl-BE" dirty="0"/>
              <a:t> activiteiten</a:t>
            </a:r>
          </a:p>
        </p:txBody>
      </p:sp>
      <p:sp>
        <p:nvSpPr>
          <p:cNvPr id="14" name="Tijdelijke aanduiding voor inhoud 2">
            <a:extLst>
              <a:ext uri="{FF2B5EF4-FFF2-40B4-BE49-F238E27FC236}">
                <a16:creationId xmlns:a16="http://schemas.microsoft.com/office/drawing/2014/main" id="{1044C262-6C2F-1252-A993-66985E493F02}"/>
              </a:ext>
            </a:extLst>
          </p:cNvPr>
          <p:cNvSpPr txBox="1">
            <a:spLocks/>
          </p:cNvSpPr>
          <p:nvPr/>
        </p:nvSpPr>
        <p:spPr>
          <a:xfrm>
            <a:off x="1522799" y="4121149"/>
            <a:ext cx="16562116" cy="10431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defPPr>
              <a:defRPr lang="nl-NL"/>
            </a:defPPr>
            <a:lvl1pPr marL="0" indent="0" algn="l" defTabSz="2177004" rtl="0" eaLnBrk="1" latinLnBrk="0" hangingPunct="1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lang="nl-NL" sz="4285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850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i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7700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65505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54007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BE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42509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531011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61951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70801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nl-BE" sz="4285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/>
                <a:ea typeface="+mn-ea"/>
                <a:cs typeface="+mn-cs"/>
              </a:rPr>
              <a:t>      </a:t>
            </a: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75614EC7-4468-FF2F-61ED-1A26236E9A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73025" indent="0"/>
            <a:r>
              <a:rPr lang="nl-BE" altLang="nl-BE" sz="5400" b="1" dirty="0"/>
              <a:t>Praktische </a:t>
            </a:r>
            <a:r>
              <a:rPr lang="nl-BE" altLang="nl-BE" sz="5400" b="1" dirty="0" err="1"/>
              <a:t>vbn</a:t>
            </a:r>
            <a:r>
              <a:rPr lang="nl-BE" altLang="nl-BE" sz="5400" b="1" dirty="0"/>
              <a:t> : Geluid</a:t>
            </a:r>
          </a:p>
          <a:p>
            <a:pPr marL="73025" indent="0"/>
            <a:endParaRPr lang="nl-BE" altLang="nl-BE" sz="5400" b="1" dirty="0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EDF2029F-326C-ACCD-9FDD-F8708C1FB410}"/>
              </a:ext>
            </a:extLst>
          </p:cNvPr>
          <p:cNvSpPr txBox="1"/>
          <p:nvPr/>
        </p:nvSpPr>
        <p:spPr>
          <a:xfrm>
            <a:off x="1522800" y="3923799"/>
            <a:ext cx="22306464" cy="134221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Een schoolfeest is geen </a:t>
            </a:r>
            <a:r>
              <a:rPr lang="nl-NL" sz="5600" dirty="0" err="1">
                <a:solidFill>
                  <a:srgbClr val="000000"/>
                </a:solidFill>
                <a:latin typeface="Flanders Art Sans" pitchFamily="2" charset="77"/>
              </a:rPr>
              <a:t>ROCK-concert</a:t>
            </a: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Voorbeeldfunctie van de school: maximum 45 dB in woongebied tijdens de dag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Maximum 85 dB in een zaal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Boven de 85 dB per activiteit toestemming vragen aan het college van burgemeesters, minder dan 100 dB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Gebruik voldoende speakers, verklein de afstand, kies goede apparatuur.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Maak duidelijke afspraken met DJ in het contract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SABAM</a:t>
            </a: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5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 pitchFamily="2" charset="77"/>
              <a:ea typeface="+mn-ea"/>
              <a:cs typeface="+mn-cs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NL" sz="60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BE" sz="3600" dirty="0">
              <a:solidFill>
                <a:srgbClr val="7373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5055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CA4466-0C39-15AD-CBB8-7F25BB312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C278B1-A8C8-7D05-7360-08223B37EC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Naschoolse activiteiten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F4A7F76-3E23-8C22-1D04-DCE43F6FA1D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1885842" cy="7909343"/>
          </a:xfrm>
        </p:spPr>
        <p:txBody>
          <a:bodyPr>
            <a:normAutofit fontScale="85000" lnSpcReduction="20000"/>
          </a:bodyPr>
          <a:lstStyle/>
          <a:p>
            <a:pPr marL="73025" indent="0">
              <a:buNone/>
            </a:pPr>
            <a:endParaRPr lang="nl-NL" altLang="nl-BE" sz="6000" dirty="0"/>
          </a:p>
          <a:p>
            <a:pPr marL="73025" indent="0"/>
            <a:r>
              <a:rPr lang="nl-NL" altLang="nl-BE" sz="6000" dirty="0"/>
              <a:t> </a:t>
            </a:r>
            <a:r>
              <a:rPr lang="nl-NL" altLang="nl-BE" sz="6000" dirty="0" err="1"/>
              <a:t>Eetdag</a:t>
            </a:r>
            <a:endParaRPr lang="nl-NL" altLang="nl-BE" sz="6000" dirty="0"/>
          </a:p>
          <a:p>
            <a:pPr marL="73025" indent="0"/>
            <a:r>
              <a:rPr lang="nl-NL" altLang="nl-BE" sz="6000" dirty="0"/>
              <a:t> Fuif</a:t>
            </a:r>
          </a:p>
          <a:p>
            <a:pPr marL="73025" indent="0"/>
            <a:r>
              <a:rPr lang="nl-NL" altLang="nl-BE" sz="6000" dirty="0"/>
              <a:t> Oudercontact</a:t>
            </a:r>
          </a:p>
          <a:p>
            <a:pPr marL="73025" indent="0"/>
            <a:r>
              <a:rPr lang="nl-NL" altLang="nl-BE" sz="6000" dirty="0"/>
              <a:t> Proclamatie</a:t>
            </a:r>
          </a:p>
          <a:p>
            <a:pPr marL="73025" indent="0"/>
            <a:r>
              <a:rPr lang="nl-NL" altLang="nl-BE" sz="6000" dirty="0"/>
              <a:t> Schoolfeest</a:t>
            </a:r>
          </a:p>
          <a:p>
            <a:pPr marL="73025" indent="0"/>
            <a:endParaRPr lang="nl-NL" altLang="nl-BE" sz="6000" dirty="0"/>
          </a:p>
          <a:p>
            <a:pPr marL="73025" indent="0">
              <a:buNone/>
            </a:pPr>
            <a:r>
              <a:rPr lang="nl-NL" altLang="nl-BE" sz="6000" dirty="0"/>
              <a:t>Activiteiten die door derden worden georganiseerd </a:t>
            </a:r>
            <a:br>
              <a:rPr lang="nl-NL" altLang="nl-BE" sz="6000" dirty="0"/>
            </a:br>
            <a:r>
              <a:rPr lang="nl-NL" altLang="nl-BE" sz="6000" dirty="0"/>
              <a:t>vallen niet onder deze procedure!  </a:t>
            </a:r>
            <a:br>
              <a:rPr lang="nl-NL" altLang="nl-BE" sz="6000" dirty="0"/>
            </a:br>
            <a:r>
              <a:rPr lang="nl-NL" altLang="nl-BE" sz="6000" dirty="0"/>
              <a:t>Bijkomende voorwaarden opnemen in de </a:t>
            </a:r>
            <a:br>
              <a:rPr lang="nl-NL" altLang="nl-BE" sz="6000" dirty="0"/>
            </a:br>
            <a:r>
              <a:rPr lang="nl-NL" altLang="nl-BE" sz="6000" dirty="0"/>
              <a:t>huurovereenkomst!!</a:t>
            </a:r>
          </a:p>
          <a:p>
            <a:pPr marL="73025" indent="0">
              <a:buNone/>
            </a:pPr>
            <a:endParaRPr lang="nl-NL" altLang="nl-BE" sz="6000" dirty="0"/>
          </a:p>
          <a:p>
            <a:pPr marL="73025" indent="0"/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A564742B-B4CD-3A3F-555B-8525BA3CF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3" name="Ondertitel 5">
            <a:extLst>
              <a:ext uri="{FF2B5EF4-FFF2-40B4-BE49-F238E27FC236}">
                <a16:creationId xmlns:a16="http://schemas.microsoft.com/office/drawing/2014/main" id="{F56C4811-AD4B-62D4-7A06-92332F8F0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</p:spPr>
        <p:txBody>
          <a:bodyPr/>
          <a:lstStyle/>
          <a:p>
            <a:r>
              <a:rPr lang="nl-BE" b="1" dirty="0"/>
              <a:t>Voorbeelden</a:t>
            </a:r>
          </a:p>
        </p:txBody>
      </p:sp>
    </p:spTree>
    <p:extLst>
      <p:ext uri="{BB962C8B-B14F-4D97-AF65-F5344CB8AC3E}">
        <p14:creationId xmlns:p14="http://schemas.microsoft.com/office/powerpoint/2010/main" val="635969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D485A-0E69-9D23-747A-E2DAAADAD6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inhoud 2">
            <a:extLst>
              <a:ext uri="{FF2B5EF4-FFF2-40B4-BE49-F238E27FC236}">
                <a16:creationId xmlns:a16="http://schemas.microsoft.com/office/drawing/2014/main" id="{C4B0DC34-78FE-65F4-F174-58E4EAC40B57}"/>
              </a:ext>
            </a:extLst>
          </p:cNvPr>
          <p:cNvSpPr txBox="1">
            <a:spLocks/>
          </p:cNvSpPr>
          <p:nvPr/>
        </p:nvSpPr>
        <p:spPr>
          <a:xfrm>
            <a:off x="1522799" y="4121149"/>
            <a:ext cx="16562116" cy="1043144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defPPr>
              <a:defRPr lang="nl-NL"/>
            </a:defPPr>
            <a:lvl1pPr marL="0" indent="0" algn="l" defTabSz="2177004" rtl="0" eaLnBrk="1" latinLnBrk="0" hangingPunct="1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lang="nl-NL" sz="4285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850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i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7700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65505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None/>
              <a:defRPr lang="nl-NL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54007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nl-BE" sz="4285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42509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531011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619512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708014" indent="0" algn="l" defTabSz="217700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2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nl-BE" sz="4285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/>
                <a:ea typeface="+mn-ea"/>
                <a:cs typeface="+mn-cs"/>
              </a:rPr>
              <a:t>      </a:t>
            </a: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685800" marR="0" lvl="0" indent="-68580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  <a:p>
            <a:pPr marL="0" marR="0" lvl="0" indent="0" algn="l" defTabSz="2177004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nl-BE" sz="4285" b="0" i="0" u="none" strike="noStrike" kern="1200" cap="all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/>
              <a:ea typeface="+mn-ea"/>
              <a:cs typeface="+mn-cs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5364E7B5-2052-47E7-619F-C2DF4CA9613C}"/>
              </a:ext>
            </a:extLst>
          </p:cNvPr>
          <p:cNvSpPr txBox="1"/>
          <p:nvPr/>
        </p:nvSpPr>
        <p:spPr>
          <a:xfrm>
            <a:off x="1522800" y="3923799"/>
            <a:ext cx="22306464" cy="139350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  <a:hlinkClick r:id="rId4"/>
              </a:rPr>
              <a:t>PRO_13_organiseren van </a:t>
            </a:r>
            <a:r>
              <a:rPr lang="nl-NL" sz="5600" dirty="0" err="1">
                <a:solidFill>
                  <a:srgbClr val="000000"/>
                </a:solidFill>
                <a:latin typeface="Flanders Art Sans" pitchFamily="2" charset="77"/>
                <a:hlinkClick r:id="rId4"/>
              </a:rPr>
              <a:t>intramuros</a:t>
            </a: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  <a:hlinkClick r:id="rId4"/>
              </a:rPr>
              <a:t>- en naschoolse activiteiten.pdf</a:t>
            </a: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Activiteitenkalender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Gegevensblad met verantwoordelijkheden en telnummers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Controlelijsten : a. veiligheid o.a. elektr. , zaalombouw, EHBO,…</a:t>
            </a: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                                  b. hygiëne o.a. voedselveiligheid, sanitair</a:t>
            </a: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                                  c. milieu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lang="nl-NL" sz="5600" dirty="0">
                <a:solidFill>
                  <a:srgbClr val="000000"/>
                </a:solidFill>
                <a:latin typeface="Flanders Art Sans" pitchFamily="2" charset="77"/>
              </a:rPr>
              <a:t>Verzamelblad : te nemen maatregelen</a:t>
            </a: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717550" marR="0" lvl="0" indent="-71755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endParaRPr lang="nl-NL" sz="56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L="1076325" marR="0" lvl="1" indent="-361950" algn="l" defTabSz="1828709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3004B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NL" sz="5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landers Art Sans" pitchFamily="2" charset="77"/>
              <a:ea typeface="+mn-ea"/>
              <a:cs typeface="+mn-cs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NL" sz="6000" dirty="0">
              <a:solidFill>
                <a:srgbClr val="000000"/>
              </a:solidFill>
              <a:latin typeface="Flanders Art Sans" pitchFamily="2" charset="77"/>
            </a:endParaRPr>
          </a:p>
          <a:p>
            <a:pPr marR="0" lvl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tabLst/>
              <a:defRPr/>
            </a:pPr>
            <a:endParaRPr lang="nl-BE" sz="3600" dirty="0">
              <a:solidFill>
                <a:srgbClr val="737373"/>
              </a:solidFill>
            </a:endParaRP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0C1D0071-2D1A-7860-93FE-6069C697F1C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2413" y="722313"/>
            <a:ext cx="20635912" cy="1939925"/>
          </a:xfrm>
        </p:spPr>
        <p:txBody>
          <a:bodyPr/>
          <a:lstStyle/>
          <a:p>
            <a:r>
              <a:rPr lang="nl-BE" altLang="nl-BE" dirty="0" err="1"/>
              <a:t>Intramuros</a:t>
            </a:r>
            <a:r>
              <a:rPr lang="nl-BE" altLang="nl-BE" dirty="0"/>
              <a:t> en naschoolse activiteiten</a:t>
            </a:r>
          </a:p>
        </p:txBody>
      </p:sp>
    </p:spTree>
    <p:extLst>
      <p:ext uri="{BB962C8B-B14F-4D97-AF65-F5344CB8AC3E}">
        <p14:creationId xmlns:p14="http://schemas.microsoft.com/office/powerpoint/2010/main" val="3406591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6D691-340F-6979-B80F-4E4C06B3E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7D518A-CD60-AC0B-384B-D7F0CFBA3E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Vragen???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40DBD1D-B227-B995-4159-A804F017A2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1885842" cy="7909343"/>
          </a:xfrm>
        </p:spPr>
        <p:txBody>
          <a:bodyPr>
            <a:normAutofit/>
          </a:bodyPr>
          <a:lstStyle/>
          <a:p>
            <a:pPr marL="73025" indent="0">
              <a:buNone/>
            </a:pPr>
            <a:endParaRPr lang="nl-NL" altLang="nl-BE" sz="6000" dirty="0"/>
          </a:p>
          <a:p>
            <a:pPr marL="73025" indent="0"/>
            <a:r>
              <a:rPr lang="nl-NL" altLang="nl-BE" sz="6000" dirty="0"/>
              <a:t> Zie ook website GPD: </a:t>
            </a:r>
            <a:r>
              <a:rPr lang="nl-NL" altLang="nl-BE" sz="6000" dirty="0">
                <a:hlinkClick r:id="rId2"/>
              </a:rPr>
              <a:t>www.g-o.be/preventie</a:t>
            </a:r>
            <a:endParaRPr lang="nl-NL" altLang="nl-BE" sz="6000" dirty="0"/>
          </a:p>
          <a:p>
            <a:pPr marL="73025" indent="0"/>
            <a:r>
              <a:rPr lang="nl-NL" altLang="nl-BE" sz="6000" dirty="0"/>
              <a:t> Zie ook website FOD WASO</a:t>
            </a:r>
          </a:p>
          <a:p>
            <a:pPr marL="73025" indent="0"/>
            <a:r>
              <a:rPr lang="nl-NL" altLang="nl-BE" sz="6000" dirty="0"/>
              <a:t> Zie ook website NAVB</a:t>
            </a:r>
          </a:p>
          <a:p>
            <a:pPr marL="73025" indent="0"/>
            <a:r>
              <a:rPr lang="nl-NL" altLang="nl-BE" sz="6000" dirty="0"/>
              <a:t> Twijfel niet advies om te vragen aan de preventieadviseur </a:t>
            </a:r>
            <a:br>
              <a:rPr lang="nl-NL" altLang="nl-BE" sz="6000" dirty="0"/>
            </a:br>
            <a:r>
              <a:rPr lang="nl-NL" altLang="nl-BE" sz="6000" dirty="0"/>
              <a:t>van de Gemeenschappelijke preventiedienst</a:t>
            </a:r>
          </a:p>
          <a:p>
            <a:pPr marL="73025" marR="0" lvl="0" indent="0" algn="l" defTabSz="1828709" rtl="0" eaLnBrk="1" fontAlgn="auto" latinLnBrk="0" hangingPunct="1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C3004B"/>
              </a:buClr>
              <a:buSzTx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tabLst/>
              <a:defRPr/>
            </a:pPr>
            <a:r>
              <a:rPr kumimoji="0" lang="nl-NL" altLang="nl-BE" sz="6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landers Art Sans" pitchFamily="2" charset="77"/>
                <a:ea typeface="+mn-ea"/>
                <a:cs typeface="+mn-cs"/>
              </a:rPr>
              <a:t> Of tijdens het netwerkmoment op 28/04</a:t>
            </a:r>
          </a:p>
          <a:p>
            <a:pPr marL="73025" indent="0">
              <a:buNone/>
            </a:pPr>
            <a:endParaRPr lang="nl-NL" altLang="nl-BE" sz="6000" dirty="0"/>
          </a:p>
          <a:p>
            <a:pPr marL="73025" indent="0"/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DC30AEBC-3B27-1249-198E-E69528D177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  <p:sp>
        <p:nvSpPr>
          <p:cNvPr id="3" name="Ondertitel 5">
            <a:extLst>
              <a:ext uri="{FF2B5EF4-FFF2-40B4-BE49-F238E27FC236}">
                <a16:creationId xmlns:a16="http://schemas.microsoft.com/office/drawing/2014/main" id="{E47D7E65-12C2-28AC-10A5-530DC6CC9A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</p:spPr>
        <p:txBody>
          <a:bodyPr/>
          <a:lstStyle/>
          <a:p>
            <a:r>
              <a:rPr lang="nl-BE" b="1" dirty="0"/>
              <a:t>Voorbeelden</a:t>
            </a:r>
          </a:p>
        </p:txBody>
      </p:sp>
    </p:spTree>
    <p:extLst>
      <p:ext uri="{BB962C8B-B14F-4D97-AF65-F5344CB8AC3E}">
        <p14:creationId xmlns:p14="http://schemas.microsoft.com/office/powerpoint/2010/main" val="3488870034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04B"/>
      </a:accent1>
      <a:accent2>
        <a:srgbClr val="67C0BA"/>
      </a:accent2>
      <a:accent3>
        <a:srgbClr val="532464"/>
      </a:accent3>
      <a:accent4>
        <a:srgbClr val="C3004B"/>
      </a:accent4>
      <a:accent5>
        <a:srgbClr val="67C0BA"/>
      </a:accent5>
      <a:accent6>
        <a:srgbClr val="532464"/>
      </a:accent6>
      <a:hlink>
        <a:srgbClr val="0563C1"/>
      </a:hlink>
      <a:folHlink>
        <a:srgbClr val="954F72"/>
      </a:folHlink>
    </a:clrScheme>
    <a:fontScheme name="GO! - FlandersArt">
      <a:majorFont>
        <a:latin typeface="Flanders Art Sans Condensed Bol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landers Art Sans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0" ma:contentTypeDescription="" ma:contentTypeScope="" ma:versionID="0d333513289bb87cd27efd38c1c4edc4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cb78508736aa7b27663b7e6984a0556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111</Value>
      <Value>27</Value>
      <Value>1</Value>
      <Value>14</Value>
    </TaxCatchAll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2025</TermName>
          <TermId xmlns="http://schemas.microsoft.com/office/infopath/2007/PartnerControls">2214d877-6387-4228-804b-908fde3d3bec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GOPRO-1830562155-19911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https://gemeenschapsonderwijs.sharepoint.com/sites/prodoc/_layouts/15/DocIdRedir.aspx?ID=GOPRO-1830562155-19911</Url>
      <Description>GOPRO-1830562155-19911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Preventie</TermName>
          <TermId xmlns="http://schemas.microsoft.com/office/infopath/2007/PartnerControls">00aa7f27-fbf1-4e92-ba0a-40ec8d784003</TermId>
        </TermInfo>
      </Terms>
    </fef4875bd7d04335af313950a580cd9d>
  </documentManagement>
</p:properties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05E65345-A321-491F-8216-285F902E66F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B817CB-204E-4C88-ABD8-80B025A5578F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5D83B66A-076C-40F4-9A31-2EF3961E640A}"/>
</file>

<file path=customXml/itemProps4.xml><?xml version="1.0" encoding="utf-8"?>
<ds:datastoreItem xmlns:ds="http://schemas.openxmlformats.org/officeDocument/2006/customXml" ds:itemID="{98EB5F29-041E-453A-A6F5-5DD34E6C2521}">
  <ds:schemaRefs>
    <ds:schemaRef ds:uri="http://purl.org/dc/terms/"/>
    <ds:schemaRef ds:uri="68ae350d-59fa-45a2-a2f7-7bb9f21f6a8e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1b0cd137-ec00-41eb-b7e0-b8a74c48a62b"/>
    <ds:schemaRef ds:uri="a086dee6-d02d-42e2-bf01-1b495b990ed4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90099885-9432-4caf-9870-10dd17e557ce"/>
    <ds:schemaRef ds:uri="cfc230b1-6dd3-467a-8fcc-dfa9df38b740"/>
  </ds:schemaRefs>
</ds:datastoreItem>
</file>

<file path=customXml/itemProps5.xml><?xml version="1.0" encoding="utf-8"?>
<ds:datastoreItem xmlns:ds="http://schemas.openxmlformats.org/officeDocument/2006/customXml" ds:itemID="{BFDA4349-3315-4CCE-959D-6E32DBCA7AF2}"/>
</file>

<file path=docMetadata/LabelInfo.xml><?xml version="1.0" encoding="utf-8"?>
<clbl:labelList xmlns:clbl="http://schemas.microsoft.com/office/2020/mipLabelMetadata">
  <clbl:label id="{49c3d703-3579-47bf-a888-7c913fbdced9}" enabled="0" method="" siteId="{49c3d703-3579-47bf-a888-7c913fbdced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1188</Words>
  <Application>Microsoft Office PowerPoint</Application>
  <PresentationFormat>Aangepast</PresentationFormat>
  <Paragraphs>240</Paragraphs>
  <Slides>22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22</vt:i4>
      </vt:variant>
    </vt:vector>
  </HeadingPairs>
  <TitlesOfParts>
    <vt:vector size="30" baseType="lpstr">
      <vt:lpstr>Arial</vt:lpstr>
      <vt:lpstr>Calibri</vt:lpstr>
      <vt:lpstr>Flanders Art Sans</vt:lpstr>
      <vt:lpstr>Flanders Art Sans Condensed</vt:lpstr>
      <vt:lpstr>Flanders Art Sans Condensed Bold</vt:lpstr>
      <vt:lpstr>Wingdings</vt:lpstr>
      <vt:lpstr>Wingdings 2</vt:lpstr>
      <vt:lpstr>Kantoorthema</vt:lpstr>
      <vt:lpstr>Risico’s bij intra- en extramuros activiteiten</vt:lpstr>
      <vt:lpstr>Regelgeving</vt:lpstr>
      <vt:lpstr>Intramuros- en extramuros activiteiten en naschoolse activiteiten.</vt:lpstr>
      <vt:lpstr>Extramuros activiteiten</vt:lpstr>
      <vt:lpstr>Extramuros activiteiten</vt:lpstr>
      <vt:lpstr>Extramuros activiteiten</vt:lpstr>
      <vt:lpstr>Extramuros activiteiten</vt:lpstr>
      <vt:lpstr>Extramuros activiteiten</vt:lpstr>
      <vt:lpstr>Extramuros activiteiten</vt:lpstr>
      <vt:lpstr>Intramuros activiteiten</vt:lpstr>
      <vt:lpstr>Intramuros activiteiten</vt:lpstr>
      <vt:lpstr>Intramuros activiteiten</vt:lpstr>
      <vt:lpstr>Intramuros activiteiten</vt:lpstr>
      <vt:lpstr>Intramuros activiteiten</vt:lpstr>
      <vt:lpstr>Intramuros activiteiten</vt:lpstr>
      <vt:lpstr>Intramuros activiteiten</vt:lpstr>
      <vt:lpstr>Intramuros activiteiten</vt:lpstr>
      <vt:lpstr>Intramuros activiteiten</vt:lpstr>
      <vt:lpstr>Intramuros activiteiten</vt:lpstr>
      <vt:lpstr>Naschoolse activiteiten</vt:lpstr>
      <vt:lpstr>Intramuros en naschoolse activiteiten</vt:lpstr>
      <vt:lpstr>Vragen???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Intra- en extramuros activiteiten - 2025</dc:title>
  <dc:creator>Ruben Horemans</dc:creator>
  <cp:lastModifiedBy>Geert Beeckmans</cp:lastModifiedBy>
  <cp:revision>12</cp:revision>
  <dcterms:created xsi:type="dcterms:W3CDTF">2024-01-04T12:54:37Z</dcterms:created>
  <dcterms:modified xsi:type="dcterms:W3CDTF">2025-03-10T15:27:42Z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BoxJaar">
    <vt:lpwstr/>
  </property>
  <property fmtid="{D5CDD505-2E9C-101B-9397-08002B2CF9AE}" pid="4" name="MediaServiceImageTags">
    <vt:lpwstr/>
  </property>
  <property fmtid="{D5CDD505-2E9C-101B-9397-08002B2CF9AE}" pid="5" name="GOBoxStatusDocument">
    <vt:lpwstr/>
  </property>
  <property fmtid="{D5CDD505-2E9C-101B-9397-08002B2CF9AE}" pid="6" name="GOBoxAfdeling">
    <vt:lpwstr/>
  </property>
  <property fmtid="{D5CDD505-2E9C-101B-9397-08002B2CF9AE}" pid="7" name="Campagnenaam">
    <vt:lpwstr/>
  </property>
  <property fmtid="{D5CDD505-2E9C-101B-9397-08002B2CF9AE}" pid="8" name="GOProPublicatiestatus">
    <vt:lpwstr>1;#Online|5d773375-47c0-4896-afa8-6eac5ed3e165</vt:lpwstr>
  </property>
  <property fmtid="{D5CDD505-2E9C-101B-9397-08002B2CF9AE}" pid="9" name="GOProOnderwijsniveaus">
    <vt:lpwstr>14;#Alle onderwijsniveaus|2fe7c676-0ce6-4fab-b265-4b19c15279a5</vt:lpwstr>
  </property>
  <property fmtid="{D5CDD505-2E9C-101B-9397-08002B2CF9AE}" pid="10" name="_dlc_DocIdItemGuid">
    <vt:lpwstr>03bf290b-f4c6-4fb3-9f4d-60e792413a70</vt:lpwstr>
  </property>
  <property fmtid="{D5CDD505-2E9C-101B-9397-08002B2CF9AE}" pid="11" name="GOProOorsprong">
    <vt:lpwstr/>
  </property>
  <property fmtid="{D5CDD505-2E9C-101B-9397-08002B2CF9AE}" pid="12" name="GOProThemas">
    <vt:lpwstr>27;#Preventie|00aa7f27-fbf1-4e92-ba0a-40ec8d784003</vt:lpwstr>
  </property>
  <property fmtid="{D5CDD505-2E9C-101B-9397-08002B2CF9AE}" pid="13" name="GOProSchooljaar">
    <vt:lpwstr/>
  </property>
  <property fmtid="{D5CDD505-2E9C-101B-9397-08002B2CF9AE}" pid="14" name="GOProJaar">
    <vt:lpwstr>111;#2025|2214d877-6387-4228-804b-908fde3d3bec</vt:lpwstr>
  </property>
</Properties>
</file>