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wmv" ContentType="video/x-ms-wm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3" r:id="rId5"/>
  </p:sldMasterIdLst>
  <p:notesMasterIdLst>
    <p:notesMasterId r:id="rId88"/>
  </p:notesMasterIdLst>
  <p:sldIdLst>
    <p:sldId id="258" r:id="rId6"/>
    <p:sldId id="271" r:id="rId7"/>
    <p:sldId id="283" r:id="rId8"/>
    <p:sldId id="294" r:id="rId9"/>
    <p:sldId id="293" r:id="rId10"/>
    <p:sldId id="295" r:id="rId11"/>
    <p:sldId id="296" r:id="rId12"/>
    <p:sldId id="297" r:id="rId13"/>
    <p:sldId id="298" r:id="rId14"/>
    <p:sldId id="299" r:id="rId15"/>
    <p:sldId id="300" r:id="rId16"/>
    <p:sldId id="301" r:id="rId17"/>
    <p:sldId id="302" r:id="rId18"/>
    <p:sldId id="303" r:id="rId19"/>
    <p:sldId id="304" r:id="rId20"/>
    <p:sldId id="305" r:id="rId21"/>
    <p:sldId id="306" r:id="rId22"/>
    <p:sldId id="308" r:id="rId23"/>
    <p:sldId id="309" r:id="rId24"/>
    <p:sldId id="310" r:id="rId25"/>
    <p:sldId id="311" r:id="rId26"/>
    <p:sldId id="312" r:id="rId27"/>
    <p:sldId id="313" r:id="rId28"/>
    <p:sldId id="292" r:id="rId29"/>
    <p:sldId id="314" r:id="rId30"/>
    <p:sldId id="315" r:id="rId31"/>
    <p:sldId id="316" r:id="rId32"/>
    <p:sldId id="291" r:id="rId33"/>
    <p:sldId id="318" r:id="rId34"/>
    <p:sldId id="290" r:id="rId35"/>
    <p:sldId id="319" r:id="rId36"/>
    <p:sldId id="289" r:id="rId37"/>
    <p:sldId id="320" r:id="rId38"/>
    <p:sldId id="321" r:id="rId39"/>
    <p:sldId id="322" r:id="rId40"/>
    <p:sldId id="288" r:id="rId41"/>
    <p:sldId id="323" r:id="rId42"/>
    <p:sldId id="287" r:id="rId43"/>
    <p:sldId id="324" r:id="rId44"/>
    <p:sldId id="286" r:id="rId45"/>
    <p:sldId id="325" r:id="rId46"/>
    <p:sldId id="285" r:id="rId47"/>
    <p:sldId id="326" r:id="rId48"/>
    <p:sldId id="284" r:id="rId49"/>
    <p:sldId id="327" r:id="rId50"/>
    <p:sldId id="264" r:id="rId51"/>
    <p:sldId id="328" r:id="rId52"/>
    <p:sldId id="329" r:id="rId53"/>
    <p:sldId id="330" r:id="rId54"/>
    <p:sldId id="331" r:id="rId55"/>
    <p:sldId id="332" r:id="rId56"/>
    <p:sldId id="333" r:id="rId57"/>
    <p:sldId id="334" r:id="rId58"/>
    <p:sldId id="335" r:id="rId59"/>
    <p:sldId id="336" r:id="rId60"/>
    <p:sldId id="338" r:id="rId61"/>
    <p:sldId id="339" r:id="rId62"/>
    <p:sldId id="337" r:id="rId63"/>
    <p:sldId id="340" r:id="rId64"/>
    <p:sldId id="341" r:id="rId65"/>
    <p:sldId id="349" r:id="rId66"/>
    <p:sldId id="350" r:id="rId67"/>
    <p:sldId id="343" r:id="rId68"/>
    <p:sldId id="351" r:id="rId69"/>
    <p:sldId id="348" r:id="rId70"/>
    <p:sldId id="352" r:id="rId71"/>
    <p:sldId id="347" r:id="rId72"/>
    <p:sldId id="353" r:id="rId73"/>
    <p:sldId id="346" r:id="rId74"/>
    <p:sldId id="355" r:id="rId75"/>
    <p:sldId id="354" r:id="rId76"/>
    <p:sldId id="345" r:id="rId77"/>
    <p:sldId id="356" r:id="rId78"/>
    <p:sldId id="344" r:id="rId79"/>
    <p:sldId id="357" r:id="rId80"/>
    <p:sldId id="342" r:id="rId81"/>
    <p:sldId id="358" r:id="rId82"/>
    <p:sldId id="359" r:id="rId83"/>
    <p:sldId id="360" r:id="rId84"/>
    <p:sldId id="361" r:id="rId85"/>
    <p:sldId id="268" r:id="rId86"/>
    <p:sldId id="270" r:id="rId87"/>
  </p:sldIdLst>
  <p:sldSz cx="24382413" cy="13716000"/>
  <p:notesSz cx="6858000" cy="9144000"/>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43" userDrawn="1">
          <p15:clr>
            <a:srgbClr val="A4A3A4"/>
          </p15:clr>
        </p15:guide>
        <p15:guide id="2" pos="76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6E6"/>
    <a:srgbClr val="67C0BA"/>
    <a:srgbClr val="FF81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F4F85A-EC7E-4DC9-8B50-E8E4C36D5A85}" v="326" dt="2025-03-07T18:22:30.612"/>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Geen stijl, gee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05"/>
    <p:restoredTop sz="96405"/>
  </p:normalViewPr>
  <p:slideViewPr>
    <p:cSldViewPr snapToGrid="0" showGuides="1">
      <p:cViewPr varScale="1">
        <p:scale>
          <a:sx n="42" d="100"/>
          <a:sy n="42" d="100"/>
        </p:scale>
        <p:origin x="893" y="91"/>
      </p:cViewPr>
      <p:guideLst>
        <p:guide orient="horz" pos="4343"/>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presProps" Target="pres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1.xml"/><Relationship Id="rId90" Type="http://schemas.openxmlformats.org/officeDocument/2006/relationships/viewProps" Target="view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tableStyles" Target="tableStyles.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05T12:57:29.912"/>
    </inkml:context>
    <inkml:brush xml:id="br0">
      <inkml:brushProperty name="width" value="0.2" units="cm"/>
      <inkml:brushProperty name="height" value="0.2" units="cm"/>
      <inkml:brushProperty name="color" value="#E71224"/>
    </inkml:brush>
  </inkml:definitions>
  <inkml:trace contextRef="#ctx0" brushRef="#br0">1 0 18424,'63504'25975'0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05T12:58:00.913"/>
    </inkml:context>
    <inkml:brush xml:id="br0">
      <inkml:brushProperty name="width" value="0.2" units="cm"/>
      <inkml:brushProperty name="height" value="0.2" units="cm"/>
      <inkml:brushProperty name="color" value="#E71224"/>
    </inkml:brush>
  </inkml:definitions>
  <inkml:trace contextRef="#ctx0" brushRef="#br0">0 27612 15176,'63090'-27612'0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996747-4202-DD4B-94AC-6B976FAC7AF4}" type="datetimeFigureOut">
              <a:rPr lang="nl-BE" smtClean="0"/>
              <a:t>8/03/2025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E71038-0F01-804C-8B58-40148AC75176}" type="slidenum">
              <a:rPr lang="nl-BE" smtClean="0"/>
              <a:t>‹nr.›</a:t>
            </a:fld>
            <a:endParaRPr lang="nl-BE"/>
          </a:p>
        </p:txBody>
      </p:sp>
    </p:spTree>
    <p:extLst>
      <p:ext uri="{BB962C8B-B14F-4D97-AF65-F5344CB8AC3E}">
        <p14:creationId xmlns:p14="http://schemas.microsoft.com/office/powerpoint/2010/main" val="407899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25.svg"/><Relationship Id="rId4" Type="http://schemas.openxmlformats.org/officeDocument/2006/relationships/image" Target="../media/image2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1.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5.svg"/><Relationship Id="rId2" Type="http://schemas.openxmlformats.org/officeDocument/2006/relationships/image" Target="../media/image26.png"/><Relationship Id="rId1" Type="http://schemas.openxmlformats.org/officeDocument/2006/relationships/slideMaster" Target="../slideMasters/slideMaster1.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svg"/><Relationship Id="rId7" Type="http://schemas.openxmlformats.org/officeDocument/2006/relationships/image" Target="../media/image43.svg"/><Relationship Id="rId2" Type="http://schemas.openxmlformats.org/officeDocument/2006/relationships/image" Target="../media/image38.png"/><Relationship Id="rId1" Type="http://schemas.openxmlformats.org/officeDocument/2006/relationships/slideMaster" Target="../slideMasters/slideMaster1.xml"/><Relationship Id="rId6" Type="http://schemas.openxmlformats.org/officeDocument/2006/relationships/image" Target="../media/image42.png"/><Relationship Id="rId5" Type="http://schemas.openxmlformats.org/officeDocument/2006/relationships/image" Target="../media/image41.svg"/><Relationship Id="rId4" Type="http://schemas.openxmlformats.org/officeDocument/2006/relationships/image" Target="../media/image40.png"/><Relationship Id="rId9" Type="http://schemas.openxmlformats.org/officeDocument/2006/relationships/image" Target="../media/image45.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47.svg"/><Relationship Id="rId4" Type="http://schemas.openxmlformats.org/officeDocument/2006/relationships/image" Target="../media/image46.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522800" y="1522800"/>
            <a:ext cx="5912467" cy="2015999"/>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1" y="0"/>
            <a:ext cx="13714451" cy="1371850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endParaRPr lang="nl-BE"/>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GO-Titeldia-2">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tx2"/>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accent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22800" y="1522800"/>
            <a:ext cx="5911200" cy="2015567"/>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6340013" y="0"/>
            <a:ext cx="8042400" cy="13765202"/>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dirty="0"/>
              <a:t>Klik om stijl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3" y="0"/>
            <a:ext cx="7994650" cy="13733929"/>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endParaRPr lang="nl-BE"/>
          </a:p>
        </p:txBody>
      </p:sp>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dirty="0"/>
              <a:t>Klik om stijl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3" y="0"/>
            <a:ext cx="8002800" cy="13716000"/>
          </a:xfrm>
          <a:prstGeom prst="rect">
            <a:avLst/>
          </a:prstGeom>
        </p:spPr>
        <p:txBody>
          <a:bodyPr/>
          <a:lstStyle/>
          <a:p>
            <a:endParaRPr lang="nl-BE"/>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7" name="Rechthoek 6">
            <a:extLst>
              <a:ext uri="{FF2B5EF4-FFF2-40B4-BE49-F238E27FC236}">
                <a16:creationId xmlns:a16="http://schemas.microsoft.com/office/drawing/2014/main" id="{4B9B4692-2339-C7FF-31B6-D3B7E5C1F91A}"/>
              </a:ext>
            </a:extLst>
          </p:cNvPr>
          <p:cNvSpPr/>
          <p:nvPr userDrawn="1"/>
        </p:nvSpPr>
        <p:spPr>
          <a:xfrm>
            <a:off x="3225113" y="1522800"/>
            <a:ext cx="3484605" cy="32148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5486400" y="1522800"/>
            <a:ext cx="7305712" cy="3207045"/>
          </a:xfrm>
          <a:prstGeom prst="round1Rect">
            <a:avLst>
              <a:gd name="adj" fmla="val 50000"/>
            </a:avLst>
          </a:prstGeom>
          <a:solidFill>
            <a:schemeClr val="accent1"/>
          </a:solidFill>
        </p:spPr>
        <p:txBody>
          <a:bodyPr wrap="none" lIns="0" tIns="540000" rIns="720000" bIns="1087200" anchor="t" anchorCtr="0">
            <a:spAutoFit/>
          </a:bodyPr>
          <a:lstStyle>
            <a:lvl1pPr algn="l">
              <a:defRPr sz="11292" baseline="0">
                <a:solidFill>
                  <a:schemeClr val="bg1"/>
                </a:solidFill>
              </a:defRPr>
            </a:lvl1pPr>
          </a:lstStyle>
          <a:p>
            <a:r>
              <a:rPr lang="nl-NL" dirty="0"/>
              <a:t>Sectiekop  </a:t>
            </a:r>
            <a:endParaRPr lang="nl-BE" dirty="0"/>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48000" y="15228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5486400" y="3615494"/>
            <a:ext cx="14306204"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Subtitel</a:t>
            </a:r>
            <a:endParaRPr lang="nl-BE" dirty="0"/>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2304000" y="2188800"/>
            <a:ext cx="2162432" cy="1988751"/>
          </a:xfrm>
          <a:prstGeom prst="rect">
            <a:avLst/>
          </a:prstGeom>
        </p:spPr>
        <p:txBody>
          <a:bodyPr lIns="0" tIns="0" rIns="0" bIns="0">
            <a:noAutofit/>
          </a:bodyPr>
          <a:lstStyle>
            <a:lvl1pPr marL="0" indent="0">
              <a:buNone/>
              <a:defRPr sz="14913" baseline="0">
                <a:solidFill>
                  <a:schemeClr val="bg1"/>
                </a:solidFill>
                <a:latin typeface="+mj-lt"/>
              </a:defRPr>
            </a:lvl1pPr>
          </a:lstStyle>
          <a:p>
            <a:pPr lvl="0"/>
            <a:r>
              <a:rPr lang="nl-BE" dirty="0"/>
              <a:t>01</a:t>
            </a:r>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48000" y="1522800"/>
            <a:ext cx="3214800" cy="3214800"/>
          </a:xfrm>
          <a:prstGeom prst="rect">
            <a:avLst/>
          </a:prstGeom>
        </p:spPr>
      </p:pic>
      <p:sp>
        <p:nvSpPr>
          <p:cNvPr id="7" name="Rechthoek 6">
            <a:extLst>
              <a:ext uri="{FF2B5EF4-FFF2-40B4-BE49-F238E27FC236}">
                <a16:creationId xmlns:a16="http://schemas.microsoft.com/office/drawing/2014/main" id="{4B9B4692-2339-C7FF-31B6-D3B7E5C1F91A}"/>
              </a:ext>
            </a:extLst>
          </p:cNvPr>
          <p:cNvSpPr/>
          <p:nvPr userDrawn="1"/>
        </p:nvSpPr>
        <p:spPr>
          <a:xfrm>
            <a:off x="3225113" y="1522800"/>
            <a:ext cx="3484605" cy="32148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3156564" y="1522800"/>
            <a:ext cx="7305712" cy="3207045"/>
          </a:xfrm>
          <a:prstGeom prst="round1Rect">
            <a:avLst>
              <a:gd name="adj" fmla="val 50000"/>
            </a:avLst>
          </a:prstGeom>
          <a:solidFill>
            <a:schemeClr val="accent1"/>
          </a:solidFill>
        </p:spPr>
        <p:txBody>
          <a:bodyPr wrap="none" lIns="0" tIns="540000" rIns="720000" bIns="1087200" anchor="t" anchorCtr="0">
            <a:spAutoFit/>
          </a:bodyPr>
          <a:lstStyle>
            <a:lvl1pPr algn="l">
              <a:defRPr sz="11292" baseline="0">
                <a:solidFill>
                  <a:schemeClr val="bg1"/>
                </a:solidFill>
              </a:defRPr>
            </a:lvl1pPr>
          </a:lstStyle>
          <a:p>
            <a:r>
              <a:rPr lang="nl-NL" dirty="0"/>
              <a:t>Sectiekop  </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3156564" y="3615494"/>
            <a:ext cx="14306204"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Subtitel</a:t>
            </a:r>
            <a:endParaRPr lang="nl-BE" dirty="0"/>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dirty="0"/>
              <a:t>Sectiekop  </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Subtitel</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3"/>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r">
              <a:buNone/>
              <a:defRPr lang="nl-BE" sz="14913" kern="1200" baseline="0" dirty="0">
                <a:solidFill>
                  <a:schemeClr val="bg1"/>
                </a:solidFill>
                <a:latin typeface="+mj-lt"/>
                <a:ea typeface="+mn-ea"/>
                <a:cs typeface="+mn-cs"/>
              </a:defRPr>
            </a:lvl1pPr>
          </a:lstStyle>
          <a:p>
            <a:pPr lvl="0"/>
            <a:r>
              <a:rPr lang="en-GB" sz="14913" kern="1200" baseline="0" dirty="0">
                <a:solidFill>
                  <a:schemeClr val="bg1"/>
                </a:solidFill>
                <a:latin typeface="+mj-lt"/>
                <a:ea typeface="+mn-ea"/>
                <a:cs typeface="+mn-cs"/>
              </a:rPr>
              <a:t>01</a:t>
            </a:r>
            <a:endParaRPr lang="nl-BE" dirty="0"/>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7135"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dirty="0"/>
              <a:t>Sectiekop  </a:t>
            </a:r>
            <a:endParaRPr lang="nl-BE" dirty="0"/>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762400" y="87624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Subtitel</a:t>
            </a:r>
            <a:endParaRPr lang="nl-BE" dirty="0"/>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518400" y="9428400"/>
            <a:ext cx="2162432" cy="1988751"/>
          </a:xfrm>
          <a:prstGeom prst="rect">
            <a:avLst/>
          </a:prstGeom>
        </p:spPr>
        <p:txBody>
          <a:bodyPr lIns="0" tIns="0" rIns="0" bIns="0">
            <a:noAutofit/>
          </a:bodyPr>
          <a:lstStyle>
            <a:lvl1pPr marL="0" indent="0">
              <a:buNone/>
              <a:defRPr sz="14913" baseline="0">
                <a:solidFill>
                  <a:schemeClr val="bg1"/>
                </a:solidFill>
                <a:latin typeface="+mj-lt"/>
              </a:defRPr>
            </a:lvl1pPr>
          </a:lstStyle>
          <a:p>
            <a:pPr lvl="0"/>
            <a:r>
              <a:rPr lang="nl-BE" dirty="0"/>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0" cy="13716000"/>
          </a:xfrm>
          <a:prstGeom prst="rect">
            <a:avLst/>
          </a:prstGeom>
        </p:spPr>
        <p:txBody>
          <a:bodyPr/>
          <a:lstStyle/>
          <a:p>
            <a:endParaRPr lang="nl-BE"/>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dirty="0"/>
              <a:t>Sectiekop  </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Subtitel</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r">
              <a:buNone/>
              <a:defRPr lang="nl-BE" sz="14913" kern="1200" baseline="0" dirty="0">
                <a:solidFill>
                  <a:schemeClr val="bg1"/>
                </a:solidFill>
                <a:latin typeface="+mj-lt"/>
                <a:ea typeface="+mn-ea"/>
                <a:cs typeface="+mn-cs"/>
              </a:defRPr>
            </a:lvl1pPr>
          </a:lstStyle>
          <a:p>
            <a:pPr lvl="0"/>
            <a:r>
              <a:rPr lang="en-GB" sz="14913" kern="1200" baseline="0" dirty="0">
                <a:solidFill>
                  <a:schemeClr val="bg1"/>
                </a:solidFill>
                <a:latin typeface="+mj-lt"/>
                <a:ea typeface="+mn-ea"/>
                <a:cs typeface="+mn-cs"/>
              </a:rPr>
              <a:t>01</a:t>
            </a:r>
            <a:endParaRPr lang="nl-BE" dirty="0"/>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guide id="3" orient="horz" pos="7541" userDrawn="1">
          <p15:clr>
            <a:srgbClr val="FBAE40"/>
          </p15:clr>
        </p15:guide>
        <p15:guide id="4" pos="754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dirty="0"/>
              <a:t>Sectiekop  </a:t>
            </a:r>
            <a:endParaRPr lang="nl-BE" dirty="0"/>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762400" y="87624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Subtitel</a:t>
            </a:r>
            <a:endParaRPr lang="nl-BE" dirty="0"/>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518400" y="9428400"/>
            <a:ext cx="2162432" cy="1988751"/>
          </a:xfrm>
          <a:prstGeom prst="rect">
            <a:avLst/>
          </a:prstGeom>
        </p:spPr>
        <p:txBody>
          <a:bodyPr lIns="0" tIns="0" rIns="0" bIns="0">
            <a:noAutofit/>
          </a:bodyPr>
          <a:lstStyle>
            <a:lvl1pPr marL="0" indent="0">
              <a:buNone/>
              <a:defRPr sz="14913" baseline="0">
                <a:solidFill>
                  <a:schemeClr val="bg1"/>
                </a:solidFill>
                <a:latin typeface="+mj-lt"/>
              </a:defRPr>
            </a:lvl1pPr>
          </a:lstStyle>
          <a:p>
            <a:pPr lvl="0"/>
            <a:r>
              <a:rPr lang="nl-BE" dirty="0"/>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0" cy="13716000"/>
          </a:xfrm>
          <a:prstGeom prst="rect">
            <a:avLst/>
          </a:prstGeom>
        </p:spPr>
        <p:txBody>
          <a:bodyPr/>
          <a:lstStyle/>
          <a:p>
            <a:endParaRPr lang="nl-BE"/>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GO-Titel+Tekst+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5"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16" name="Tijdelijke aanduiding voor tekst 15">
            <a:extLst>
              <a:ext uri="{FF2B5EF4-FFF2-40B4-BE49-F238E27FC236}">
                <a16:creationId xmlns:a16="http://schemas.microsoft.com/office/drawing/2014/main" id="{F6B99198-C9FA-E959-0675-3E0990999D40}"/>
              </a:ext>
            </a:extLst>
          </p:cNvPr>
          <p:cNvSpPr>
            <a:spLocks noGrp="1"/>
          </p:cNvSpPr>
          <p:nvPr>
            <p:ph type="body" sz="quarter" idx="13"/>
          </p:nvPr>
        </p:nvSpPr>
        <p:spPr>
          <a:xfrm>
            <a:off x="1522800" y="4215600"/>
            <a:ext cx="14097599" cy="7963200"/>
          </a:xfrm>
          <a:prstGeom prst="rect">
            <a:avLst/>
          </a:prstGeom>
        </p:spPr>
        <p:txBody>
          <a:bodyPr lIns="0" tIns="0" rIns="0" bIns="0" numCol="2" spcCol="360000">
            <a:noAutofit/>
          </a:bodyPr>
          <a:lstStyle>
            <a:lvl1pPr marL="0" indent="0">
              <a:lnSpc>
                <a:spcPct val="110000"/>
              </a:lnSpc>
              <a:buNone/>
              <a:defRPr lang="nl-BE" dirty="0"/>
            </a:lvl1pPr>
          </a:lstStyle>
          <a:p>
            <a:pPr lvl="0"/>
            <a:endParaRPr lang="nl-BE" dirty="0"/>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Titel+Tekst+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16" name="Tijdelijke aanduiding voor tekst 15">
            <a:extLst>
              <a:ext uri="{FF2B5EF4-FFF2-40B4-BE49-F238E27FC236}">
                <a16:creationId xmlns:a16="http://schemas.microsoft.com/office/drawing/2014/main" id="{F6B99198-C9FA-E959-0675-3E0990999D40}"/>
              </a:ext>
            </a:extLst>
          </p:cNvPr>
          <p:cNvSpPr>
            <a:spLocks noGrp="1"/>
          </p:cNvSpPr>
          <p:nvPr>
            <p:ph type="body" sz="quarter" idx="13"/>
          </p:nvPr>
        </p:nvSpPr>
        <p:spPr>
          <a:xfrm>
            <a:off x="1522800" y="4215600"/>
            <a:ext cx="14097599" cy="7963200"/>
          </a:xfrm>
          <a:prstGeom prst="rect">
            <a:avLst/>
          </a:prstGeom>
        </p:spPr>
        <p:txBody>
          <a:bodyPr lIns="0" tIns="0" rIns="0" bIns="0" numCol="2" spcCol="360000">
            <a:noAutofit/>
          </a:bodyPr>
          <a:lstStyle>
            <a:lvl1pPr marL="0" indent="0">
              <a:lnSpc>
                <a:spcPct val="110000"/>
              </a:lnSpc>
              <a:buNone/>
              <a:defRPr lang="nl-BE" dirty="0"/>
            </a:lvl1pPr>
          </a:lstStyle>
          <a:p>
            <a:pPr lvl="0"/>
            <a:endParaRPr lang="nl-BE" dirty="0"/>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3" y="0"/>
            <a:ext cx="8002800" cy="13716000"/>
          </a:xfrm>
          <a:prstGeom prst="rect">
            <a:avLst/>
          </a:prstGeom>
        </p:spPr>
        <p:txBody>
          <a:bodyPr/>
          <a:lstStyle/>
          <a:p>
            <a:endParaRPr lang="nl-BE"/>
          </a:p>
        </p:txBody>
      </p:sp>
    </p:spTree>
    <p:extLst>
      <p:ext uri="{BB962C8B-B14F-4D97-AF65-F5344CB8AC3E}">
        <p14:creationId xmlns:p14="http://schemas.microsoft.com/office/powerpoint/2010/main" val="426881765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Titel+Bullets+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r:embed="rId4">
                  <a:extLst>
                    <a:ext uri="{96DAC541-7B7A-43D3-8B79-37D633B846F1}">
                      <asvg:svgBlip xmlns:asvg="http://schemas.microsoft.com/office/drawing/2016/SVG/main" r:embed="rId5"/>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smtClean="0"/>
            </a:lvl3pPr>
            <a:lvl4pPr marL="1882775" indent="-358775">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7" y="0"/>
            <a:ext cx="8002800"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endParaRPr lang="nl-BE"/>
          </a:p>
        </p:txBody>
      </p:sp>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GO-Titel+Bullets+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dirty="0"/>
              <a:t>Klikken om de tekststijl van het model te bewerken</a:t>
            </a:r>
          </a:p>
          <a:p>
            <a:pPr lvl="1"/>
            <a:r>
              <a:rPr lang="nl-NL" dirty="0"/>
              <a:t>Tweede niveau</a:t>
            </a:r>
          </a:p>
          <a:p>
            <a:pPr lvl="2"/>
            <a:r>
              <a:rPr lang="nl-NL" dirty="0"/>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800" cy="13716000"/>
          </a:xfrm>
          <a:prstGeom prst="rect">
            <a:avLst/>
          </a:prstGeom>
        </p:spPr>
        <p:txBody>
          <a:bodyPr/>
          <a:lstStyle/>
          <a:p>
            <a:endParaRPr lang="nl-BE"/>
          </a:p>
        </p:txBody>
      </p:sp>
    </p:spTree>
    <p:extLst>
      <p:ext uri="{BB962C8B-B14F-4D97-AF65-F5344CB8AC3E}">
        <p14:creationId xmlns:p14="http://schemas.microsoft.com/office/powerpoint/2010/main" val="115445470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endParaRPr lang="nl-BE" dirty="0"/>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endParaRPr lang="nl-BE" dirty="0"/>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endParaRPr lang="nl-BE" dirty="0"/>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endParaRPr lang="nl-BE" dirty="0"/>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endParaRPr lang="nl-BE" dirty="0"/>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endParaRPr lang="nl-BE" dirty="0"/>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800" y="2341800"/>
            <a:ext cx="5220000" cy="5220000"/>
          </a:xfrm>
          <a:prstGeom prst="ellipse">
            <a:avLst/>
          </a:prstGeom>
          <a:solidFill>
            <a:schemeClr val="bg2"/>
          </a:solidFill>
        </p:spPr>
        <p:txBody>
          <a:bodyPr>
            <a:normAutofit/>
          </a:bodyPr>
          <a:lstStyle>
            <a:lvl1pPr algn="ctr">
              <a:defRPr sz="3000" baseline="0"/>
            </a:lvl1pPr>
          </a:lstStyle>
          <a:p>
            <a:endParaRPr lang="nl-BE" dirty="0"/>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endParaRPr lang="nl-BE" dirty="0"/>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1000" y="2341800"/>
            <a:ext cx="5220000" cy="5220000"/>
          </a:xfrm>
          <a:prstGeom prst="ellipse">
            <a:avLst/>
          </a:prstGeom>
          <a:solidFill>
            <a:schemeClr val="bg2"/>
          </a:solidFill>
        </p:spPr>
        <p:txBody>
          <a:bodyPr>
            <a:normAutofit/>
          </a:bodyPr>
          <a:lstStyle>
            <a:lvl1pPr algn="ctr">
              <a:defRPr sz="3000" baseline="0"/>
            </a:lvl1pPr>
          </a:lstStyle>
          <a:p>
            <a:endParaRPr lang="nl-BE" dirty="0"/>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93613" y="10285763"/>
            <a:ext cx="3430800" cy="34308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7" y="3425802"/>
            <a:ext cx="6858000" cy="6858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endParaRPr lang="nl-BE"/>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94000" y="10288800"/>
            <a:ext cx="3430800" cy="34308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1" y="3426525"/>
            <a:ext cx="6858000" cy="6858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r>
              <a:rPr lang="en-GB" dirty="0" err="1"/>
              <a:t>Negeer</a:t>
            </a:r>
            <a:r>
              <a:rPr lang="en-GB" dirty="0"/>
              <a:t> deze </a:t>
            </a:r>
            <a:r>
              <a:rPr lang="en-GB" dirty="0" err="1"/>
              <a:t>tekst</a:t>
            </a:r>
            <a:endParaRPr lang="nl-BE" dirty="0"/>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24382800" cy="6858000"/>
          </a:xfrm>
          <a:prstGeom prst="rect">
            <a:avLst/>
          </a:prstGeom>
        </p:spPr>
        <p:txBody>
          <a:bodyPr/>
          <a:lstStyle/>
          <a:p>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3" y="3439366"/>
            <a:ext cx="6858000" cy="6858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dirty="0" err="1"/>
              <a:t>Negeer</a:t>
            </a:r>
            <a:r>
              <a:rPr lang="en-GB" dirty="0"/>
              <a:t> deze </a:t>
            </a:r>
            <a:r>
              <a:rPr lang="en-GB" dirty="0" err="1"/>
              <a:t>tekst</a:t>
            </a:r>
            <a:endParaRPr lang="nl-BE" dirty="0"/>
          </a:p>
        </p:txBody>
      </p:sp>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0" y="4694400"/>
            <a:ext cx="22096800" cy="7498799"/>
          </a:xfrm>
          <a:prstGeom prst="rect">
            <a:avLst/>
          </a:prstGeom>
        </p:spPr>
        <p:txBody>
          <a:bodyPr lIns="0" tIns="0" rIns="0" bIns="0">
            <a:noAutofit/>
          </a:bodyPr>
          <a:lstStyle/>
          <a:p>
            <a:endParaRPr lang="nl-BE"/>
          </a:p>
        </p:txBody>
      </p:sp>
    </p:spTree>
    <p:extLst>
      <p:ext uri="{BB962C8B-B14F-4D97-AF65-F5344CB8AC3E}">
        <p14:creationId xmlns:p14="http://schemas.microsoft.com/office/powerpoint/2010/main" val="13067794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21239163" cy="13716000"/>
          </a:xfrm>
          <a:prstGeom prst="rect">
            <a:avLst/>
          </a:prstGeom>
        </p:spPr>
        <p:txBody>
          <a:bodyPr/>
          <a:lstStyle/>
          <a:p>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3" y="0"/>
            <a:ext cx="3142800"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575600" y="763200"/>
            <a:ext cx="1047600" cy="764812"/>
          </a:xfrm>
          <a:prstGeom prst="rect">
            <a:avLst/>
          </a:prstGeom>
        </p:spPr>
      </p:pic>
      <p:pic>
        <p:nvPicPr>
          <p:cNvPr id="12" name="Graphic 11">
            <a:extLst>
              <a:ext uri="{FF2B5EF4-FFF2-40B4-BE49-F238E27FC236}">
                <a16:creationId xmlns:a16="http://schemas.microsoft.com/office/drawing/2014/main" id="{9519AE2F-1AC5-98A6-2DFC-3FE9BDD7178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8118413" y="10594800"/>
            <a:ext cx="3121200" cy="3121200"/>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1239613"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endParaRPr lang="nl-BE" dirty="0"/>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1239613" y="10593000"/>
            <a:ext cx="1562400" cy="31248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GO-Titel+Tekst">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2575600" y="763200"/>
            <a:ext cx="1047600" cy="764812"/>
          </a:xfrm>
          <a:prstGeom prst="rect">
            <a:avLst/>
          </a:prstGeom>
        </p:spPr>
      </p:pic>
      <p:sp>
        <p:nvSpPr>
          <p:cNvPr id="6" name="Tijdelijke aanduiding voor tekst 5">
            <a:extLst>
              <a:ext uri="{FF2B5EF4-FFF2-40B4-BE49-F238E27FC236}">
                <a16:creationId xmlns:a16="http://schemas.microsoft.com/office/drawing/2014/main" id="{B7DDF089-B6DA-A74E-18C1-654AC3FE2D25}"/>
              </a:ext>
            </a:extLst>
          </p:cNvPr>
          <p:cNvSpPr>
            <a:spLocks noGrp="1"/>
          </p:cNvSpPr>
          <p:nvPr>
            <p:ph type="body" sz="quarter" idx="13"/>
          </p:nvPr>
        </p:nvSpPr>
        <p:spPr>
          <a:xfrm>
            <a:off x="1522800" y="4316400"/>
            <a:ext cx="21337200" cy="7873200"/>
          </a:xfrm>
          <a:prstGeom prst="rect">
            <a:avLst/>
          </a:prstGeom>
        </p:spPr>
        <p:txBody>
          <a:bodyPr lIns="0" tIns="0" rIns="0" bIns="0" numCol="3" spcCol="360000">
            <a:noAutofit/>
          </a:bodyPr>
          <a:lstStyle>
            <a:lvl1pPr marL="0" indent="0">
              <a:lnSpc>
                <a:spcPct val="110000"/>
              </a:lnSpc>
              <a:buNone/>
              <a:defRPr sz="2800" baseline="0">
                <a:solidFill>
                  <a:schemeClr val="tx1"/>
                </a:solidFill>
                <a:latin typeface="Flanders Art Sans" pitchFamily="2" charset="77"/>
              </a:defRPr>
            </a:lvl1pPr>
          </a:lstStyle>
          <a:p>
            <a:pPr lvl="0"/>
            <a:endParaRPr lang="nl-BE" dirty="0"/>
          </a:p>
        </p:txBody>
      </p:sp>
    </p:spTree>
    <p:extLst>
      <p:ext uri="{BB962C8B-B14F-4D97-AF65-F5344CB8AC3E}">
        <p14:creationId xmlns:p14="http://schemas.microsoft.com/office/powerpoint/2010/main" val="24206390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79200" y="5490000"/>
            <a:ext cx="8020800" cy="2734886"/>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223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p:cNvSpPr>
          <p:nvPr>
            <p:ph type="title"/>
          </p:nvPr>
        </p:nvSpPr>
        <p:spPr>
          <a:xfrm>
            <a:off x="1676291" y="730251"/>
            <a:ext cx="21029831" cy="2651126"/>
          </a:xfrm>
          <a:prstGeom prst="rect">
            <a:avLst/>
          </a:prstGeom>
        </p:spPr>
        <p:txBody>
          <a:bodyPr vert="horz" lIns="0" tIns="0" rIns="0" bIns="0" rtlCol="0" anchor="b">
            <a:noAutofit/>
          </a:bodyPr>
          <a:lstStyle/>
          <a:p>
            <a:pPr lvl="0"/>
            <a:r>
              <a:rPr lang="nl-NL" dirty="0"/>
              <a:t>Klik om stijl te bewerken</a:t>
            </a:r>
            <a:endParaRPr lang="nl-BE" dirty="0"/>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7ED1649C-F388-3F46-A60C-0AF6BF34E8D4}" type="slidenum">
              <a:rPr lang="nl-BE" smtClean="0"/>
              <a:t>‹nr.›</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p:cNvSpPr>
          <p:nvPr>
            <p:ph type="body" idx="1"/>
          </p:nvPr>
        </p:nvSpPr>
        <p:spPr>
          <a:xfrm>
            <a:off x="1676400" y="3651250"/>
            <a:ext cx="21029613" cy="8702675"/>
          </a:xfrm>
          <a:prstGeom prst="rect">
            <a:avLst/>
          </a:prstGeom>
        </p:spPr>
        <p:txBody>
          <a:bodyPr vert="horz" lIns="91440" tIns="45720" rIns="91440" bIns="45720" rtlCol="0">
            <a:normAutofit/>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73" r:id="rId3"/>
    <p:sldLayoutId id="2147483674" r:id="rId4"/>
    <p:sldLayoutId id="2147483661" r:id="rId5"/>
    <p:sldLayoutId id="2147483675" r:id="rId6"/>
    <p:sldLayoutId id="2147483662" r:id="rId7"/>
    <p:sldLayoutId id="2147483676" r:id="rId8"/>
    <p:sldLayoutId id="2147483663" r:id="rId9"/>
    <p:sldLayoutId id="2147483677" r:id="rId10"/>
    <p:sldLayoutId id="2147483664" r:id="rId11"/>
    <p:sldLayoutId id="2147483678" r:id="rId12"/>
    <p:sldLayoutId id="2147483665" r:id="rId13"/>
    <p:sldLayoutId id="2147483680" r:id="rId14"/>
    <p:sldLayoutId id="2147483666" r:id="rId15"/>
    <p:sldLayoutId id="2147483667" r:id="rId16"/>
    <p:sldLayoutId id="2147483668" r:id="rId17"/>
    <p:sldLayoutId id="2147483681" r:id="rId18"/>
    <p:sldLayoutId id="2147483682" r:id="rId19"/>
    <p:sldLayoutId id="2147483669" r:id="rId20"/>
    <p:sldLayoutId id="2147483670" r:id="rId21"/>
    <p:sldLayoutId id="2147483671" r:id="rId22"/>
    <p:sldLayoutId id="2147483672" r:id="rId23"/>
    <p:sldLayoutId id="2147483679" r:id="rId24"/>
  </p:sldLayoutIdLst>
  <p:hf sldNum="0" hdr="0" ftr="0" dt="0"/>
  <p:txStyles>
    <p:titleStyle>
      <a:lvl1pPr algn="l" defTabSz="1828709" rtl="0" eaLnBrk="1" latinLnBrk="0" hangingPunct="1">
        <a:lnSpc>
          <a:spcPct val="90000"/>
        </a:lnSpc>
        <a:spcBef>
          <a:spcPct val="0"/>
        </a:spcBef>
        <a:buNone/>
        <a:defRPr lang="nl-BE" sz="13230" b="1" i="0" kern="1200" baseline="0" dirty="0">
          <a:solidFill>
            <a:schemeClr val="accent1"/>
          </a:solidFill>
          <a:latin typeface="+mj-lt"/>
          <a:ea typeface="+mj-ea"/>
          <a:cs typeface="+mj-cs"/>
        </a:defRPr>
      </a:lvl1pPr>
    </p:titleStyle>
    <p:body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15.xml"/><Relationship Id="rId5" Type="http://schemas.openxmlformats.org/officeDocument/2006/relationships/image" Target="../media/image51.svg"/><Relationship Id="rId4" Type="http://schemas.openxmlformats.org/officeDocument/2006/relationships/image" Target="../media/image50.png"/></Relationships>
</file>

<file path=ppt/slides/_rels/slide6.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 Id="rId4" Type="http://schemas.openxmlformats.org/officeDocument/2006/relationships/image" Target="../media/image52.png"/></Relationships>
</file>

<file path=ppt/slides/_rels/slide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2.xml"/><Relationship Id="rId5" Type="http://schemas.openxmlformats.org/officeDocument/2006/relationships/image" Target="../media/image56.png"/><Relationship Id="rId4" Type="http://schemas.openxmlformats.org/officeDocument/2006/relationships/image" Target="../media/image55.png"/></Relationships>
</file>

<file path=ppt/slides/_rels/slide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22.xml"/><Relationship Id="rId5" Type="http://schemas.openxmlformats.org/officeDocument/2006/relationships/image" Target="../media/image60.JPG"/><Relationship Id="rId4" Type="http://schemas.openxmlformats.org/officeDocument/2006/relationships/image" Target="../media/image59.png"/></Relationships>
</file>

<file path=ppt/slides/_rels/slide9.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62.jpeg"/><Relationship Id="rId7" Type="http://schemas.openxmlformats.org/officeDocument/2006/relationships/customXml" Target="../ink/ink2.xml"/><Relationship Id="rId2" Type="http://schemas.openxmlformats.org/officeDocument/2006/relationships/image" Target="../media/image61.jpeg"/><Relationship Id="rId1" Type="http://schemas.openxmlformats.org/officeDocument/2006/relationships/slideLayout" Target="../slideLayouts/slideLayout22.xml"/><Relationship Id="rId6" Type="http://schemas.openxmlformats.org/officeDocument/2006/relationships/image" Target="../media/image63.png"/><Relationship Id="rId5" Type="http://schemas.openxmlformats.org/officeDocument/2006/relationships/customXml" Target="../ink/ink1.xml"/><Relationship Id="rId4" Type="http://schemas.openxmlformats.org/officeDocument/2006/relationships/image" Target="../media/image63.jpeg"/></Relationships>
</file>

<file path=ppt/slides/_rels/slide10.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22.xml"/><Relationship Id="rId4" Type="http://schemas.openxmlformats.org/officeDocument/2006/relationships/image" Target="../media/image68.jpg"/></Relationships>
</file>

<file path=ppt/slides/_rels/slide1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2.xml"/><Relationship Id="rId4" Type="http://schemas.openxmlformats.org/officeDocument/2006/relationships/image" Target="../media/image71.jpeg"/></Relationships>
</file>

<file path=ppt/slides/_rels/slide1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3.JPG"/><Relationship Id="rId1" Type="http://schemas.openxmlformats.org/officeDocument/2006/relationships/slideLayout" Target="../slideLayouts/slideLayout22.xml"/><Relationship Id="rId4" Type="http://schemas.openxmlformats.org/officeDocument/2006/relationships/image" Target="../media/image25.svg"/></Relationships>
</file>

<file path=ppt/slides/_rels/slide15.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22.xml"/><Relationship Id="rId4" Type="http://schemas.openxmlformats.org/officeDocument/2006/relationships/image" Target="../media/image79.PNG"/></Relationships>
</file>

<file path=ppt/slides/_rels/slide1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2.xml"/><Relationship Id="rId5" Type="http://schemas.openxmlformats.org/officeDocument/2006/relationships/image" Target="../media/image83.png"/><Relationship Id="rId4" Type="http://schemas.openxmlformats.org/officeDocument/2006/relationships/image" Target="../media/image82.jpeg"/></Relationships>
</file>

<file path=ppt/slides/_rels/slide20.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JPG"/><Relationship Id="rId1" Type="http://schemas.openxmlformats.org/officeDocument/2006/relationships/slideLayout" Target="../slideLayouts/slideLayout22.xml"/><Relationship Id="rId4" Type="http://schemas.openxmlformats.org/officeDocument/2006/relationships/image" Target="../media/image86.jpeg"/></Relationships>
</file>

<file path=ppt/slides/_rels/slide22.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png"/><Relationship Id="rId1" Type="http://schemas.openxmlformats.org/officeDocument/2006/relationships/slideLayout" Target="../slideLayouts/slideLayout22.xml"/><Relationship Id="rId5" Type="http://schemas.openxmlformats.org/officeDocument/2006/relationships/image" Target="../media/image90.PNG"/><Relationship Id="rId4" Type="http://schemas.openxmlformats.org/officeDocument/2006/relationships/image" Target="../media/image89.jpeg"/></Relationships>
</file>

<file path=ppt/slides/_rels/slide2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5.svg"/><Relationship Id="rId7" Type="http://schemas.openxmlformats.org/officeDocument/2006/relationships/image" Target="../media/image94.PNG"/><Relationship Id="rId2" Type="http://schemas.openxmlformats.org/officeDocument/2006/relationships/image" Target="../media/image24.png"/><Relationship Id="rId1" Type="http://schemas.openxmlformats.org/officeDocument/2006/relationships/slideLayout" Target="../slideLayouts/slideLayout22.xml"/><Relationship Id="rId6" Type="http://schemas.openxmlformats.org/officeDocument/2006/relationships/image" Target="../media/image93.PNG"/><Relationship Id="rId5" Type="http://schemas.openxmlformats.org/officeDocument/2006/relationships/image" Target="../media/image92.jpeg"/><Relationship Id="rId4" Type="http://schemas.openxmlformats.org/officeDocument/2006/relationships/image" Target="../media/image91.jpeg"/></Relationships>
</file>

<file path=ppt/slides/_rels/slide26.xml.rels><?xml version="1.0" encoding="UTF-8" standalone="yes"?>
<Relationships xmlns="http://schemas.openxmlformats.org/package/2006/relationships"><Relationship Id="rId3" Type="http://schemas.openxmlformats.org/officeDocument/2006/relationships/image" Target="../media/image51.svg"/><Relationship Id="rId7" Type="http://schemas.openxmlformats.org/officeDocument/2006/relationships/image" Target="../media/image98.jpeg"/><Relationship Id="rId2" Type="http://schemas.openxmlformats.org/officeDocument/2006/relationships/image" Target="../media/image50.png"/><Relationship Id="rId1" Type="http://schemas.openxmlformats.org/officeDocument/2006/relationships/slideLayout" Target="../slideLayouts/slideLayout15.xml"/><Relationship Id="rId6" Type="http://schemas.openxmlformats.org/officeDocument/2006/relationships/image" Target="../media/image97.jpeg"/><Relationship Id="rId5" Type="http://schemas.openxmlformats.org/officeDocument/2006/relationships/image" Target="../media/image96.png"/><Relationship Id="rId4" Type="http://schemas.openxmlformats.org/officeDocument/2006/relationships/image" Target="../media/image95.png"/></Relationships>
</file>

<file path=ppt/slides/_rels/slide2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6" Type="http://schemas.openxmlformats.org/officeDocument/2006/relationships/image" Target="../media/image103.png"/><Relationship Id="rId5" Type="http://schemas.openxmlformats.org/officeDocument/2006/relationships/image" Target="../media/image102.jpg"/><Relationship Id="rId4" Type="http://schemas.openxmlformats.org/officeDocument/2006/relationships/image" Target="../media/image101.JPG"/></Relationships>
</file>

<file path=ppt/slides/_rels/slide2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104.png"/></Relationships>
</file>

<file path=ppt/slides/_rels/slide3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51.svg"/><Relationship Id="rId7" Type="http://schemas.openxmlformats.org/officeDocument/2006/relationships/image" Target="../media/image108.png"/><Relationship Id="rId2" Type="http://schemas.openxmlformats.org/officeDocument/2006/relationships/image" Target="../media/image50.png"/><Relationship Id="rId1" Type="http://schemas.openxmlformats.org/officeDocument/2006/relationships/slideLayout" Target="../slideLayouts/slideLayout15.xml"/><Relationship Id="rId6" Type="http://schemas.openxmlformats.org/officeDocument/2006/relationships/image" Target="../media/image107.JPG"/><Relationship Id="rId5" Type="http://schemas.openxmlformats.org/officeDocument/2006/relationships/image" Target="../media/image106.JPG"/><Relationship Id="rId4" Type="http://schemas.openxmlformats.org/officeDocument/2006/relationships/image" Target="../media/image105.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10.jpeg"/><Relationship Id="rId7" Type="http://schemas.openxmlformats.org/officeDocument/2006/relationships/image" Target="../media/image114.jpeg"/><Relationship Id="rId2" Type="http://schemas.openxmlformats.org/officeDocument/2006/relationships/image" Target="../media/image109.png"/><Relationship Id="rId1" Type="http://schemas.openxmlformats.org/officeDocument/2006/relationships/slideLayout" Target="../slideLayouts/slideLayout22.xml"/><Relationship Id="rId6" Type="http://schemas.openxmlformats.org/officeDocument/2006/relationships/image" Target="../media/image113.jpeg"/><Relationship Id="rId5" Type="http://schemas.openxmlformats.org/officeDocument/2006/relationships/image" Target="../media/image112.jpeg"/><Relationship Id="rId4" Type="http://schemas.openxmlformats.org/officeDocument/2006/relationships/image" Target="../media/image111.jpeg"/></Relationships>
</file>

<file path=ppt/slides/_rels/slide40.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51.svg"/><Relationship Id="rId7" Type="http://schemas.openxmlformats.org/officeDocument/2006/relationships/image" Target="../media/image119.jpeg"/><Relationship Id="rId2" Type="http://schemas.openxmlformats.org/officeDocument/2006/relationships/image" Target="../media/image50.png"/><Relationship Id="rId1" Type="http://schemas.openxmlformats.org/officeDocument/2006/relationships/slideLayout" Target="../slideLayouts/slideLayout15.xml"/><Relationship Id="rId6" Type="http://schemas.openxmlformats.org/officeDocument/2006/relationships/image" Target="../media/image118.jpeg"/><Relationship Id="rId5" Type="http://schemas.openxmlformats.org/officeDocument/2006/relationships/image" Target="../media/image117.jpeg"/><Relationship Id="rId4" Type="http://schemas.openxmlformats.org/officeDocument/2006/relationships/image" Target="../media/image116.jpeg"/></Relationships>
</file>

<file path=ppt/slides/_rels/slide4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 Id="rId6" Type="http://schemas.openxmlformats.org/officeDocument/2006/relationships/image" Target="../media/image122.jpeg"/><Relationship Id="rId5" Type="http://schemas.openxmlformats.org/officeDocument/2006/relationships/image" Target="../media/image121.jpeg"/><Relationship Id="rId4" Type="http://schemas.openxmlformats.org/officeDocument/2006/relationships/image" Target="../media/image120.png"/></Relationships>
</file>

<file path=ppt/slides/_rels/slide4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5" Type="http://schemas.openxmlformats.org/officeDocument/2006/relationships/image" Target="../media/image124.png"/><Relationship Id="rId4" Type="http://schemas.openxmlformats.org/officeDocument/2006/relationships/image" Target="../media/image123.jpeg"/></Relationships>
</file>

<file path=ppt/slides/_rels/slide49.xml.rels><?xml version="1.0" encoding="UTF-8" standalone="yes"?>
<Relationships xmlns="http://schemas.openxmlformats.org/package/2006/relationships"><Relationship Id="rId8" Type="http://schemas.openxmlformats.org/officeDocument/2006/relationships/image" Target="../media/image129.jpeg"/><Relationship Id="rId3" Type="http://schemas.openxmlformats.org/officeDocument/2006/relationships/image" Target="../media/image25.svg"/><Relationship Id="rId7" Type="http://schemas.openxmlformats.org/officeDocument/2006/relationships/image" Target="../media/image128.png"/><Relationship Id="rId2" Type="http://schemas.openxmlformats.org/officeDocument/2006/relationships/image" Target="../media/image24.png"/><Relationship Id="rId1" Type="http://schemas.openxmlformats.org/officeDocument/2006/relationships/slideLayout" Target="../slideLayouts/slideLayout22.xml"/><Relationship Id="rId6" Type="http://schemas.openxmlformats.org/officeDocument/2006/relationships/image" Target="../media/image127.png"/><Relationship Id="rId5" Type="http://schemas.openxmlformats.org/officeDocument/2006/relationships/image" Target="../media/image126.png"/><Relationship Id="rId4" Type="http://schemas.openxmlformats.org/officeDocument/2006/relationships/image" Target="../media/image125.jpeg"/></Relationships>
</file>

<file path=ppt/slides/_rels/slide50.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32.png"/><Relationship Id="rId1" Type="http://schemas.openxmlformats.org/officeDocument/2006/relationships/slideLayout" Target="../slideLayouts/slideLayout15.xml"/><Relationship Id="rId6" Type="http://schemas.openxmlformats.org/officeDocument/2006/relationships/image" Target="../media/image133.jpeg"/><Relationship Id="rId5" Type="http://schemas.openxmlformats.org/officeDocument/2006/relationships/hyperlink" Target="http://www.google.be/url?sa=i&amp;rct=j&amp;q=&amp;esrc=s&amp;source=images&amp;cd=&amp;cad=rja&amp;uact=8&amp;ved=0CAcQjRw&amp;url=http://www.naambordshop.nl/3503-kunststof-verbodsbord-roken-verboden-30x13cm.html&amp;ei=T1RsVdScOoT5UqfBgeAG&amp;bvm=bv.94455598,d.d24&amp;psig=AFQjCNGGvbQ9JFSbvueHvFRCyjyhKEcjVQ&amp;ust=1433248909838098" TargetMode="External"/><Relationship Id="rId4" Type="http://schemas.openxmlformats.org/officeDocument/2006/relationships/image" Target="../media/image51.svg"/></Relationships>
</file>

<file path=ppt/slides/_rels/slide53.xml.rels><?xml version="1.0" encoding="UTF-8" standalone="yes"?>
<Relationships xmlns="http://schemas.openxmlformats.org/package/2006/relationships"><Relationship Id="rId8" Type="http://schemas.openxmlformats.org/officeDocument/2006/relationships/image" Target="../media/image140.jpg"/><Relationship Id="rId3" Type="http://schemas.openxmlformats.org/officeDocument/2006/relationships/image" Target="../media/image135.PNG"/><Relationship Id="rId7" Type="http://schemas.openxmlformats.org/officeDocument/2006/relationships/image" Target="../media/image139.png"/><Relationship Id="rId2" Type="http://schemas.openxmlformats.org/officeDocument/2006/relationships/image" Target="../media/image134.png"/><Relationship Id="rId1" Type="http://schemas.openxmlformats.org/officeDocument/2006/relationships/slideLayout" Target="../slideLayouts/slideLayout22.xml"/><Relationship Id="rId6" Type="http://schemas.openxmlformats.org/officeDocument/2006/relationships/image" Target="../media/image138.png"/><Relationship Id="rId11" Type="http://schemas.openxmlformats.org/officeDocument/2006/relationships/image" Target="../media/image143.jpg"/><Relationship Id="rId5" Type="http://schemas.openxmlformats.org/officeDocument/2006/relationships/image" Target="../media/image137.png"/><Relationship Id="rId10" Type="http://schemas.openxmlformats.org/officeDocument/2006/relationships/image" Target="../media/image142.png"/><Relationship Id="rId4" Type="http://schemas.openxmlformats.org/officeDocument/2006/relationships/image" Target="../media/image136.PNG"/><Relationship Id="rId9" Type="http://schemas.openxmlformats.org/officeDocument/2006/relationships/image" Target="../media/image141.jpg"/></Relationships>
</file>

<file path=ppt/slides/_rels/slide54.xml.rels><?xml version="1.0" encoding="UTF-8" standalone="yes"?>
<Relationships xmlns="http://schemas.openxmlformats.org/package/2006/relationships"><Relationship Id="rId8" Type="http://schemas.openxmlformats.org/officeDocument/2006/relationships/image" Target="../media/image148.jpg"/><Relationship Id="rId3" Type="http://schemas.openxmlformats.org/officeDocument/2006/relationships/image" Target="../media/image51.svg"/><Relationship Id="rId7" Type="http://schemas.openxmlformats.org/officeDocument/2006/relationships/image" Target="../media/image147.jpg"/><Relationship Id="rId2" Type="http://schemas.openxmlformats.org/officeDocument/2006/relationships/image" Target="../media/image50.png"/><Relationship Id="rId1" Type="http://schemas.openxmlformats.org/officeDocument/2006/relationships/slideLayout" Target="../slideLayouts/slideLayout15.xml"/><Relationship Id="rId6" Type="http://schemas.openxmlformats.org/officeDocument/2006/relationships/image" Target="../media/image146.jpg"/><Relationship Id="rId5" Type="http://schemas.openxmlformats.org/officeDocument/2006/relationships/image" Target="../media/image145.png"/><Relationship Id="rId10" Type="http://schemas.openxmlformats.org/officeDocument/2006/relationships/image" Target="../media/image150.png"/><Relationship Id="rId4" Type="http://schemas.openxmlformats.org/officeDocument/2006/relationships/image" Target="../media/image144.jpg"/><Relationship Id="rId9" Type="http://schemas.openxmlformats.org/officeDocument/2006/relationships/image" Target="../media/image149.jpg"/></Relationships>
</file>

<file path=ppt/slides/_rels/slide55.xml.rels><?xml version="1.0" encoding="UTF-8" standalone="yes"?>
<Relationships xmlns="http://schemas.openxmlformats.org/package/2006/relationships"><Relationship Id="rId3" Type="http://schemas.openxmlformats.org/officeDocument/2006/relationships/image" Target="../media/image152.wmf"/><Relationship Id="rId2" Type="http://schemas.openxmlformats.org/officeDocument/2006/relationships/image" Target="../media/image151.png"/><Relationship Id="rId1" Type="http://schemas.openxmlformats.org/officeDocument/2006/relationships/slideLayout" Target="../slideLayouts/slideLayout22.xml"/><Relationship Id="rId6" Type="http://schemas.openxmlformats.org/officeDocument/2006/relationships/image" Target="../media/image155.png"/><Relationship Id="rId5" Type="http://schemas.openxmlformats.org/officeDocument/2006/relationships/image" Target="../media/image154.png"/><Relationship Id="rId4" Type="http://schemas.openxmlformats.org/officeDocument/2006/relationships/image" Target="../media/image153.wmf"/></Relationships>
</file>

<file path=ppt/slides/_rels/slide56.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156.jpg"/></Relationships>
</file>

<file path=ppt/slides/_rels/slide57.xml.rels><?xml version="1.0" encoding="UTF-8" standalone="yes"?>
<Relationships xmlns="http://schemas.openxmlformats.org/package/2006/relationships"><Relationship Id="rId3" Type="http://schemas.openxmlformats.org/officeDocument/2006/relationships/image" Target="../media/image158.wmf"/><Relationship Id="rId2" Type="http://schemas.openxmlformats.org/officeDocument/2006/relationships/image" Target="../media/image157.png"/><Relationship Id="rId1" Type="http://schemas.openxmlformats.org/officeDocument/2006/relationships/slideLayout" Target="../slideLayouts/slideLayout22.xml"/><Relationship Id="rId6" Type="http://schemas.openxmlformats.org/officeDocument/2006/relationships/image" Target="../media/image161.PNG"/><Relationship Id="rId5" Type="http://schemas.openxmlformats.org/officeDocument/2006/relationships/image" Target="../media/image160.png"/><Relationship Id="rId4" Type="http://schemas.openxmlformats.org/officeDocument/2006/relationships/image" Target="../media/image159.wmf"/></Relationships>
</file>

<file path=ppt/slides/_rels/slide5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162.PNG"/></Relationships>
</file>

<file path=ppt/slides/_rels/slide59.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image" Target="../media/image163.png"/><Relationship Id="rId1" Type="http://schemas.openxmlformats.org/officeDocument/2006/relationships/slideLayout" Target="../slideLayouts/slideLayout22.xml"/><Relationship Id="rId4" Type="http://schemas.openxmlformats.org/officeDocument/2006/relationships/image" Target="../media/image165.png"/></Relationships>
</file>

<file path=ppt/slides/_rels/slide60.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 Id="rId4" Type="http://schemas.openxmlformats.org/officeDocument/2006/relationships/image" Target="../media/image166.jpg"/></Relationships>
</file>

<file path=ppt/slides/_rels/slide62.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image" Target="../media/image167.png"/><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hyperlink" Target="http://pro.g-o.be/gezondheid-en-preventie/preventie/preventieregister/a-documenten/a12-veiligheidsinstructie-kaarten/ladders-en-trappen" TargetMode="Externa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5" Type="http://schemas.openxmlformats.org/officeDocument/2006/relationships/image" Target="../media/image170.PNG"/><Relationship Id="rId4" Type="http://schemas.openxmlformats.org/officeDocument/2006/relationships/image" Target="../media/image169.PNG"/></Relationships>
</file>

<file path=ppt/slides/_rels/slide69.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171.png"/><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173.PNG"/></Relationships>
</file>

<file path=ppt/slides/_rels/slide71.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73.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5" Type="http://schemas.openxmlformats.org/officeDocument/2006/relationships/image" Target="../media/image176.jpeg"/><Relationship Id="rId4" Type="http://schemas.openxmlformats.org/officeDocument/2006/relationships/image" Target="../media/image175.jpeg"/></Relationships>
</file>

<file path=ppt/slides/_rels/slide7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177.png"/><Relationship Id="rId5" Type="http://schemas.openxmlformats.org/officeDocument/2006/relationships/image" Target="../media/image51.svg"/><Relationship Id="rId4" Type="http://schemas.openxmlformats.org/officeDocument/2006/relationships/image" Target="../media/image50.png"/></Relationships>
</file>

<file path=ppt/slides/_rels/slide76.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22.xml"/></Relationships>
</file>

<file path=ppt/slides/_rels/slide77.xml.rels><?xml version="1.0" encoding="UTF-8" standalone="yes"?>
<Relationships xmlns="http://schemas.openxmlformats.org/package/2006/relationships"><Relationship Id="rId2" Type="http://schemas.openxmlformats.org/officeDocument/2006/relationships/image" Target="../media/image179.PNG"/><Relationship Id="rId1" Type="http://schemas.openxmlformats.org/officeDocument/2006/relationships/slideLayout" Target="../slideLayouts/slideLayout22.xml"/></Relationships>
</file>

<file path=ppt/slides/_rels/slide7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79.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180.PNG"/></Relationships>
</file>

<file path=ppt/slides/_rels/slide80.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181.PNG"/></Relationships>
</file>

<file path=ppt/slides/_rels/slide81.xml.rels><?xml version="1.0" encoding="UTF-8" standalone="yes"?>
<Relationships xmlns="http://schemas.openxmlformats.org/package/2006/relationships"><Relationship Id="rId3" Type="http://schemas.openxmlformats.org/officeDocument/2006/relationships/image" Target="../media/image182.jpg"/><Relationship Id="rId2" Type="http://schemas.openxmlformats.org/officeDocument/2006/relationships/hyperlink" Target="http://www.napofilm.net/" TargetMode="External"/><Relationship Id="rId1" Type="http://schemas.openxmlformats.org/officeDocument/2006/relationships/slideLayout" Target="../slideLayouts/slideLayout2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p:txBody>
          <a:bodyPr/>
          <a:lstStyle/>
          <a:p>
            <a:r>
              <a:rPr lang="nl-BE" sz="8000" dirty="0"/>
              <a:t>RISICO WERKPLAATSEN</a:t>
            </a:r>
            <a:br>
              <a:rPr lang="nl-BE" sz="8000" dirty="0"/>
            </a:br>
            <a:r>
              <a:rPr lang="nl-BE" sz="8000" dirty="0"/>
              <a:t>RISICO PRAKTIJKLOKALEN EN LABO</a:t>
            </a:r>
            <a:br>
              <a:rPr lang="nl-BE" sz="8000" dirty="0"/>
            </a:br>
            <a:r>
              <a:rPr lang="nl-BE" sz="8000" dirty="0" err="1"/>
              <a:t>Arbeidshygiene</a:t>
            </a:r>
            <a:endParaRPr lang="nl-BE" sz="8000" dirty="0"/>
          </a:p>
        </p:txBody>
      </p:sp>
      <p:sp>
        <p:nvSpPr>
          <p:cNvPr id="3" name="Ondertitel 2">
            <a:extLst>
              <a:ext uri="{FF2B5EF4-FFF2-40B4-BE49-F238E27FC236}">
                <a16:creationId xmlns:a16="http://schemas.microsoft.com/office/drawing/2014/main" id="{F459F230-8033-1E4B-3557-3E03D9473248}"/>
              </a:ext>
            </a:extLst>
          </p:cNvPr>
          <p:cNvSpPr>
            <a:spLocks noGrp="1"/>
          </p:cNvSpPr>
          <p:nvPr>
            <p:ph type="subTitle" idx="1"/>
          </p:nvPr>
        </p:nvSpPr>
        <p:spPr/>
        <p:txBody>
          <a:bodyPr/>
          <a:lstStyle/>
          <a:p>
            <a:r>
              <a:rPr lang="nl-BE" dirty="0"/>
              <a:t>Wim Goris</a:t>
            </a:r>
          </a:p>
          <a:p>
            <a:r>
              <a:rPr lang="nl-BE" dirty="0"/>
              <a:t>Preventieadviseur</a:t>
            </a:r>
          </a:p>
          <a:p>
            <a:endParaRPr lang="nl-BE" dirty="0"/>
          </a:p>
        </p:txBody>
      </p:sp>
      <p:pic>
        <p:nvPicPr>
          <p:cNvPr id="6" name="Afbeelding 5" descr="Afbeelding met Menselijk gezicht, kleding, persoon, glimlach&#10;&#10;Automatisch gegenereerde beschrijving">
            <a:extLst>
              <a:ext uri="{FF2B5EF4-FFF2-40B4-BE49-F238E27FC236}">
                <a16:creationId xmlns:a16="http://schemas.microsoft.com/office/drawing/2014/main" id="{EA29F127-F948-3C6B-0EE9-838DA0EA015D}"/>
              </a:ext>
            </a:extLst>
          </p:cNvPr>
          <p:cNvPicPr>
            <a:picLocks noChangeAspect="1"/>
          </p:cNvPicPr>
          <p:nvPr/>
        </p:nvPicPr>
        <p:blipFill>
          <a:blip r:embed="rId2"/>
          <a:stretch>
            <a:fillRect/>
          </a:stretch>
        </p:blipFill>
        <p:spPr>
          <a:xfrm>
            <a:off x="17573697" y="4645904"/>
            <a:ext cx="7662038" cy="11490010"/>
          </a:xfrm>
          <a:prstGeom prst="rect">
            <a:avLst/>
          </a:prstGeom>
        </p:spPr>
      </p:pic>
    </p:spTree>
    <p:extLst>
      <p:ext uri="{BB962C8B-B14F-4D97-AF65-F5344CB8AC3E}">
        <p14:creationId xmlns:p14="http://schemas.microsoft.com/office/powerpoint/2010/main" val="1177569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9D748B-CAB0-E94E-9123-EC0AF05C1DA0}"/>
              </a:ext>
            </a:extLst>
          </p:cNvPr>
          <p:cNvSpPr>
            <a:spLocks noGrp="1"/>
          </p:cNvSpPr>
          <p:nvPr>
            <p:ph type="ctrTitle"/>
          </p:nvPr>
        </p:nvSpPr>
        <p:spPr>
          <a:xfrm>
            <a:off x="1522800" y="1787690"/>
            <a:ext cx="14097598" cy="1939924"/>
          </a:xfrm>
        </p:spPr>
        <p:txBody>
          <a:bodyPr/>
          <a:lstStyle/>
          <a:p>
            <a:r>
              <a:rPr lang="nl-BE" dirty="0"/>
              <a:t>Inhoud</a:t>
            </a:r>
          </a:p>
        </p:txBody>
      </p:sp>
      <p:graphicFrame>
        <p:nvGraphicFramePr>
          <p:cNvPr id="4" name="Tijdelijke aanduiding voor tabel 3">
            <a:extLst>
              <a:ext uri="{FF2B5EF4-FFF2-40B4-BE49-F238E27FC236}">
                <a16:creationId xmlns:a16="http://schemas.microsoft.com/office/drawing/2014/main" id="{475DABD5-8C8B-8ED7-D118-BD5E39EBEBCA}"/>
              </a:ext>
            </a:extLst>
          </p:cNvPr>
          <p:cNvGraphicFramePr>
            <a:graphicFrameLocks noGrp="1"/>
          </p:cNvGraphicFramePr>
          <p:nvPr>
            <p:ph type="tbl" sz="quarter" idx="13"/>
            <p:extLst>
              <p:ext uri="{D42A27DB-BD31-4B8C-83A1-F6EECF244321}">
                <p14:modId xmlns:p14="http://schemas.microsoft.com/office/powerpoint/2010/main" val="4281333893"/>
              </p:ext>
            </p:extLst>
          </p:nvPr>
        </p:nvGraphicFramePr>
        <p:xfrm>
          <a:off x="1522413" y="4208463"/>
          <a:ext cx="14098586" cy="12653645"/>
        </p:xfrm>
        <a:graphic>
          <a:graphicData uri="http://schemas.openxmlformats.org/drawingml/2006/table">
            <a:tbl>
              <a:tblPr firstRow="1" bandRow="1">
                <a:tableStyleId>{2D5ABB26-0587-4C30-8999-92F81FD0307C}</a:tableStyleId>
              </a:tblPr>
              <a:tblGrid>
                <a:gridCol w="2160239">
                  <a:extLst>
                    <a:ext uri="{9D8B030D-6E8A-4147-A177-3AD203B41FA5}">
                      <a16:colId xmlns:a16="http://schemas.microsoft.com/office/drawing/2014/main" val="2772199212"/>
                    </a:ext>
                  </a:extLst>
                </a:gridCol>
                <a:gridCol w="11938347">
                  <a:extLst>
                    <a:ext uri="{9D8B030D-6E8A-4147-A177-3AD203B41FA5}">
                      <a16:colId xmlns:a16="http://schemas.microsoft.com/office/drawing/2014/main" val="3856781585"/>
                    </a:ext>
                  </a:extLst>
                </a:gridCol>
              </a:tblGrid>
              <a:tr h="370840">
                <a:tc>
                  <a:txBody>
                    <a:bodyPr/>
                    <a:lstStyle/>
                    <a:p>
                      <a:endParaRPr lang="nl-BE" sz="6346" dirty="0">
                        <a:solidFill>
                          <a:schemeClr val="accent1"/>
                        </a:solidFill>
                        <a:latin typeface="+mj-lt"/>
                      </a:endParaRPr>
                    </a:p>
                  </a:txBody>
                  <a:tcPr anchor="b"/>
                </a:tc>
                <a:tc>
                  <a:txBody>
                    <a:bodyPr/>
                    <a:lstStyle/>
                    <a:p>
                      <a:pPr marL="342900" indent="-342900">
                        <a:buFont typeface="Arial" panose="020B0604020202020204" pitchFamily="34" charset="0"/>
                        <a:buChar char="•"/>
                      </a:pPr>
                      <a:r>
                        <a:rPr lang="nl-NL" sz="4800" dirty="0"/>
                        <a:t>Regelgeving</a:t>
                      </a:r>
                    </a:p>
                    <a:p>
                      <a:pPr marL="342900" indent="-342900">
                        <a:buFont typeface="Arial" panose="020B0604020202020204" pitchFamily="34" charset="0"/>
                        <a:buChar char="•"/>
                      </a:pPr>
                      <a:r>
                        <a:rPr lang="nl-NL" sz="4800" dirty="0"/>
                        <a:t>Inrichting / basiseisen</a:t>
                      </a:r>
                    </a:p>
                    <a:p>
                      <a:pPr marL="342900" indent="-342900">
                        <a:buFont typeface="Arial" panose="020B0604020202020204" pitchFamily="34" charset="0"/>
                        <a:buChar char="•"/>
                      </a:pPr>
                      <a:r>
                        <a:rPr lang="nl-NL" sz="4800" dirty="0"/>
                        <a:t>Signalisatie</a:t>
                      </a:r>
                    </a:p>
                    <a:p>
                      <a:pPr marL="342900" indent="-342900">
                        <a:buFont typeface="Arial" panose="020B0604020202020204" pitchFamily="34" charset="0"/>
                        <a:buChar char="•"/>
                      </a:pPr>
                      <a:r>
                        <a:rPr lang="nl-NL" sz="4800" dirty="0"/>
                        <a:t>Veiligheidsinstructiekaarten</a:t>
                      </a:r>
                    </a:p>
                    <a:p>
                      <a:r>
                        <a:rPr lang="nl-NL" sz="4800" dirty="0"/>
                        <a:t>   (arbeidsmiddelen)</a:t>
                      </a:r>
                    </a:p>
                    <a:p>
                      <a:pPr marL="342900" indent="-342900">
                        <a:buFont typeface="Arial" panose="020B0604020202020204" pitchFamily="34" charset="0"/>
                        <a:buChar char="•"/>
                      </a:pPr>
                      <a:r>
                        <a:rPr lang="nl-NL" sz="4800" dirty="0"/>
                        <a:t>Veiligheidsinstructie gevaarlijke producten</a:t>
                      </a:r>
                    </a:p>
                    <a:p>
                      <a:pPr marL="342900" indent="-342900">
                        <a:buFont typeface="Arial" panose="020B0604020202020204" pitchFamily="34" charset="0"/>
                        <a:buChar char="•"/>
                      </a:pPr>
                      <a:r>
                        <a:rPr lang="nl-NL" sz="4800" dirty="0"/>
                        <a:t>Voorbeelden instructiekaart</a:t>
                      </a:r>
                    </a:p>
                    <a:p>
                      <a:pPr marL="342900" indent="-342900">
                        <a:buFont typeface="Arial" panose="020B0604020202020204" pitchFamily="34" charset="0"/>
                        <a:buChar char="•"/>
                      </a:pPr>
                      <a:r>
                        <a:rPr lang="nl-NL" sz="4800" dirty="0"/>
                        <a:t>WP reglement, CBM, PBM</a:t>
                      </a:r>
                    </a:p>
                    <a:p>
                      <a:pPr marL="342900" indent="-342900">
                        <a:buFont typeface="Arial" panose="020B0604020202020204" pitchFamily="34" charset="0"/>
                        <a:buChar char="•"/>
                      </a:pPr>
                      <a:r>
                        <a:rPr lang="nl-NL" sz="4800" dirty="0"/>
                        <a:t>Controlelijsten</a:t>
                      </a:r>
                    </a:p>
                    <a:p>
                      <a:endParaRPr lang="nl-BE" sz="4500" dirty="0"/>
                    </a:p>
                  </a:txBody>
                  <a:tcPr anchor="b"/>
                </a:tc>
                <a:extLst>
                  <a:ext uri="{0D108BD9-81ED-4DB2-BD59-A6C34878D82A}">
                    <a16:rowId xmlns:a16="http://schemas.microsoft.com/office/drawing/2014/main" val="1307996055"/>
                  </a:ext>
                </a:extLst>
              </a:tr>
              <a:tr h="370840">
                <a:tc>
                  <a:txBody>
                    <a:bodyPr/>
                    <a:lstStyle/>
                    <a:p>
                      <a:endParaRPr lang="nl-BE" sz="6346" dirty="0">
                        <a:solidFill>
                          <a:schemeClr val="accent1"/>
                        </a:solidFill>
                        <a:latin typeface="+mj-lt"/>
                      </a:endParaRPr>
                    </a:p>
                  </a:txBody>
                  <a:tcPr anchor="b"/>
                </a:tc>
                <a:tc>
                  <a:txBody>
                    <a:bodyPr/>
                    <a:lstStyle/>
                    <a:p>
                      <a:endParaRPr lang="nl-BE" sz="4500" dirty="0"/>
                    </a:p>
                  </a:txBody>
                  <a:tcPr anchor="b"/>
                </a:tc>
                <a:extLst>
                  <a:ext uri="{0D108BD9-81ED-4DB2-BD59-A6C34878D82A}">
                    <a16:rowId xmlns:a16="http://schemas.microsoft.com/office/drawing/2014/main" val="699626368"/>
                  </a:ext>
                </a:extLst>
              </a:tr>
              <a:tr h="370840">
                <a:tc>
                  <a:txBody>
                    <a:bodyPr/>
                    <a:lstStyle/>
                    <a:p>
                      <a:endParaRPr lang="nl-BE" sz="6346" dirty="0">
                        <a:solidFill>
                          <a:schemeClr val="accent1"/>
                        </a:solidFill>
                        <a:latin typeface="+mj-lt"/>
                      </a:endParaRPr>
                    </a:p>
                  </a:txBody>
                  <a:tcPr anchor="b"/>
                </a:tc>
                <a:tc>
                  <a:txBody>
                    <a:bodyPr/>
                    <a:lstStyle/>
                    <a:p>
                      <a:endParaRPr lang="nl-BE" sz="4500" dirty="0"/>
                    </a:p>
                  </a:txBody>
                  <a:tcPr anchor="b"/>
                </a:tc>
                <a:extLst>
                  <a:ext uri="{0D108BD9-81ED-4DB2-BD59-A6C34878D82A}">
                    <a16:rowId xmlns:a16="http://schemas.microsoft.com/office/drawing/2014/main" val="2906566533"/>
                  </a:ext>
                </a:extLst>
              </a:tr>
              <a:tr h="370840">
                <a:tc>
                  <a:txBody>
                    <a:bodyPr/>
                    <a:lstStyle/>
                    <a:p>
                      <a:endParaRPr lang="nl-BE" sz="6346" dirty="0">
                        <a:solidFill>
                          <a:schemeClr val="accent1"/>
                        </a:solidFill>
                        <a:latin typeface="+mj-lt"/>
                      </a:endParaRPr>
                    </a:p>
                  </a:txBody>
                  <a:tcPr anchor="b"/>
                </a:tc>
                <a:tc>
                  <a:txBody>
                    <a:bodyPr/>
                    <a:lstStyle/>
                    <a:p>
                      <a:endParaRPr lang="nl-BE" sz="4500" dirty="0"/>
                    </a:p>
                  </a:txBody>
                  <a:tcPr anchor="b"/>
                </a:tc>
                <a:extLst>
                  <a:ext uri="{0D108BD9-81ED-4DB2-BD59-A6C34878D82A}">
                    <a16:rowId xmlns:a16="http://schemas.microsoft.com/office/drawing/2014/main" val="865363131"/>
                  </a:ext>
                </a:extLst>
              </a:tr>
              <a:tr h="370840">
                <a:tc>
                  <a:txBody>
                    <a:bodyPr/>
                    <a:lstStyle/>
                    <a:p>
                      <a:endParaRPr lang="nl-BE" sz="6346" dirty="0">
                        <a:solidFill>
                          <a:schemeClr val="accent1"/>
                        </a:solidFill>
                        <a:latin typeface="+mj-lt"/>
                      </a:endParaRPr>
                    </a:p>
                  </a:txBody>
                  <a:tcPr anchor="b"/>
                </a:tc>
                <a:tc>
                  <a:txBody>
                    <a:bodyPr/>
                    <a:lstStyle/>
                    <a:p>
                      <a:endParaRPr lang="nl-BE" sz="4500" dirty="0"/>
                    </a:p>
                  </a:txBody>
                  <a:tcPr anchor="b"/>
                </a:tc>
                <a:extLst>
                  <a:ext uri="{0D108BD9-81ED-4DB2-BD59-A6C34878D82A}">
                    <a16:rowId xmlns:a16="http://schemas.microsoft.com/office/drawing/2014/main" val="1368957823"/>
                  </a:ext>
                </a:extLst>
              </a:tr>
              <a:tr h="370840">
                <a:tc>
                  <a:txBody>
                    <a:bodyPr/>
                    <a:lstStyle/>
                    <a:p>
                      <a:endParaRPr lang="nl-BE" sz="6346" dirty="0">
                        <a:solidFill>
                          <a:schemeClr val="accent1"/>
                        </a:solidFill>
                        <a:latin typeface="+mj-lt"/>
                      </a:endParaRPr>
                    </a:p>
                  </a:txBody>
                  <a:tcPr anchor="b"/>
                </a:tc>
                <a:tc>
                  <a:txBody>
                    <a:bodyPr/>
                    <a:lstStyle/>
                    <a:p>
                      <a:endParaRPr lang="nl-BE" sz="4500" dirty="0"/>
                    </a:p>
                  </a:txBody>
                  <a:tcPr anchor="b"/>
                </a:tc>
                <a:extLst>
                  <a:ext uri="{0D108BD9-81ED-4DB2-BD59-A6C34878D82A}">
                    <a16:rowId xmlns:a16="http://schemas.microsoft.com/office/drawing/2014/main" val="3857117197"/>
                  </a:ext>
                </a:extLst>
              </a:tr>
            </a:tbl>
          </a:graphicData>
        </a:graphic>
      </p:graphicFrame>
      <p:pic>
        <p:nvPicPr>
          <p:cNvPr id="7" name="Tijdelijke aanduiding voor afbeelding 6" descr="Afbeelding met persoon, sport, Menselijk gezicht, kleding&#10;&#10;Automatisch gegenereerde beschrijving">
            <a:extLst>
              <a:ext uri="{FF2B5EF4-FFF2-40B4-BE49-F238E27FC236}">
                <a16:creationId xmlns:a16="http://schemas.microsoft.com/office/drawing/2014/main" id="{CF5B4316-6603-EBC3-5C05-73B0841BA4C8}"/>
              </a:ext>
            </a:extLst>
          </p:cNvPr>
          <p:cNvPicPr>
            <a:picLocks noGrp="1" noChangeAspect="1"/>
          </p:cNvPicPr>
          <p:nvPr>
            <p:ph type="pic" sz="quarter" idx="14"/>
          </p:nvPr>
        </p:nvPicPr>
        <p:blipFill>
          <a:blip r:embed="rId2"/>
          <a:srcRect l="127" r="127"/>
          <a:stretch>
            <a:fillRect/>
          </a:stretch>
        </p:blipFill>
        <p:spPr/>
      </p:pic>
    </p:spTree>
    <p:extLst>
      <p:ext uri="{BB962C8B-B14F-4D97-AF65-F5344CB8AC3E}">
        <p14:creationId xmlns:p14="http://schemas.microsoft.com/office/powerpoint/2010/main" val="4002476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59B4A-80E8-22FF-BAD1-5A1048C52B5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C450DD6-AB73-80BD-5E43-10D4BE1CAC2C}"/>
              </a:ext>
            </a:extLst>
          </p:cNvPr>
          <p:cNvSpPr>
            <a:spLocks noGrp="1"/>
          </p:cNvSpPr>
          <p:nvPr>
            <p:ph type="ctrTitle"/>
          </p:nvPr>
        </p:nvSpPr>
        <p:spPr/>
        <p:txBody>
          <a:bodyPr/>
          <a:lstStyle/>
          <a:p>
            <a:r>
              <a:rPr lang="nl-BE" dirty="0"/>
              <a:t>Regelgeving</a:t>
            </a:r>
          </a:p>
        </p:txBody>
      </p:sp>
      <p:sp>
        <p:nvSpPr>
          <p:cNvPr id="4" name="Tijdelijke aanduiding voor tekst 3">
            <a:extLst>
              <a:ext uri="{FF2B5EF4-FFF2-40B4-BE49-F238E27FC236}">
                <a16:creationId xmlns:a16="http://schemas.microsoft.com/office/drawing/2014/main" id="{F357FC98-216D-E62C-215E-85E9DEAE21A3}"/>
              </a:ext>
            </a:extLst>
          </p:cNvPr>
          <p:cNvSpPr>
            <a:spLocks noGrp="1"/>
          </p:cNvSpPr>
          <p:nvPr>
            <p:ph type="body" sz="quarter" idx="13"/>
          </p:nvPr>
        </p:nvSpPr>
        <p:spPr/>
        <p:txBody>
          <a:bodyPr>
            <a:normAutofit fontScale="92500" lnSpcReduction="20000"/>
          </a:bodyPr>
          <a:lstStyle/>
          <a:p>
            <a:r>
              <a:rPr lang="nl-BE" dirty="0"/>
              <a:t>KB 10-10-2012 basiseisen waaraan arbeidsplaatsen moeten voldoen</a:t>
            </a:r>
          </a:p>
          <a:p>
            <a:r>
              <a:rPr lang="nl-BE" dirty="0"/>
              <a:t>KB 12-08-1993 gebruik arbeidsmiddelen</a:t>
            </a:r>
          </a:p>
          <a:p>
            <a:r>
              <a:rPr lang="nl-BE" dirty="0"/>
              <a:t>CODEX boek III: arbeidsplaatsen</a:t>
            </a:r>
          </a:p>
          <a:p>
            <a:r>
              <a:rPr lang="nl-BE" dirty="0"/>
              <a:t>CODEX boek V: omgevingsfactoren en fysische agentia</a:t>
            </a:r>
          </a:p>
          <a:p>
            <a:r>
              <a:rPr lang="nl-BE" dirty="0"/>
              <a:t>ARAB</a:t>
            </a:r>
          </a:p>
          <a:p>
            <a:r>
              <a:rPr lang="nl-BE" dirty="0"/>
              <a:t>AREI</a:t>
            </a:r>
          </a:p>
          <a:p>
            <a:r>
              <a:rPr lang="nl-BE" dirty="0"/>
              <a:t>KB 7 dec 2016 betreffende de brandpreventie op de arbeidsplaatsen</a:t>
            </a:r>
          </a:p>
          <a:p>
            <a:r>
              <a:rPr lang="nl-BE" dirty="0"/>
              <a:t>VLAREM</a:t>
            </a:r>
          </a:p>
          <a:p>
            <a:r>
              <a:rPr lang="nl-BE" dirty="0"/>
              <a:t>Nieuwe schoolnorm</a:t>
            </a:r>
          </a:p>
        </p:txBody>
      </p:sp>
      <p:pic>
        <p:nvPicPr>
          <p:cNvPr id="6" name="Graphic 5">
            <a:extLst>
              <a:ext uri="{FF2B5EF4-FFF2-40B4-BE49-F238E27FC236}">
                <a16:creationId xmlns:a16="http://schemas.microsoft.com/office/drawing/2014/main" id="{93055CA8-0A36-AA64-FF6E-91EB29E4DA1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3452403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58444-9CA4-AD0F-A82B-4C50513509E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8199BD3-06EB-B912-57E1-8E43389C9D7C}"/>
              </a:ext>
            </a:extLst>
          </p:cNvPr>
          <p:cNvSpPr>
            <a:spLocks noGrp="1"/>
          </p:cNvSpPr>
          <p:nvPr>
            <p:ph type="ctrTitle"/>
          </p:nvPr>
        </p:nvSpPr>
        <p:spPr/>
        <p:txBody>
          <a:bodyPr/>
          <a:lstStyle/>
          <a:p>
            <a:r>
              <a:rPr lang="nl-BE" dirty="0"/>
              <a:t>Inrichting WP, praktijklokalen, labo</a:t>
            </a:r>
          </a:p>
        </p:txBody>
      </p:sp>
      <p:sp>
        <p:nvSpPr>
          <p:cNvPr id="3" name="Ondertitel 2">
            <a:extLst>
              <a:ext uri="{FF2B5EF4-FFF2-40B4-BE49-F238E27FC236}">
                <a16:creationId xmlns:a16="http://schemas.microsoft.com/office/drawing/2014/main" id="{0A221750-1F4D-A9A3-80DA-7908C6B7CE77}"/>
              </a:ext>
            </a:extLst>
          </p:cNvPr>
          <p:cNvSpPr>
            <a:spLocks noGrp="1"/>
          </p:cNvSpPr>
          <p:nvPr>
            <p:ph type="subTitle" idx="1"/>
          </p:nvPr>
        </p:nvSpPr>
        <p:spPr/>
        <p:txBody>
          <a:bodyPr/>
          <a:lstStyle/>
          <a:p>
            <a:r>
              <a:rPr lang="nl-BE" dirty="0"/>
              <a:t>CODEX, ARAB, </a:t>
            </a:r>
            <a:r>
              <a:rPr lang="nl-BE" dirty="0" err="1"/>
              <a:t>KB’s</a:t>
            </a:r>
            <a:endParaRPr lang="nl-BE" dirty="0"/>
          </a:p>
        </p:txBody>
      </p:sp>
      <p:sp>
        <p:nvSpPr>
          <p:cNvPr id="4" name="Tijdelijke aanduiding voor tekst 3">
            <a:extLst>
              <a:ext uri="{FF2B5EF4-FFF2-40B4-BE49-F238E27FC236}">
                <a16:creationId xmlns:a16="http://schemas.microsoft.com/office/drawing/2014/main" id="{D2F543BB-F68E-7B67-B948-A32098762826}"/>
              </a:ext>
            </a:extLst>
          </p:cNvPr>
          <p:cNvSpPr>
            <a:spLocks noGrp="1"/>
          </p:cNvSpPr>
          <p:nvPr>
            <p:ph type="body" sz="quarter" idx="13"/>
          </p:nvPr>
        </p:nvSpPr>
        <p:spPr/>
        <p:txBody>
          <a:bodyPr>
            <a:normAutofit fontScale="85000" lnSpcReduction="20000"/>
          </a:bodyPr>
          <a:lstStyle/>
          <a:p>
            <a:r>
              <a:rPr lang="nl-BE" dirty="0"/>
              <a:t>Opsomming (niveau 2)</a:t>
            </a:r>
            <a:r>
              <a:rPr lang="nl-NL" dirty="0"/>
              <a:t> Uitrusting, afmetingen en gebruikte materialen</a:t>
            </a:r>
          </a:p>
          <a:p>
            <a:r>
              <a:rPr lang="nl-NL" dirty="0"/>
              <a:t>Verlichting</a:t>
            </a:r>
          </a:p>
          <a:p>
            <a:r>
              <a:rPr lang="nl-NL" dirty="0">
                <a:highlight>
                  <a:srgbClr val="FFFF00"/>
                </a:highlight>
              </a:rPr>
              <a:t>Luchtverversing</a:t>
            </a:r>
          </a:p>
          <a:p>
            <a:r>
              <a:rPr lang="nl-NL" dirty="0"/>
              <a:t>Geluidshinder / trillingen</a:t>
            </a:r>
          </a:p>
          <a:p>
            <a:r>
              <a:rPr lang="nl-NL" dirty="0"/>
              <a:t>Sociale voorzieningen</a:t>
            </a:r>
          </a:p>
          <a:p>
            <a:pPr lvl="1"/>
            <a:r>
              <a:rPr lang="nl-NL" dirty="0"/>
              <a:t>Kleedkamers</a:t>
            </a:r>
          </a:p>
          <a:p>
            <a:pPr lvl="1"/>
            <a:r>
              <a:rPr lang="nl-NL" dirty="0"/>
              <a:t>Wastafels</a:t>
            </a:r>
          </a:p>
          <a:p>
            <a:pPr lvl="1"/>
            <a:r>
              <a:rPr lang="nl-NL" dirty="0"/>
              <a:t>Toiletten</a:t>
            </a:r>
          </a:p>
          <a:p>
            <a:endParaRPr lang="nl-NL" dirty="0"/>
          </a:p>
          <a:p>
            <a:r>
              <a:rPr lang="nl-NL" dirty="0"/>
              <a:t>Brandveiligheid</a:t>
            </a:r>
          </a:p>
          <a:p>
            <a:r>
              <a:rPr lang="nl-NL" dirty="0"/>
              <a:t>EHBO</a:t>
            </a:r>
            <a:endParaRPr lang="nl-BE" dirty="0"/>
          </a:p>
        </p:txBody>
      </p:sp>
      <p:pic>
        <p:nvPicPr>
          <p:cNvPr id="6" name="Graphic 5">
            <a:extLst>
              <a:ext uri="{FF2B5EF4-FFF2-40B4-BE49-F238E27FC236}">
                <a16:creationId xmlns:a16="http://schemas.microsoft.com/office/drawing/2014/main" id="{DE1220DA-293B-2451-250C-E01309B2A9F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319982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C6F74-F2A7-697A-C81E-4188BF9EDB1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C169D06-C2F3-8938-D419-826AD74B4B93}"/>
              </a:ext>
            </a:extLst>
          </p:cNvPr>
          <p:cNvSpPr>
            <a:spLocks noGrp="1"/>
          </p:cNvSpPr>
          <p:nvPr>
            <p:ph type="ctrTitle"/>
          </p:nvPr>
        </p:nvSpPr>
        <p:spPr/>
        <p:txBody>
          <a:bodyPr/>
          <a:lstStyle/>
          <a:p>
            <a:r>
              <a:rPr lang="nl-BE" dirty="0"/>
              <a:t>Inrichting WP, praktijklokalen, labo</a:t>
            </a:r>
          </a:p>
        </p:txBody>
      </p:sp>
      <p:sp>
        <p:nvSpPr>
          <p:cNvPr id="3" name="Ondertitel 2">
            <a:extLst>
              <a:ext uri="{FF2B5EF4-FFF2-40B4-BE49-F238E27FC236}">
                <a16:creationId xmlns:a16="http://schemas.microsoft.com/office/drawing/2014/main" id="{9D933B1C-9E27-E254-00B2-D79E7AD69910}"/>
              </a:ext>
            </a:extLst>
          </p:cNvPr>
          <p:cNvSpPr>
            <a:spLocks noGrp="1"/>
          </p:cNvSpPr>
          <p:nvPr>
            <p:ph type="subTitle" idx="1"/>
          </p:nvPr>
        </p:nvSpPr>
        <p:spPr/>
        <p:txBody>
          <a:bodyPr/>
          <a:lstStyle/>
          <a:p>
            <a:r>
              <a:rPr lang="nl-BE" dirty="0"/>
              <a:t>Algemeenheden</a:t>
            </a:r>
          </a:p>
        </p:txBody>
      </p:sp>
      <p:sp>
        <p:nvSpPr>
          <p:cNvPr id="4" name="Tijdelijke aanduiding voor tekst 3">
            <a:extLst>
              <a:ext uri="{FF2B5EF4-FFF2-40B4-BE49-F238E27FC236}">
                <a16:creationId xmlns:a16="http://schemas.microsoft.com/office/drawing/2014/main" id="{9BD4FB37-1118-38D0-9BF2-101025B60714}"/>
              </a:ext>
            </a:extLst>
          </p:cNvPr>
          <p:cNvSpPr>
            <a:spLocks noGrp="1"/>
          </p:cNvSpPr>
          <p:nvPr>
            <p:ph type="body" sz="quarter" idx="13"/>
          </p:nvPr>
        </p:nvSpPr>
        <p:spPr/>
        <p:txBody>
          <a:bodyPr>
            <a:normAutofit/>
          </a:bodyPr>
          <a:lstStyle/>
          <a:p>
            <a:r>
              <a:rPr lang="nl-BE" dirty="0"/>
              <a:t>Basiseisen voor indeling / inplanting arbeidsmiddelen en meubilair:</a:t>
            </a:r>
          </a:p>
          <a:p>
            <a:pPr lvl="1"/>
            <a:r>
              <a:rPr lang="nl-BE" dirty="0"/>
              <a:t>Minstens 2 uitgangen (zie regelgeving en RA)</a:t>
            </a:r>
          </a:p>
          <a:p>
            <a:pPr lvl="1"/>
            <a:r>
              <a:rPr lang="nl-BE" dirty="0"/>
              <a:t>Bedieningszone en werkzone = 1m vrije ruimte</a:t>
            </a:r>
          </a:p>
          <a:p>
            <a:pPr lvl="1"/>
            <a:r>
              <a:rPr lang="nl-BE" dirty="0"/>
              <a:t>Evacuatiezone minstens 80 cm</a:t>
            </a:r>
          </a:p>
          <a:p>
            <a:pPr lvl="1"/>
            <a:r>
              <a:rPr lang="nl-BE" dirty="0"/>
              <a:t>Evacuatiezone en bedieningszone + werkzones mogen mekaar niet overlappen</a:t>
            </a:r>
          </a:p>
          <a:p>
            <a:pPr marL="714375" lvl="1" indent="0">
              <a:buNone/>
            </a:pPr>
            <a:r>
              <a:rPr lang="nl-BE" dirty="0"/>
              <a:t>(voor alle arbeidsmiddelen, ook fornuizen, wasmachines, afwasmachines, schoonheidsbehandelingsstoelen, kapsalonstoelen, labotafels, enz.)</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t>Belijning voorzien afbakening evacuatiezone en </a:t>
            </a:r>
            <a:br>
              <a:rPr lang="nl-NL" sz="5600" dirty="0"/>
            </a:br>
            <a:r>
              <a:rPr lang="nl-NL" sz="5600" dirty="0"/>
              <a:t>bedieningszone</a:t>
            </a:r>
          </a:p>
          <a:p>
            <a:pPr lvl="2"/>
            <a:endParaRPr lang="nl-BE" dirty="0"/>
          </a:p>
        </p:txBody>
      </p:sp>
      <p:pic>
        <p:nvPicPr>
          <p:cNvPr id="6" name="Graphic 5">
            <a:extLst>
              <a:ext uri="{FF2B5EF4-FFF2-40B4-BE49-F238E27FC236}">
                <a16:creationId xmlns:a16="http://schemas.microsoft.com/office/drawing/2014/main" id="{26E5AAFF-BEE7-19BC-4BC6-7F0ECEB8FC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514799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18E4C-BA48-E3E4-48C9-74014FF0578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26F33E-3003-0B90-1758-9BB89A4685F2}"/>
              </a:ext>
            </a:extLst>
          </p:cNvPr>
          <p:cNvSpPr>
            <a:spLocks noGrp="1"/>
          </p:cNvSpPr>
          <p:nvPr>
            <p:ph type="ctrTitle"/>
          </p:nvPr>
        </p:nvSpPr>
        <p:spPr/>
        <p:txBody>
          <a:bodyPr/>
          <a:lstStyle/>
          <a:p>
            <a:r>
              <a:rPr lang="nl-BE" dirty="0"/>
              <a:t>Inrichting WP, praktijklokalen, labo</a:t>
            </a:r>
          </a:p>
        </p:txBody>
      </p:sp>
      <p:sp>
        <p:nvSpPr>
          <p:cNvPr id="3" name="Ondertitel 2">
            <a:extLst>
              <a:ext uri="{FF2B5EF4-FFF2-40B4-BE49-F238E27FC236}">
                <a16:creationId xmlns:a16="http://schemas.microsoft.com/office/drawing/2014/main" id="{962A98DC-BA99-50D1-944A-1F89F0311517}"/>
              </a:ext>
            </a:extLst>
          </p:cNvPr>
          <p:cNvSpPr>
            <a:spLocks noGrp="1"/>
          </p:cNvSpPr>
          <p:nvPr>
            <p:ph type="subTitle" idx="1"/>
          </p:nvPr>
        </p:nvSpPr>
        <p:spPr/>
        <p:txBody>
          <a:bodyPr/>
          <a:lstStyle/>
          <a:p>
            <a:r>
              <a:rPr lang="nl-BE" dirty="0"/>
              <a:t>WP hout, metaal, enz..</a:t>
            </a:r>
          </a:p>
          <a:p>
            <a:endParaRPr lang="nl-BE" dirty="0"/>
          </a:p>
        </p:txBody>
      </p:sp>
      <p:sp>
        <p:nvSpPr>
          <p:cNvPr id="14" name="Tijdelijke aanduiding voor inhoud 2">
            <a:extLst>
              <a:ext uri="{FF2B5EF4-FFF2-40B4-BE49-F238E27FC236}">
                <a16:creationId xmlns:a16="http://schemas.microsoft.com/office/drawing/2014/main" id="{34F4C092-008B-9E46-4AAD-6F50967F4336}"/>
              </a:ext>
            </a:extLst>
          </p:cNvPr>
          <p:cNvSpPr txBox="1">
            <a:spLocks/>
          </p:cNvSpPr>
          <p:nvPr/>
        </p:nvSpPr>
        <p:spPr>
          <a:xfrm>
            <a:off x="1522799" y="4121149"/>
            <a:ext cx="16562116" cy="10431442"/>
          </a:xfrm>
          <a:prstGeom prst="rect">
            <a:avLst/>
          </a:prstGeom>
        </p:spPr>
        <p:txBody>
          <a:bodyPr vert="horz" lIns="0" tIns="0" rIns="0" bIns="0" rtlCol="0">
            <a:normAutofit fontScale="77500" lnSpcReduction="20000"/>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BE" sz="5600" b="1" dirty="0">
                <a:solidFill>
                  <a:srgbClr val="FF0000"/>
                </a:solidFill>
              </a:rPr>
              <a:t>WP hout, metaal, enz..</a:t>
            </a:r>
          </a:p>
          <a:p>
            <a:pPr marL="1774302" lvl="1" indent="-685800">
              <a:buFont typeface="Arial" panose="020B0604020202020204" pitchFamily="34" charset="0"/>
              <a:buChar char="•"/>
            </a:pPr>
            <a:r>
              <a:rPr lang="nl-BE" sz="5600" dirty="0"/>
              <a:t>Rekening houden met grote werkstukken (werkzone, bediening)</a:t>
            </a:r>
          </a:p>
          <a:p>
            <a:pPr marL="1774302" lvl="1" indent="-685800">
              <a:buFont typeface="Arial" panose="020B0604020202020204" pitchFamily="34" charset="0"/>
              <a:buChar char="•"/>
            </a:pPr>
            <a:r>
              <a:rPr lang="nl-BE" sz="5600" dirty="0"/>
              <a:t>Rekening houden terugslag werkstukken</a:t>
            </a:r>
          </a:p>
          <a:p>
            <a:pPr marL="685800" indent="-685800">
              <a:buFont typeface="Wingdings" panose="05000000000000000000" pitchFamily="2" charset="2"/>
              <a:buChar char="ü"/>
            </a:pPr>
            <a:r>
              <a:rPr lang="nl-BE" sz="5600" i="1" dirty="0"/>
              <a:t>Indien niet mogelijk door opstelling dan schermen voorzien</a:t>
            </a:r>
          </a:p>
          <a:p>
            <a:endParaRPr lang="nl-BE" sz="5600" i="1" dirty="0"/>
          </a:p>
          <a:p>
            <a:pPr marL="1774302" lvl="1" indent="-685800">
              <a:buFont typeface="Arial" panose="020B0604020202020204" pitchFamily="34" charset="0"/>
              <a:buChar char="•"/>
            </a:pPr>
            <a:r>
              <a:rPr lang="nl-BE" sz="5600" dirty="0"/>
              <a:t>Rekening houden met uitzwaai </a:t>
            </a:r>
          </a:p>
          <a:p>
            <a:pPr marL="685800" indent="-685800">
              <a:buFont typeface="Arial" panose="020B0604020202020204" pitchFamily="34" charset="0"/>
              <a:buChar char="•"/>
            </a:pPr>
            <a:endParaRPr lang="nl-BE" dirty="0"/>
          </a:p>
          <a:p>
            <a:pPr marL="685800" indent="-685800">
              <a:buFont typeface="Arial" panose="020B0604020202020204" pitchFamily="34" charset="0"/>
              <a:buChar char="•"/>
            </a:pPr>
            <a:endParaRPr lang="nl-BE" dirty="0"/>
          </a:p>
          <a:p>
            <a:pPr marL="685800" indent="-685800">
              <a:buFont typeface="Arial" panose="020B0604020202020204" pitchFamily="34" charset="0"/>
              <a:buChar char="•"/>
            </a:pPr>
            <a:endParaRPr lang="nl-BE" dirty="0"/>
          </a:p>
          <a:p>
            <a:pPr marL="685800" indent="-685800">
              <a:buFont typeface="Arial" panose="020B0604020202020204" pitchFamily="34" charset="0"/>
              <a:buChar char="•"/>
            </a:pPr>
            <a:endParaRPr lang="nl-BE" dirty="0"/>
          </a:p>
          <a:p>
            <a:endParaRPr lang="nl-BE" dirty="0"/>
          </a:p>
          <a:p>
            <a:pPr marL="1774302" lvl="1" indent="-685800">
              <a:buFont typeface="Arial" panose="020B0604020202020204" pitchFamily="34" charset="0"/>
              <a:buChar char="•"/>
            </a:pPr>
            <a:r>
              <a:rPr lang="nl-BE" sz="5600" dirty="0"/>
              <a:t>Rekening houden met tijdelijke uitbreiding werkstukzone</a:t>
            </a:r>
          </a:p>
          <a:p>
            <a:pPr lvl="1"/>
            <a:r>
              <a:rPr lang="nl-BE" sz="5600" dirty="0"/>
              <a:t>     (</a:t>
            </a:r>
            <a:r>
              <a:rPr lang="nl-BE" sz="5600" dirty="0" err="1"/>
              <a:t>bvb</a:t>
            </a:r>
            <a:r>
              <a:rPr lang="nl-BE" sz="5600" dirty="0"/>
              <a:t>: invalswerk verticale frees hout, beugelzaagmachine)</a:t>
            </a:r>
          </a:p>
          <a:p>
            <a:pPr marL="1774302" lvl="1" indent="-685800">
              <a:buFont typeface="Arial" panose="020B0604020202020204" pitchFamily="34" charset="0"/>
              <a:buChar char="•"/>
            </a:pPr>
            <a:r>
              <a:rPr lang="nl-BE" sz="5600" dirty="0"/>
              <a:t>Ook bedieningszone/werkzone voorzien aan alle zijden (</a:t>
            </a:r>
            <a:r>
              <a:rPr lang="nl-BE" sz="5600" dirty="0" err="1"/>
              <a:t>bvb</a:t>
            </a:r>
            <a:r>
              <a:rPr lang="nl-BE" sz="5600" dirty="0"/>
              <a:t> voor onderhoud, herstelling ) </a:t>
            </a:r>
          </a:p>
          <a:p>
            <a:r>
              <a:rPr lang="nl-BE" dirty="0"/>
              <a:t>      </a:t>
            </a:r>
          </a:p>
          <a:p>
            <a:pPr marL="685800" indent="-685800">
              <a:buFont typeface="Arial" panose="020B0604020202020204" pitchFamily="34" charset="0"/>
              <a:buChar char="•"/>
            </a:pPr>
            <a:endParaRPr lang="nl-BE" dirty="0"/>
          </a:p>
          <a:p>
            <a:endParaRPr lang="nl-BE" dirty="0"/>
          </a:p>
          <a:p>
            <a:pPr marL="685800" indent="-685800">
              <a:buFont typeface="Arial" panose="020B0604020202020204" pitchFamily="34" charset="0"/>
              <a:buChar char="•"/>
            </a:pPr>
            <a:endParaRPr lang="nl-BE" dirty="0"/>
          </a:p>
          <a:p>
            <a:pPr marL="685800" indent="-685800">
              <a:buFont typeface="Arial" panose="020B0604020202020204" pitchFamily="34" charset="0"/>
              <a:buChar char="•"/>
            </a:pPr>
            <a:endParaRPr lang="nl-BE" dirty="0"/>
          </a:p>
          <a:p>
            <a:endParaRPr lang="nl-BE" dirty="0"/>
          </a:p>
        </p:txBody>
      </p:sp>
      <p:pic>
        <p:nvPicPr>
          <p:cNvPr id="15" name="Afbeelding 14">
            <a:extLst>
              <a:ext uri="{FF2B5EF4-FFF2-40B4-BE49-F238E27FC236}">
                <a16:creationId xmlns:a16="http://schemas.microsoft.com/office/drawing/2014/main" id="{F6C2D27A-FB88-4109-FAE5-EE05582A47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1206" y="6536917"/>
            <a:ext cx="5533162" cy="4149869"/>
          </a:xfrm>
          <a:prstGeom prst="rect">
            <a:avLst/>
          </a:prstGeom>
        </p:spPr>
      </p:pic>
    </p:spTree>
    <p:extLst>
      <p:ext uri="{BB962C8B-B14F-4D97-AF65-F5344CB8AC3E}">
        <p14:creationId xmlns:p14="http://schemas.microsoft.com/office/powerpoint/2010/main" val="4112424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2D175-2A0A-1564-1C59-84272A81BBA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BDAB7A0-EFB2-2F8C-12BE-E5DC3702D90C}"/>
              </a:ext>
            </a:extLst>
          </p:cNvPr>
          <p:cNvSpPr>
            <a:spLocks noGrp="1"/>
          </p:cNvSpPr>
          <p:nvPr>
            <p:ph type="ctrTitle"/>
          </p:nvPr>
        </p:nvSpPr>
        <p:spPr/>
        <p:txBody>
          <a:bodyPr/>
          <a:lstStyle/>
          <a:p>
            <a:r>
              <a:rPr lang="nl-BE" dirty="0"/>
              <a:t>Inrichting WP, praktijklokalen, labo</a:t>
            </a:r>
          </a:p>
        </p:txBody>
      </p:sp>
      <p:sp>
        <p:nvSpPr>
          <p:cNvPr id="3" name="Ondertitel 2">
            <a:extLst>
              <a:ext uri="{FF2B5EF4-FFF2-40B4-BE49-F238E27FC236}">
                <a16:creationId xmlns:a16="http://schemas.microsoft.com/office/drawing/2014/main" id="{F96C6249-367C-3693-A7F9-66E976EB171D}"/>
              </a:ext>
            </a:extLst>
          </p:cNvPr>
          <p:cNvSpPr>
            <a:spLocks noGrp="1"/>
          </p:cNvSpPr>
          <p:nvPr>
            <p:ph type="subTitle" idx="1"/>
          </p:nvPr>
        </p:nvSpPr>
        <p:spPr/>
        <p:txBody>
          <a:bodyPr/>
          <a:lstStyle/>
          <a:p>
            <a:r>
              <a:rPr lang="nl-BE" dirty="0"/>
              <a:t>Voorbeeld Werkplaats hout </a:t>
            </a:r>
          </a:p>
        </p:txBody>
      </p:sp>
      <p:sp>
        <p:nvSpPr>
          <p:cNvPr id="14" name="Tijdelijke aanduiding voor inhoud 2">
            <a:extLst>
              <a:ext uri="{FF2B5EF4-FFF2-40B4-BE49-F238E27FC236}">
                <a16:creationId xmlns:a16="http://schemas.microsoft.com/office/drawing/2014/main" id="{013EFA51-95F5-CE14-3870-A1A59456C1E6}"/>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4" name="Picture 2">
            <a:extLst>
              <a:ext uri="{FF2B5EF4-FFF2-40B4-BE49-F238E27FC236}">
                <a16:creationId xmlns:a16="http://schemas.microsoft.com/office/drawing/2014/main" id="{58EEE6F1-058A-AFA2-31A8-1828EB6308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t="2791"/>
          <a:stretch>
            <a:fillRect/>
          </a:stretch>
        </p:blipFill>
        <p:spPr>
          <a:xfrm>
            <a:off x="-1" y="3820438"/>
            <a:ext cx="10141001" cy="8706112"/>
          </a:xfrm>
          <a:prstGeom prst="rect">
            <a:avLst/>
          </a:prstGeom>
          <a:noFill/>
        </p:spPr>
      </p:pic>
      <p:pic>
        <p:nvPicPr>
          <p:cNvPr id="5" name="Afbeelding 4">
            <a:extLst>
              <a:ext uri="{FF2B5EF4-FFF2-40B4-BE49-F238E27FC236}">
                <a16:creationId xmlns:a16="http://schemas.microsoft.com/office/drawing/2014/main" id="{053F1A4E-4966-0E2C-17E8-44F1C9EC9675}"/>
              </a:ext>
            </a:extLst>
          </p:cNvPr>
          <p:cNvPicPr>
            <a:picLocks noChangeAspect="1"/>
          </p:cNvPicPr>
          <p:nvPr/>
        </p:nvPicPr>
        <p:blipFill>
          <a:blip r:embed="rId3"/>
          <a:stretch>
            <a:fillRect/>
          </a:stretch>
        </p:blipFill>
        <p:spPr>
          <a:xfrm>
            <a:off x="11657714" y="2566014"/>
            <a:ext cx="9577646" cy="5371042"/>
          </a:xfrm>
          <a:prstGeom prst="rect">
            <a:avLst/>
          </a:prstGeom>
        </p:spPr>
      </p:pic>
      <p:pic>
        <p:nvPicPr>
          <p:cNvPr id="6" name="Afbeelding 5">
            <a:extLst>
              <a:ext uri="{FF2B5EF4-FFF2-40B4-BE49-F238E27FC236}">
                <a16:creationId xmlns:a16="http://schemas.microsoft.com/office/drawing/2014/main" id="{01E96CE8-DE51-BBD8-0C7B-A0D19B11F47A}"/>
              </a:ext>
            </a:extLst>
          </p:cNvPr>
          <p:cNvPicPr>
            <a:picLocks noChangeAspect="1"/>
          </p:cNvPicPr>
          <p:nvPr/>
        </p:nvPicPr>
        <p:blipFill>
          <a:blip r:embed="rId4"/>
          <a:stretch>
            <a:fillRect/>
          </a:stretch>
        </p:blipFill>
        <p:spPr>
          <a:xfrm>
            <a:off x="15888860" y="7343292"/>
            <a:ext cx="8496945" cy="6372708"/>
          </a:xfrm>
          <a:prstGeom prst="rect">
            <a:avLst/>
          </a:prstGeom>
        </p:spPr>
      </p:pic>
      <p:pic>
        <p:nvPicPr>
          <p:cNvPr id="7" name="Afbeelding 6">
            <a:extLst>
              <a:ext uri="{FF2B5EF4-FFF2-40B4-BE49-F238E27FC236}">
                <a16:creationId xmlns:a16="http://schemas.microsoft.com/office/drawing/2014/main" id="{9426430C-015B-134C-264B-CBE733693148}"/>
              </a:ext>
            </a:extLst>
          </p:cNvPr>
          <p:cNvPicPr>
            <a:picLocks noChangeAspect="1"/>
          </p:cNvPicPr>
          <p:nvPr/>
        </p:nvPicPr>
        <p:blipFill>
          <a:blip r:embed="rId5"/>
          <a:stretch>
            <a:fillRect/>
          </a:stretch>
        </p:blipFill>
        <p:spPr>
          <a:xfrm>
            <a:off x="10242989" y="8347610"/>
            <a:ext cx="2841621" cy="3791225"/>
          </a:xfrm>
          <a:prstGeom prst="rect">
            <a:avLst/>
          </a:prstGeom>
        </p:spPr>
      </p:pic>
    </p:spTree>
    <p:extLst>
      <p:ext uri="{BB962C8B-B14F-4D97-AF65-F5344CB8AC3E}">
        <p14:creationId xmlns:p14="http://schemas.microsoft.com/office/powerpoint/2010/main" val="4041691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C0ABD-98B2-A5EC-9DEA-DDD0633F55F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FEEA1BB-AEB6-7726-6AA7-04ABB51665A2}"/>
              </a:ext>
            </a:extLst>
          </p:cNvPr>
          <p:cNvSpPr>
            <a:spLocks noGrp="1"/>
          </p:cNvSpPr>
          <p:nvPr>
            <p:ph type="ctrTitle"/>
          </p:nvPr>
        </p:nvSpPr>
        <p:spPr/>
        <p:txBody>
          <a:bodyPr/>
          <a:lstStyle/>
          <a:p>
            <a:r>
              <a:rPr lang="nl-BE" dirty="0"/>
              <a:t>Inrichting WP, praktijklokalen, labo</a:t>
            </a:r>
          </a:p>
        </p:txBody>
      </p:sp>
      <p:sp>
        <p:nvSpPr>
          <p:cNvPr id="3" name="Ondertitel 2">
            <a:extLst>
              <a:ext uri="{FF2B5EF4-FFF2-40B4-BE49-F238E27FC236}">
                <a16:creationId xmlns:a16="http://schemas.microsoft.com/office/drawing/2014/main" id="{6531304E-5B5F-195C-7E0C-90275E692600}"/>
              </a:ext>
            </a:extLst>
          </p:cNvPr>
          <p:cNvSpPr>
            <a:spLocks noGrp="1"/>
          </p:cNvSpPr>
          <p:nvPr>
            <p:ph type="subTitle" idx="1"/>
          </p:nvPr>
        </p:nvSpPr>
        <p:spPr/>
        <p:txBody>
          <a:bodyPr/>
          <a:lstStyle/>
          <a:p>
            <a:r>
              <a:rPr lang="nl-NL" dirty="0"/>
              <a:t>Voorbeeld WP draaibanken (visgraatopstelling) + belijning werkzone</a:t>
            </a:r>
            <a:endParaRPr lang="nl-BE" dirty="0"/>
          </a:p>
        </p:txBody>
      </p:sp>
      <p:sp>
        <p:nvSpPr>
          <p:cNvPr id="14" name="Tijdelijke aanduiding voor inhoud 2">
            <a:extLst>
              <a:ext uri="{FF2B5EF4-FFF2-40B4-BE49-F238E27FC236}">
                <a16:creationId xmlns:a16="http://schemas.microsoft.com/office/drawing/2014/main" id="{B240C499-E9EC-CB65-5233-0E5315DC5873}"/>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9" name="Tijdelijke aanduiding voor inhoud 5" descr="E:\DCIM\100DICAM\DSCI0041.JPG">
            <a:extLst>
              <a:ext uri="{FF2B5EF4-FFF2-40B4-BE49-F238E27FC236}">
                <a16:creationId xmlns:a16="http://schemas.microsoft.com/office/drawing/2014/main" id="{456A9F37-B77A-A5F9-F131-8FD5C022AD5C}"/>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4337058"/>
            <a:ext cx="8247598" cy="7129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Afbeelding 9">
            <a:extLst>
              <a:ext uri="{FF2B5EF4-FFF2-40B4-BE49-F238E27FC236}">
                <a16:creationId xmlns:a16="http://schemas.microsoft.com/office/drawing/2014/main" id="{AF39D4AC-D8B3-ECC4-8133-22AFD610E638}"/>
              </a:ext>
            </a:extLst>
          </p:cNvPr>
          <p:cNvPicPr>
            <a:picLocks noChangeAspect="1"/>
          </p:cNvPicPr>
          <p:nvPr/>
        </p:nvPicPr>
        <p:blipFill>
          <a:blip r:embed="rId3"/>
          <a:stretch>
            <a:fillRect/>
          </a:stretch>
        </p:blipFill>
        <p:spPr>
          <a:xfrm>
            <a:off x="13987389" y="4314974"/>
            <a:ext cx="10395024" cy="7316194"/>
          </a:xfrm>
          <a:prstGeom prst="rect">
            <a:avLst/>
          </a:prstGeom>
        </p:spPr>
      </p:pic>
      <p:pic>
        <p:nvPicPr>
          <p:cNvPr id="11" name="Picture 2" descr="C:\Users\Francis\Pictures\belijning.PNG">
            <a:extLst>
              <a:ext uri="{FF2B5EF4-FFF2-40B4-BE49-F238E27FC236}">
                <a16:creationId xmlns:a16="http://schemas.microsoft.com/office/drawing/2014/main" id="{68574FAA-F316-A252-BE40-6296B539D2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7587" y="4337058"/>
            <a:ext cx="4999813" cy="4919357"/>
          </a:xfrm>
          <a:prstGeom prst="rect">
            <a:avLst/>
          </a:prstGeom>
          <a:noFill/>
          <a:extLst>
            <a:ext uri="{909E8E84-426E-40DD-AFC4-6F175D3DCCD1}">
              <a14:hiddenFill xmlns:a14="http://schemas.microsoft.com/office/drawing/2010/main">
                <a:solidFill>
                  <a:srgbClr val="FFFFFF"/>
                </a:solidFill>
              </a14:hiddenFill>
            </a:ext>
          </a:extLst>
        </p:spPr>
      </p:pic>
      <p:pic>
        <p:nvPicPr>
          <p:cNvPr id="12" name="Afbeelding 11">
            <a:extLst>
              <a:ext uri="{FF2B5EF4-FFF2-40B4-BE49-F238E27FC236}">
                <a16:creationId xmlns:a16="http://schemas.microsoft.com/office/drawing/2014/main" id="{540DC7F6-6221-2B06-69CC-0171F2EAAB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17587" y="9966141"/>
            <a:ext cx="4999813" cy="3749859"/>
          </a:xfrm>
          <a:prstGeom prst="rect">
            <a:avLst/>
          </a:prstGeom>
        </p:spPr>
      </p:pic>
    </p:spTree>
    <p:extLst>
      <p:ext uri="{BB962C8B-B14F-4D97-AF65-F5344CB8AC3E}">
        <p14:creationId xmlns:p14="http://schemas.microsoft.com/office/powerpoint/2010/main" val="200643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F32A6-6CD4-6166-D6A4-DDAD3C68BC8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1E7D57F-D6B9-DF13-1CF6-101446EAB41D}"/>
              </a:ext>
            </a:extLst>
          </p:cNvPr>
          <p:cNvSpPr>
            <a:spLocks noGrp="1"/>
          </p:cNvSpPr>
          <p:nvPr>
            <p:ph type="ctrTitle"/>
          </p:nvPr>
        </p:nvSpPr>
        <p:spPr/>
        <p:txBody>
          <a:bodyPr/>
          <a:lstStyle/>
          <a:p>
            <a:r>
              <a:rPr lang="nl-BE" dirty="0"/>
              <a:t>Inrichting WP, praktijklokalen, labo</a:t>
            </a:r>
          </a:p>
        </p:txBody>
      </p:sp>
      <p:sp>
        <p:nvSpPr>
          <p:cNvPr id="3" name="Ondertitel 2">
            <a:extLst>
              <a:ext uri="{FF2B5EF4-FFF2-40B4-BE49-F238E27FC236}">
                <a16:creationId xmlns:a16="http://schemas.microsoft.com/office/drawing/2014/main" id="{D6F87919-7A6C-F2E4-4972-3C275BE06BFC}"/>
              </a:ext>
            </a:extLst>
          </p:cNvPr>
          <p:cNvSpPr>
            <a:spLocks noGrp="1"/>
          </p:cNvSpPr>
          <p:nvPr>
            <p:ph type="subTitle" idx="1"/>
          </p:nvPr>
        </p:nvSpPr>
        <p:spPr/>
        <p:txBody>
          <a:bodyPr/>
          <a:lstStyle/>
          <a:p>
            <a:r>
              <a:rPr lang="nl-BE" dirty="0"/>
              <a:t>opstelling AM ???? Aankoppeling AM ???</a:t>
            </a:r>
          </a:p>
        </p:txBody>
      </p:sp>
      <p:sp>
        <p:nvSpPr>
          <p:cNvPr id="14" name="Tijdelijke aanduiding voor inhoud 2">
            <a:extLst>
              <a:ext uri="{FF2B5EF4-FFF2-40B4-BE49-F238E27FC236}">
                <a16:creationId xmlns:a16="http://schemas.microsoft.com/office/drawing/2014/main" id="{A1B5E0C7-D092-77B2-A89F-E0D7BA89A616}"/>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8" name="Tijdelijke aanduiding voor inhoud 3">
            <a:extLst>
              <a:ext uri="{FF2B5EF4-FFF2-40B4-BE49-F238E27FC236}">
                <a16:creationId xmlns:a16="http://schemas.microsoft.com/office/drawing/2014/main" id="{E624C026-2978-257D-3F32-6CCAC3220B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2799" y="5247625"/>
            <a:ext cx="5868000" cy="7824001"/>
          </a:xfrm>
          <a:prstGeom prst="rect">
            <a:avLst/>
          </a:prstGeom>
        </p:spPr>
      </p:pic>
      <p:pic>
        <p:nvPicPr>
          <p:cNvPr id="10" name="Afbeelding 9">
            <a:extLst>
              <a:ext uri="{FF2B5EF4-FFF2-40B4-BE49-F238E27FC236}">
                <a16:creationId xmlns:a16="http://schemas.microsoft.com/office/drawing/2014/main" id="{88D6C15F-15C8-977E-121F-4FA082480C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59950" y="5247625"/>
            <a:ext cx="5940953" cy="7921270"/>
          </a:xfrm>
          <a:prstGeom prst="rect">
            <a:avLst/>
          </a:prstGeom>
        </p:spPr>
      </p:pic>
      <p:pic>
        <p:nvPicPr>
          <p:cNvPr id="11" name="Afbeelding 10">
            <a:extLst>
              <a:ext uri="{FF2B5EF4-FFF2-40B4-BE49-F238E27FC236}">
                <a16:creationId xmlns:a16="http://schemas.microsoft.com/office/drawing/2014/main" id="{CC165D0A-A7A7-441B-D608-BEEC306F71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48182" y="5247625"/>
            <a:ext cx="5913000" cy="7884000"/>
          </a:xfrm>
          <a:prstGeom prst="rect">
            <a:avLst/>
          </a:prstGeom>
        </p:spPr>
      </p:pic>
      <mc:AlternateContent xmlns:mc="http://schemas.openxmlformats.org/markup-compatibility/2006" xmlns:p14="http://schemas.microsoft.com/office/powerpoint/2010/main">
        <mc:Choice Requires="p14">
          <p:contentPart p14:bwMode="auto" r:id="rId5">
            <p14:nvContentPartPr>
              <p14:cNvPr id="28" name="Inkt 27">
                <a:extLst>
                  <a:ext uri="{FF2B5EF4-FFF2-40B4-BE49-F238E27FC236}">
                    <a16:creationId xmlns:a16="http://schemas.microsoft.com/office/drawing/2014/main" id="{CEE81734-DB90-7AA1-56FA-58BD9F872766}"/>
                  </a:ext>
                </a:extLst>
              </p14:cNvPr>
              <p14:cNvContentPartPr/>
              <p14:nvPr/>
            </p14:nvContentPartPr>
            <p14:xfrm>
              <a:off x="735747" y="3893110"/>
              <a:ext cx="22861800" cy="9351360"/>
            </p14:xfrm>
          </p:contentPart>
        </mc:Choice>
        <mc:Fallback xmlns="">
          <p:pic>
            <p:nvPicPr>
              <p:cNvPr id="28" name="Inkt 27">
                <a:extLst>
                  <a:ext uri="{FF2B5EF4-FFF2-40B4-BE49-F238E27FC236}">
                    <a16:creationId xmlns:a16="http://schemas.microsoft.com/office/drawing/2014/main" id="{CEE81734-DB90-7AA1-56FA-58BD9F872766}"/>
                  </a:ext>
                </a:extLst>
              </p:cNvPr>
              <p:cNvPicPr/>
              <p:nvPr/>
            </p:nvPicPr>
            <p:blipFill>
              <a:blip r:embed="rId6"/>
              <a:stretch>
                <a:fillRect/>
              </a:stretch>
            </p:blipFill>
            <p:spPr>
              <a:xfrm>
                <a:off x="700107" y="3857110"/>
                <a:ext cx="22933440" cy="9423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31" name="Inkt 30">
                <a:extLst>
                  <a:ext uri="{FF2B5EF4-FFF2-40B4-BE49-F238E27FC236}">
                    <a16:creationId xmlns:a16="http://schemas.microsoft.com/office/drawing/2014/main" id="{730E39D4-B062-288D-34B2-6EFEDDE2B9CE}"/>
                  </a:ext>
                </a:extLst>
              </p14:cNvPr>
              <p14:cNvContentPartPr/>
              <p14:nvPr/>
            </p14:nvContentPartPr>
            <p14:xfrm>
              <a:off x="766707" y="3273190"/>
              <a:ext cx="22712400" cy="9940680"/>
            </p14:xfrm>
          </p:contentPart>
        </mc:Choice>
        <mc:Fallback xmlns="">
          <p:pic>
            <p:nvPicPr>
              <p:cNvPr id="31" name="Inkt 30">
                <a:extLst>
                  <a:ext uri="{FF2B5EF4-FFF2-40B4-BE49-F238E27FC236}">
                    <a16:creationId xmlns:a16="http://schemas.microsoft.com/office/drawing/2014/main" id="{730E39D4-B062-288D-34B2-6EFEDDE2B9CE}"/>
                  </a:ext>
                </a:extLst>
              </p:cNvPr>
              <p:cNvPicPr/>
              <p:nvPr/>
            </p:nvPicPr>
            <p:blipFill>
              <a:blip r:embed="rId8"/>
              <a:stretch>
                <a:fillRect/>
              </a:stretch>
            </p:blipFill>
            <p:spPr>
              <a:xfrm>
                <a:off x="730707" y="3237190"/>
                <a:ext cx="22784040" cy="10012320"/>
              </a:xfrm>
              <a:prstGeom prst="rect">
                <a:avLst/>
              </a:prstGeom>
            </p:spPr>
          </p:pic>
        </mc:Fallback>
      </mc:AlternateContent>
    </p:spTree>
    <p:extLst>
      <p:ext uri="{BB962C8B-B14F-4D97-AF65-F5344CB8AC3E}">
        <p14:creationId xmlns:p14="http://schemas.microsoft.com/office/powerpoint/2010/main" val="2251146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D3BBC-8CCF-ECBC-B89B-513DDD0B306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195CC9F-39D0-91B7-7D23-15811E5EE089}"/>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D657B0AD-B699-6048-1512-9F101593BCFC}"/>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4" name="Tijdelijke aanduiding voor inhoud 3">
            <a:extLst>
              <a:ext uri="{FF2B5EF4-FFF2-40B4-BE49-F238E27FC236}">
                <a16:creationId xmlns:a16="http://schemas.microsoft.com/office/drawing/2014/main" id="{0A9C6039-352B-19DC-5386-1E9BF64836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5886" y="6552330"/>
            <a:ext cx="3672407" cy="3851820"/>
          </a:xfrm>
        </p:spPr>
      </p:pic>
      <p:pic>
        <p:nvPicPr>
          <p:cNvPr id="5" name="Afbeelding 4">
            <a:extLst>
              <a:ext uri="{FF2B5EF4-FFF2-40B4-BE49-F238E27FC236}">
                <a16:creationId xmlns:a16="http://schemas.microsoft.com/office/drawing/2014/main" id="{0C9DC7D7-2EF3-F9D9-FD80-B1F9AC7A6A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58050" y="3480619"/>
            <a:ext cx="9001564" cy="9179005"/>
          </a:xfrm>
          <a:prstGeom prst="rect">
            <a:avLst/>
          </a:prstGeom>
        </p:spPr>
      </p:pic>
      <p:pic>
        <p:nvPicPr>
          <p:cNvPr id="7" name="Tijdelijke aanduiding voor inhoud 3">
            <a:extLst>
              <a:ext uri="{FF2B5EF4-FFF2-40B4-BE49-F238E27FC236}">
                <a16:creationId xmlns:a16="http://schemas.microsoft.com/office/drawing/2014/main" id="{DC7DB435-E225-191E-7589-4CFD35CFD9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798" y="3480619"/>
            <a:ext cx="8751459" cy="9179005"/>
          </a:xfrm>
          <a:prstGeom prst="rect">
            <a:avLst/>
          </a:prstGeom>
        </p:spPr>
      </p:pic>
    </p:spTree>
    <p:extLst>
      <p:ext uri="{BB962C8B-B14F-4D97-AF65-F5344CB8AC3E}">
        <p14:creationId xmlns:p14="http://schemas.microsoft.com/office/powerpoint/2010/main" val="2138437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0E037-8F55-99EB-87F4-5EA48CF5A10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0E87D03-D338-81AC-D027-FCAEB451571E}"/>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C4766B77-A0CC-F2DF-FADF-2929AD566118}"/>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0FE4F829-B4B2-6729-97FF-955A3070420E}"/>
              </a:ext>
            </a:extLst>
          </p:cNvPr>
          <p:cNvSpPr>
            <a:spLocks noGrp="1"/>
          </p:cNvSpPr>
          <p:nvPr>
            <p:ph type="subTitle" idx="1"/>
          </p:nvPr>
        </p:nvSpPr>
        <p:spPr/>
        <p:txBody>
          <a:bodyPr/>
          <a:lstStyle/>
          <a:p>
            <a:r>
              <a:rPr lang="nl-BE" dirty="0"/>
              <a:t>Opslag gasflessen, gevaarlijke producten</a:t>
            </a:r>
          </a:p>
        </p:txBody>
      </p:sp>
      <p:pic>
        <p:nvPicPr>
          <p:cNvPr id="8" name="Tijdelijke aanduiding voor inhoud 3">
            <a:extLst>
              <a:ext uri="{FF2B5EF4-FFF2-40B4-BE49-F238E27FC236}">
                <a16:creationId xmlns:a16="http://schemas.microsoft.com/office/drawing/2014/main" id="{7BC60D19-F557-B498-3923-F3BEE8D850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860" y="4072752"/>
            <a:ext cx="7725725" cy="5253493"/>
          </a:xfrm>
          <a:prstGeom prst="rect">
            <a:avLst/>
          </a:prstGeom>
        </p:spPr>
      </p:pic>
      <p:pic>
        <p:nvPicPr>
          <p:cNvPr id="9" name="Afbeelding 8">
            <a:extLst>
              <a:ext uri="{FF2B5EF4-FFF2-40B4-BE49-F238E27FC236}">
                <a16:creationId xmlns:a16="http://schemas.microsoft.com/office/drawing/2014/main" id="{E261BADA-38CE-AB82-B372-259F2ECE72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6607" y="4072752"/>
            <a:ext cx="6991946" cy="9322594"/>
          </a:xfrm>
          <a:prstGeom prst="rect">
            <a:avLst/>
          </a:prstGeom>
        </p:spPr>
      </p:pic>
      <p:pic>
        <p:nvPicPr>
          <p:cNvPr id="10" name="Afbeelding 9">
            <a:extLst>
              <a:ext uri="{FF2B5EF4-FFF2-40B4-BE49-F238E27FC236}">
                <a16:creationId xmlns:a16="http://schemas.microsoft.com/office/drawing/2014/main" id="{A9C75C00-84E7-E22B-8165-C257DF8A6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1104" y="3671912"/>
            <a:ext cx="8818938" cy="6223651"/>
          </a:xfrm>
          <a:prstGeom prst="rect">
            <a:avLst/>
          </a:prstGeom>
        </p:spPr>
      </p:pic>
    </p:spTree>
    <p:extLst>
      <p:ext uri="{BB962C8B-B14F-4D97-AF65-F5344CB8AC3E}">
        <p14:creationId xmlns:p14="http://schemas.microsoft.com/office/powerpoint/2010/main" val="851061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EE3FD-3A5C-BC62-5119-FA0B0E1BF13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A8F1EE6-9FDF-296C-8129-20AD35651A30}"/>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59EBFC11-B7B6-6E75-9B9B-8E8FEC4D5DA5}"/>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0216D1F5-9814-535C-CF24-0E81AD9B77CD}"/>
              </a:ext>
            </a:extLst>
          </p:cNvPr>
          <p:cNvSpPr>
            <a:spLocks noGrp="1"/>
          </p:cNvSpPr>
          <p:nvPr>
            <p:ph type="subTitle" idx="1"/>
          </p:nvPr>
        </p:nvSpPr>
        <p:spPr/>
        <p:txBody>
          <a:bodyPr/>
          <a:lstStyle/>
          <a:p>
            <a:r>
              <a:rPr lang="nl-NL" dirty="0"/>
              <a:t>CNC afdeling met PC opstelling (ergonomie, lichtinval, enz.) </a:t>
            </a:r>
            <a:endParaRPr lang="nl-BE" dirty="0"/>
          </a:p>
        </p:txBody>
      </p:sp>
      <p:pic>
        <p:nvPicPr>
          <p:cNvPr id="8" name="Afbeelding 7">
            <a:extLst>
              <a:ext uri="{FF2B5EF4-FFF2-40B4-BE49-F238E27FC236}">
                <a16:creationId xmlns:a16="http://schemas.microsoft.com/office/drawing/2014/main" id="{C9539330-FDE9-A0C1-9C0A-299D74A9C8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2799" y="4073913"/>
            <a:ext cx="5064836" cy="9004151"/>
          </a:xfrm>
          <a:prstGeom prst="rect">
            <a:avLst/>
          </a:prstGeom>
        </p:spPr>
      </p:pic>
      <p:pic>
        <p:nvPicPr>
          <p:cNvPr id="9" name="Afbeelding 8">
            <a:extLst>
              <a:ext uri="{FF2B5EF4-FFF2-40B4-BE49-F238E27FC236}">
                <a16:creationId xmlns:a16="http://schemas.microsoft.com/office/drawing/2014/main" id="{0DF65215-431D-26B0-660D-08B3421291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40954" y="4121144"/>
            <a:ext cx="5064836" cy="9004156"/>
          </a:xfrm>
          <a:prstGeom prst="rect">
            <a:avLst/>
          </a:prstGeom>
        </p:spPr>
      </p:pic>
      <p:pic>
        <p:nvPicPr>
          <p:cNvPr id="10" name="Tijdelijke aanduiding voor inhoud 3">
            <a:extLst>
              <a:ext uri="{FF2B5EF4-FFF2-40B4-BE49-F238E27FC236}">
                <a16:creationId xmlns:a16="http://schemas.microsoft.com/office/drawing/2014/main" id="{D412ECA8-EE93-5176-8404-19E956793D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359110" y="4121144"/>
            <a:ext cx="5064836" cy="9004156"/>
          </a:xfrm>
          <a:prstGeom prst="rect">
            <a:avLst/>
          </a:prstGeom>
        </p:spPr>
      </p:pic>
    </p:spTree>
    <p:extLst>
      <p:ext uri="{BB962C8B-B14F-4D97-AF65-F5344CB8AC3E}">
        <p14:creationId xmlns:p14="http://schemas.microsoft.com/office/powerpoint/2010/main" val="250352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FEE77-2299-AE5B-39E6-23E9FDA8F41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C2A6D86-6CAC-0E09-F7AF-843984065FBF}"/>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EC64DAA4-EF4E-85D4-5739-9C7AC8AD6B4C}"/>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E06D6C18-69A1-E282-26FC-85A1A74F87E4}"/>
              </a:ext>
            </a:extLst>
          </p:cNvPr>
          <p:cNvSpPr>
            <a:spLocks noGrp="1"/>
          </p:cNvSpPr>
          <p:nvPr>
            <p:ph type="subTitle" idx="1"/>
          </p:nvPr>
        </p:nvSpPr>
        <p:spPr/>
        <p:txBody>
          <a:bodyPr/>
          <a:lstStyle/>
          <a:p>
            <a:r>
              <a:rPr lang="nl-NL" dirty="0"/>
              <a:t>PC klassen (ergonomie, lichtinval, </a:t>
            </a:r>
            <a:r>
              <a:rPr lang="nl-NL" dirty="0" err="1"/>
              <a:t>enz</a:t>
            </a:r>
            <a:r>
              <a:rPr lang="nl-NL" dirty="0"/>
              <a:t>,) </a:t>
            </a:r>
            <a:endParaRPr lang="nl-BE" dirty="0"/>
          </a:p>
        </p:txBody>
      </p:sp>
      <p:pic>
        <p:nvPicPr>
          <p:cNvPr id="3" name="Tijdelijke aanduiding voor inhoud 3">
            <a:extLst>
              <a:ext uri="{FF2B5EF4-FFF2-40B4-BE49-F238E27FC236}">
                <a16:creationId xmlns:a16="http://schemas.microsoft.com/office/drawing/2014/main" id="{E6550AA1-5076-F3F9-0620-52F0550F29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799" y="3871032"/>
            <a:ext cx="21269519" cy="8244000"/>
          </a:xfrm>
          <a:prstGeom prst="rect">
            <a:avLst/>
          </a:prstGeom>
        </p:spPr>
      </p:pic>
    </p:spTree>
    <p:extLst>
      <p:ext uri="{BB962C8B-B14F-4D97-AF65-F5344CB8AC3E}">
        <p14:creationId xmlns:p14="http://schemas.microsoft.com/office/powerpoint/2010/main" val="3363284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E04F0-322B-A306-497B-7A102E6C07A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548002-BB5A-5B8A-4C0E-9D535C4566EA}"/>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E1390458-9DB0-BDB2-2878-CED3FF4BD5BF}"/>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0F7A66EF-C329-F9E9-45FF-ECD5DC072BE5}"/>
              </a:ext>
            </a:extLst>
          </p:cNvPr>
          <p:cNvSpPr>
            <a:spLocks noGrp="1"/>
          </p:cNvSpPr>
          <p:nvPr>
            <p:ph type="subTitle" idx="1"/>
          </p:nvPr>
        </p:nvSpPr>
        <p:spPr/>
        <p:txBody>
          <a:bodyPr/>
          <a:lstStyle/>
          <a:p>
            <a:r>
              <a:rPr lang="nl-NL" dirty="0"/>
              <a:t>PC klassen (ergonomie, lichtinval, enz.) </a:t>
            </a:r>
            <a:endParaRPr lang="nl-BE" dirty="0"/>
          </a:p>
        </p:txBody>
      </p:sp>
      <p:pic>
        <p:nvPicPr>
          <p:cNvPr id="4" name="Tijdelijke aanduiding voor inhoud 4">
            <a:extLst>
              <a:ext uri="{FF2B5EF4-FFF2-40B4-BE49-F238E27FC236}">
                <a16:creationId xmlns:a16="http://schemas.microsoft.com/office/drawing/2014/main" id="{C88D6D0D-9EC5-37DA-22E7-361FB72981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5355110" y="5028890"/>
            <a:ext cx="9774840" cy="6768000"/>
          </a:xfrm>
          <a:prstGeom prst="rect">
            <a:avLst/>
          </a:prstGeom>
        </p:spPr>
      </p:pic>
      <p:sp>
        <p:nvSpPr>
          <p:cNvPr id="8" name="Tekstvak 7">
            <a:extLst>
              <a:ext uri="{FF2B5EF4-FFF2-40B4-BE49-F238E27FC236}">
                <a16:creationId xmlns:a16="http://schemas.microsoft.com/office/drawing/2014/main" id="{78094029-1C2C-00D9-4D76-85FAE60166CE}"/>
              </a:ext>
            </a:extLst>
          </p:cNvPr>
          <p:cNvSpPr txBox="1"/>
          <p:nvPr/>
        </p:nvSpPr>
        <p:spPr>
          <a:xfrm>
            <a:off x="2465343" y="3923799"/>
            <a:ext cx="13464072" cy="6699270"/>
          </a:xfrm>
          <a:prstGeom prst="rect">
            <a:avLst/>
          </a:prstGeom>
          <a:noFill/>
        </p:spPr>
        <p:txBody>
          <a:bodyPr wrap="square">
            <a:spAutoFit/>
          </a:bodyPr>
          <a:lstStyle/>
          <a:p>
            <a:pPr marL="342900" lvl="0" indent="-342900">
              <a:spcBef>
                <a:spcPct val="20000"/>
              </a:spcBef>
              <a:buFont typeface="Arial" panose="020B0604020202020204" pitchFamily="34" charset="0"/>
              <a:buChar char="•"/>
            </a:pPr>
            <a:endParaRPr lang="nl-BE" sz="3600" dirty="0">
              <a:solidFill>
                <a:srgbClr val="737373"/>
              </a:solidFill>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3">
                  <a:extLst>
                    <a:ext uri="{96DAC541-7B7A-43D3-8B79-37D633B846F1}">
                      <asvg:svgBlip xmlns:asvg="http://schemas.microsoft.com/office/drawing/2016/SVG/main" r:embed="rId4"/>
                    </a:ext>
                  </a:extLst>
                </a:blip>
              </a:buBlip>
              <a:tabLst/>
              <a:defRPr/>
            </a:pPr>
            <a:r>
              <a:rPr lang="nl-BE" sz="5600" dirty="0">
                <a:solidFill>
                  <a:srgbClr val="000000"/>
                </a:solidFill>
                <a:latin typeface="Flanders Art Sans" pitchFamily="2" charset="77"/>
              </a:rPr>
              <a:t>Bij de aankoop van </a:t>
            </a:r>
            <a:r>
              <a:rPr lang="nl-BE" sz="5600" dirty="0" err="1">
                <a:solidFill>
                  <a:srgbClr val="000000"/>
                </a:solidFill>
                <a:latin typeface="Flanders Art Sans" pitchFamily="2" charset="77"/>
              </a:rPr>
              <a:t>PC’s</a:t>
            </a:r>
            <a:r>
              <a:rPr lang="nl-BE" sz="5600" dirty="0">
                <a:solidFill>
                  <a:srgbClr val="000000"/>
                </a:solidFill>
                <a:latin typeface="Flanders Art Sans" pitchFamily="2" charset="77"/>
              </a:rPr>
              <a:t> hoort ook :</a:t>
            </a:r>
          </a:p>
          <a:p>
            <a:pPr marL="1485854" lvl="1" indent="-571500">
              <a:spcBef>
                <a:spcPct val="20000"/>
              </a:spcBef>
              <a:buFont typeface="Arial" panose="020B0604020202020204" pitchFamily="34" charset="0"/>
              <a:buChar char="•"/>
            </a:pPr>
            <a:r>
              <a:rPr lang="nl-BE" dirty="0">
                <a:solidFill>
                  <a:srgbClr val="737373"/>
                </a:solidFill>
              </a:rPr>
              <a:t>goed werkend internet</a:t>
            </a:r>
          </a:p>
          <a:p>
            <a:pPr marL="1485854" lvl="1" indent="-571500">
              <a:spcBef>
                <a:spcPct val="20000"/>
              </a:spcBef>
              <a:buFont typeface="Arial" panose="020B0604020202020204" pitchFamily="34" charset="0"/>
              <a:buChar char="•"/>
            </a:pPr>
            <a:r>
              <a:rPr lang="nl-BE" dirty="0">
                <a:solidFill>
                  <a:srgbClr val="737373"/>
                </a:solidFill>
              </a:rPr>
              <a:t>nette / veilige bekabeling</a:t>
            </a:r>
          </a:p>
          <a:p>
            <a:pPr marL="1485854" lvl="1" indent="-571500">
              <a:spcBef>
                <a:spcPct val="20000"/>
              </a:spcBef>
              <a:buFont typeface="Arial" panose="020B0604020202020204" pitchFamily="34" charset="0"/>
              <a:buChar char="•"/>
            </a:pPr>
            <a:r>
              <a:rPr lang="nl-BE" dirty="0">
                <a:solidFill>
                  <a:srgbClr val="737373"/>
                </a:solidFill>
              </a:rPr>
              <a:t>desktop of laptop?</a:t>
            </a:r>
          </a:p>
          <a:p>
            <a:pPr marL="1485854" lvl="1" indent="-571500">
              <a:spcBef>
                <a:spcPct val="20000"/>
              </a:spcBef>
              <a:buFont typeface="Arial" panose="020B0604020202020204" pitchFamily="34" charset="0"/>
              <a:buChar char="•"/>
            </a:pPr>
            <a:r>
              <a:rPr lang="nl-BE" dirty="0">
                <a:solidFill>
                  <a:srgbClr val="737373"/>
                </a:solidFill>
              </a:rPr>
              <a:t>afwerking door ICT </a:t>
            </a:r>
          </a:p>
          <a:p>
            <a:pPr lvl="0">
              <a:spcBef>
                <a:spcPct val="20000"/>
              </a:spcBef>
            </a:pPr>
            <a:endParaRPr lang="nl-BE" dirty="0">
              <a:solidFill>
                <a:srgbClr val="737373"/>
              </a:solidFill>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3">
                  <a:extLst>
                    <a:ext uri="{96DAC541-7B7A-43D3-8B79-37D633B846F1}">
                      <asvg:svgBlip xmlns:asvg="http://schemas.microsoft.com/office/drawing/2016/SVG/main" r:embed="rId4"/>
                    </a:ext>
                  </a:extLst>
                </a:blip>
              </a:buBlip>
              <a:tabLst/>
              <a:defRPr/>
            </a:pPr>
            <a:r>
              <a:rPr lang="nl-NL" sz="5600" dirty="0">
                <a:solidFill>
                  <a:srgbClr val="000000"/>
                </a:solidFill>
                <a:latin typeface="Flanders Art Sans" pitchFamily="2" charset="77"/>
              </a:rPr>
              <a:t>Voorzie in het budget ook de afwerking!</a:t>
            </a:r>
          </a:p>
          <a:p>
            <a:pPr lvl="0">
              <a:spcBef>
                <a:spcPct val="20000"/>
              </a:spcBef>
            </a:pPr>
            <a:endParaRPr lang="nl-BE" sz="3600" dirty="0">
              <a:solidFill>
                <a:srgbClr val="737373"/>
              </a:solidFill>
            </a:endParaRPr>
          </a:p>
        </p:txBody>
      </p:sp>
    </p:spTree>
    <p:extLst>
      <p:ext uri="{BB962C8B-B14F-4D97-AF65-F5344CB8AC3E}">
        <p14:creationId xmlns:p14="http://schemas.microsoft.com/office/powerpoint/2010/main" val="2771551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5FC25-A3EE-8B52-5C82-824515D5550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FDDBA63-7A40-77CC-70F1-A06D4B4AFFCA}"/>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88D729C5-27DE-2F22-EB1C-0307465210AE}"/>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96283134-D6DF-5498-32F5-B865490CB26D}"/>
              </a:ext>
            </a:extLst>
          </p:cNvPr>
          <p:cNvSpPr>
            <a:spLocks noGrp="1"/>
          </p:cNvSpPr>
          <p:nvPr>
            <p:ph type="subTitle" idx="1"/>
          </p:nvPr>
        </p:nvSpPr>
        <p:spPr/>
        <p:txBody>
          <a:bodyPr/>
          <a:lstStyle/>
          <a:p>
            <a:r>
              <a:rPr lang="nl-BE" dirty="0"/>
              <a:t>Lokaal elektriciteit</a:t>
            </a:r>
          </a:p>
        </p:txBody>
      </p:sp>
      <p:pic>
        <p:nvPicPr>
          <p:cNvPr id="4" name="Tijdelijke aanduiding voor inhoud 3">
            <a:extLst>
              <a:ext uri="{FF2B5EF4-FFF2-40B4-BE49-F238E27FC236}">
                <a16:creationId xmlns:a16="http://schemas.microsoft.com/office/drawing/2014/main" id="{14C0E249-5F49-C3A0-AB19-7695D8A4D5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799" y="3816000"/>
            <a:ext cx="9732230" cy="9900000"/>
          </a:xfrm>
          <a:prstGeom prst="rect">
            <a:avLst/>
          </a:prstGeom>
        </p:spPr>
      </p:pic>
      <p:pic>
        <p:nvPicPr>
          <p:cNvPr id="5" name="Afbeelding 4">
            <a:extLst>
              <a:ext uri="{FF2B5EF4-FFF2-40B4-BE49-F238E27FC236}">
                <a16:creationId xmlns:a16="http://schemas.microsoft.com/office/drawing/2014/main" id="{CB41F7C3-766A-99D3-8142-1DF22D5B11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88553" y="3816000"/>
            <a:ext cx="8992723" cy="9900000"/>
          </a:xfrm>
          <a:prstGeom prst="rect">
            <a:avLst/>
          </a:prstGeom>
        </p:spPr>
      </p:pic>
    </p:spTree>
    <p:extLst>
      <p:ext uri="{BB962C8B-B14F-4D97-AF65-F5344CB8AC3E}">
        <p14:creationId xmlns:p14="http://schemas.microsoft.com/office/powerpoint/2010/main" val="1498704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9D564-F057-7B9B-DEE6-6F968494949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494157D-96B5-4DF3-B519-420C3AB3F1E2}"/>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4E0745FD-7885-063B-23CA-26BC233EBA3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8" name="Picture 2" descr="https://cdn-01.media-brady.com/store/stbenl/media/catalog/product/d/m/dmeu_klt6_1_std.lang.all.jpg">
            <a:extLst>
              <a:ext uri="{FF2B5EF4-FFF2-40B4-BE49-F238E27FC236}">
                <a16:creationId xmlns:a16="http://schemas.microsoft.com/office/drawing/2014/main" id="{31884243-4A3F-EE90-D5E2-597A2FA154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799" y="3408817"/>
            <a:ext cx="16871696" cy="102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627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CEC7D-874A-03DC-9515-1966A8D0620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2956538-FEA6-4505-F5E4-614C3AFB8148}"/>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3CC95E89-A8F3-1C24-0354-58B6581D79C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F758E194-0230-B093-7C2A-E2BBEDA9E4C7}"/>
              </a:ext>
            </a:extLst>
          </p:cNvPr>
          <p:cNvSpPr txBox="1"/>
          <p:nvPr/>
        </p:nvSpPr>
        <p:spPr>
          <a:xfrm>
            <a:off x="1522798" y="3895439"/>
            <a:ext cx="20477666" cy="10973260"/>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Keukens</a:t>
            </a:r>
            <a:endParaRPr lang="nl-BE" sz="4400" b="1" dirty="0">
              <a:solidFill>
                <a:srgbClr val="FF0000"/>
              </a:solidFill>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Geen fornuizen op uiteinden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Geen friteuse op uiteinde (verplaatsbare </a:t>
            </a:r>
            <a:r>
              <a:rPr kumimoji="0" lang="nl-BE" sz="4800" b="0" i="1" u="none" strike="noStrike" kern="1200" cap="none" spc="0" normalizeH="0" baseline="0" noProof="0" dirty="0" err="1">
                <a:ln>
                  <a:noFill/>
                </a:ln>
                <a:solidFill>
                  <a:srgbClr val="000000"/>
                </a:solidFill>
                <a:effectLst/>
                <a:uLnTx/>
                <a:uFillTx/>
                <a:latin typeface="Flanders Art Sans" pitchFamily="2" charset="77"/>
                <a:ea typeface="+mn-ea"/>
                <a:cs typeface="+mn-cs"/>
              </a:rPr>
              <a:t>opkant</a:t>
            </a: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 voorzien)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Slipvrije vloer en geen toxische materialen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Handwaslavabo (handvrije kraanbediening)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Insectenhorren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Afzuiging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Aparte berging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Aparte </a:t>
            </a:r>
            <a:r>
              <a:rPr kumimoji="0" lang="nl-BE" sz="4800" b="0" i="1" u="none" strike="noStrike" kern="1200" cap="none" spc="0" normalizeH="0" baseline="0" noProof="0" dirty="0" err="1">
                <a:ln>
                  <a:noFill/>
                </a:ln>
                <a:solidFill>
                  <a:srgbClr val="000000"/>
                </a:solidFill>
                <a:effectLst/>
                <a:uLnTx/>
                <a:uFillTx/>
                <a:latin typeface="Flanders Art Sans" pitchFamily="2" charset="77"/>
                <a:ea typeface="+mn-ea"/>
                <a:cs typeface="+mn-cs"/>
              </a:rPr>
              <a:t>leshoek</a:t>
            </a: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 / eethoek</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Wasmachine + droogkast in apart lokaal aangesloten op </a:t>
            </a:r>
            <a:r>
              <a:rPr kumimoji="0" lang="nl-BE" sz="4800" b="0" i="1" u="none" strike="noStrike" kern="1200" cap="none" spc="0" normalizeH="0" baseline="0" noProof="0" dirty="0" err="1">
                <a:ln>
                  <a:noFill/>
                </a:ln>
                <a:solidFill>
                  <a:srgbClr val="000000"/>
                </a:solidFill>
                <a:effectLst/>
                <a:uLnTx/>
                <a:uFillTx/>
                <a:latin typeface="Flanders Art Sans" pitchFamily="2" charset="77"/>
                <a:ea typeface="+mn-ea"/>
                <a:cs typeface="+mn-cs"/>
              </a:rPr>
              <a:t>diff</a:t>
            </a:r>
            <a:r>
              <a:rPr kumimoji="0" lang="nl-BE" sz="4800" b="0" i="1" u="none" strike="noStrike" kern="1200" cap="none" spc="0" normalizeH="0" baseline="0" noProof="0" dirty="0">
                <a:ln>
                  <a:noFill/>
                </a:ln>
                <a:solidFill>
                  <a:srgbClr val="000000"/>
                </a:solidFill>
                <a:effectLst/>
                <a:uLnTx/>
                <a:uFillTx/>
                <a:latin typeface="Flanders Art Sans" pitchFamily="2" charset="77"/>
                <a:ea typeface="+mn-ea"/>
                <a:cs typeface="+mn-cs"/>
              </a:rPr>
              <a:t> 30 mA</a:t>
            </a:r>
          </a:p>
          <a:p>
            <a:pPr marL="714375" marR="0" lvl="1" algn="l" defTabSz="1828709" rtl="0" eaLnBrk="1" fontAlgn="auto" latinLnBrk="0" hangingPunct="1">
              <a:lnSpc>
                <a:spcPct val="90000"/>
              </a:lnSpc>
              <a:spcBef>
                <a:spcPts val="1000"/>
              </a:spcBef>
              <a:spcAft>
                <a:spcPts val="0"/>
              </a:spcAft>
              <a:buClr>
                <a:srgbClr val="C3004B"/>
              </a:buClr>
              <a:buSzTx/>
              <a:tabLst/>
              <a:defRPr/>
            </a:pPr>
            <a:endParaRPr lang="nl-BE"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3178879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A2E58-8811-BE12-EC27-669942433F3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D3AE60F-B2E5-D7FA-3186-801426AB1759}"/>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758E4F5F-B186-A66D-5CAE-13C60FA2F69A}"/>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0C803DAC-F5BA-B342-E2DC-DBEB693D2057}"/>
              </a:ext>
            </a:extLst>
          </p:cNvPr>
          <p:cNvSpPr>
            <a:spLocks noGrp="1"/>
          </p:cNvSpPr>
          <p:nvPr>
            <p:ph type="subTitle" idx="1"/>
          </p:nvPr>
        </p:nvSpPr>
        <p:spPr/>
        <p:txBody>
          <a:bodyPr/>
          <a:lstStyle/>
          <a:p>
            <a:r>
              <a:rPr lang="nl-BE" dirty="0"/>
              <a:t>Didactische keukens</a:t>
            </a:r>
          </a:p>
        </p:txBody>
      </p:sp>
      <p:pic>
        <p:nvPicPr>
          <p:cNvPr id="3" name="Afbeelding 2">
            <a:extLst>
              <a:ext uri="{FF2B5EF4-FFF2-40B4-BE49-F238E27FC236}">
                <a16:creationId xmlns:a16="http://schemas.microsoft.com/office/drawing/2014/main" id="{315ADF76-1397-A483-C426-81B5E03F3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2798" y="3820438"/>
            <a:ext cx="8474768" cy="6356076"/>
          </a:xfrm>
          <a:prstGeom prst="rect">
            <a:avLst/>
          </a:prstGeom>
        </p:spPr>
      </p:pic>
      <p:pic>
        <p:nvPicPr>
          <p:cNvPr id="7" name="Afbeelding 6">
            <a:extLst>
              <a:ext uri="{FF2B5EF4-FFF2-40B4-BE49-F238E27FC236}">
                <a16:creationId xmlns:a16="http://schemas.microsoft.com/office/drawing/2014/main" id="{6A358B80-681F-03D1-F31C-D6CB5EE572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03972" y="3775549"/>
            <a:ext cx="6235018" cy="6374013"/>
          </a:xfrm>
          <a:prstGeom prst="rect">
            <a:avLst/>
          </a:prstGeom>
        </p:spPr>
      </p:pic>
      <p:pic>
        <p:nvPicPr>
          <p:cNvPr id="8" name="Tijdelijke aanduiding voor inhoud 4">
            <a:extLst>
              <a:ext uri="{FF2B5EF4-FFF2-40B4-BE49-F238E27FC236}">
                <a16:creationId xmlns:a16="http://schemas.microsoft.com/office/drawing/2014/main" id="{15C7A9FA-0355-1266-31E2-AF6E8E22FC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75152" y="4794531"/>
            <a:ext cx="6785470" cy="4407889"/>
          </a:xfrm>
          <a:prstGeom prst="rect">
            <a:avLst/>
          </a:prstGeom>
        </p:spPr>
      </p:pic>
      <p:sp>
        <p:nvSpPr>
          <p:cNvPr id="9" name="Tekstvak 8">
            <a:extLst>
              <a:ext uri="{FF2B5EF4-FFF2-40B4-BE49-F238E27FC236}">
                <a16:creationId xmlns:a16="http://schemas.microsoft.com/office/drawing/2014/main" id="{B0B561E5-B88D-CD16-8CC7-8C2C7B8B17A2}"/>
              </a:ext>
            </a:extLst>
          </p:cNvPr>
          <p:cNvSpPr txBox="1"/>
          <p:nvPr/>
        </p:nvSpPr>
        <p:spPr>
          <a:xfrm>
            <a:off x="3845429" y="10765069"/>
            <a:ext cx="3168496" cy="369332"/>
          </a:xfrm>
          <a:prstGeom prst="rect">
            <a:avLst/>
          </a:prstGeom>
          <a:noFill/>
        </p:spPr>
        <p:txBody>
          <a:bodyPr wrap="none" rtlCol="0">
            <a:spAutoFit/>
          </a:bodyPr>
          <a:lstStyle/>
          <a:p>
            <a:r>
              <a:rPr lang="nl-BE" dirty="0"/>
              <a:t>Tafels niet ok (hinder evacuatie)</a:t>
            </a:r>
          </a:p>
        </p:txBody>
      </p:sp>
      <p:cxnSp>
        <p:nvCxnSpPr>
          <p:cNvPr id="10" name="Rechte verbindingslijn met pijl 9">
            <a:extLst>
              <a:ext uri="{FF2B5EF4-FFF2-40B4-BE49-F238E27FC236}">
                <a16:creationId xmlns:a16="http://schemas.microsoft.com/office/drawing/2014/main" id="{A26DD355-4641-FF68-21A8-A43274829DA7}"/>
              </a:ext>
            </a:extLst>
          </p:cNvPr>
          <p:cNvCxnSpPr>
            <a:cxnSpLocks/>
          </p:cNvCxnSpPr>
          <p:nvPr/>
        </p:nvCxnSpPr>
        <p:spPr>
          <a:xfrm flipH="1" flipV="1">
            <a:off x="1829205" y="7721996"/>
            <a:ext cx="2425554" cy="304307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402E63AC-2F4F-81CD-34BD-109A60ECA669}"/>
              </a:ext>
            </a:extLst>
          </p:cNvPr>
          <p:cNvCxnSpPr/>
          <p:nvPr/>
        </p:nvCxnSpPr>
        <p:spPr>
          <a:xfrm flipV="1">
            <a:off x="6084371" y="9396917"/>
            <a:ext cx="1440160"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Rechte verbindingslijn 14">
            <a:extLst>
              <a:ext uri="{FF2B5EF4-FFF2-40B4-BE49-F238E27FC236}">
                <a16:creationId xmlns:a16="http://schemas.microsoft.com/office/drawing/2014/main" id="{9E17D929-BF81-9F6C-17C3-8C60774CBF1D}"/>
              </a:ext>
            </a:extLst>
          </p:cNvPr>
          <p:cNvCxnSpPr/>
          <p:nvPr/>
        </p:nvCxnSpPr>
        <p:spPr>
          <a:xfrm>
            <a:off x="11975182" y="6569968"/>
            <a:ext cx="432048" cy="57606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 name="Rechte verbindingslijn 15">
            <a:extLst>
              <a:ext uri="{FF2B5EF4-FFF2-40B4-BE49-F238E27FC236}">
                <a16:creationId xmlns:a16="http://schemas.microsoft.com/office/drawing/2014/main" id="{FE9057F4-D326-220C-F726-F6F2AF2553D1}"/>
              </a:ext>
            </a:extLst>
          </p:cNvPr>
          <p:cNvCxnSpPr/>
          <p:nvPr/>
        </p:nvCxnSpPr>
        <p:spPr>
          <a:xfrm flipH="1">
            <a:off x="11975182" y="6587905"/>
            <a:ext cx="432048" cy="50405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6796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5FCCA-8355-F42D-E113-F15559A6F35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C223F1D-3621-B44F-FFA5-E2DD62CC4187}"/>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9CAB6BBB-D802-820C-A100-5D6730D8A35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97D5C776-4F4F-34EA-AC95-A219B9008923}"/>
              </a:ext>
            </a:extLst>
          </p:cNvPr>
          <p:cNvSpPr>
            <a:spLocks noGrp="1"/>
          </p:cNvSpPr>
          <p:nvPr>
            <p:ph type="subTitle" idx="1"/>
          </p:nvPr>
        </p:nvSpPr>
        <p:spPr/>
        <p:txBody>
          <a:bodyPr/>
          <a:lstStyle/>
          <a:p>
            <a:r>
              <a:rPr lang="nl-BE" dirty="0"/>
              <a:t>Didactische keukens</a:t>
            </a:r>
          </a:p>
        </p:txBody>
      </p:sp>
      <p:pic>
        <p:nvPicPr>
          <p:cNvPr id="4" name="Picture 2" descr="F:\NAS 2015 foto\werkplaatsen\096.JPG">
            <a:extLst>
              <a:ext uri="{FF2B5EF4-FFF2-40B4-BE49-F238E27FC236}">
                <a16:creationId xmlns:a16="http://schemas.microsoft.com/office/drawing/2014/main" id="{9EF02093-69F7-AC13-84B0-D24FED09E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799" y="4121149"/>
            <a:ext cx="6048000" cy="4536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NAS 2015 foto\keukens\DSC01560.JPG">
            <a:extLst>
              <a:ext uri="{FF2B5EF4-FFF2-40B4-BE49-F238E27FC236}">
                <a16:creationId xmlns:a16="http://schemas.microsoft.com/office/drawing/2014/main" id="{BB2559EC-D78C-44FD-B255-605816ED16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3549" y="4121149"/>
            <a:ext cx="7620432" cy="571532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F:\NAS 2015 foto\keukens\DSC01663.JPG">
            <a:extLst>
              <a:ext uri="{FF2B5EF4-FFF2-40B4-BE49-F238E27FC236}">
                <a16:creationId xmlns:a16="http://schemas.microsoft.com/office/drawing/2014/main" id="{E42EFCA6-DC1D-01DF-98F7-8CBECE0BF0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2799" y="9080917"/>
            <a:ext cx="6048000" cy="4536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7A9776EF-0616-6B68-5240-7B09D7D825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09087" y="10137184"/>
            <a:ext cx="3580780" cy="345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kstvak 16">
            <a:extLst>
              <a:ext uri="{FF2B5EF4-FFF2-40B4-BE49-F238E27FC236}">
                <a16:creationId xmlns:a16="http://schemas.microsoft.com/office/drawing/2014/main" id="{3DB8FF61-BD13-5A8B-B392-3FDB52777A2C}"/>
              </a:ext>
            </a:extLst>
          </p:cNvPr>
          <p:cNvSpPr txBox="1"/>
          <p:nvPr/>
        </p:nvSpPr>
        <p:spPr>
          <a:xfrm>
            <a:off x="19089867" y="11139804"/>
            <a:ext cx="2278252" cy="646331"/>
          </a:xfrm>
          <a:prstGeom prst="rect">
            <a:avLst/>
          </a:prstGeom>
          <a:noFill/>
        </p:spPr>
        <p:txBody>
          <a:bodyPr wrap="none" rtlCol="0">
            <a:spAutoFit/>
          </a:bodyPr>
          <a:lstStyle/>
          <a:p>
            <a:r>
              <a:rPr lang="nl-BE" dirty="0"/>
              <a:t>Centrale noodstop gas</a:t>
            </a:r>
          </a:p>
          <a:p>
            <a:r>
              <a:rPr lang="nl-BE" dirty="0"/>
              <a:t> + elektriciteit</a:t>
            </a:r>
          </a:p>
        </p:txBody>
      </p:sp>
      <p:sp>
        <p:nvSpPr>
          <p:cNvPr id="18" name="Tekstvak 17">
            <a:extLst>
              <a:ext uri="{FF2B5EF4-FFF2-40B4-BE49-F238E27FC236}">
                <a16:creationId xmlns:a16="http://schemas.microsoft.com/office/drawing/2014/main" id="{81E0C8DF-182C-44A8-778F-3ABAA9083870}"/>
              </a:ext>
            </a:extLst>
          </p:cNvPr>
          <p:cNvSpPr txBox="1"/>
          <p:nvPr/>
        </p:nvSpPr>
        <p:spPr>
          <a:xfrm>
            <a:off x="7608325" y="12392855"/>
            <a:ext cx="3767698" cy="1200329"/>
          </a:xfrm>
          <a:prstGeom prst="rect">
            <a:avLst/>
          </a:prstGeom>
          <a:noFill/>
        </p:spPr>
        <p:txBody>
          <a:bodyPr wrap="none" rtlCol="0">
            <a:spAutoFit/>
          </a:bodyPr>
          <a:lstStyle/>
          <a:p>
            <a:r>
              <a:rPr lang="nl-BE" dirty="0" err="1"/>
              <a:t>Opkant</a:t>
            </a:r>
            <a:r>
              <a:rPr lang="nl-BE" dirty="0"/>
              <a:t> voorzien </a:t>
            </a:r>
            <a:br>
              <a:rPr lang="nl-BE" dirty="0"/>
            </a:br>
            <a:r>
              <a:rPr lang="nl-BE" dirty="0"/>
              <a:t>tegen wegschuiven</a:t>
            </a:r>
          </a:p>
        </p:txBody>
      </p:sp>
    </p:spTree>
    <p:extLst>
      <p:ext uri="{BB962C8B-B14F-4D97-AF65-F5344CB8AC3E}">
        <p14:creationId xmlns:p14="http://schemas.microsoft.com/office/powerpoint/2010/main" val="1517812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2F20E-1775-A056-EB0B-8B56BA9BF56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4DDCC83-6181-79AE-FCCB-4244904E6F1C}"/>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DB1E6823-6C18-19FE-0692-FC257F63FB4C}"/>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FF8A4F67-BFC9-59A1-116D-95922931B55F}"/>
              </a:ext>
            </a:extLst>
          </p:cNvPr>
          <p:cNvSpPr txBox="1"/>
          <p:nvPr/>
        </p:nvSpPr>
        <p:spPr>
          <a:xfrm>
            <a:off x="1522798" y="3895439"/>
            <a:ext cx="18283105" cy="14014093"/>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Schoonheidssalons</a:t>
            </a:r>
            <a:endParaRPr lang="nl-BE" sz="4400" b="1" dirty="0">
              <a:solidFill>
                <a:srgbClr val="FF0000"/>
              </a:solidFill>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BE" sz="4400" dirty="0"/>
              <a:t>Rekening houden met uitzwaai behandelingsstoelen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BE" sz="4400" dirty="0"/>
              <a:t>Afzuiging / verluchting</a:t>
            </a:r>
          </a:p>
          <a:p>
            <a:pPr marL="714375" marR="0" lvl="1" algn="l" defTabSz="1828709" rtl="0" eaLnBrk="1" fontAlgn="auto" latinLnBrk="0" hangingPunct="1">
              <a:lnSpc>
                <a:spcPct val="90000"/>
              </a:lnSpc>
              <a:spcBef>
                <a:spcPts val="1000"/>
              </a:spcBef>
              <a:spcAft>
                <a:spcPts val="0"/>
              </a:spcAft>
              <a:buClr>
                <a:srgbClr val="C3004B"/>
              </a:buClr>
              <a:buSzTx/>
              <a:tabLst/>
              <a:defRPr/>
            </a:pPr>
            <a:endParaRPr lang="nl-BE" sz="4400" dirty="0"/>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Kapsalons</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400" b="0" i="0" u="none" strike="noStrike" kern="1200" cap="none" spc="0" normalizeH="0" baseline="0" noProof="0" dirty="0">
                <a:ln>
                  <a:noFill/>
                </a:ln>
                <a:solidFill>
                  <a:srgbClr val="000000"/>
                </a:solidFill>
                <a:effectLst/>
                <a:uLnTx/>
                <a:uFillTx/>
                <a:latin typeface="Flanders Art Sans"/>
                <a:ea typeface="+mn-ea"/>
                <a:cs typeface="+mn-cs"/>
              </a:rPr>
              <a:t>Aparte zone menging producten. Afzuiging  (o.a. haarkleuring?)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400" b="0" i="0" u="none" strike="noStrike" kern="1200" cap="none" spc="0" normalizeH="0" baseline="0" noProof="0" dirty="0">
                <a:ln>
                  <a:noFill/>
                </a:ln>
                <a:solidFill>
                  <a:srgbClr val="000000"/>
                </a:solidFill>
                <a:effectLst/>
                <a:uLnTx/>
                <a:uFillTx/>
                <a:latin typeface="Flanders Art Sans"/>
                <a:ea typeface="+mn-ea"/>
                <a:cs typeface="+mn-cs"/>
              </a:rPr>
              <a:t>Natte zone (haarwassen) + droge zone (knippen)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400" b="0" i="0" u="none" strike="noStrike" kern="1200" cap="none" spc="0" normalizeH="0" baseline="0" noProof="0" dirty="0">
                <a:ln>
                  <a:noFill/>
                </a:ln>
                <a:solidFill>
                  <a:srgbClr val="000000"/>
                </a:solidFill>
                <a:effectLst/>
                <a:uLnTx/>
                <a:uFillTx/>
                <a:latin typeface="Flanders Art Sans"/>
                <a:ea typeface="+mn-ea"/>
                <a:cs typeface="+mn-cs"/>
              </a:rPr>
              <a:t>Verluchting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400" b="0" i="0" u="none" strike="noStrike" kern="1200" cap="none" spc="0" normalizeH="0" baseline="0" noProof="0" dirty="0">
                <a:ln>
                  <a:noFill/>
                </a:ln>
                <a:solidFill>
                  <a:srgbClr val="000000"/>
                </a:solidFill>
                <a:effectLst/>
                <a:uLnTx/>
                <a:uFillTx/>
                <a:latin typeface="Flanders Art Sans"/>
                <a:ea typeface="+mn-ea"/>
                <a:cs typeface="+mn-cs"/>
              </a:rPr>
              <a:t>Ergonomische wastafels</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400" b="0" i="0" u="none" strike="noStrike" kern="1200" cap="none" spc="0" normalizeH="0" baseline="0" noProof="0" dirty="0" err="1">
                <a:ln>
                  <a:noFill/>
                </a:ln>
                <a:solidFill>
                  <a:srgbClr val="000000"/>
                </a:solidFill>
                <a:effectLst/>
                <a:uLnTx/>
                <a:uFillTx/>
                <a:latin typeface="Flanders Art Sans"/>
                <a:ea typeface="+mn-ea"/>
                <a:cs typeface="+mn-cs"/>
              </a:rPr>
              <a:t>Ponyzit</a:t>
            </a:r>
            <a:endParaRPr kumimoji="0" lang="nl-BE" sz="4400" b="0" i="0" u="none" strike="noStrike" kern="1200" cap="none" spc="0" normalizeH="0" baseline="0" noProof="0" dirty="0">
              <a:ln>
                <a:noFill/>
              </a:ln>
              <a:solidFill>
                <a:srgbClr val="000000"/>
              </a:solidFill>
              <a:effectLst/>
              <a:uLnTx/>
              <a:uFillTx/>
              <a:latin typeface="Flanders Art Sans"/>
              <a:ea typeface="+mn-ea"/>
              <a:cs typeface="+mn-cs"/>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BE" sz="4400" b="0" i="0" u="none" strike="noStrike" kern="1200" cap="none" spc="0" normalizeH="0" baseline="0" noProof="0" dirty="0">
                <a:ln>
                  <a:noFill/>
                </a:ln>
                <a:solidFill>
                  <a:srgbClr val="000000"/>
                </a:solidFill>
                <a:effectLst/>
                <a:uLnTx/>
                <a:uFillTx/>
                <a:latin typeface="Flanders Art Sans"/>
                <a:ea typeface="+mn-ea"/>
                <a:cs typeface="+mn-cs"/>
              </a:rPr>
              <a:t>Wasmachine en droogkast in apart lokaal op differentieel 30 mA</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kumimoji="0" lang="nl-BE" sz="4400" b="0" i="0" u="none" strike="noStrike" kern="1200" cap="none" spc="0" normalizeH="0" baseline="0" noProof="0" dirty="0">
              <a:ln>
                <a:noFill/>
              </a:ln>
              <a:solidFill>
                <a:srgbClr val="000000"/>
              </a:solidFill>
              <a:effectLst/>
              <a:uLnTx/>
              <a:uFillTx/>
              <a:latin typeface="Flanders Art Sans"/>
              <a:ea typeface="+mn-ea"/>
              <a:cs typeface="+mn-cs"/>
            </a:endParaRPr>
          </a:p>
          <a:p>
            <a:pPr marR="0" lvl="0" algn="l" defTabSz="1828709" rtl="0" eaLnBrk="1" fontAlgn="auto" latinLnBrk="0" hangingPunct="1">
              <a:lnSpc>
                <a:spcPct val="90000"/>
              </a:lnSpc>
              <a:spcBef>
                <a:spcPts val="2000"/>
              </a:spcBef>
              <a:spcAft>
                <a:spcPts val="0"/>
              </a:spcAft>
              <a:buClr>
                <a:srgbClr val="C3004B"/>
              </a:buClr>
              <a:buSzTx/>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BE" sz="4400" dirty="0"/>
          </a:p>
          <a:p>
            <a:pPr marL="714375" marR="0" lvl="1" algn="l" defTabSz="1828709" rtl="0" eaLnBrk="1" fontAlgn="auto" latinLnBrk="0" hangingPunct="1">
              <a:lnSpc>
                <a:spcPct val="90000"/>
              </a:lnSpc>
              <a:spcBef>
                <a:spcPts val="1000"/>
              </a:spcBef>
              <a:spcAft>
                <a:spcPts val="0"/>
              </a:spcAft>
              <a:buClr>
                <a:srgbClr val="C3004B"/>
              </a:buClr>
              <a:buSzTx/>
              <a:tabLst/>
              <a:defRPr/>
            </a:pPr>
            <a:endParaRPr lang="nl-BE"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4215085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1945-4149-98AB-30B7-FA605C18EB7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409C39E-BF3F-2E63-087B-D047D403F5E3}"/>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60AA0046-E0A1-D016-F4FE-F6F71C2ED835}"/>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13DEEA0C-E534-4412-9797-DA4145AABB89}"/>
              </a:ext>
            </a:extLst>
          </p:cNvPr>
          <p:cNvSpPr>
            <a:spLocks noGrp="1"/>
          </p:cNvSpPr>
          <p:nvPr>
            <p:ph type="subTitle" idx="1"/>
          </p:nvPr>
        </p:nvSpPr>
        <p:spPr/>
        <p:txBody>
          <a:bodyPr/>
          <a:lstStyle/>
          <a:p>
            <a:r>
              <a:rPr lang="nl-NL" dirty="0"/>
              <a:t>PC klassen (ergonomie, lichtinval, </a:t>
            </a:r>
            <a:r>
              <a:rPr lang="nl-NL" dirty="0" err="1"/>
              <a:t>enz</a:t>
            </a:r>
            <a:r>
              <a:rPr lang="nl-NL" dirty="0"/>
              <a:t>,) </a:t>
            </a:r>
            <a:endParaRPr lang="nl-BE" dirty="0"/>
          </a:p>
        </p:txBody>
      </p:sp>
      <p:pic>
        <p:nvPicPr>
          <p:cNvPr id="4" name="Tijdelijke aanduiding voor inhoud 3">
            <a:extLst>
              <a:ext uri="{FF2B5EF4-FFF2-40B4-BE49-F238E27FC236}">
                <a16:creationId xmlns:a16="http://schemas.microsoft.com/office/drawing/2014/main" id="{76644FC1-DB34-C9DC-6E3A-BAE72679EB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80479"/>
            <a:ext cx="8783999" cy="6588000"/>
          </a:xfrm>
          <a:prstGeom prst="rect">
            <a:avLst/>
          </a:prstGeom>
        </p:spPr>
      </p:pic>
      <p:pic>
        <p:nvPicPr>
          <p:cNvPr id="5" name="Afbeelding 4">
            <a:extLst>
              <a:ext uri="{FF2B5EF4-FFF2-40B4-BE49-F238E27FC236}">
                <a16:creationId xmlns:a16="http://schemas.microsoft.com/office/drawing/2014/main" id="{CBBE3C47-5836-E941-21DB-BFCBC4517D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77257" y="3680479"/>
            <a:ext cx="8784000" cy="6588000"/>
          </a:xfrm>
          <a:prstGeom prst="rect">
            <a:avLst/>
          </a:prstGeom>
        </p:spPr>
      </p:pic>
      <p:pic>
        <p:nvPicPr>
          <p:cNvPr id="7" name="Afbeelding 6">
            <a:extLst>
              <a:ext uri="{FF2B5EF4-FFF2-40B4-BE49-F238E27FC236}">
                <a16:creationId xmlns:a16="http://schemas.microsoft.com/office/drawing/2014/main" id="{E75C1F00-B7CC-CDEB-B68D-5F8040A137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77383" y="9336870"/>
            <a:ext cx="5206489" cy="3904867"/>
          </a:xfrm>
          <a:prstGeom prst="rect">
            <a:avLst/>
          </a:prstGeom>
        </p:spPr>
      </p:pic>
      <p:sp>
        <p:nvSpPr>
          <p:cNvPr id="8" name="Tekstvak 7">
            <a:extLst>
              <a:ext uri="{FF2B5EF4-FFF2-40B4-BE49-F238E27FC236}">
                <a16:creationId xmlns:a16="http://schemas.microsoft.com/office/drawing/2014/main" id="{B5E88DFE-D5D3-A7A0-8575-E8469071FDF5}"/>
              </a:ext>
            </a:extLst>
          </p:cNvPr>
          <p:cNvSpPr txBox="1"/>
          <p:nvPr/>
        </p:nvSpPr>
        <p:spPr>
          <a:xfrm>
            <a:off x="17138758" y="10384524"/>
            <a:ext cx="1892313" cy="369332"/>
          </a:xfrm>
          <a:prstGeom prst="rect">
            <a:avLst/>
          </a:prstGeom>
          <a:noFill/>
        </p:spPr>
        <p:txBody>
          <a:bodyPr wrap="none" rtlCol="0">
            <a:spAutoFit/>
          </a:bodyPr>
          <a:lstStyle/>
          <a:p>
            <a:r>
              <a:rPr lang="nl-BE" dirty="0"/>
              <a:t>Kast met afzuiging</a:t>
            </a:r>
          </a:p>
        </p:txBody>
      </p:sp>
      <p:sp>
        <p:nvSpPr>
          <p:cNvPr id="9" name="Tekstvak 8">
            <a:extLst>
              <a:ext uri="{FF2B5EF4-FFF2-40B4-BE49-F238E27FC236}">
                <a16:creationId xmlns:a16="http://schemas.microsoft.com/office/drawing/2014/main" id="{B499634B-7468-E9A5-53FC-22817BD9773F}"/>
              </a:ext>
            </a:extLst>
          </p:cNvPr>
          <p:cNvSpPr txBox="1"/>
          <p:nvPr/>
        </p:nvSpPr>
        <p:spPr>
          <a:xfrm>
            <a:off x="14286803" y="12623688"/>
            <a:ext cx="916341" cy="369332"/>
          </a:xfrm>
          <a:prstGeom prst="rect">
            <a:avLst/>
          </a:prstGeom>
          <a:noFill/>
        </p:spPr>
        <p:txBody>
          <a:bodyPr wrap="none" rtlCol="0">
            <a:spAutoFit/>
          </a:bodyPr>
          <a:lstStyle/>
          <a:p>
            <a:r>
              <a:rPr lang="nl-BE" dirty="0"/>
              <a:t>Pony zit</a:t>
            </a:r>
          </a:p>
        </p:txBody>
      </p:sp>
    </p:spTree>
    <p:extLst>
      <p:ext uri="{BB962C8B-B14F-4D97-AF65-F5344CB8AC3E}">
        <p14:creationId xmlns:p14="http://schemas.microsoft.com/office/powerpoint/2010/main" val="2132136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6F194-64DA-F8FA-09FA-A4EE605F103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97BA217-CFC4-30C5-24CE-B714FE5F9BB3}"/>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1C42C5A7-45D5-E1F1-A47E-F9DCCDF423EA}"/>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Ondertitel 5">
            <a:extLst>
              <a:ext uri="{FF2B5EF4-FFF2-40B4-BE49-F238E27FC236}">
                <a16:creationId xmlns:a16="http://schemas.microsoft.com/office/drawing/2014/main" id="{A0E6992C-14F0-A38A-71A2-7DFB9D3A3D16}"/>
              </a:ext>
            </a:extLst>
          </p:cNvPr>
          <p:cNvSpPr>
            <a:spLocks noGrp="1"/>
          </p:cNvSpPr>
          <p:nvPr>
            <p:ph type="subTitle" idx="1"/>
          </p:nvPr>
        </p:nvSpPr>
        <p:spPr/>
        <p:txBody>
          <a:bodyPr/>
          <a:lstStyle/>
          <a:p>
            <a:r>
              <a:rPr lang="nl-BE" sz="5400" dirty="0"/>
              <a:t>Schoonheidssalons? kapsalons</a:t>
            </a:r>
            <a:endParaRPr lang="nl-BE" dirty="0"/>
          </a:p>
        </p:txBody>
      </p:sp>
      <p:pic>
        <p:nvPicPr>
          <p:cNvPr id="4" name="Picture 2" descr="C:\Users\Francis\Pictures\OOGDOUCHE.PNG">
            <a:extLst>
              <a:ext uri="{FF2B5EF4-FFF2-40B4-BE49-F238E27FC236}">
                <a16:creationId xmlns:a16="http://schemas.microsoft.com/office/drawing/2014/main" id="{9DC60C36-2736-5C5E-2034-76B821877D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769" y="4121149"/>
            <a:ext cx="5592098" cy="4140000"/>
          </a:xfrm>
          <a:prstGeom prst="rect">
            <a:avLst/>
          </a:prstGeom>
          <a:noFill/>
          <a:extLst>
            <a:ext uri="{909E8E84-426E-40DD-AFC4-6F175D3DCCD1}">
              <a14:hiddenFill xmlns:a14="http://schemas.microsoft.com/office/drawing/2010/main">
                <a:solidFill>
                  <a:srgbClr val="FFFFFF"/>
                </a:solidFill>
              </a14:hiddenFill>
            </a:ext>
          </a:extLst>
        </p:spPr>
      </p:pic>
      <p:pic>
        <p:nvPicPr>
          <p:cNvPr id="5" name="Afbeelding 4">
            <a:extLst>
              <a:ext uri="{FF2B5EF4-FFF2-40B4-BE49-F238E27FC236}">
                <a16:creationId xmlns:a16="http://schemas.microsoft.com/office/drawing/2014/main" id="{7C881DFD-C5A2-804E-824E-CC843E64D7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87368" y="4172755"/>
            <a:ext cx="5568000" cy="4176000"/>
          </a:xfrm>
          <a:prstGeom prst="rect">
            <a:avLst/>
          </a:prstGeom>
        </p:spPr>
      </p:pic>
      <p:pic>
        <p:nvPicPr>
          <p:cNvPr id="7" name="Picture 3" descr="F:\NAS 2015 foto\werkplaatsen\DSC01856.JPG">
            <a:extLst>
              <a:ext uri="{FF2B5EF4-FFF2-40B4-BE49-F238E27FC236}">
                <a16:creationId xmlns:a16="http://schemas.microsoft.com/office/drawing/2014/main" id="{F7F08272-951E-B009-50C7-845E52083A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2769" y="8604000"/>
            <a:ext cx="6816000" cy="5112000"/>
          </a:xfrm>
          <a:prstGeom prst="rect">
            <a:avLst/>
          </a:prstGeom>
          <a:noFill/>
          <a:extLst>
            <a:ext uri="{909E8E84-426E-40DD-AFC4-6F175D3DCCD1}">
              <a14:hiddenFill xmlns:a14="http://schemas.microsoft.com/office/drawing/2010/main">
                <a:solidFill>
                  <a:srgbClr val="FFFFFF"/>
                </a:solidFill>
              </a14:hiddenFill>
            </a:ext>
          </a:extLst>
        </p:spPr>
      </p:pic>
      <p:pic>
        <p:nvPicPr>
          <p:cNvPr id="8" name="Tijdelijke aanduiding voor inhoud 3">
            <a:extLst>
              <a:ext uri="{FF2B5EF4-FFF2-40B4-BE49-F238E27FC236}">
                <a16:creationId xmlns:a16="http://schemas.microsoft.com/office/drawing/2014/main" id="{7C3AC0F7-E3D4-3F38-675A-37B1400263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87368" y="8604000"/>
            <a:ext cx="10811763" cy="5112000"/>
          </a:xfrm>
          <a:prstGeom prst="rect">
            <a:avLst/>
          </a:prstGeom>
        </p:spPr>
      </p:pic>
      <p:cxnSp>
        <p:nvCxnSpPr>
          <p:cNvPr id="9" name="Rechte verbindingslijn met pijl 8">
            <a:extLst>
              <a:ext uri="{FF2B5EF4-FFF2-40B4-BE49-F238E27FC236}">
                <a16:creationId xmlns:a16="http://schemas.microsoft.com/office/drawing/2014/main" id="{62363763-083A-BD2F-657F-FD2E517C6937}"/>
              </a:ext>
            </a:extLst>
          </p:cNvPr>
          <p:cNvCxnSpPr>
            <a:cxnSpLocks/>
          </p:cNvCxnSpPr>
          <p:nvPr/>
        </p:nvCxnSpPr>
        <p:spPr>
          <a:xfrm>
            <a:off x="10333287" y="6191149"/>
            <a:ext cx="2759388" cy="138969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Tekstvak 10">
            <a:extLst>
              <a:ext uri="{FF2B5EF4-FFF2-40B4-BE49-F238E27FC236}">
                <a16:creationId xmlns:a16="http://schemas.microsoft.com/office/drawing/2014/main" id="{FD2D2A54-5217-A488-AC1D-BB2DD5C9845A}"/>
              </a:ext>
            </a:extLst>
          </p:cNvPr>
          <p:cNvSpPr txBox="1"/>
          <p:nvPr/>
        </p:nvSpPr>
        <p:spPr>
          <a:xfrm>
            <a:off x="9886577" y="5687535"/>
            <a:ext cx="446710" cy="646331"/>
          </a:xfrm>
          <a:prstGeom prst="rect">
            <a:avLst/>
          </a:prstGeom>
          <a:noFill/>
        </p:spPr>
        <p:txBody>
          <a:bodyPr wrap="square" rtlCol="0">
            <a:spAutoFit/>
          </a:bodyPr>
          <a:lstStyle/>
          <a:p>
            <a:r>
              <a:rPr lang="nl-BE" dirty="0"/>
              <a:t>?</a:t>
            </a:r>
          </a:p>
        </p:txBody>
      </p:sp>
    </p:spTree>
    <p:extLst>
      <p:ext uri="{BB962C8B-B14F-4D97-AF65-F5344CB8AC3E}">
        <p14:creationId xmlns:p14="http://schemas.microsoft.com/office/powerpoint/2010/main" val="36966108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C4CA4-8140-CBC5-F7A6-DE78DB09D10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73E7008-8B22-A80F-47C0-63DA76CAA0ED}"/>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C726D134-9D68-B59F-36A4-0D50A8E01723}"/>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7119FF93-D44A-7E44-CFE6-5E5A36E2D7F8}"/>
              </a:ext>
            </a:extLst>
          </p:cNvPr>
          <p:cNvSpPr txBox="1"/>
          <p:nvPr/>
        </p:nvSpPr>
        <p:spPr>
          <a:xfrm>
            <a:off x="1522799" y="3895439"/>
            <a:ext cx="13464072" cy="12982015"/>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Labo</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Geen dubbel gebruik tafel (theorie contra praktijk)</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Voldoende evacuatie (2 uitgangen)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Geen tafels tegen ramen of muren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Aparte tafel leerkracht (centrale bediening)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Veiligheid: gas / gasdarmen / klemmen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Veiligheid: elektriciteit</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Apart lokaal producten / veiligheidskasten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Oogdouche</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0" u="none" strike="noStrike" kern="1200" cap="none" spc="0" normalizeH="0" baseline="0" noProof="0" dirty="0">
                <a:ln>
                  <a:noFill/>
                </a:ln>
                <a:solidFill>
                  <a:srgbClr val="000000"/>
                </a:solidFill>
                <a:effectLst/>
                <a:uLnTx/>
                <a:uFillTx/>
                <a:latin typeface="Flanders Art Sans"/>
                <a:ea typeface="+mn-ea"/>
                <a:cs typeface="+mn-cs"/>
              </a:rPr>
              <a:t>IP 55</a:t>
            </a:r>
          </a:p>
          <a:p>
            <a:pPr marL="714375" marR="0" lvl="1" algn="l" defTabSz="1828709" rtl="0" eaLnBrk="1" fontAlgn="auto" latinLnBrk="0" hangingPunct="1">
              <a:lnSpc>
                <a:spcPct val="90000"/>
              </a:lnSpc>
              <a:spcBef>
                <a:spcPts val="1000"/>
              </a:spcBef>
              <a:spcAft>
                <a:spcPts val="0"/>
              </a:spcAft>
              <a:buClr>
                <a:srgbClr val="C3004B"/>
              </a:buClr>
              <a:buSzTx/>
              <a:tabLst/>
              <a:defRPr/>
            </a:pPr>
            <a:endParaRPr kumimoji="0" lang="nl-BE" sz="4400" b="0" i="0" u="none" strike="noStrike" kern="1200" cap="none" spc="0" normalizeH="0" baseline="0" noProof="0" dirty="0">
              <a:ln>
                <a:noFill/>
              </a:ln>
              <a:solidFill>
                <a:srgbClr val="000000"/>
              </a:solidFill>
              <a:effectLst/>
              <a:uLnTx/>
              <a:uFillTx/>
              <a:latin typeface="Flanders Art Sans"/>
              <a:ea typeface="+mn-ea"/>
              <a:cs typeface="+mn-cs"/>
            </a:endParaRPr>
          </a:p>
          <a:p>
            <a:pPr marR="0" lvl="0" algn="l" defTabSz="1828709" rtl="0" eaLnBrk="1" fontAlgn="auto" latinLnBrk="0" hangingPunct="1">
              <a:lnSpc>
                <a:spcPct val="90000"/>
              </a:lnSpc>
              <a:spcBef>
                <a:spcPts val="2000"/>
              </a:spcBef>
              <a:spcAft>
                <a:spcPts val="0"/>
              </a:spcAft>
              <a:buClr>
                <a:srgbClr val="C3004B"/>
              </a:buClr>
              <a:buSzTx/>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BE" sz="4400" dirty="0"/>
          </a:p>
          <a:p>
            <a:pPr marL="714375" marR="0" lvl="1" algn="l" defTabSz="1828709" rtl="0" eaLnBrk="1" fontAlgn="auto" latinLnBrk="0" hangingPunct="1">
              <a:lnSpc>
                <a:spcPct val="90000"/>
              </a:lnSpc>
              <a:spcBef>
                <a:spcPts val="1000"/>
              </a:spcBef>
              <a:spcAft>
                <a:spcPts val="0"/>
              </a:spcAft>
              <a:buClr>
                <a:srgbClr val="C3004B"/>
              </a:buClr>
              <a:buSzTx/>
              <a:tabLst/>
              <a:defRPr/>
            </a:pPr>
            <a:endParaRPr lang="nl-BE"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3121261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90603-5B12-0B1B-FE82-D6A7C33009C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B486A9E-FEB7-06D5-5847-CB5600C2033A}"/>
              </a:ext>
            </a:extLst>
          </p:cNvPr>
          <p:cNvSpPr>
            <a:spLocks noGrp="1"/>
          </p:cNvSpPr>
          <p:nvPr>
            <p:ph type="ctrTitle"/>
          </p:nvPr>
        </p:nvSpPr>
        <p:spPr/>
        <p:txBody>
          <a:bodyPr/>
          <a:lstStyle/>
          <a:p>
            <a:r>
              <a:rPr lang="nl-BE" dirty="0"/>
              <a:t>Gevaarlijke producten labo preventie</a:t>
            </a:r>
          </a:p>
        </p:txBody>
      </p:sp>
      <p:sp>
        <p:nvSpPr>
          <p:cNvPr id="4" name="Tijdelijke aanduiding voor tekst 3">
            <a:extLst>
              <a:ext uri="{FF2B5EF4-FFF2-40B4-BE49-F238E27FC236}">
                <a16:creationId xmlns:a16="http://schemas.microsoft.com/office/drawing/2014/main" id="{421B5CEF-F494-4F2A-AADD-E725D465B0B2}"/>
              </a:ext>
            </a:extLst>
          </p:cNvPr>
          <p:cNvSpPr>
            <a:spLocks noGrp="1"/>
          </p:cNvSpPr>
          <p:nvPr>
            <p:ph type="body" sz="quarter" idx="13"/>
          </p:nvPr>
        </p:nvSpPr>
        <p:spPr>
          <a:xfrm>
            <a:off x="1522798" y="4215600"/>
            <a:ext cx="21885842" cy="7791083"/>
          </a:xfrm>
        </p:spPr>
        <p:txBody>
          <a:bodyPr>
            <a:normAutofit fontScale="85000" lnSpcReduction="20000"/>
          </a:bodyPr>
          <a:lstStyle/>
          <a:p>
            <a:r>
              <a:rPr lang="nl-BE" dirty="0"/>
              <a:t>Afzuiging aan de bron</a:t>
            </a:r>
          </a:p>
          <a:p>
            <a:pPr lvl="1">
              <a:buClr>
                <a:srgbClr val="C3004B"/>
              </a:buClr>
              <a:defRPr/>
            </a:pPr>
            <a:r>
              <a:rPr lang="nl-BE" dirty="0"/>
              <a:t>Zuurkasten / opslag / werkkast: afzuiging (manueel / automatisch / terugslagklep / ATEX / IP55)</a:t>
            </a:r>
          </a:p>
          <a:p>
            <a:pPr marL="0" indent="0">
              <a:buNone/>
            </a:pPr>
            <a:endParaRPr lang="nl-BE" dirty="0"/>
          </a:p>
          <a:p>
            <a:r>
              <a:rPr lang="nl-BE" dirty="0"/>
              <a:t>Lokaal labo:</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800" b="0" i="1" u="none" strike="noStrike" kern="1200" cap="none" spc="0" normalizeH="0" baseline="0" noProof="0" dirty="0">
                <a:ln>
                  <a:noFill/>
                </a:ln>
                <a:solidFill>
                  <a:srgbClr val="000000"/>
                </a:solidFill>
                <a:effectLst/>
                <a:uLnTx/>
                <a:uFillTx/>
                <a:latin typeface="Flanders Art Sans" pitchFamily="2" charset="77"/>
                <a:ea typeface="+mn-ea"/>
                <a:cs typeface="+mn-cs"/>
              </a:rPr>
              <a:t>Automatische afzuiging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800" b="0" i="1" u="none" strike="noStrike" kern="1200" cap="none" spc="0" normalizeH="0" baseline="0" noProof="0" dirty="0">
                <a:ln>
                  <a:noFill/>
                </a:ln>
                <a:solidFill>
                  <a:srgbClr val="000000"/>
                </a:solidFill>
                <a:effectLst/>
                <a:uLnTx/>
                <a:uFillTx/>
                <a:latin typeface="Flanders Art Sans" pitchFamily="2" charset="77"/>
                <a:ea typeface="+mn-ea"/>
                <a:cs typeface="+mn-cs"/>
              </a:rPr>
              <a:t>Geventileerde veiligheidskasten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800" b="0" i="1" u="none" strike="noStrike" kern="1200" cap="none" spc="0" normalizeH="0" baseline="0" noProof="0" dirty="0">
                <a:ln>
                  <a:noFill/>
                </a:ln>
                <a:solidFill>
                  <a:srgbClr val="000000"/>
                </a:solidFill>
                <a:effectLst/>
                <a:uLnTx/>
                <a:uFillTx/>
                <a:latin typeface="Flanders Art Sans" pitchFamily="2" charset="77"/>
                <a:ea typeface="+mn-ea"/>
                <a:cs typeface="+mn-cs"/>
              </a:rPr>
              <a:t>Lekbakken producten</a:t>
            </a:r>
          </a:p>
          <a:p>
            <a:pPr marL="0" indent="0">
              <a:buNone/>
            </a:pPr>
            <a:endParaRPr lang="nl-BE" dirty="0"/>
          </a:p>
          <a:p>
            <a:r>
              <a:rPr lang="nl-BE" dirty="0"/>
              <a:t>Afvalverwerking:</a:t>
            </a:r>
          </a:p>
          <a:p>
            <a:pPr lvl="1"/>
            <a:r>
              <a:rPr lang="nl-NL" dirty="0"/>
              <a:t>Procedures voorzien</a:t>
            </a:r>
          </a:p>
          <a:p>
            <a:pPr lvl="1"/>
            <a:r>
              <a:rPr lang="nl-NL" dirty="0"/>
              <a:t>Gescheiden tijdelijke opslag voor </a:t>
            </a:r>
            <a:r>
              <a:rPr lang="nl-NL" dirty="0" err="1"/>
              <a:t>ophaling</a:t>
            </a:r>
            <a:endParaRPr lang="nl-NL" dirty="0"/>
          </a:p>
          <a:p>
            <a:pPr lvl="1"/>
            <a:endParaRPr lang="nl-BE" dirty="0"/>
          </a:p>
        </p:txBody>
      </p:sp>
      <p:pic>
        <p:nvPicPr>
          <p:cNvPr id="6" name="Graphic 5">
            <a:extLst>
              <a:ext uri="{FF2B5EF4-FFF2-40B4-BE49-F238E27FC236}">
                <a16:creationId xmlns:a16="http://schemas.microsoft.com/office/drawing/2014/main" id="{055845DD-8151-D254-FFDF-7276179ABC2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781905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772AF-2B9B-8300-3791-20161B870E7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674472C-506D-FABF-5288-EB5F0A42AEF3}"/>
              </a:ext>
            </a:extLst>
          </p:cNvPr>
          <p:cNvSpPr>
            <a:spLocks noGrp="1"/>
          </p:cNvSpPr>
          <p:nvPr>
            <p:ph type="ctrTitle"/>
          </p:nvPr>
        </p:nvSpPr>
        <p:spPr/>
        <p:txBody>
          <a:bodyPr/>
          <a:lstStyle/>
          <a:p>
            <a:r>
              <a:rPr lang="nl-BE" dirty="0"/>
              <a:t>Inrichting WP, praktijklokalen, labo</a:t>
            </a:r>
          </a:p>
        </p:txBody>
      </p:sp>
      <p:sp>
        <p:nvSpPr>
          <p:cNvPr id="14" name="Tijdelijke aanduiding voor inhoud 2">
            <a:extLst>
              <a:ext uri="{FF2B5EF4-FFF2-40B4-BE49-F238E27FC236}">
                <a16:creationId xmlns:a16="http://schemas.microsoft.com/office/drawing/2014/main" id="{3D28312D-6203-0D84-53C9-E6077BC62589}"/>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5333914F-F8A0-0A07-AA6F-4032A1F4C15B}"/>
              </a:ext>
            </a:extLst>
          </p:cNvPr>
          <p:cNvSpPr txBox="1"/>
          <p:nvPr/>
        </p:nvSpPr>
        <p:spPr>
          <a:xfrm>
            <a:off x="1522799" y="3895439"/>
            <a:ext cx="13464072" cy="6343275"/>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Labo</a:t>
            </a:r>
          </a:p>
          <a:p>
            <a:pPr marL="714375" marR="0" lvl="1" algn="l" defTabSz="1828709" rtl="0" eaLnBrk="1" fontAlgn="auto" latinLnBrk="0" hangingPunct="1">
              <a:lnSpc>
                <a:spcPct val="90000"/>
              </a:lnSpc>
              <a:spcBef>
                <a:spcPts val="1000"/>
              </a:spcBef>
              <a:spcAft>
                <a:spcPts val="0"/>
              </a:spcAft>
              <a:buClr>
                <a:srgbClr val="C3004B"/>
              </a:buClr>
              <a:buSzTx/>
              <a:tabLst/>
              <a:defRPr/>
            </a:pPr>
            <a:endParaRPr kumimoji="0" lang="nl-BE" sz="4400" b="0" i="0" u="none" strike="noStrike" kern="1200" cap="none" spc="0" normalizeH="0" baseline="0" noProof="0" dirty="0">
              <a:ln>
                <a:noFill/>
              </a:ln>
              <a:solidFill>
                <a:srgbClr val="000000"/>
              </a:solidFill>
              <a:effectLst/>
              <a:uLnTx/>
              <a:uFillTx/>
              <a:latin typeface="Flanders Art Sans"/>
              <a:ea typeface="+mn-ea"/>
              <a:cs typeface="+mn-cs"/>
            </a:endParaRPr>
          </a:p>
          <a:p>
            <a:pPr marR="0" lvl="0" algn="l" defTabSz="1828709" rtl="0" eaLnBrk="1" fontAlgn="auto" latinLnBrk="0" hangingPunct="1">
              <a:lnSpc>
                <a:spcPct val="90000"/>
              </a:lnSpc>
              <a:spcBef>
                <a:spcPts val="2000"/>
              </a:spcBef>
              <a:spcAft>
                <a:spcPts val="0"/>
              </a:spcAft>
              <a:buClr>
                <a:srgbClr val="C3004B"/>
              </a:buClr>
              <a:buSzTx/>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BE" sz="4400" dirty="0"/>
          </a:p>
          <a:p>
            <a:pPr marL="714375" marR="0" lvl="1" algn="l" defTabSz="1828709" rtl="0" eaLnBrk="1" fontAlgn="auto" latinLnBrk="0" hangingPunct="1">
              <a:lnSpc>
                <a:spcPct val="90000"/>
              </a:lnSpc>
              <a:spcBef>
                <a:spcPts val="1000"/>
              </a:spcBef>
              <a:spcAft>
                <a:spcPts val="0"/>
              </a:spcAft>
              <a:buClr>
                <a:srgbClr val="C3004B"/>
              </a:buClr>
              <a:buSzTx/>
              <a:tabLst/>
              <a:defRPr/>
            </a:pPr>
            <a:endParaRPr lang="nl-BE"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pic>
        <p:nvPicPr>
          <p:cNvPr id="3" name="Picture 2" descr="F:\NAS 2015 foto\LABO\P1000212.jpg">
            <a:extLst>
              <a:ext uri="{FF2B5EF4-FFF2-40B4-BE49-F238E27FC236}">
                <a16:creationId xmlns:a16="http://schemas.microsoft.com/office/drawing/2014/main" id="{4EF440D7-7B97-D8AE-2B0E-1A7C73A546D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92" y="4596424"/>
            <a:ext cx="7824000" cy="586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F:\NAS 2015 foto\LABO\P1000272.jpg">
            <a:extLst>
              <a:ext uri="{FF2B5EF4-FFF2-40B4-BE49-F238E27FC236}">
                <a16:creationId xmlns:a16="http://schemas.microsoft.com/office/drawing/2014/main" id="{19DBA7CF-BE5D-26AD-2DD5-A7E0BBB41A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4834" y="4620560"/>
            <a:ext cx="7791819" cy="5843864"/>
          </a:xfrm>
          <a:prstGeom prst="rect">
            <a:avLst/>
          </a:prstGeom>
          <a:noFill/>
          <a:extLst>
            <a:ext uri="{909E8E84-426E-40DD-AFC4-6F175D3DCCD1}">
              <a14:hiddenFill xmlns:a14="http://schemas.microsoft.com/office/drawing/2010/main">
                <a:solidFill>
                  <a:srgbClr val="FFFFFF"/>
                </a:solidFill>
              </a14:hiddenFill>
            </a:ext>
          </a:extLst>
        </p:spPr>
      </p:pic>
      <p:pic>
        <p:nvPicPr>
          <p:cNvPr id="7" name="Tijdelijke aanduiding voor inhoud 3">
            <a:extLst>
              <a:ext uri="{FF2B5EF4-FFF2-40B4-BE49-F238E27FC236}">
                <a16:creationId xmlns:a16="http://schemas.microsoft.com/office/drawing/2014/main" id="{8B5B4210-A853-5938-3124-D525B38542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17468918" y="3550931"/>
            <a:ext cx="5843865" cy="7983126"/>
          </a:xfrm>
          <a:prstGeom prst="rect">
            <a:avLst/>
          </a:prstGeom>
        </p:spPr>
      </p:pic>
      <p:pic>
        <p:nvPicPr>
          <p:cNvPr id="8" name="Afbeelding 7">
            <a:extLst>
              <a:ext uri="{FF2B5EF4-FFF2-40B4-BE49-F238E27FC236}">
                <a16:creationId xmlns:a16="http://schemas.microsoft.com/office/drawing/2014/main" id="{3F7551B3-8757-1966-32E6-E73C3C5897D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668971" y="9499155"/>
            <a:ext cx="3377682" cy="4216845"/>
          </a:xfrm>
          <a:prstGeom prst="rect">
            <a:avLst/>
          </a:prstGeom>
        </p:spPr>
      </p:pic>
    </p:spTree>
    <p:extLst>
      <p:ext uri="{BB962C8B-B14F-4D97-AF65-F5344CB8AC3E}">
        <p14:creationId xmlns:p14="http://schemas.microsoft.com/office/powerpoint/2010/main" val="31286807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9DAD1-DAF2-5DB7-8338-F0FD8B5D236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927A43-F46F-72DC-A2A4-E4BE341D6964}"/>
              </a:ext>
            </a:extLst>
          </p:cNvPr>
          <p:cNvSpPr>
            <a:spLocks noGrp="1"/>
          </p:cNvSpPr>
          <p:nvPr>
            <p:ph type="ctrTitle"/>
          </p:nvPr>
        </p:nvSpPr>
        <p:spPr/>
        <p:txBody>
          <a:bodyPr/>
          <a:lstStyle/>
          <a:p>
            <a:r>
              <a:rPr lang="nl-BE" dirty="0"/>
              <a:t>Veiligheidsinstructies gevaarlijke stoffen en preparaten – Labo - opslag</a:t>
            </a:r>
          </a:p>
        </p:txBody>
      </p:sp>
      <p:sp>
        <p:nvSpPr>
          <p:cNvPr id="4" name="Tijdelijke aanduiding voor tekst 3">
            <a:extLst>
              <a:ext uri="{FF2B5EF4-FFF2-40B4-BE49-F238E27FC236}">
                <a16:creationId xmlns:a16="http://schemas.microsoft.com/office/drawing/2014/main" id="{AE5D7383-6CF2-1988-704F-D3AF87736C4C}"/>
              </a:ext>
            </a:extLst>
          </p:cNvPr>
          <p:cNvSpPr>
            <a:spLocks noGrp="1"/>
          </p:cNvSpPr>
          <p:nvPr>
            <p:ph type="body" sz="quarter" idx="13"/>
          </p:nvPr>
        </p:nvSpPr>
        <p:spPr>
          <a:xfrm>
            <a:off x="1522798" y="4215601"/>
            <a:ext cx="21885842" cy="4068864"/>
          </a:xfrm>
        </p:spPr>
        <p:txBody>
          <a:bodyPr>
            <a:normAutofit/>
          </a:bodyPr>
          <a:lstStyle/>
          <a:p>
            <a:r>
              <a:rPr lang="nl-NL" dirty="0"/>
              <a:t>Opslag: in specifieke </a:t>
            </a:r>
            <a:r>
              <a:rPr lang="nl-NL" dirty="0" err="1"/>
              <a:t>veiligheidsrecipiënten</a:t>
            </a:r>
            <a:r>
              <a:rPr lang="nl-NL" dirty="0"/>
              <a:t> </a:t>
            </a:r>
          </a:p>
          <a:p>
            <a:r>
              <a:rPr lang="nl-NL" dirty="0"/>
              <a:t>Opslag: vergrendeld en in specifieke veiligheidskasten met afzuiging en terugslagklep (apart lokaal in labo)</a:t>
            </a:r>
          </a:p>
          <a:p>
            <a:r>
              <a:rPr lang="nl-NL" dirty="0"/>
              <a:t>Voorraad in labo beperken tot minimum</a:t>
            </a:r>
          </a:p>
          <a:p>
            <a:endParaRPr lang="nl-BE" dirty="0"/>
          </a:p>
          <a:p>
            <a:pPr lvl="1"/>
            <a:endParaRPr lang="nl-BE" dirty="0"/>
          </a:p>
        </p:txBody>
      </p:sp>
      <p:pic>
        <p:nvPicPr>
          <p:cNvPr id="6" name="Graphic 5">
            <a:extLst>
              <a:ext uri="{FF2B5EF4-FFF2-40B4-BE49-F238E27FC236}">
                <a16:creationId xmlns:a16="http://schemas.microsoft.com/office/drawing/2014/main" id="{25959D48-5675-659D-660E-A4FEB56639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3" name="Picture 3">
            <a:extLst>
              <a:ext uri="{FF2B5EF4-FFF2-40B4-BE49-F238E27FC236}">
                <a16:creationId xmlns:a16="http://schemas.microsoft.com/office/drawing/2014/main" id="{7514EB4F-6259-76B8-1D0A-4E111E6630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008" y="7721974"/>
            <a:ext cx="5442575" cy="5994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a:extLst>
              <a:ext uri="{FF2B5EF4-FFF2-40B4-BE49-F238E27FC236}">
                <a16:creationId xmlns:a16="http://schemas.microsoft.com/office/drawing/2014/main" id="{E9DCF1E4-D692-E75C-1AB4-94128F87DE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9160" y="8182969"/>
            <a:ext cx="4100760" cy="5397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Afbeelding 6" descr="Afbeelding met binnen, klein, zitten, container&#10;&#10;Automatisch gegenereerde beschrijving">
            <a:extLst>
              <a:ext uri="{FF2B5EF4-FFF2-40B4-BE49-F238E27FC236}">
                <a16:creationId xmlns:a16="http://schemas.microsoft.com/office/drawing/2014/main" id="{EE3239B7-BC02-5429-A1E1-0A849A262A9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398864" y="8182970"/>
            <a:ext cx="4440427" cy="2826406"/>
          </a:xfrm>
          <a:prstGeom prst="rect">
            <a:avLst/>
          </a:prstGeom>
        </p:spPr>
      </p:pic>
      <p:pic>
        <p:nvPicPr>
          <p:cNvPr id="8" name="Picture 4">
            <a:extLst>
              <a:ext uri="{FF2B5EF4-FFF2-40B4-BE49-F238E27FC236}">
                <a16:creationId xmlns:a16="http://schemas.microsoft.com/office/drawing/2014/main" id="{ADEC98B5-D992-8029-3382-08A32B3DD5C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398864" y="11184914"/>
            <a:ext cx="4354556" cy="2531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5066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3AC1C-EAB2-49A2-7DA0-ACBF70875DC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7629DB1-4560-5C3B-EFFE-DEC716A9DC4F}"/>
              </a:ext>
            </a:extLst>
          </p:cNvPr>
          <p:cNvSpPr>
            <a:spLocks noGrp="1"/>
          </p:cNvSpPr>
          <p:nvPr>
            <p:ph type="ctrTitle"/>
          </p:nvPr>
        </p:nvSpPr>
        <p:spPr/>
        <p:txBody>
          <a:bodyPr/>
          <a:lstStyle/>
          <a:p>
            <a:r>
              <a:rPr lang="nl-BE" dirty="0"/>
              <a:t>Veiligheidsinstructies gevaarlijke stoffen </a:t>
            </a:r>
            <a:br>
              <a:rPr lang="nl-BE" dirty="0"/>
            </a:br>
            <a:r>
              <a:rPr lang="nl-BE" dirty="0"/>
              <a:t>en preparaten – Labo - gebruik</a:t>
            </a:r>
          </a:p>
        </p:txBody>
      </p:sp>
      <p:sp>
        <p:nvSpPr>
          <p:cNvPr id="14" name="Tijdelijke aanduiding voor inhoud 2">
            <a:extLst>
              <a:ext uri="{FF2B5EF4-FFF2-40B4-BE49-F238E27FC236}">
                <a16:creationId xmlns:a16="http://schemas.microsoft.com/office/drawing/2014/main" id="{83CF7A99-EA1D-B73B-8F12-C1468ED826F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5" name="Tijdelijke aanduiding voor inhoud 2">
            <a:extLst>
              <a:ext uri="{FF2B5EF4-FFF2-40B4-BE49-F238E27FC236}">
                <a16:creationId xmlns:a16="http://schemas.microsoft.com/office/drawing/2014/main" id="{F420FE33-C6FF-FB4A-AB9A-4E3EB08D2309}"/>
              </a:ext>
            </a:extLst>
          </p:cNvPr>
          <p:cNvSpPr txBox="1">
            <a:spLocks/>
          </p:cNvSpPr>
          <p:nvPr/>
        </p:nvSpPr>
        <p:spPr>
          <a:xfrm>
            <a:off x="1522799" y="2922984"/>
            <a:ext cx="10429362" cy="1939924"/>
          </a:xfrm>
          <a:prstGeom prst="rect">
            <a:avLst/>
          </a:prstGeom>
        </p:spPr>
        <p:txBody>
          <a:bodyPr vert="horz" lIns="0" tIns="0" rIns="0" bIns="0" rtlCol="0">
            <a:no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000" kern="1200" cap="all" baseline="0">
                <a:solidFill>
                  <a:schemeClr val="accent3"/>
                </a:solidFill>
                <a:latin typeface="Flanders Art Sans Condensed" pitchFamily="2" charset="77"/>
                <a:ea typeface="+mn-ea"/>
                <a:cs typeface="+mn-cs"/>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r>
              <a:rPr lang="nl-BE" dirty="0"/>
              <a:t>Werkkast en afzuiging</a:t>
            </a:r>
          </a:p>
          <a:p>
            <a:r>
              <a:rPr lang="nl-BE" dirty="0"/>
              <a:t>Afzuiging aan de bron</a:t>
            </a:r>
          </a:p>
        </p:txBody>
      </p:sp>
      <p:pic>
        <p:nvPicPr>
          <p:cNvPr id="9" name="Picture 3">
            <a:extLst>
              <a:ext uri="{FF2B5EF4-FFF2-40B4-BE49-F238E27FC236}">
                <a16:creationId xmlns:a16="http://schemas.microsoft.com/office/drawing/2014/main" id="{0D5B868A-579C-31E0-F63B-D9DEC43DCA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2608" y="4825540"/>
            <a:ext cx="6526992" cy="7737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a:extLst>
              <a:ext uri="{FF2B5EF4-FFF2-40B4-BE49-F238E27FC236}">
                <a16:creationId xmlns:a16="http://schemas.microsoft.com/office/drawing/2014/main" id="{891FF3FC-68AF-25C3-EC64-402535DD64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0694" y="2662904"/>
            <a:ext cx="6526992" cy="10742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37609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8281E-61DF-F477-7A27-2C5F2BB3BC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D0B2C20-C7C2-4E9D-C17F-D4C9650DA3BF}"/>
              </a:ext>
            </a:extLst>
          </p:cNvPr>
          <p:cNvSpPr>
            <a:spLocks noGrp="1"/>
          </p:cNvSpPr>
          <p:nvPr>
            <p:ph type="ctrTitle"/>
          </p:nvPr>
        </p:nvSpPr>
        <p:spPr/>
        <p:txBody>
          <a:bodyPr/>
          <a:lstStyle/>
          <a:p>
            <a:r>
              <a:rPr lang="nl-BE" dirty="0"/>
              <a:t>Gewone klaslokalen: BS, SEC. enz.</a:t>
            </a:r>
          </a:p>
        </p:txBody>
      </p:sp>
      <p:pic>
        <p:nvPicPr>
          <p:cNvPr id="6" name="Graphic 5">
            <a:extLst>
              <a:ext uri="{FF2B5EF4-FFF2-40B4-BE49-F238E27FC236}">
                <a16:creationId xmlns:a16="http://schemas.microsoft.com/office/drawing/2014/main" id="{0844F077-4CC3-CA54-BF5F-5629A4825C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10" name="Afbeelding 9">
            <a:extLst>
              <a:ext uri="{FF2B5EF4-FFF2-40B4-BE49-F238E27FC236}">
                <a16:creationId xmlns:a16="http://schemas.microsoft.com/office/drawing/2014/main" id="{B4DDCF65-69CD-9B0E-A8F4-8B644B0B96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8602" y="3456432"/>
            <a:ext cx="6803136" cy="5102352"/>
          </a:xfrm>
          <a:prstGeom prst="rect">
            <a:avLst/>
          </a:prstGeom>
        </p:spPr>
      </p:pic>
      <p:pic>
        <p:nvPicPr>
          <p:cNvPr id="11" name="Tijdelijke aanduiding voor inhoud 3">
            <a:extLst>
              <a:ext uri="{FF2B5EF4-FFF2-40B4-BE49-F238E27FC236}">
                <a16:creationId xmlns:a16="http://schemas.microsoft.com/office/drawing/2014/main" id="{152A87D9-0B8F-3894-C482-F50F235004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102831" y="3456432"/>
            <a:ext cx="7672711" cy="5102352"/>
          </a:xfrm>
          <a:prstGeom prst="rect">
            <a:avLst/>
          </a:prstGeom>
        </p:spPr>
      </p:pic>
      <p:pic>
        <p:nvPicPr>
          <p:cNvPr id="12" name="Afbeelding 11">
            <a:extLst>
              <a:ext uri="{FF2B5EF4-FFF2-40B4-BE49-F238E27FC236}">
                <a16:creationId xmlns:a16="http://schemas.microsoft.com/office/drawing/2014/main" id="{62900920-68DD-BE0F-E3AC-777004D7AB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29824" y="8686728"/>
            <a:ext cx="6375891" cy="4777271"/>
          </a:xfrm>
          <a:prstGeom prst="rect">
            <a:avLst/>
          </a:prstGeom>
        </p:spPr>
      </p:pic>
    </p:spTree>
    <p:extLst>
      <p:ext uri="{BB962C8B-B14F-4D97-AF65-F5344CB8AC3E}">
        <p14:creationId xmlns:p14="http://schemas.microsoft.com/office/powerpoint/2010/main" val="2812724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8DD19-D594-8F3C-F809-FF9BA8461BD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68B8CC-41C2-6777-A786-5A4EC21DF55F}"/>
              </a:ext>
            </a:extLst>
          </p:cNvPr>
          <p:cNvSpPr>
            <a:spLocks noGrp="1"/>
          </p:cNvSpPr>
          <p:nvPr>
            <p:ph type="ctrTitle"/>
          </p:nvPr>
        </p:nvSpPr>
        <p:spPr/>
        <p:txBody>
          <a:bodyPr/>
          <a:lstStyle/>
          <a:p>
            <a:r>
              <a:rPr lang="nl-BE" dirty="0"/>
              <a:t>Gewone klaslokalen: BS, SEC. enz.</a:t>
            </a:r>
          </a:p>
        </p:txBody>
      </p:sp>
      <p:sp>
        <p:nvSpPr>
          <p:cNvPr id="14" name="Tijdelijke aanduiding voor inhoud 2">
            <a:extLst>
              <a:ext uri="{FF2B5EF4-FFF2-40B4-BE49-F238E27FC236}">
                <a16:creationId xmlns:a16="http://schemas.microsoft.com/office/drawing/2014/main" id="{82A5C566-9DF9-CD0F-1F32-E39F085FA85F}"/>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8B70837F-993E-AE3C-0FCB-55D1731A553A}"/>
              </a:ext>
            </a:extLst>
          </p:cNvPr>
          <p:cNvSpPr txBox="1"/>
          <p:nvPr/>
        </p:nvSpPr>
        <p:spPr>
          <a:xfrm>
            <a:off x="1690749" y="3876778"/>
            <a:ext cx="21299879" cy="13311336"/>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Voldoende licht ook bij hoekenwerk (500 lux)</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Bewaken over goede lucht kwaliteit </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Verplaatsbaar meubilair voorzien in kleuterklassen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Voldoende stopcontacten (vermijden verlengkabels)</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Ergonomisch meubilair aankopen. (in de hoogte regelbaar)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Gebruik maken van geluidsabsorberende materialen voor een aangename akoestiek </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Kasten dienen om materiaal in op te bergen, niet bovenop te plaatsen.</a:t>
            </a:r>
          </a:p>
          <a:p>
            <a:pPr marL="714375" marR="0" lvl="1" algn="l" defTabSz="1828709" rtl="0" eaLnBrk="1" fontAlgn="auto" latinLnBrk="0" hangingPunct="1">
              <a:lnSpc>
                <a:spcPct val="90000"/>
              </a:lnSpc>
              <a:spcBef>
                <a:spcPts val="1000"/>
              </a:spcBef>
              <a:spcAft>
                <a:spcPts val="0"/>
              </a:spcAft>
              <a:buClr>
                <a:srgbClr val="C3004B"/>
              </a:buClr>
              <a:buSzTx/>
              <a:tabLst/>
              <a:defRPr/>
            </a:pPr>
            <a:endParaRPr kumimoji="0" lang="nl-BE" sz="4400" b="0" i="0" u="none" strike="noStrike" kern="1200" cap="none" spc="0" normalizeH="0" baseline="0" noProof="0" dirty="0">
              <a:ln>
                <a:noFill/>
              </a:ln>
              <a:solidFill>
                <a:srgbClr val="000000"/>
              </a:solidFill>
              <a:effectLst/>
              <a:uLnTx/>
              <a:uFillTx/>
              <a:latin typeface="Flanders Art Sans"/>
              <a:ea typeface="+mn-ea"/>
              <a:cs typeface="+mn-cs"/>
            </a:endParaRPr>
          </a:p>
          <a:p>
            <a:pPr marR="0" lvl="0" algn="l" defTabSz="1828709" rtl="0" eaLnBrk="1" fontAlgn="auto" latinLnBrk="0" hangingPunct="1">
              <a:lnSpc>
                <a:spcPct val="90000"/>
              </a:lnSpc>
              <a:spcBef>
                <a:spcPts val="2000"/>
              </a:spcBef>
              <a:spcAft>
                <a:spcPts val="0"/>
              </a:spcAft>
              <a:buClr>
                <a:srgbClr val="C3004B"/>
              </a:buClr>
              <a:buSzTx/>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BE" sz="4400" dirty="0"/>
          </a:p>
          <a:p>
            <a:pPr marL="714375" marR="0" lvl="1" algn="l" defTabSz="1828709" rtl="0" eaLnBrk="1" fontAlgn="auto" latinLnBrk="0" hangingPunct="1">
              <a:lnSpc>
                <a:spcPct val="90000"/>
              </a:lnSpc>
              <a:spcBef>
                <a:spcPts val="1000"/>
              </a:spcBef>
              <a:spcAft>
                <a:spcPts val="0"/>
              </a:spcAft>
              <a:buClr>
                <a:srgbClr val="C3004B"/>
              </a:buClr>
              <a:buSzTx/>
              <a:tabLst/>
              <a:defRPr/>
            </a:pPr>
            <a:endParaRPr lang="nl-BE"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25483931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E9706-0B8A-998E-E7ED-E29A025DA29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24A0593-A537-4EAF-A707-0CD7FEF3B0F6}"/>
              </a:ext>
            </a:extLst>
          </p:cNvPr>
          <p:cNvSpPr>
            <a:spLocks noGrp="1"/>
          </p:cNvSpPr>
          <p:nvPr>
            <p:ph type="ctrTitle"/>
          </p:nvPr>
        </p:nvSpPr>
        <p:spPr/>
        <p:txBody>
          <a:bodyPr/>
          <a:lstStyle/>
          <a:p>
            <a:r>
              <a:rPr lang="nl-BE" dirty="0"/>
              <a:t>Inrichting WP, praktijklokalen, labo</a:t>
            </a:r>
          </a:p>
        </p:txBody>
      </p:sp>
      <p:sp>
        <p:nvSpPr>
          <p:cNvPr id="4" name="Tijdelijke aanduiding voor tekst 3">
            <a:extLst>
              <a:ext uri="{FF2B5EF4-FFF2-40B4-BE49-F238E27FC236}">
                <a16:creationId xmlns:a16="http://schemas.microsoft.com/office/drawing/2014/main" id="{5F4342DE-E324-CF19-3052-8A4FA88B6D86}"/>
              </a:ext>
            </a:extLst>
          </p:cNvPr>
          <p:cNvSpPr>
            <a:spLocks noGrp="1"/>
          </p:cNvSpPr>
          <p:nvPr>
            <p:ph type="body" sz="quarter" idx="13"/>
          </p:nvPr>
        </p:nvSpPr>
        <p:spPr/>
        <p:txBody>
          <a:bodyPr>
            <a:normAutofit fontScale="92500" lnSpcReduction="10000"/>
          </a:bodyPr>
          <a:lstStyle/>
          <a:p>
            <a:r>
              <a:rPr lang="nl-NL" dirty="0"/>
              <a:t>Aankoopprocedure respecteren  </a:t>
            </a:r>
          </a:p>
          <a:p>
            <a:r>
              <a:rPr lang="nl-NL" dirty="0"/>
              <a:t>Veiligheidseisen voor volgende:</a:t>
            </a:r>
          </a:p>
          <a:p>
            <a:pPr lvl="1"/>
            <a:r>
              <a:rPr lang="nl-NL" dirty="0"/>
              <a:t>Arbeidsmiddelen</a:t>
            </a:r>
          </a:p>
          <a:p>
            <a:pPr lvl="1"/>
            <a:r>
              <a:rPr lang="nl-NL" dirty="0"/>
              <a:t>Toestellen</a:t>
            </a:r>
          </a:p>
          <a:p>
            <a:pPr lvl="1"/>
            <a:r>
              <a:rPr lang="nl-NL" dirty="0"/>
              <a:t>Apparatuur</a:t>
            </a:r>
          </a:p>
          <a:p>
            <a:pPr lvl="1"/>
            <a:r>
              <a:rPr lang="nl-NL" dirty="0"/>
              <a:t>Producten</a:t>
            </a:r>
          </a:p>
          <a:p>
            <a:pPr lvl="1"/>
            <a:r>
              <a:rPr lang="nl-NL" dirty="0"/>
              <a:t>Collectieve beschermingsmiddelen</a:t>
            </a:r>
          </a:p>
          <a:p>
            <a:pPr lvl="1"/>
            <a:r>
              <a:rPr lang="nl-NL" dirty="0"/>
              <a:t>Persoonlijke beschermingsmiddelen</a:t>
            </a:r>
            <a:br>
              <a:rPr lang="nl-NL" dirty="0"/>
            </a:br>
            <a:br>
              <a:rPr lang="nl-NL" dirty="0"/>
            </a:br>
            <a:br>
              <a:rPr lang="nl-NL" dirty="0"/>
            </a:br>
            <a:r>
              <a:rPr lang="nl-NL" dirty="0"/>
              <a:t>-&gt; Zie </a:t>
            </a:r>
            <a:r>
              <a:rPr lang="nl-NL"/>
              <a:t>sessie Aankoopbeleid </a:t>
            </a:r>
            <a:endParaRPr lang="nl-NL" dirty="0"/>
          </a:p>
          <a:p>
            <a:pPr lvl="1"/>
            <a:endParaRPr lang="nl-BE" dirty="0"/>
          </a:p>
        </p:txBody>
      </p:sp>
      <p:pic>
        <p:nvPicPr>
          <p:cNvPr id="6" name="Graphic 5">
            <a:extLst>
              <a:ext uri="{FF2B5EF4-FFF2-40B4-BE49-F238E27FC236}">
                <a16:creationId xmlns:a16="http://schemas.microsoft.com/office/drawing/2014/main" id="{824114EF-BFD5-34AF-E02A-0ABC9417655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3782258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05C40-077D-D842-4A9A-4EDA432BBCF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49A0E70-E0BB-52CE-AFC0-D7F2D879F5E4}"/>
              </a:ext>
            </a:extLst>
          </p:cNvPr>
          <p:cNvSpPr>
            <a:spLocks noGrp="1"/>
          </p:cNvSpPr>
          <p:nvPr>
            <p:ph type="ctrTitle"/>
          </p:nvPr>
        </p:nvSpPr>
        <p:spPr/>
        <p:txBody>
          <a:bodyPr/>
          <a:lstStyle/>
          <a:p>
            <a:r>
              <a:rPr lang="nl-BE" dirty="0"/>
              <a:t>Stookplaats</a:t>
            </a:r>
          </a:p>
        </p:txBody>
      </p:sp>
      <p:sp>
        <p:nvSpPr>
          <p:cNvPr id="14" name="Tijdelijke aanduiding voor inhoud 2">
            <a:extLst>
              <a:ext uri="{FF2B5EF4-FFF2-40B4-BE49-F238E27FC236}">
                <a16:creationId xmlns:a16="http://schemas.microsoft.com/office/drawing/2014/main" id="{D012BB2A-758B-054B-3577-2377C984F89A}"/>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25C4F1E4-A27B-4157-1DBB-A46DDC643E68}"/>
              </a:ext>
            </a:extLst>
          </p:cNvPr>
          <p:cNvSpPr txBox="1"/>
          <p:nvPr/>
        </p:nvSpPr>
        <p:spPr>
          <a:xfrm>
            <a:off x="1690749" y="3876778"/>
            <a:ext cx="21299879" cy="10034542"/>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Boven de 70 KW moet voldoen aan NBN 61-001:</a:t>
            </a:r>
            <a:b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b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Muur RF 1 uur,  deur ½ uur</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Deur draait in zin van de vluchtweg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Noodstop buiten de stookplaats</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Gasdetectie met afsluiter/ stookolie automatische blussing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Hoogte plafond minimum 2,5 meter</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Onder en boven verluchting</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NL"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lang="nl-NL"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10443214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C1596-D43C-2178-B3F6-5E29872C484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8202DF0-D03B-2A16-0C6E-AFD92759738B}"/>
              </a:ext>
            </a:extLst>
          </p:cNvPr>
          <p:cNvSpPr>
            <a:spLocks noGrp="1"/>
          </p:cNvSpPr>
          <p:nvPr>
            <p:ph type="ctrTitle"/>
          </p:nvPr>
        </p:nvSpPr>
        <p:spPr/>
        <p:txBody>
          <a:bodyPr/>
          <a:lstStyle/>
          <a:p>
            <a:r>
              <a:rPr lang="nl-BE" dirty="0"/>
              <a:t>Ventilatie</a:t>
            </a:r>
          </a:p>
        </p:txBody>
      </p:sp>
      <p:sp>
        <p:nvSpPr>
          <p:cNvPr id="4" name="Tijdelijke aanduiding voor tekst 3">
            <a:extLst>
              <a:ext uri="{FF2B5EF4-FFF2-40B4-BE49-F238E27FC236}">
                <a16:creationId xmlns:a16="http://schemas.microsoft.com/office/drawing/2014/main" id="{F7A4F95D-B9F3-ACCD-52B6-B8D370085C1C}"/>
              </a:ext>
            </a:extLst>
          </p:cNvPr>
          <p:cNvSpPr>
            <a:spLocks noGrp="1"/>
          </p:cNvSpPr>
          <p:nvPr>
            <p:ph type="body" sz="quarter" idx="13"/>
          </p:nvPr>
        </p:nvSpPr>
        <p:spPr>
          <a:xfrm>
            <a:off x="1522798" y="3035808"/>
            <a:ext cx="20635741" cy="8970875"/>
          </a:xfrm>
        </p:spPr>
        <p:txBody>
          <a:bodyPr>
            <a:normAutofit/>
          </a:bodyPr>
          <a:lstStyle/>
          <a:p>
            <a:pPr marL="0" indent="0">
              <a:buNone/>
            </a:pPr>
            <a:br>
              <a:rPr lang="nl-BE" dirty="0"/>
            </a:br>
            <a:r>
              <a:rPr lang="nl-NL" dirty="0"/>
              <a:t>Enkele weetjes, wist u dat :</a:t>
            </a:r>
          </a:p>
          <a:p>
            <a:pPr>
              <a:buFont typeface="Wingdings" panose="05000000000000000000" pitchFamily="2" charset="2"/>
              <a:buChar char="ü"/>
            </a:pPr>
            <a:r>
              <a:rPr lang="nl-NL" dirty="0"/>
              <a:t>wij 85 % van onze tijd binnen doorbrengen</a:t>
            </a:r>
          </a:p>
          <a:p>
            <a:pPr>
              <a:buFont typeface="Wingdings" panose="05000000000000000000" pitchFamily="2" charset="2"/>
              <a:buChar char="ü"/>
            </a:pPr>
            <a:r>
              <a:rPr lang="nl-NL" dirty="0"/>
              <a:t>wij 20 m³/uur verse lucht nodig hebben om ons goed te voelen</a:t>
            </a:r>
          </a:p>
          <a:p>
            <a:pPr>
              <a:buFont typeface="Wingdings" panose="05000000000000000000" pitchFamily="2" charset="2"/>
              <a:buChar char="ü"/>
            </a:pPr>
            <a:r>
              <a:rPr lang="nl-NL" dirty="0"/>
              <a:t>elke volwassene 1 liter vocht uitzweet</a:t>
            </a:r>
          </a:p>
          <a:p>
            <a:pPr>
              <a:buFont typeface="Wingdings" panose="05000000000000000000" pitchFamily="2" charset="2"/>
              <a:buChar char="ü"/>
            </a:pPr>
            <a:r>
              <a:rPr lang="nl-NL" dirty="0"/>
              <a:t>slecht geventileerde gebouwen een nefaste invloed hebben op onze gezondheid, </a:t>
            </a:r>
            <a:r>
              <a:rPr lang="nl-NL" dirty="0" err="1"/>
              <a:t>leefcomfort</a:t>
            </a:r>
            <a:r>
              <a:rPr lang="nl-NL" dirty="0"/>
              <a:t> en dragen bij tot concentratiestoornissen. Mogelijke gevolgen :  o.a. schimmels, irritaties van neus, </a:t>
            </a:r>
            <a:br>
              <a:rPr lang="nl-NL" dirty="0"/>
            </a:br>
            <a:r>
              <a:rPr lang="nl-NL" dirty="0"/>
              <a:t>keel en ogen, allergieën, enz.</a:t>
            </a:r>
            <a:endParaRPr lang="nl-BE" dirty="0"/>
          </a:p>
          <a:p>
            <a:pPr marL="0" indent="0">
              <a:buNone/>
            </a:pPr>
            <a:endParaRPr lang="nl-BE" dirty="0"/>
          </a:p>
        </p:txBody>
      </p:sp>
      <p:pic>
        <p:nvPicPr>
          <p:cNvPr id="6" name="Graphic 5">
            <a:extLst>
              <a:ext uri="{FF2B5EF4-FFF2-40B4-BE49-F238E27FC236}">
                <a16:creationId xmlns:a16="http://schemas.microsoft.com/office/drawing/2014/main" id="{3306B599-8D41-73DC-164D-F17EEEEAEBC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348567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00490-9917-EC42-2305-868D2C3A467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3F1970C-4C4C-E38E-C6D7-00FF0D0A4808}"/>
              </a:ext>
            </a:extLst>
          </p:cNvPr>
          <p:cNvSpPr>
            <a:spLocks noGrp="1"/>
          </p:cNvSpPr>
          <p:nvPr>
            <p:ph type="ctrTitle"/>
          </p:nvPr>
        </p:nvSpPr>
        <p:spPr/>
        <p:txBody>
          <a:bodyPr/>
          <a:lstStyle/>
          <a:p>
            <a:r>
              <a:rPr lang="nl-BE" dirty="0"/>
              <a:t>Soorten ventilatiesystemen</a:t>
            </a:r>
          </a:p>
        </p:txBody>
      </p:sp>
      <p:sp>
        <p:nvSpPr>
          <p:cNvPr id="14" name="Tijdelijke aanduiding voor inhoud 2">
            <a:extLst>
              <a:ext uri="{FF2B5EF4-FFF2-40B4-BE49-F238E27FC236}">
                <a16:creationId xmlns:a16="http://schemas.microsoft.com/office/drawing/2014/main" id="{50D1886E-FAE3-05A2-BDB6-DB6161C4C1A0}"/>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1580DFAC-7957-8839-8A2E-7BD3703DD46B}"/>
              </a:ext>
            </a:extLst>
          </p:cNvPr>
          <p:cNvSpPr txBox="1"/>
          <p:nvPr/>
        </p:nvSpPr>
        <p:spPr>
          <a:xfrm>
            <a:off x="1690749" y="3876778"/>
            <a:ext cx="21299879" cy="7060394"/>
          </a:xfrm>
          <a:prstGeom prst="rect">
            <a:avLst/>
          </a:prstGeom>
          <a:noFill/>
        </p:spPr>
        <p:txBody>
          <a:bodyPr wrap="square">
            <a:spAutoFit/>
          </a:bodyPr>
          <a:lstStyle/>
          <a:p>
            <a:pPr marR="0" lvl="0" algn="l" defTabSz="1828709" rtl="0" eaLnBrk="1" fontAlgn="auto" latinLnBrk="0" hangingPunct="1">
              <a:lnSpc>
                <a:spcPct val="90000"/>
              </a:lnSpc>
              <a:spcBef>
                <a:spcPts val="2000"/>
              </a:spcBef>
              <a:spcAft>
                <a:spcPts val="0"/>
              </a:spcAft>
              <a:buClr>
                <a:srgbClr val="C3004B"/>
              </a:buClr>
              <a:buSzTx/>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De vier systemen worden geklasseerd via aan en afvoervoorzieningen.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solidFill>
                  <a:srgbClr val="000000"/>
                </a:solidFill>
                <a:latin typeface="Flanders Art Sans" pitchFamily="2" charset="77"/>
              </a:rPr>
              <a:t>s</a:t>
            </a:r>
            <a:r>
              <a:rPr kumimoji="0" lang="nl-NL" sz="5600" b="0" i="0" u="none" strike="noStrike" kern="1200" cap="none" spc="0" normalizeH="0" baseline="0" noProof="0" dirty="0" err="1">
                <a:ln>
                  <a:noFill/>
                </a:ln>
                <a:solidFill>
                  <a:srgbClr val="000000"/>
                </a:solidFill>
                <a:effectLst/>
                <a:uLnTx/>
                <a:uFillTx/>
                <a:latin typeface="Flanders Art Sans" pitchFamily="2" charset="77"/>
                <a:ea typeface="+mn-ea"/>
                <a:cs typeface="+mn-cs"/>
              </a:rPr>
              <a:t>ysteem</a:t>
            </a: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 A : natuurlijke aanvoer en natuurlijke afvoer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systeem B : mechanische aanvoer en natuurlijke afvoer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systeem C : natuurlijke aanvoer en mechanische afvoer</a:t>
            </a:r>
          </a:p>
          <a:p>
            <a:pPr marR="0" lvl="0" algn="l" defTabSz="1828709" rtl="0" eaLnBrk="1" fontAlgn="auto" latinLnBrk="0" hangingPunct="1">
              <a:lnSpc>
                <a:spcPct val="90000"/>
              </a:lnSpc>
              <a:spcBef>
                <a:spcPts val="2000"/>
              </a:spcBef>
              <a:spcAft>
                <a:spcPts val="0"/>
              </a:spcAft>
              <a:buClr>
                <a:srgbClr val="C3004B"/>
              </a:buClr>
              <a:buSzTx/>
              <a:tabLst/>
              <a:defRPr/>
            </a:pPr>
            <a:r>
              <a:rPr lang="nl-NL" sz="5600" dirty="0">
                <a:solidFill>
                  <a:srgbClr val="000000"/>
                </a:solidFill>
                <a:latin typeface="Flanders Art Sans" pitchFamily="2" charset="77"/>
              </a:rPr>
              <a:t>      </a:t>
            </a: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                    C+ via een CO2 meting gestuurd</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systeem D : mechanische aanvoer en mechanische afvoer.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32147054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3A1B0B-21E2-48B7-AEB3-6647823873F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13C98E4-7891-83F9-93B9-D38180A95AAC}"/>
              </a:ext>
            </a:extLst>
          </p:cNvPr>
          <p:cNvSpPr>
            <a:spLocks noGrp="1"/>
          </p:cNvSpPr>
          <p:nvPr>
            <p:ph type="ctrTitle"/>
          </p:nvPr>
        </p:nvSpPr>
        <p:spPr/>
        <p:txBody>
          <a:bodyPr/>
          <a:lstStyle/>
          <a:p>
            <a:r>
              <a:rPr lang="nl-BE" dirty="0"/>
              <a:t>Soorten ventilatiesystemen</a:t>
            </a:r>
          </a:p>
        </p:txBody>
      </p:sp>
      <p:sp>
        <p:nvSpPr>
          <p:cNvPr id="4" name="Tijdelijke aanduiding voor tekst 3">
            <a:extLst>
              <a:ext uri="{FF2B5EF4-FFF2-40B4-BE49-F238E27FC236}">
                <a16:creationId xmlns:a16="http://schemas.microsoft.com/office/drawing/2014/main" id="{2C4C5A65-FB74-B900-D553-14464B972F6E}"/>
              </a:ext>
            </a:extLst>
          </p:cNvPr>
          <p:cNvSpPr>
            <a:spLocks noGrp="1"/>
          </p:cNvSpPr>
          <p:nvPr>
            <p:ph type="body" sz="quarter" idx="13"/>
          </p:nvPr>
        </p:nvSpPr>
        <p:spPr>
          <a:xfrm>
            <a:off x="1522798" y="3035808"/>
            <a:ext cx="20635741" cy="8970875"/>
          </a:xfrm>
        </p:spPr>
        <p:txBody>
          <a:bodyPr>
            <a:normAutofit/>
          </a:bodyPr>
          <a:lstStyle/>
          <a:p>
            <a:pPr marL="0" indent="0">
              <a:buNone/>
            </a:pPr>
            <a:br>
              <a:rPr lang="nl-BE" dirty="0"/>
            </a:br>
            <a:endParaRPr lang="nl-BE" dirty="0"/>
          </a:p>
        </p:txBody>
      </p:sp>
      <p:pic>
        <p:nvPicPr>
          <p:cNvPr id="6" name="Graphic 5">
            <a:extLst>
              <a:ext uri="{FF2B5EF4-FFF2-40B4-BE49-F238E27FC236}">
                <a16:creationId xmlns:a16="http://schemas.microsoft.com/office/drawing/2014/main" id="{1B3F577E-312D-BE1A-0C92-B5629C4F375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3" name="Picture 2" descr="Ventilatie">
            <a:extLst>
              <a:ext uri="{FF2B5EF4-FFF2-40B4-BE49-F238E27FC236}">
                <a16:creationId xmlns:a16="http://schemas.microsoft.com/office/drawing/2014/main" id="{E21FB148-F5C3-A915-958D-07321AF385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2798" y="3035808"/>
            <a:ext cx="18721036" cy="6675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7267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C9D80-13DC-CF2C-BE1F-771F1053930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4218D16-3065-F4EB-7B9C-EEE7D5C4609A}"/>
              </a:ext>
            </a:extLst>
          </p:cNvPr>
          <p:cNvSpPr>
            <a:spLocks noGrp="1"/>
          </p:cNvSpPr>
          <p:nvPr>
            <p:ph type="ctrTitle"/>
          </p:nvPr>
        </p:nvSpPr>
        <p:spPr/>
        <p:txBody>
          <a:bodyPr/>
          <a:lstStyle/>
          <a:p>
            <a:r>
              <a:rPr lang="nl-BE" dirty="0"/>
              <a:t>Soorten ventilatiesystemen</a:t>
            </a:r>
          </a:p>
        </p:txBody>
      </p:sp>
      <p:sp>
        <p:nvSpPr>
          <p:cNvPr id="14" name="Tijdelijke aanduiding voor inhoud 2">
            <a:extLst>
              <a:ext uri="{FF2B5EF4-FFF2-40B4-BE49-F238E27FC236}">
                <a16:creationId xmlns:a16="http://schemas.microsoft.com/office/drawing/2014/main" id="{8756C78A-8E59-E1C8-A88E-6BCB3B82A89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B88BE912-6161-D4D2-A210-1338DA81A5EC}"/>
              </a:ext>
            </a:extLst>
          </p:cNvPr>
          <p:cNvSpPr txBox="1"/>
          <p:nvPr/>
        </p:nvSpPr>
        <p:spPr>
          <a:xfrm>
            <a:off x="1690749" y="3876778"/>
            <a:ext cx="21299879" cy="7060394"/>
          </a:xfrm>
          <a:prstGeom prst="rect">
            <a:avLst/>
          </a:prstGeom>
          <a:noFill/>
        </p:spPr>
        <p:txBody>
          <a:bodyPr wrap="square">
            <a:spAutoFit/>
          </a:bodyPr>
          <a:lstStyle/>
          <a:p>
            <a:pPr marR="0" lvl="0" algn="l" defTabSz="1828709" rtl="0" eaLnBrk="1" fontAlgn="auto" latinLnBrk="0" hangingPunct="1">
              <a:lnSpc>
                <a:spcPct val="90000"/>
              </a:lnSpc>
              <a:spcBef>
                <a:spcPts val="2000"/>
              </a:spcBef>
              <a:spcAft>
                <a:spcPts val="0"/>
              </a:spcAft>
              <a:buClr>
                <a:srgbClr val="C3004B"/>
              </a:buClr>
              <a:buSzTx/>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De vier systemen worden geklasseerd via aan en afvoervoorzieningen.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solidFill>
                  <a:srgbClr val="000000"/>
                </a:solidFill>
                <a:latin typeface="Flanders Art Sans" pitchFamily="2" charset="77"/>
              </a:rPr>
              <a:t>s</a:t>
            </a:r>
            <a:r>
              <a:rPr kumimoji="0" lang="nl-NL" sz="5600" b="0" i="0" u="none" strike="noStrike" kern="1200" cap="none" spc="0" normalizeH="0" baseline="0" noProof="0" dirty="0" err="1">
                <a:ln>
                  <a:noFill/>
                </a:ln>
                <a:solidFill>
                  <a:srgbClr val="000000"/>
                </a:solidFill>
                <a:effectLst/>
                <a:uLnTx/>
                <a:uFillTx/>
                <a:latin typeface="Flanders Art Sans" pitchFamily="2" charset="77"/>
                <a:ea typeface="+mn-ea"/>
                <a:cs typeface="+mn-cs"/>
              </a:rPr>
              <a:t>ysteem</a:t>
            </a: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 A : natuurlijke aanvoer en natuurlijke afvoer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systeem B : mechanische aanvoer en natuurlijke afvoer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systeem C : natuurlijke aanvoer en mechanische afvoer</a:t>
            </a:r>
          </a:p>
          <a:p>
            <a:pPr marR="0" lvl="0" algn="l" defTabSz="1828709" rtl="0" eaLnBrk="1" fontAlgn="auto" latinLnBrk="0" hangingPunct="1">
              <a:lnSpc>
                <a:spcPct val="90000"/>
              </a:lnSpc>
              <a:spcBef>
                <a:spcPts val="2000"/>
              </a:spcBef>
              <a:spcAft>
                <a:spcPts val="0"/>
              </a:spcAft>
              <a:buClr>
                <a:srgbClr val="C3004B"/>
              </a:buClr>
              <a:buSzTx/>
              <a:tabLst/>
              <a:defRPr/>
            </a:pPr>
            <a:r>
              <a:rPr lang="nl-NL" sz="5600" dirty="0">
                <a:solidFill>
                  <a:srgbClr val="000000"/>
                </a:solidFill>
                <a:latin typeface="Flanders Art Sans" pitchFamily="2" charset="77"/>
              </a:rPr>
              <a:t>      </a:t>
            </a: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                    C+ via een CO2 meting gestuurd</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systeem D : mechanische aanvoer en mechanische afvoer.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10230053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401DB-6833-0B00-91E7-1814554D5E2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5A9AB16-C0EF-6D7A-A810-0F69F2DA2BB9}"/>
              </a:ext>
            </a:extLst>
          </p:cNvPr>
          <p:cNvSpPr>
            <a:spLocks noGrp="1"/>
          </p:cNvSpPr>
          <p:nvPr>
            <p:ph type="ctrTitle"/>
          </p:nvPr>
        </p:nvSpPr>
        <p:spPr/>
        <p:txBody>
          <a:bodyPr/>
          <a:lstStyle/>
          <a:p>
            <a:r>
              <a:rPr lang="nl-BE" dirty="0"/>
              <a:t>Systeem A</a:t>
            </a:r>
          </a:p>
        </p:txBody>
      </p:sp>
      <p:sp>
        <p:nvSpPr>
          <p:cNvPr id="4" name="Tijdelijke aanduiding voor tekst 3">
            <a:extLst>
              <a:ext uri="{FF2B5EF4-FFF2-40B4-BE49-F238E27FC236}">
                <a16:creationId xmlns:a16="http://schemas.microsoft.com/office/drawing/2014/main" id="{545CFD46-67CB-5AA6-0C62-1CE4EFFB7074}"/>
              </a:ext>
            </a:extLst>
          </p:cNvPr>
          <p:cNvSpPr>
            <a:spLocks noGrp="1"/>
          </p:cNvSpPr>
          <p:nvPr>
            <p:ph type="body" sz="quarter" idx="13"/>
          </p:nvPr>
        </p:nvSpPr>
        <p:spPr>
          <a:xfrm>
            <a:off x="1522798" y="3255264"/>
            <a:ext cx="20635741" cy="8751419"/>
          </a:xfrm>
        </p:spPr>
        <p:txBody>
          <a:bodyPr/>
          <a:lstStyle/>
          <a:p>
            <a:pPr marL="0" indent="0">
              <a:buNone/>
            </a:pPr>
            <a:r>
              <a:rPr lang="nl-NL" dirty="0"/>
              <a:t>Werkt zeer goed, vinden we  terug in onze ‘monumenten’</a:t>
            </a:r>
          </a:p>
          <a:p>
            <a:pPr marL="0" indent="0">
              <a:buNone/>
            </a:pPr>
            <a:r>
              <a:rPr lang="nl-NL" dirty="0"/>
              <a:t>Regeling manueel via roosteropeningen</a:t>
            </a:r>
          </a:p>
          <a:p>
            <a:pPr marL="0" indent="0">
              <a:buNone/>
            </a:pPr>
            <a:endParaRPr lang="nl-BE" dirty="0"/>
          </a:p>
        </p:txBody>
      </p:sp>
      <p:pic>
        <p:nvPicPr>
          <p:cNvPr id="6" name="Graphic 5">
            <a:extLst>
              <a:ext uri="{FF2B5EF4-FFF2-40B4-BE49-F238E27FC236}">
                <a16:creationId xmlns:a16="http://schemas.microsoft.com/office/drawing/2014/main" id="{97D4AF3F-C51D-62D6-541B-D948E0FC8F3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8" name="Afbeelding 7">
            <a:extLst>
              <a:ext uri="{FF2B5EF4-FFF2-40B4-BE49-F238E27FC236}">
                <a16:creationId xmlns:a16="http://schemas.microsoft.com/office/drawing/2014/main" id="{CEC9022F-DB94-24C0-E706-51409B5BF5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2798" y="5366401"/>
            <a:ext cx="5868202" cy="3549590"/>
          </a:xfrm>
          <a:prstGeom prst="rect">
            <a:avLst/>
          </a:prstGeom>
        </p:spPr>
      </p:pic>
      <p:pic>
        <p:nvPicPr>
          <p:cNvPr id="9" name="Afbeelding 8">
            <a:extLst>
              <a:ext uri="{FF2B5EF4-FFF2-40B4-BE49-F238E27FC236}">
                <a16:creationId xmlns:a16="http://schemas.microsoft.com/office/drawing/2014/main" id="{EF06BE15-64A1-88A9-76C3-E3D343CCF9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2798" y="9483196"/>
            <a:ext cx="5892694" cy="4214794"/>
          </a:xfrm>
          <a:prstGeom prst="rect">
            <a:avLst/>
          </a:prstGeom>
        </p:spPr>
      </p:pic>
      <p:pic>
        <p:nvPicPr>
          <p:cNvPr id="10" name="Afbeelding 9">
            <a:extLst>
              <a:ext uri="{FF2B5EF4-FFF2-40B4-BE49-F238E27FC236}">
                <a16:creationId xmlns:a16="http://schemas.microsoft.com/office/drawing/2014/main" id="{A046CD58-1AA7-8BF6-85DB-AA94BF3981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73196" y="5366401"/>
            <a:ext cx="5706001" cy="3549590"/>
          </a:xfrm>
          <a:prstGeom prst="rect">
            <a:avLst/>
          </a:prstGeom>
        </p:spPr>
      </p:pic>
      <p:pic>
        <p:nvPicPr>
          <p:cNvPr id="11" name="Afbeelding 10">
            <a:extLst>
              <a:ext uri="{FF2B5EF4-FFF2-40B4-BE49-F238E27FC236}">
                <a16:creationId xmlns:a16="http://schemas.microsoft.com/office/drawing/2014/main" id="{01B697F5-ABB8-4E92-D44C-632D54C5D95A}"/>
              </a:ext>
            </a:extLst>
          </p:cNvPr>
          <p:cNvPicPr preferRelativeResize="0">
            <a:picLocks noChangeAspect="1"/>
          </p:cNvPicPr>
          <p:nvPr/>
        </p:nvPicPr>
        <p:blipFill>
          <a:blip r:embed="rId7"/>
          <a:stretch>
            <a:fillRect/>
          </a:stretch>
        </p:blipFill>
        <p:spPr>
          <a:xfrm rot="5400000">
            <a:off x="10764766" y="8691628"/>
            <a:ext cx="4214794" cy="5797930"/>
          </a:xfrm>
          <a:prstGeom prst="rect">
            <a:avLst/>
          </a:prstGeom>
        </p:spPr>
      </p:pic>
    </p:spTree>
    <p:extLst>
      <p:ext uri="{BB962C8B-B14F-4D97-AF65-F5344CB8AC3E}">
        <p14:creationId xmlns:p14="http://schemas.microsoft.com/office/powerpoint/2010/main" val="18621701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72F41-B31A-153F-B6EC-794195D4123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5710D5-7234-EC33-A416-35E4B4755161}"/>
              </a:ext>
            </a:extLst>
          </p:cNvPr>
          <p:cNvSpPr>
            <a:spLocks noGrp="1"/>
          </p:cNvSpPr>
          <p:nvPr>
            <p:ph type="ctrTitle"/>
          </p:nvPr>
        </p:nvSpPr>
        <p:spPr/>
        <p:txBody>
          <a:bodyPr/>
          <a:lstStyle/>
          <a:p>
            <a:r>
              <a:rPr lang="nl-BE" dirty="0"/>
              <a:t>Systeem B</a:t>
            </a:r>
          </a:p>
        </p:txBody>
      </p:sp>
      <p:sp>
        <p:nvSpPr>
          <p:cNvPr id="14" name="Tijdelijke aanduiding voor inhoud 2">
            <a:extLst>
              <a:ext uri="{FF2B5EF4-FFF2-40B4-BE49-F238E27FC236}">
                <a16:creationId xmlns:a16="http://schemas.microsoft.com/office/drawing/2014/main" id="{81888B5C-B59F-1CBB-D2BA-60E57A74FEAA}"/>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3E47C82E-C893-DF95-1DFB-3108B2D7E803}"/>
              </a:ext>
            </a:extLst>
          </p:cNvPr>
          <p:cNvSpPr txBox="1"/>
          <p:nvPr/>
        </p:nvSpPr>
        <p:spPr>
          <a:xfrm>
            <a:off x="1690749" y="3876778"/>
            <a:ext cx="21299879" cy="4832092"/>
          </a:xfrm>
          <a:prstGeom prst="rect">
            <a:avLst/>
          </a:prstGeom>
          <a:noFill/>
        </p:spPr>
        <p:txBody>
          <a:bodyPr wrap="square">
            <a:spAutoFit/>
          </a:bodyPr>
          <a:lstStyle/>
          <a:p>
            <a:endParaRPr lang="nl-NL" sz="4400"/>
          </a:p>
          <a:p>
            <a:r>
              <a:rPr lang="nl-NL" sz="4400">
                <a:solidFill>
                  <a:srgbClr val="666666"/>
                </a:solidFill>
                <a:latin typeface="Arial" panose="020B0604020202020204" pitchFamily="34" charset="0"/>
              </a:rPr>
              <a:t>Bij het systeem B wordt verse lucht met behulp van ventilatoren in de woning/schoolgebouw gepompt langs aanvoeropeningen in leefruimten, slaapkamers, burelen, etc... De vervuilde lucht wordt zo gedwongen om de woning via de afvoeropeningen in de vuile ruimten te verlaten.</a:t>
            </a:r>
          </a:p>
          <a:p>
            <a:endParaRPr lang="nl-NL" sz="4400">
              <a:solidFill>
                <a:srgbClr val="666666"/>
              </a:solidFill>
              <a:latin typeface="Arial" panose="020B0604020202020204" pitchFamily="34" charset="0"/>
            </a:endParaRPr>
          </a:p>
          <a:p>
            <a:r>
              <a:rPr lang="nl-NL" sz="4400">
                <a:solidFill>
                  <a:srgbClr val="666666"/>
                </a:solidFill>
                <a:latin typeface="Arial" panose="020B0604020202020204" pitchFamily="34" charset="0"/>
              </a:rPr>
              <a:t>Wordt weinig of niet gebruikt in schoolgebouwen</a:t>
            </a:r>
            <a:endParaRPr lang="nl-NL" sz="4400" dirty="0"/>
          </a:p>
        </p:txBody>
      </p:sp>
    </p:spTree>
    <p:extLst>
      <p:ext uri="{BB962C8B-B14F-4D97-AF65-F5344CB8AC3E}">
        <p14:creationId xmlns:p14="http://schemas.microsoft.com/office/powerpoint/2010/main" val="27455151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540EC-29CC-726C-FB14-4985BA047C1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FD1D473-1107-2262-354C-4D6428583D42}"/>
              </a:ext>
            </a:extLst>
          </p:cNvPr>
          <p:cNvSpPr>
            <a:spLocks noGrp="1"/>
          </p:cNvSpPr>
          <p:nvPr>
            <p:ph type="ctrTitle"/>
          </p:nvPr>
        </p:nvSpPr>
        <p:spPr/>
        <p:txBody>
          <a:bodyPr/>
          <a:lstStyle/>
          <a:p>
            <a:r>
              <a:rPr lang="nl-BE" dirty="0"/>
              <a:t>Systeem C/C+</a:t>
            </a:r>
          </a:p>
        </p:txBody>
      </p:sp>
      <p:sp>
        <p:nvSpPr>
          <p:cNvPr id="4" name="Tijdelijke aanduiding voor tekst 3">
            <a:extLst>
              <a:ext uri="{FF2B5EF4-FFF2-40B4-BE49-F238E27FC236}">
                <a16:creationId xmlns:a16="http://schemas.microsoft.com/office/drawing/2014/main" id="{0FD757A4-B7B3-7225-05BC-623E058CDA08}"/>
              </a:ext>
            </a:extLst>
          </p:cNvPr>
          <p:cNvSpPr>
            <a:spLocks noGrp="1"/>
          </p:cNvSpPr>
          <p:nvPr>
            <p:ph type="body" sz="quarter" idx="13"/>
          </p:nvPr>
        </p:nvSpPr>
        <p:spPr>
          <a:xfrm>
            <a:off x="1522798" y="3529584"/>
            <a:ext cx="20635741" cy="8477099"/>
          </a:xfrm>
        </p:spPr>
        <p:txBody>
          <a:bodyPr>
            <a:normAutofit lnSpcReduction="10000"/>
          </a:bodyPr>
          <a:lstStyle/>
          <a:p>
            <a:pPr marL="0" indent="0">
              <a:buNone/>
            </a:pPr>
            <a:r>
              <a:rPr lang="nl-NL" dirty="0"/>
              <a:t>Bij dit systeem is de afvoerventilatie niet continu is, maar automatisch geregeld wordt volgens behoefte. Er wordt dan alleen geventileerd als het ook echt nodig is. </a:t>
            </a:r>
            <a:r>
              <a:rPr lang="nl-NL" dirty="0" err="1"/>
              <a:t>Vraaggestuurde</a:t>
            </a:r>
            <a:r>
              <a:rPr lang="nl-NL" dirty="0"/>
              <a:t> ventilatiesystemen besparen energie en voorkomen ophoping van schadelijke stoffen. Met het toenemen van het aantal personen in een ruimte neemt ook de CO2- concentratie en de luchtvochtigheid toe. </a:t>
            </a:r>
            <a:br>
              <a:rPr lang="nl-NL" dirty="0"/>
            </a:br>
            <a:r>
              <a:rPr lang="nl-NL" dirty="0" err="1"/>
              <a:t>Vraaggestuurde</a:t>
            </a:r>
            <a:r>
              <a:rPr lang="nl-NL" dirty="0"/>
              <a:t> ventilatie functioneert op basis van sensoren </a:t>
            </a:r>
            <a:br>
              <a:rPr lang="nl-NL" dirty="0"/>
            </a:br>
            <a:r>
              <a:rPr lang="nl-NL" dirty="0"/>
              <a:t>die CO2-concentratie, luchtvochtigheid of beweging registreren. </a:t>
            </a:r>
            <a:br>
              <a:rPr lang="nl-NL" dirty="0"/>
            </a:br>
            <a:r>
              <a:rPr lang="nl-NL" dirty="0"/>
              <a:t>Indien nodig stuurt de sensor een signaal naar de ventilatie-unit, </a:t>
            </a:r>
            <a:br>
              <a:rPr lang="nl-NL" dirty="0"/>
            </a:br>
            <a:r>
              <a:rPr lang="nl-NL" dirty="0"/>
              <a:t>die automatisch de snelheid aanpast om meer of minder </a:t>
            </a:r>
            <a:br>
              <a:rPr lang="nl-NL" dirty="0"/>
            </a:br>
            <a:r>
              <a:rPr lang="nl-NL" dirty="0"/>
              <a:t>lucht te ververst.</a:t>
            </a:r>
            <a:endParaRPr lang="nl-BE" dirty="0"/>
          </a:p>
        </p:txBody>
      </p:sp>
      <p:pic>
        <p:nvPicPr>
          <p:cNvPr id="6" name="Graphic 5">
            <a:extLst>
              <a:ext uri="{FF2B5EF4-FFF2-40B4-BE49-F238E27FC236}">
                <a16:creationId xmlns:a16="http://schemas.microsoft.com/office/drawing/2014/main" id="{E9C58900-707F-B1F9-3A50-5EB6968CD9C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7574137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A4A02-F71C-5167-4EF6-5EFAD5B9432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C60CE3C-BB0B-11FA-7714-E6BC406F1A35}"/>
              </a:ext>
            </a:extLst>
          </p:cNvPr>
          <p:cNvSpPr>
            <a:spLocks noGrp="1"/>
          </p:cNvSpPr>
          <p:nvPr>
            <p:ph type="ctrTitle"/>
          </p:nvPr>
        </p:nvSpPr>
        <p:spPr/>
        <p:txBody>
          <a:bodyPr/>
          <a:lstStyle/>
          <a:p>
            <a:r>
              <a:rPr lang="nl-BE" dirty="0"/>
              <a:t>Systeem C/C+</a:t>
            </a:r>
          </a:p>
        </p:txBody>
      </p:sp>
      <p:sp>
        <p:nvSpPr>
          <p:cNvPr id="14" name="Tijdelijke aanduiding voor inhoud 2">
            <a:extLst>
              <a:ext uri="{FF2B5EF4-FFF2-40B4-BE49-F238E27FC236}">
                <a16:creationId xmlns:a16="http://schemas.microsoft.com/office/drawing/2014/main" id="{431299AF-D52B-975D-138D-FB6F8167909D}"/>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3" name="Afbeelding 2">
            <a:extLst>
              <a:ext uri="{FF2B5EF4-FFF2-40B4-BE49-F238E27FC236}">
                <a16:creationId xmlns:a16="http://schemas.microsoft.com/office/drawing/2014/main" id="{555513D2-1CFE-FBBC-071C-C6BFCECDAEF7}"/>
              </a:ext>
            </a:extLst>
          </p:cNvPr>
          <p:cNvPicPr>
            <a:picLocks noChangeAspect="1"/>
          </p:cNvPicPr>
          <p:nvPr/>
        </p:nvPicPr>
        <p:blipFill>
          <a:blip r:embed="rId2"/>
          <a:stretch>
            <a:fillRect/>
          </a:stretch>
        </p:blipFill>
        <p:spPr>
          <a:xfrm>
            <a:off x="1522799" y="2820143"/>
            <a:ext cx="5188897" cy="5055848"/>
          </a:xfrm>
          <a:prstGeom prst="rect">
            <a:avLst/>
          </a:prstGeom>
        </p:spPr>
      </p:pic>
      <p:pic>
        <p:nvPicPr>
          <p:cNvPr id="4" name="Picture 4" descr="https://livios-images.imgix.net/livios/umbracomedia/120836/quadrivium_lievegem_58858.jpg?w=640&amp;h=480&amp;auto=format&amp;fit=fillmax&amp;fill=blur&amp;s=06e938cba35cd677917b05a890beb48e">
            <a:extLst>
              <a:ext uri="{FF2B5EF4-FFF2-40B4-BE49-F238E27FC236}">
                <a16:creationId xmlns:a16="http://schemas.microsoft.com/office/drawing/2014/main" id="{1D705807-5AD4-B550-2E43-2B8EC4A10D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9351" y="3459128"/>
            <a:ext cx="4649327" cy="44168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Ventilatierooster schoonmaken | KLUSIDEE.NL">
            <a:extLst>
              <a:ext uri="{FF2B5EF4-FFF2-40B4-BE49-F238E27FC236}">
                <a16:creationId xmlns:a16="http://schemas.microsoft.com/office/drawing/2014/main" id="{4394450A-6E89-83D9-C25A-61758D487D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41867" y="3459128"/>
            <a:ext cx="4217529" cy="44168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CO2 - Sensoren en zenders - Systemair">
            <a:extLst>
              <a:ext uri="{FF2B5EF4-FFF2-40B4-BE49-F238E27FC236}">
                <a16:creationId xmlns:a16="http://schemas.microsoft.com/office/drawing/2014/main" id="{90341698-E891-BE09-F0EB-C47EAFBF86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7210" y="8964575"/>
            <a:ext cx="5976545" cy="37298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CO2-Sensor, mit Display - Systemair">
            <a:extLst>
              <a:ext uri="{FF2B5EF4-FFF2-40B4-BE49-F238E27FC236}">
                <a16:creationId xmlns:a16="http://schemas.microsoft.com/office/drawing/2014/main" id="{BAB3CCB4-A3B3-C865-E117-E35F770FE2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13432" y="8702957"/>
            <a:ext cx="6290234" cy="39914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CO2 sensors › Sensors/energy-saving systems › Light management › TRILUX  products">
            <a:extLst>
              <a:ext uri="{FF2B5EF4-FFF2-40B4-BE49-F238E27FC236}">
                <a16:creationId xmlns:a16="http://schemas.microsoft.com/office/drawing/2014/main" id="{D03D31C4-F829-42F8-D184-F0523750A9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714069" y="8964575"/>
            <a:ext cx="4904262" cy="3511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1141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E705F-1528-A992-6FD0-854D4BE17A4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6E02F54-F213-F0D5-6A62-1E778DC958DD}"/>
              </a:ext>
            </a:extLst>
          </p:cNvPr>
          <p:cNvSpPr>
            <a:spLocks noGrp="1"/>
          </p:cNvSpPr>
          <p:nvPr>
            <p:ph type="ctrTitle"/>
          </p:nvPr>
        </p:nvSpPr>
        <p:spPr/>
        <p:txBody>
          <a:bodyPr/>
          <a:lstStyle/>
          <a:p>
            <a:r>
              <a:rPr lang="nl-BE" dirty="0"/>
              <a:t>Systeem D</a:t>
            </a:r>
          </a:p>
        </p:txBody>
      </p:sp>
      <p:sp>
        <p:nvSpPr>
          <p:cNvPr id="4" name="Tijdelijke aanduiding voor tekst 3">
            <a:extLst>
              <a:ext uri="{FF2B5EF4-FFF2-40B4-BE49-F238E27FC236}">
                <a16:creationId xmlns:a16="http://schemas.microsoft.com/office/drawing/2014/main" id="{AB4506B6-F91E-75F2-DF2E-D730D5B350F8}"/>
              </a:ext>
            </a:extLst>
          </p:cNvPr>
          <p:cNvSpPr>
            <a:spLocks noGrp="1"/>
          </p:cNvSpPr>
          <p:nvPr>
            <p:ph type="body" sz="quarter" idx="13"/>
          </p:nvPr>
        </p:nvSpPr>
        <p:spPr/>
        <p:txBody>
          <a:bodyPr/>
          <a:lstStyle/>
          <a:p>
            <a:pPr marL="0" indent="0">
              <a:buNone/>
            </a:pPr>
            <a:r>
              <a:rPr lang="nl-NL" dirty="0"/>
              <a:t>Bij ventilatiesysteem D gebeurt de af- en toevoer volledig mechanisch. Bij ons staat dit systeem ook gekend als balansventilatie omdat het ventilatiesysteem ervoor zorgt dat er ongeveer een evenwicht is tussen de aangevoerde en afgevoerde lucht.</a:t>
            </a:r>
            <a:endParaRPr lang="nl-BE" dirty="0"/>
          </a:p>
        </p:txBody>
      </p:sp>
      <p:pic>
        <p:nvPicPr>
          <p:cNvPr id="6" name="Graphic 5">
            <a:extLst>
              <a:ext uri="{FF2B5EF4-FFF2-40B4-BE49-F238E27FC236}">
                <a16:creationId xmlns:a16="http://schemas.microsoft.com/office/drawing/2014/main" id="{1F0946F3-384E-7F76-AAB1-A6C06A8A7C6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8301075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1C40C-F2CA-1A3B-BF57-A5C311036A3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7E06601-222A-6F19-D3A7-60135CBBE75E}"/>
              </a:ext>
            </a:extLst>
          </p:cNvPr>
          <p:cNvSpPr>
            <a:spLocks noGrp="1"/>
          </p:cNvSpPr>
          <p:nvPr>
            <p:ph type="ctrTitle"/>
          </p:nvPr>
        </p:nvSpPr>
        <p:spPr/>
        <p:txBody>
          <a:bodyPr/>
          <a:lstStyle/>
          <a:p>
            <a:r>
              <a:rPr lang="nl-BE" dirty="0"/>
              <a:t>Systeem D</a:t>
            </a:r>
          </a:p>
        </p:txBody>
      </p:sp>
      <p:sp>
        <p:nvSpPr>
          <p:cNvPr id="14" name="Tijdelijke aanduiding voor inhoud 2">
            <a:extLst>
              <a:ext uri="{FF2B5EF4-FFF2-40B4-BE49-F238E27FC236}">
                <a16:creationId xmlns:a16="http://schemas.microsoft.com/office/drawing/2014/main" id="{A020EC52-C758-5FF6-3F98-E9B104644CF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6" name="Picture 2" descr="DoeHetZelfhuis - Ventilatie D">
            <a:extLst>
              <a:ext uri="{FF2B5EF4-FFF2-40B4-BE49-F238E27FC236}">
                <a16:creationId xmlns:a16="http://schemas.microsoft.com/office/drawing/2014/main" id="{352A95FA-0E4B-B0D2-33D9-97BB55D93C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6989" y="3366160"/>
            <a:ext cx="16567363" cy="9270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0553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E2AFE-424B-C4C3-66FF-D063FA1AEF1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E1A18DA-4D5C-A37B-56EA-87EFDB45C3A1}"/>
              </a:ext>
            </a:extLst>
          </p:cNvPr>
          <p:cNvSpPr>
            <a:spLocks noGrp="1"/>
          </p:cNvSpPr>
          <p:nvPr>
            <p:ph type="ctrTitle"/>
          </p:nvPr>
        </p:nvSpPr>
        <p:spPr/>
        <p:txBody>
          <a:bodyPr/>
          <a:lstStyle/>
          <a:p>
            <a:r>
              <a:rPr lang="nl-BE" dirty="0"/>
              <a:t>Ventilatie in nieuwe schoolgebouwen</a:t>
            </a:r>
          </a:p>
        </p:txBody>
      </p:sp>
      <p:sp>
        <p:nvSpPr>
          <p:cNvPr id="4" name="Tijdelijke aanduiding voor tekst 3">
            <a:extLst>
              <a:ext uri="{FF2B5EF4-FFF2-40B4-BE49-F238E27FC236}">
                <a16:creationId xmlns:a16="http://schemas.microsoft.com/office/drawing/2014/main" id="{C4998503-5F3A-9C4F-39E0-3B9B689D2E9A}"/>
              </a:ext>
            </a:extLst>
          </p:cNvPr>
          <p:cNvSpPr>
            <a:spLocks noGrp="1"/>
          </p:cNvSpPr>
          <p:nvPr>
            <p:ph type="body" sz="quarter" idx="13"/>
          </p:nvPr>
        </p:nvSpPr>
        <p:spPr/>
        <p:txBody>
          <a:bodyPr>
            <a:normAutofit fontScale="92500" lnSpcReduction="10000"/>
          </a:bodyPr>
          <a:lstStyle/>
          <a:p>
            <a:r>
              <a:rPr lang="nl-NL" dirty="0"/>
              <a:t>Systeem C + : uiterst geschikt voor nieuwbouw als voor renovatie, vergt een minimum aan leidingen en is zeer beperkt in onderhoud</a:t>
            </a:r>
          </a:p>
          <a:p>
            <a:r>
              <a:rPr lang="nl-NL" dirty="0"/>
              <a:t>Systeem D : zeer goed regelbaar, extra warmterecuperatie, (de aangevoerde lucht wordt opgewarmd met de afgevoerde lucht)</a:t>
            </a:r>
          </a:p>
          <a:p>
            <a:pPr marL="0" indent="0">
              <a:buNone/>
            </a:pPr>
            <a:r>
              <a:rPr lang="nl-NL" dirty="0"/>
              <a:t>     Nadeel : perfecte  plaatsing noodzakelijk, reiniging en vervanging zijn </a:t>
            </a:r>
            <a:br>
              <a:rPr lang="nl-NL" dirty="0"/>
            </a:br>
            <a:r>
              <a:rPr lang="nl-NL" dirty="0"/>
              <a:t>     absoluut noodzakelijk, geen luchtlekken anders duidelijk verlies van </a:t>
            </a:r>
            <a:br>
              <a:rPr lang="nl-NL" dirty="0"/>
            </a:br>
            <a:r>
              <a:rPr lang="nl-NL" dirty="0"/>
              <a:t>     kwaliteit en energie</a:t>
            </a:r>
          </a:p>
          <a:p>
            <a:pPr marL="0" indent="0">
              <a:buNone/>
            </a:pPr>
            <a:endParaRPr lang="nl-BE" dirty="0"/>
          </a:p>
          <a:p>
            <a:pPr marL="0" indent="0">
              <a:buNone/>
            </a:pPr>
            <a:r>
              <a:rPr lang="nl-NL" dirty="0"/>
              <a:t>SPUIEN VOORZIEN !</a:t>
            </a:r>
          </a:p>
          <a:p>
            <a:pPr marL="0" indent="0">
              <a:buNone/>
            </a:pPr>
            <a:r>
              <a:rPr lang="nl-NL" dirty="0"/>
              <a:t>Onze voorkeur voor scholen gaat naar systeem C+</a:t>
            </a:r>
          </a:p>
          <a:p>
            <a:pPr marL="0" indent="0">
              <a:buNone/>
            </a:pPr>
            <a:endParaRPr lang="nl-BE" dirty="0"/>
          </a:p>
        </p:txBody>
      </p:sp>
      <p:pic>
        <p:nvPicPr>
          <p:cNvPr id="6" name="Graphic 5">
            <a:extLst>
              <a:ext uri="{FF2B5EF4-FFF2-40B4-BE49-F238E27FC236}">
                <a16:creationId xmlns:a16="http://schemas.microsoft.com/office/drawing/2014/main" id="{AB161DAC-E4C2-8B3A-C445-DA6972DF943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8912063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DEB00-C2C6-7F61-0092-B75AD171EC7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CD80D9D-3667-4314-1B80-BCD0DB848163}"/>
              </a:ext>
            </a:extLst>
          </p:cNvPr>
          <p:cNvSpPr>
            <a:spLocks noGrp="1"/>
          </p:cNvSpPr>
          <p:nvPr>
            <p:ph type="ctrTitle"/>
          </p:nvPr>
        </p:nvSpPr>
        <p:spPr/>
        <p:txBody>
          <a:bodyPr/>
          <a:lstStyle/>
          <a:p>
            <a:r>
              <a:rPr lang="nl-BE" dirty="0"/>
              <a:t>Ventileren in coronatijd</a:t>
            </a:r>
          </a:p>
        </p:txBody>
      </p:sp>
      <p:sp>
        <p:nvSpPr>
          <p:cNvPr id="14" name="Tijdelijke aanduiding voor inhoud 2">
            <a:extLst>
              <a:ext uri="{FF2B5EF4-FFF2-40B4-BE49-F238E27FC236}">
                <a16:creationId xmlns:a16="http://schemas.microsoft.com/office/drawing/2014/main" id="{C6D8D28C-97B9-2311-5DB3-C7BBE4995B2F}"/>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70D1B4BA-9ABF-868D-D03F-8E24494D11C1}"/>
              </a:ext>
            </a:extLst>
          </p:cNvPr>
          <p:cNvSpPr txBox="1"/>
          <p:nvPr/>
        </p:nvSpPr>
        <p:spPr>
          <a:xfrm>
            <a:off x="1938528" y="3951399"/>
            <a:ext cx="21579840" cy="7844199"/>
          </a:xfrm>
          <a:prstGeom prst="rect">
            <a:avLst/>
          </a:prstGeom>
          <a:noFill/>
        </p:spPr>
        <p:txBody>
          <a:bodyPr wrap="square">
            <a:spAutoFit/>
          </a:bodyPr>
          <a:lstStyle/>
          <a:p>
            <a:pPr>
              <a:lnSpc>
                <a:spcPct val="150000"/>
              </a:lnSpc>
            </a:pPr>
            <a:r>
              <a:rPr lang="nl-BE" sz="5600" dirty="0">
                <a:latin typeface="Flanders Art Sans" pitchFamily="2" charset="77"/>
              </a:rPr>
              <a:t>Concrete tips voor het verluchten van verschillende soorten klaslokalen/schoolgebouwen: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Heb </a:t>
            </a:r>
            <a:r>
              <a:rPr lang="nl-BE" sz="5600" dirty="0">
                <a:latin typeface="Flanders Art Sans" pitchFamily="2" charset="77"/>
              </a:rPr>
              <a:t>je raamroosters? Laat deze constant open staan, in combinatie met een openstaande binnendeur zorgt dit voor een goede </a:t>
            </a:r>
            <a:r>
              <a:rPr lang="nl-BE" sz="5600" dirty="0" err="1">
                <a:latin typeface="Flanders Art Sans" pitchFamily="2" charset="77"/>
              </a:rPr>
              <a:t>binnenluchtkwaliteit</a:t>
            </a:r>
            <a:r>
              <a:rPr lang="nl-BE" sz="5600" dirty="0">
                <a:latin typeface="Flanders Art Sans" pitchFamily="2" charset="77"/>
              </a:rPr>
              <a:t> </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BE" sz="5600" dirty="0">
                <a:latin typeface="Flanders Art Sans" pitchFamily="2" charset="77"/>
              </a:rPr>
              <a:t>Twee ramen op kipstand zetten is een goede manier om te verluchten. Dit kan wel een gevoel van tocht geven, wat bij te koude buitentemperaturen of te veel wind niet realistisch zal blijken.</a:t>
            </a:r>
          </a:p>
        </p:txBody>
      </p:sp>
    </p:spTree>
    <p:extLst>
      <p:ext uri="{BB962C8B-B14F-4D97-AF65-F5344CB8AC3E}">
        <p14:creationId xmlns:p14="http://schemas.microsoft.com/office/powerpoint/2010/main" val="29127152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00ABE-F46D-608F-FAB5-9E5073F8ABD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033AC02-3718-9CDC-0F58-247421740756}"/>
              </a:ext>
            </a:extLst>
          </p:cNvPr>
          <p:cNvSpPr>
            <a:spLocks noGrp="1"/>
          </p:cNvSpPr>
          <p:nvPr>
            <p:ph type="ctrTitle"/>
          </p:nvPr>
        </p:nvSpPr>
        <p:spPr/>
        <p:txBody>
          <a:bodyPr/>
          <a:lstStyle/>
          <a:p>
            <a:r>
              <a:rPr lang="nl-BE" dirty="0"/>
              <a:t>Ventileren in coronatijd</a:t>
            </a:r>
          </a:p>
        </p:txBody>
      </p:sp>
      <p:sp>
        <p:nvSpPr>
          <p:cNvPr id="4" name="Tijdelijke aanduiding voor tekst 3">
            <a:extLst>
              <a:ext uri="{FF2B5EF4-FFF2-40B4-BE49-F238E27FC236}">
                <a16:creationId xmlns:a16="http://schemas.microsoft.com/office/drawing/2014/main" id="{71EF46CC-401F-1161-036D-6565B65467E4}"/>
              </a:ext>
            </a:extLst>
          </p:cNvPr>
          <p:cNvSpPr>
            <a:spLocks noGrp="1"/>
          </p:cNvSpPr>
          <p:nvPr>
            <p:ph type="body" sz="quarter" idx="13"/>
          </p:nvPr>
        </p:nvSpPr>
        <p:spPr/>
        <p:txBody>
          <a:bodyPr>
            <a:normAutofit fontScale="92500" lnSpcReduction="10000"/>
          </a:bodyPr>
          <a:lstStyle/>
          <a:p>
            <a:r>
              <a:rPr lang="nl-NL" dirty="0"/>
              <a:t>Wat te doen bij koude buitentemperaturen:</a:t>
            </a:r>
          </a:p>
          <a:p>
            <a:pPr lvl="1"/>
            <a:r>
              <a:rPr lang="nl-NL" dirty="0"/>
              <a:t>Zet kort twee ramen zo ver mogelijk open</a:t>
            </a:r>
          </a:p>
          <a:p>
            <a:pPr marL="1524000" marR="0" lvl="2" indent="-455613" algn="l" defTabSz="1828709" rtl="0" eaLnBrk="1" fontAlgn="auto" latinLnBrk="0" hangingPunct="1">
              <a:lnSpc>
                <a:spcPct val="90000"/>
              </a:lnSpc>
              <a:spcBef>
                <a:spcPts val="1000"/>
              </a:spcBef>
              <a:spcAft>
                <a:spcPts val="0"/>
              </a:spcAft>
              <a:buClr>
                <a:srgbClr val="C3004B"/>
              </a:buClr>
              <a:buSzTx/>
              <a:buFont typeface="Wingdings" pitchFamily="2" charset="2"/>
              <a:buChar char="§"/>
              <a:tabLst/>
              <a:defRPr/>
            </a:pPr>
            <a:r>
              <a:rPr lang="nl-NL" dirty="0"/>
              <a:t>Liefst aan verschillende zijdes</a:t>
            </a:r>
          </a:p>
          <a:p>
            <a:pPr marL="1524000" marR="0" lvl="2" indent="-455613" algn="l" defTabSz="1828709" rtl="0" eaLnBrk="1" fontAlgn="auto" latinLnBrk="0" hangingPunct="1">
              <a:lnSpc>
                <a:spcPct val="90000"/>
              </a:lnSpc>
              <a:spcBef>
                <a:spcPts val="1000"/>
              </a:spcBef>
              <a:spcAft>
                <a:spcPts val="0"/>
              </a:spcAft>
              <a:buClr>
                <a:srgbClr val="C3004B"/>
              </a:buClr>
              <a:buSzTx/>
              <a:buFont typeface="Wingdings" pitchFamily="2" charset="2"/>
              <a:buChar char="§"/>
              <a:tabLst/>
              <a:defRPr/>
            </a:pPr>
            <a:r>
              <a:rPr lang="nl-NL" dirty="0"/>
              <a:t>Of neem de twee buitenste ramen</a:t>
            </a:r>
          </a:p>
          <a:p>
            <a:pPr marL="1524000" marR="0" lvl="2" indent="-455613" algn="l" defTabSz="1828709" rtl="0" eaLnBrk="1" fontAlgn="auto" latinLnBrk="0" hangingPunct="1">
              <a:lnSpc>
                <a:spcPct val="90000"/>
              </a:lnSpc>
              <a:spcBef>
                <a:spcPts val="1000"/>
              </a:spcBef>
              <a:spcAft>
                <a:spcPts val="0"/>
              </a:spcAft>
              <a:buClr>
                <a:srgbClr val="C3004B"/>
              </a:buClr>
              <a:buSzTx/>
              <a:buFont typeface="Wingdings" pitchFamily="2" charset="2"/>
              <a:buChar char="§"/>
              <a:tabLst/>
              <a:defRPr/>
            </a:pPr>
            <a:r>
              <a:rPr lang="nl-NL" dirty="0"/>
              <a:t>Boven of in de buurt van een radiator</a:t>
            </a:r>
          </a:p>
          <a:p>
            <a:pPr lvl="1"/>
            <a:r>
              <a:rPr lang="nl-NL" dirty="0"/>
              <a:t>Eén á twee keer per uur</a:t>
            </a:r>
          </a:p>
          <a:p>
            <a:pPr lvl="1"/>
            <a:r>
              <a:rPr lang="nl-NL" dirty="0"/>
              <a:t>Twee tot drie minuten</a:t>
            </a:r>
          </a:p>
          <a:p>
            <a:pPr lvl="1"/>
            <a:r>
              <a:rPr lang="nl-NL" dirty="0"/>
              <a:t>Monitor het CO2-gehalte, zo kan je de frequentie en de tijd bepalen</a:t>
            </a:r>
          </a:p>
          <a:p>
            <a:pPr marL="714375" lvl="1" indent="0">
              <a:buNone/>
            </a:pPr>
            <a:endParaRPr lang="nl-NL" dirty="0"/>
          </a:p>
          <a:p>
            <a:pPr marL="714375" lvl="1" indent="0">
              <a:buNone/>
            </a:pPr>
            <a:r>
              <a:rPr lang="nl-NL" dirty="0"/>
              <a:t>Bij een buitentemperatuur van minder als 8 graden is het </a:t>
            </a:r>
            <a:br>
              <a:rPr lang="nl-NL" dirty="0"/>
            </a:br>
            <a:r>
              <a:rPr lang="nl-NL" dirty="0"/>
              <a:t>aangewezen om de stooklijn van de verwarmingsinstallatie</a:t>
            </a:r>
            <a:br>
              <a:rPr lang="nl-NL" dirty="0"/>
            </a:br>
            <a:r>
              <a:rPr lang="nl-NL" dirty="0"/>
              <a:t> te verhogen.</a:t>
            </a:r>
          </a:p>
          <a:p>
            <a:pPr lvl="1"/>
            <a:endParaRPr lang="nl-BE" dirty="0"/>
          </a:p>
        </p:txBody>
      </p:sp>
      <p:pic>
        <p:nvPicPr>
          <p:cNvPr id="6" name="Graphic 5">
            <a:extLst>
              <a:ext uri="{FF2B5EF4-FFF2-40B4-BE49-F238E27FC236}">
                <a16:creationId xmlns:a16="http://schemas.microsoft.com/office/drawing/2014/main" id="{0006581C-02A0-D52C-773B-D03F231ABAC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41110757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7667B-CEAB-C3A3-E2CE-72BC2D75EE7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ACCABCB-B5E6-8738-6FD7-CB731B998F1E}"/>
              </a:ext>
            </a:extLst>
          </p:cNvPr>
          <p:cNvSpPr>
            <a:spLocks noGrp="1"/>
          </p:cNvSpPr>
          <p:nvPr>
            <p:ph type="ctrTitle"/>
          </p:nvPr>
        </p:nvSpPr>
        <p:spPr/>
        <p:txBody>
          <a:bodyPr/>
          <a:lstStyle/>
          <a:p>
            <a:r>
              <a:rPr lang="nl-BE" dirty="0"/>
              <a:t>Luchtreinigers in klaslokalen</a:t>
            </a:r>
          </a:p>
        </p:txBody>
      </p:sp>
      <p:sp>
        <p:nvSpPr>
          <p:cNvPr id="14" name="Tijdelijke aanduiding voor inhoud 2">
            <a:extLst>
              <a:ext uri="{FF2B5EF4-FFF2-40B4-BE49-F238E27FC236}">
                <a16:creationId xmlns:a16="http://schemas.microsoft.com/office/drawing/2014/main" id="{6B30BBE0-4344-F8E7-E610-AF7ED13148DF}"/>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8E615875-EEEA-5409-3D0B-B2630B1AC9A3}"/>
              </a:ext>
            </a:extLst>
          </p:cNvPr>
          <p:cNvSpPr txBox="1"/>
          <p:nvPr/>
        </p:nvSpPr>
        <p:spPr>
          <a:xfrm>
            <a:off x="1522799" y="4185470"/>
            <a:ext cx="21483505" cy="8710077"/>
          </a:xfrm>
          <a:prstGeom prst="rect">
            <a:avLst/>
          </a:prstGeom>
          <a:noFill/>
        </p:spPr>
        <p:txBody>
          <a:bodyPr wrap="square">
            <a:spAutoFit/>
          </a:bodyPr>
          <a:lstStyle/>
          <a:p>
            <a:r>
              <a:rPr lang="nl-NL" sz="5600" dirty="0">
                <a:latin typeface="Flanders Art Sans" pitchFamily="2" charset="77"/>
              </a:rPr>
              <a:t>Momenteel lopen er in verschillende GO-scholen proefprojecten onder de leiding van professor Bert </a:t>
            </a:r>
            <a:r>
              <a:rPr lang="nl-NL" sz="5600" dirty="0" err="1">
                <a:latin typeface="Flanders Art Sans" pitchFamily="2" charset="77"/>
              </a:rPr>
              <a:t>Blocken</a:t>
            </a:r>
            <a:r>
              <a:rPr lang="nl-NL" sz="5600" dirty="0">
                <a:latin typeface="Flanders Art Sans" pitchFamily="2" charset="77"/>
              </a:rPr>
              <a:t>.</a:t>
            </a:r>
          </a:p>
          <a:p>
            <a:endParaRPr lang="nl-NL" sz="5600" dirty="0">
              <a:latin typeface="Flanders Art Sans" pitchFamily="2" charset="77"/>
            </a:endParaRPr>
          </a:p>
          <a:p>
            <a:r>
              <a:rPr lang="nl-NL" sz="5600" dirty="0">
                <a:latin typeface="Flanders Art Sans" pitchFamily="2" charset="77"/>
              </a:rPr>
              <a:t>De eerste resultaten zijn zeer goed en positief.</a:t>
            </a:r>
          </a:p>
          <a:p>
            <a:r>
              <a:rPr lang="nl-NL" sz="5600" dirty="0">
                <a:latin typeface="Flanders Art Sans" pitchFamily="2" charset="77"/>
              </a:rPr>
              <a:t>Het GO! onderwijs wacht deze resultaten af alvorens een definitief standpunt in te nemen.</a:t>
            </a:r>
          </a:p>
          <a:p>
            <a:endParaRPr lang="nl-NL" sz="5600" dirty="0">
              <a:latin typeface="Flanders Art Sans" pitchFamily="2" charset="77"/>
            </a:endParaRPr>
          </a:p>
          <a:p>
            <a:r>
              <a:rPr lang="nl-NL" sz="5600" dirty="0">
                <a:latin typeface="Flanders Art Sans" pitchFamily="2" charset="77"/>
              </a:rPr>
              <a:t>Voorlopige calculatie om elke GO! klas te voorzien een luchtreiniger is ongeveer 30 miljoen euro.</a:t>
            </a:r>
          </a:p>
          <a:p>
            <a:r>
              <a:rPr lang="nl-NL" sz="5600" dirty="0">
                <a:latin typeface="Flanders Art Sans" pitchFamily="2" charset="77"/>
              </a:rPr>
              <a:t>Een peulschil </a:t>
            </a:r>
            <a:r>
              <a:rPr lang="nl-NL" sz="5600" dirty="0" err="1">
                <a:latin typeface="Flanders Art Sans" pitchFamily="2" charset="77"/>
              </a:rPr>
              <a:t>tov</a:t>
            </a:r>
            <a:r>
              <a:rPr lang="nl-NL" sz="5600" dirty="0">
                <a:latin typeface="Flanders Art Sans" pitchFamily="2" charset="77"/>
              </a:rPr>
              <a:t> de COVID kost. Komt overeen met drie weken testen……</a:t>
            </a:r>
            <a:endParaRPr lang="en-US" sz="5600" dirty="0">
              <a:latin typeface="Flanders Art Sans" pitchFamily="2" charset="77"/>
            </a:endParaRPr>
          </a:p>
        </p:txBody>
      </p:sp>
    </p:spTree>
    <p:extLst>
      <p:ext uri="{BB962C8B-B14F-4D97-AF65-F5344CB8AC3E}">
        <p14:creationId xmlns:p14="http://schemas.microsoft.com/office/powerpoint/2010/main" val="5852042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p:txBody>
          <a:bodyPr/>
          <a:lstStyle/>
          <a:p>
            <a:r>
              <a:rPr lang="nl-BE" dirty="0"/>
              <a:t>Specifieke risico’s handgereedschap</a:t>
            </a:r>
            <a:br>
              <a:rPr lang="nl-BE" dirty="0"/>
            </a:br>
            <a:endParaRPr lang="nl-BE" dirty="0"/>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1522798" y="2231136"/>
            <a:ext cx="20635741" cy="9775547"/>
          </a:xfrm>
        </p:spPr>
        <p:txBody>
          <a:bodyPr/>
          <a:lstStyle/>
          <a:p>
            <a:pPr marL="0" indent="0">
              <a:buNone/>
            </a:pPr>
            <a:br>
              <a:rPr lang="nl-BE" dirty="0"/>
            </a:br>
            <a:r>
              <a:rPr lang="nl-BE" dirty="0"/>
              <a:t>Handgereedschap</a:t>
            </a:r>
          </a:p>
          <a:p>
            <a:r>
              <a:rPr lang="nl-NL" dirty="0"/>
              <a:t>Correct gereedschap voor wat het bestemd is (tang is geen hamer)</a:t>
            </a:r>
          </a:p>
          <a:p>
            <a:r>
              <a:rPr lang="nl-NL" dirty="0"/>
              <a:t>Degelijke kwaliteit, </a:t>
            </a:r>
          </a:p>
          <a:p>
            <a:r>
              <a:rPr lang="nl-NL" dirty="0"/>
              <a:t>Goed onderhouden, regelmatige inspectie</a:t>
            </a:r>
          </a:p>
          <a:p>
            <a:r>
              <a:rPr lang="nl-NL" dirty="0"/>
              <a:t>Afdeling elektriciteit, isolerende schroevendraaiers verplicht, werkkoffer met geïsoleerd gereedschap</a:t>
            </a:r>
            <a:endParaRPr lang="nl-BE" dirty="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8" name="Afbeelding 6" descr="DSC00675.JPG">
            <a:extLst>
              <a:ext uri="{FF2B5EF4-FFF2-40B4-BE49-F238E27FC236}">
                <a16:creationId xmlns:a16="http://schemas.microsoft.com/office/drawing/2014/main" id="{C7CB1960-CB23-5352-9B2C-8FFA1A3DEF1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9422838"/>
            <a:ext cx="3727339" cy="3853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http://www.toolmax.nl/media/catalog/product/cache/1/small_image/250x/9df78eab33525d08d6e5fb8d27136e95/i/r/ir10505555.jpg">
            <a:extLst>
              <a:ext uri="{FF2B5EF4-FFF2-40B4-BE49-F238E27FC236}">
                <a16:creationId xmlns:a16="http://schemas.microsoft.com/office/drawing/2014/main" id="{6EFF9658-86EE-6ED9-F380-7640F4C12C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7339" y="9439261"/>
            <a:ext cx="3809259" cy="385396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Wiha 3201 K601 6-delige VDE slimfix schroevendraaierset">
            <a:extLst>
              <a:ext uri="{FF2B5EF4-FFF2-40B4-BE49-F238E27FC236}">
                <a16:creationId xmlns:a16="http://schemas.microsoft.com/office/drawing/2014/main" id="{424EFDFF-DBAF-0CCC-2208-8DC7ECDB146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36598" y="9462917"/>
            <a:ext cx="4954082" cy="3853965"/>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Rechte verbindingslijn 10">
            <a:extLst>
              <a:ext uri="{FF2B5EF4-FFF2-40B4-BE49-F238E27FC236}">
                <a16:creationId xmlns:a16="http://schemas.microsoft.com/office/drawing/2014/main" id="{119D6A47-F5EC-0465-6F51-F7D8A0DC9BAA}"/>
              </a:ext>
            </a:extLst>
          </p:cNvPr>
          <p:cNvCxnSpPr/>
          <p:nvPr/>
        </p:nvCxnSpPr>
        <p:spPr>
          <a:xfrm>
            <a:off x="14504168" y="9548974"/>
            <a:ext cx="2016224" cy="33123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pic>
        <p:nvPicPr>
          <p:cNvPr id="12" name="Afbeelding 7" descr="DSC00676.JPG">
            <a:extLst>
              <a:ext uri="{FF2B5EF4-FFF2-40B4-BE49-F238E27FC236}">
                <a16:creationId xmlns:a16="http://schemas.microsoft.com/office/drawing/2014/main" id="{B3CAE0F7-E278-B087-5E92-93E3066714F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812498" y="9422838"/>
            <a:ext cx="4033318" cy="366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Rechte verbindingslijn 12">
            <a:extLst>
              <a:ext uri="{FF2B5EF4-FFF2-40B4-BE49-F238E27FC236}">
                <a16:creationId xmlns:a16="http://schemas.microsoft.com/office/drawing/2014/main" id="{A542C1B1-2356-99C3-E88E-3A24D07B7891}"/>
              </a:ext>
            </a:extLst>
          </p:cNvPr>
          <p:cNvCxnSpPr>
            <a:cxnSpLocks/>
          </p:cNvCxnSpPr>
          <p:nvPr/>
        </p:nvCxnSpPr>
        <p:spPr>
          <a:xfrm>
            <a:off x="13313165" y="9121645"/>
            <a:ext cx="3439838" cy="4393194"/>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Rechte verbindingslijn 14">
            <a:extLst>
              <a:ext uri="{FF2B5EF4-FFF2-40B4-BE49-F238E27FC236}">
                <a16:creationId xmlns:a16="http://schemas.microsoft.com/office/drawing/2014/main" id="{DB1195BC-3DFE-7EB8-BEBB-E5387450AD0E}"/>
              </a:ext>
            </a:extLst>
          </p:cNvPr>
          <p:cNvCxnSpPr>
            <a:cxnSpLocks/>
          </p:cNvCxnSpPr>
          <p:nvPr/>
        </p:nvCxnSpPr>
        <p:spPr>
          <a:xfrm flipH="1">
            <a:off x="13220352" y="9121645"/>
            <a:ext cx="3079587" cy="4393194"/>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4008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E0DCF-DF21-7CCA-1A88-210B00D1F09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87C200-4CCC-AEB3-C00B-883F7D2BC70A}"/>
              </a:ext>
            </a:extLst>
          </p:cNvPr>
          <p:cNvSpPr>
            <a:spLocks noGrp="1"/>
          </p:cNvSpPr>
          <p:nvPr>
            <p:ph type="ctrTitle"/>
          </p:nvPr>
        </p:nvSpPr>
        <p:spPr/>
        <p:txBody>
          <a:bodyPr/>
          <a:lstStyle/>
          <a:p>
            <a:r>
              <a:rPr lang="nl-BE" dirty="0"/>
              <a:t>Specifieke risico’s apparaten/toestellen </a:t>
            </a:r>
          </a:p>
        </p:txBody>
      </p:sp>
      <p:sp>
        <p:nvSpPr>
          <p:cNvPr id="14" name="Tijdelijke aanduiding voor inhoud 2">
            <a:extLst>
              <a:ext uri="{FF2B5EF4-FFF2-40B4-BE49-F238E27FC236}">
                <a16:creationId xmlns:a16="http://schemas.microsoft.com/office/drawing/2014/main" id="{BE97E6C8-50A7-3A48-1D34-28CE3A649D58}"/>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5" name="Tekstvak 4">
            <a:extLst>
              <a:ext uri="{FF2B5EF4-FFF2-40B4-BE49-F238E27FC236}">
                <a16:creationId xmlns:a16="http://schemas.microsoft.com/office/drawing/2014/main" id="{59334B8B-3698-5700-D5DF-4220633CC79B}"/>
              </a:ext>
            </a:extLst>
          </p:cNvPr>
          <p:cNvSpPr txBox="1"/>
          <p:nvPr/>
        </p:nvSpPr>
        <p:spPr>
          <a:xfrm>
            <a:off x="1522799" y="3616362"/>
            <a:ext cx="20635742" cy="6803914"/>
          </a:xfrm>
          <a:prstGeom prst="rect">
            <a:avLst/>
          </a:prstGeom>
          <a:noFill/>
        </p:spPr>
        <p:txBody>
          <a:bodyPr wrap="square">
            <a:spAutoFit/>
          </a:bodyPr>
          <a:lstStyle/>
          <a:p>
            <a:pPr marL="0" marR="0" lvl="0" indent="0" algn="l" defTabSz="1828709" rtl="0" eaLnBrk="1" fontAlgn="auto" latinLnBrk="0" hangingPunct="1">
              <a:lnSpc>
                <a:spcPct val="90000"/>
              </a:lnSpc>
              <a:spcBef>
                <a:spcPts val="2000"/>
              </a:spcBef>
              <a:spcAft>
                <a:spcPts val="0"/>
              </a:spcAft>
              <a:buClr>
                <a:srgbClr val="C3004B"/>
              </a:buClr>
              <a:buSzTx/>
              <a:buFontTx/>
              <a:buNone/>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Aangedreven handgereedschap / apparatuur keukens, kapsalon enz.</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Respecteren de instructies</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Controle op goed staat (geen beschadigingen)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Ontkoppeling energie bij onderhoud en vervanging snijgereedschap (of vergrendelbare hoofdschakelaar)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Geen gebruik bij storing / abnormaal gedrag / beschadiging</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Ervaring bediener? Aandacht correct gebruik</a:t>
            </a:r>
          </a:p>
        </p:txBody>
      </p:sp>
      <p:pic>
        <p:nvPicPr>
          <p:cNvPr id="6" name="Afbeelding 1">
            <a:extLst>
              <a:ext uri="{FF2B5EF4-FFF2-40B4-BE49-F238E27FC236}">
                <a16:creationId xmlns:a16="http://schemas.microsoft.com/office/drawing/2014/main" id="{426E19DD-78F1-CA72-04C1-38B50F82FE2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16832" y="10420276"/>
            <a:ext cx="3881535" cy="3323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http://www.hairdis.com/uploads/produit/9050/thumbs/500_seche-cheveux-slim-proline-black-ultron-1600w.jpeg">
            <a:extLst>
              <a:ext uri="{FF2B5EF4-FFF2-40B4-BE49-F238E27FC236}">
                <a16:creationId xmlns:a16="http://schemas.microsoft.com/office/drawing/2014/main" id="{02A9E3A6-A613-DF6A-E700-AD5CAD8B32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82650" y="10230248"/>
            <a:ext cx="3466831" cy="34668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want.nl/wp-content/uploads/2012/07/Rockwell-Versacut.jpeg">
            <a:extLst>
              <a:ext uri="{FF2B5EF4-FFF2-40B4-BE49-F238E27FC236}">
                <a16:creationId xmlns:a16="http://schemas.microsoft.com/office/drawing/2014/main" id="{C84D3020-4BCA-526B-24DA-DC0079D9C6C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29795" y="10420275"/>
            <a:ext cx="4798176" cy="327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6396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A221D-26E2-1553-82FE-5AC976A07E0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EAD0F15-A23A-F5B2-EA4C-0683613AD5D8}"/>
              </a:ext>
            </a:extLst>
          </p:cNvPr>
          <p:cNvSpPr>
            <a:spLocks noGrp="1"/>
          </p:cNvSpPr>
          <p:nvPr>
            <p:ph type="ctrTitle"/>
          </p:nvPr>
        </p:nvSpPr>
        <p:spPr/>
        <p:txBody>
          <a:bodyPr/>
          <a:lstStyle/>
          <a:p>
            <a:br>
              <a:rPr lang="nl-BE" dirty="0"/>
            </a:br>
            <a:r>
              <a:rPr lang="nl-BE" dirty="0"/>
              <a:t>Specifieke risico’s bedieningsorganen</a:t>
            </a:r>
          </a:p>
        </p:txBody>
      </p:sp>
      <p:sp>
        <p:nvSpPr>
          <p:cNvPr id="4" name="Tijdelijke aanduiding voor tekst 3">
            <a:extLst>
              <a:ext uri="{FF2B5EF4-FFF2-40B4-BE49-F238E27FC236}">
                <a16:creationId xmlns:a16="http://schemas.microsoft.com/office/drawing/2014/main" id="{ED33AEDE-AC5A-C56B-4244-4BC5ACC88CF3}"/>
              </a:ext>
            </a:extLst>
          </p:cNvPr>
          <p:cNvSpPr>
            <a:spLocks noGrp="1"/>
          </p:cNvSpPr>
          <p:nvPr>
            <p:ph type="body" sz="quarter" idx="13"/>
          </p:nvPr>
        </p:nvSpPr>
        <p:spPr>
          <a:xfrm>
            <a:off x="1522798" y="2662904"/>
            <a:ext cx="20635741" cy="9343779"/>
          </a:xfrm>
        </p:spPr>
        <p:txBody>
          <a:bodyPr/>
          <a:lstStyle/>
          <a:p>
            <a:pPr marL="0" indent="0">
              <a:buNone/>
            </a:pPr>
            <a:br>
              <a:rPr lang="nl-BE" dirty="0"/>
            </a:br>
            <a:r>
              <a:rPr lang="nl-BE" dirty="0"/>
              <a:t>Aangedreven handwerktuigen:</a:t>
            </a:r>
          </a:p>
          <a:p>
            <a:pPr marL="0" indent="0">
              <a:buNone/>
            </a:pPr>
            <a:r>
              <a:rPr lang="nl-BE" dirty="0"/>
              <a:t>Slijpschijven, invalszaagmachine, tuingereedschap</a:t>
            </a:r>
          </a:p>
          <a:p>
            <a:pPr marL="0" indent="0">
              <a:buNone/>
            </a:pPr>
            <a:endParaRPr lang="nl-BE" dirty="0"/>
          </a:p>
          <a:p>
            <a:r>
              <a:rPr lang="nl-NL" dirty="0"/>
              <a:t>Dodemansknopvoorziening</a:t>
            </a:r>
          </a:p>
          <a:p>
            <a:pPr marL="0" indent="0">
              <a:buNone/>
            </a:pPr>
            <a:r>
              <a:rPr lang="nl-NL" dirty="0"/>
              <a:t>	= indrukken in werking</a:t>
            </a:r>
          </a:p>
          <a:p>
            <a:pPr marL="0" indent="0">
              <a:buNone/>
            </a:pPr>
            <a:r>
              <a:rPr lang="nl-NL" dirty="0"/>
              <a:t>	= loslaten onmiddellijk stoppen</a:t>
            </a:r>
          </a:p>
        </p:txBody>
      </p:sp>
      <p:pic>
        <p:nvPicPr>
          <p:cNvPr id="6" name="Graphic 5">
            <a:extLst>
              <a:ext uri="{FF2B5EF4-FFF2-40B4-BE49-F238E27FC236}">
                <a16:creationId xmlns:a16="http://schemas.microsoft.com/office/drawing/2014/main" id="{8B24E775-5BE5-8E5D-BCE8-4A82AF26F78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3" name="Picture 2">
            <a:extLst>
              <a:ext uri="{FF2B5EF4-FFF2-40B4-BE49-F238E27FC236}">
                <a16:creationId xmlns:a16="http://schemas.microsoft.com/office/drawing/2014/main" id="{D6D22AB8-6CE9-B4E1-EA12-567B68696C7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22795" y="9596616"/>
            <a:ext cx="7578648" cy="411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a:extLst>
              <a:ext uri="{FF2B5EF4-FFF2-40B4-BE49-F238E27FC236}">
                <a16:creationId xmlns:a16="http://schemas.microsoft.com/office/drawing/2014/main" id="{A887B459-2553-5204-C78E-8336FF23EE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306" y="9596616"/>
            <a:ext cx="7147196" cy="4119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03948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97D72-0071-E7BC-1834-8A0EB9A792E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190E8F5-2487-E260-07D3-E0DC34C79057}"/>
              </a:ext>
            </a:extLst>
          </p:cNvPr>
          <p:cNvSpPr>
            <a:spLocks noGrp="1"/>
          </p:cNvSpPr>
          <p:nvPr>
            <p:ph type="ctrTitle"/>
          </p:nvPr>
        </p:nvSpPr>
        <p:spPr/>
        <p:txBody>
          <a:bodyPr/>
          <a:lstStyle/>
          <a:p>
            <a:r>
              <a:rPr lang="nl-BE" dirty="0"/>
              <a:t>Specifieke risico’s machines / apparaten</a:t>
            </a:r>
          </a:p>
        </p:txBody>
      </p:sp>
      <p:sp>
        <p:nvSpPr>
          <p:cNvPr id="14" name="Tijdelijke aanduiding voor inhoud 2">
            <a:extLst>
              <a:ext uri="{FF2B5EF4-FFF2-40B4-BE49-F238E27FC236}">
                <a16:creationId xmlns:a16="http://schemas.microsoft.com/office/drawing/2014/main" id="{CEC147FF-7298-C388-546E-2D0830C18672}"/>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07C7E559-47AB-7789-F270-33649240C536}"/>
              </a:ext>
            </a:extLst>
          </p:cNvPr>
          <p:cNvSpPr txBox="1"/>
          <p:nvPr/>
        </p:nvSpPr>
        <p:spPr>
          <a:xfrm>
            <a:off x="1938527" y="3951399"/>
            <a:ext cx="22153113" cy="9715480"/>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Ongewild opstarten machines / apparaten</a:t>
            </a:r>
          </a:p>
          <a:p>
            <a:pPr marR="0" lvl="0" algn="l" defTabSz="1828709" rtl="0" eaLnBrk="1" fontAlgn="auto" latinLnBrk="0" hangingPunct="1">
              <a:lnSpc>
                <a:spcPct val="90000"/>
              </a:lnSpc>
              <a:spcBef>
                <a:spcPts val="2000"/>
              </a:spcBef>
              <a:spcAft>
                <a:spcPts val="0"/>
              </a:spcAft>
              <a:buClr>
                <a:srgbClr val="C3004B"/>
              </a:buClr>
              <a:buSzTx/>
              <a:tabLst/>
              <a:defRPr/>
            </a:pPr>
            <a: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t>     Minimumspanningsschakelaar</a:t>
            </a:r>
          </a:p>
          <a:p>
            <a:pPr marL="1257254" lvl="1" indent="-342900" defTabSz="914400">
              <a:spcBef>
                <a:spcPct val="20000"/>
              </a:spcBef>
              <a:buFont typeface="Wingdings" panose="05000000000000000000" pitchFamily="2" charset="2"/>
              <a:buChar char="ü"/>
              <a:defRPr/>
            </a:pPr>
            <a:r>
              <a:rPr lang="nl-BE" sz="3200" dirty="0">
                <a:solidFill>
                  <a:srgbClr val="000000"/>
                </a:solidFill>
                <a:latin typeface="Flanders Art Sans" pitchFamily="2" charset="77"/>
              </a:rPr>
              <a:t>Verhinderd dat arbeidsmiddel spontaan opstart na spanningsdaling / stroomonderbreking</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latin typeface="Flanders Art Sans" pitchFamily="2" charset="77"/>
              </a:rPr>
              <a:t>Voorrang geven stopopdracht op start</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lang="nl-NL" sz="5600" dirty="0">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latin typeface="Flanders Art Sans" pitchFamily="2" charset="77"/>
              </a:rPr>
              <a:t>Noodstop / Geen combinatie stop en noodstop</a:t>
            </a:r>
          </a:p>
          <a:p>
            <a:pPr marR="0" lvl="0" algn="l" defTabSz="1828709" rtl="0" eaLnBrk="1" fontAlgn="auto" latinLnBrk="0" hangingPunct="1">
              <a:lnSpc>
                <a:spcPct val="90000"/>
              </a:lnSpc>
              <a:spcBef>
                <a:spcPts val="2000"/>
              </a:spcBef>
              <a:spcAft>
                <a:spcPts val="0"/>
              </a:spcAft>
              <a:buClr>
                <a:srgbClr val="C3004B"/>
              </a:buClr>
              <a:buSzTx/>
              <a:tabLst/>
              <a:defRPr/>
            </a:pPr>
            <a:endParaRPr lang="nl-NL" sz="5600" dirty="0">
              <a:latin typeface="Flanders Art Sans" pitchFamily="2" charset="77"/>
            </a:endParaRPr>
          </a:p>
          <a:p>
            <a:pPr marR="0" lvl="0" algn="l" defTabSz="1828709" rtl="0" eaLnBrk="1" fontAlgn="auto" latinLnBrk="0" hangingPunct="1">
              <a:lnSpc>
                <a:spcPct val="90000"/>
              </a:lnSpc>
              <a:spcBef>
                <a:spcPts val="2000"/>
              </a:spcBef>
              <a:spcAft>
                <a:spcPts val="0"/>
              </a:spcAft>
              <a:buClr>
                <a:srgbClr val="C3004B"/>
              </a:buClr>
              <a:buSzTx/>
              <a:tabLst/>
              <a:defRPr/>
            </a:pPr>
            <a:endParaRPr lang="nl-NL" sz="5600" dirty="0">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latin typeface="Flanders Art Sans" pitchFamily="2" charset="77"/>
              </a:rPr>
              <a:t>Vergrendelbare hoofdschakelaar</a:t>
            </a:r>
          </a:p>
          <a:p>
            <a:pPr marR="0" lvl="0" algn="l" defTabSz="1828709" rtl="0" eaLnBrk="1" fontAlgn="auto" latinLnBrk="0" hangingPunct="1">
              <a:lnSpc>
                <a:spcPct val="90000"/>
              </a:lnSpc>
              <a:spcBef>
                <a:spcPts val="2000"/>
              </a:spcBef>
              <a:spcAft>
                <a:spcPts val="0"/>
              </a:spcAft>
              <a:buClr>
                <a:srgbClr val="C3004B"/>
              </a:buClr>
              <a:buSzTx/>
              <a:tabLst/>
              <a:defRPr/>
            </a:pPr>
            <a:endParaRPr lang="nl-NL" sz="5600" dirty="0">
              <a:latin typeface="Flanders Art Sans" pitchFamily="2" charset="77"/>
            </a:endParaRPr>
          </a:p>
        </p:txBody>
      </p:sp>
      <p:pic>
        <p:nvPicPr>
          <p:cNvPr id="3" name="Afbeelding 2" descr="DSCN0255.JPG">
            <a:extLst>
              <a:ext uri="{FF2B5EF4-FFF2-40B4-BE49-F238E27FC236}">
                <a16:creationId xmlns:a16="http://schemas.microsoft.com/office/drawing/2014/main" id="{EB3F7F77-2CE5-5474-3508-CDF0874A8EB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44689" y="6516158"/>
            <a:ext cx="2931771" cy="219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fbeelding 4">
            <a:extLst>
              <a:ext uri="{FF2B5EF4-FFF2-40B4-BE49-F238E27FC236}">
                <a16:creationId xmlns:a16="http://schemas.microsoft.com/office/drawing/2014/main" id="{25942537-75E6-813C-1FAF-90225AA12A29}"/>
              </a:ext>
            </a:extLst>
          </p:cNvPr>
          <p:cNvPicPr>
            <a:picLocks noChangeAspect="1"/>
          </p:cNvPicPr>
          <p:nvPr/>
        </p:nvPicPr>
        <p:blipFill>
          <a:blip r:embed="rId5"/>
          <a:stretch>
            <a:fillRect/>
          </a:stretch>
        </p:blipFill>
        <p:spPr>
          <a:xfrm>
            <a:off x="2704304" y="9453481"/>
            <a:ext cx="2254155" cy="1824794"/>
          </a:xfrm>
          <a:prstGeom prst="rect">
            <a:avLst/>
          </a:prstGeom>
        </p:spPr>
      </p:pic>
      <p:pic>
        <p:nvPicPr>
          <p:cNvPr id="6" name="Afbeelding 5">
            <a:extLst>
              <a:ext uri="{FF2B5EF4-FFF2-40B4-BE49-F238E27FC236}">
                <a16:creationId xmlns:a16="http://schemas.microsoft.com/office/drawing/2014/main" id="{D99D2C4B-BCEB-089C-676F-7E54D12754CA}"/>
              </a:ext>
            </a:extLst>
          </p:cNvPr>
          <p:cNvPicPr>
            <a:picLocks noChangeAspect="1"/>
          </p:cNvPicPr>
          <p:nvPr/>
        </p:nvPicPr>
        <p:blipFill>
          <a:blip r:embed="rId6"/>
          <a:stretch>
            <a:fillRect/>
          </a:stretch>
        </p:blipFill>
        <p:spPr>
          <a:xfrm>
            <a:off x="6082746" y="9301415"/>
            <a:ext cx="2254155" cy="2128926"/>
          </a:xfrm>
          <a:prstGeom prst="rect">
            <a:avLst/>
          </a:prstGeom>
        </p:spPr>
      </p:pic>
      <p:pic>
        <p:nvPicPr>
          <p:cNvPr id="7" name="Picture 7">
            <a:extLst>
              <a:ext uri="{FF2B5EF4-FFF2-40B4-BE49-F238E27FC236}">
                <a16:creationId xmlns:a16="http://schemas.microsoft.com/office/drawing/2014/main" id="{90572E28-8DA5-DC17-A2F8-FBD176B9237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1188" y="9453481"/>
            <a:ext cx="2431383" cy="2044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Afbeelding 3" descr="DSC00896.JPG">
            <a:extLst>
              <a:ext uri="{FF2B5EF4-FFF2-40B4-BE49-F238E27FC236}">
                <a16:creationId xmlns:a16="http://schemas.microsoft.com/office/drawing/2014/main" id="{F94A95AD-E721-249B-5DEA-07F1220287C6}"/>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73837" y="11337247"/>
            <a:ext cx="3178669" cy="238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10146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B9266-543A-4364-855B-2BEB30B450B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9A1F2FA-EA66-A3E9-74A9-A24BEF654C5B}"/>
              </a:ext>
            </a:extLst>
          </p:cNvPr>
          <p:cNvSpPr>
            <a:spLocks noGrp="1"/>
          </p:cNvSpPr>
          <p:nvPr>
            <p:ph type="ctrTitle"/>
          </p:nvPr>
        </p:nvSpPr>
        <p:spPr/>
        <p:txBody>
          <a:bodyPr/>
          <a:lstStyle/>
          <a:p>
            <a:r>
              <a:rPr lang="nl-BE" dirty="0"/>
              <a:t>Signalering en pictogrammen</a:t>
            </a:r>
          </a:p>
        </p:txBody>
      </p:sp>
      <p:sp>
        <p:nvSpPr>
          <p:cNvPr id="4" name="Tijdelijke aanduiding voor tekst 3">
            <a:extLst>
              <a:ext uri="{FF2B5EF4-FFF2-40B4-BE49-F238E27FC236}">
                <a16:creationId xmlns:a16="http://schemas.microsoft.com/office/drawing/2014/main" id="{BC674732-008A-13FD-2A7D-0D593F302442}"/>
              </a:ext>
            </a:extLst>
          </p:cNvPr>
          <p:cNvSpPr>
            <a:spLocks noGrp="1"/>
          </p:cNvSpPr>
          <p:nvPr>
            <p:ph type="body" sz="quarter" idx="13"/>
          </p:nvPr>
        </p:nvSpPr>
        <p:spPr/>
        <p:txBody>
          <a:bodyPr/>
          <a:lstStyle/>
          <a:p>
            <a:pPr marL="0" indent="0">
              <a:buNone/>
            </a:pPr>
            <a:r>
              <a:rPr lang="nl-BE" dirty="0"/>
              <a:t>Nieuwe richtlijn 2014/27/EU </a:t>
            </a:r>
          </a:p>
          <a:p>
            <a:pPr marL="0" indent="0">
              <a:buNone/>
            </a:pPr>
            <a:r>
              <a:rPr lang="nl-BE" dirty="0"/>
              <a:t>Norm ISO 7010 nieuwe norm maar nog niet verplicht,</a:t>
            </a:r>
          </a:p>
          <a:p>
            <a:endParaRPr lang="nl-BE" dirty="0"/>
          </a:p>
          <a:p>
            <a:pPr marL="0" indent="0">
              <a:buNone/>
            </a:pPr>
            <a:r>
              <a:rPr lang="nl-BE" dirty="0"/>
              <a:t>Opgepast: </a:t>
            </a:r>
          </a:p>
          <a:p>
            <a:pPr marL="0" indent="0">
              <a:buNone/>
            </a:pPr>
            <a:r>
              <a:rPr lang="nl-BE" dirty="0"/>
              <a:t>Geen combinatie oude met nieuwe,</a:t>
            </a:r>
          </a:p>
          <a:p>
            <a:pPr marL="0" indent="0">
              <a:buNone/>
            </a:pPr>
            <a:r>
              <a:rPr lang="nl-BE" dirty="0"/>
              <a:t>Bij nieuwbouw wel altijd de nieuwe richtlijn en norm volgen,</a:t>
            </a:r>
          </a:p>
          <a:p>
            <a:pPr marL="0" indent="0">
              <a:buNone/>
            </a:pPr>
            <a:endParaRPr lang="nl-BE" dirty="0"/>
          </a:p>
        </p:txBody>
      </p:sp>
      <p:pic>
        <p:nvPicPr>
          <p:cNvPr id="6" name="Graphic 5">
            <a:extLst>
              <a:ext uri="{FF2B5EF4-FFF2-40B4-BE49-F238E27FC236}">
                <a16:creationId xmlns:a16="http://schemas.microsoft.com/office/drawing/2014/main" id="{55BCDCE8-9351-31EB-4F6F-257AF9765A4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3241572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DC1C9-7D63-F80B-9608-543967D31D5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82F0F3C-878D-B37C-265B-12667494EAB4}"/>
              </a:ext>
            </a:extLst>
          </p:cNvPr>
          <p:cNvSpPr>
            <a:spLocks noGrp="1"/>
          </p:cNvSpPr>
          <p:nvPr>
            <p:ph type="ctrTitle"/>
          </p:nvPr>
        </p:nvSpPr>
        <p:spPr/>
        <p:txBody>
          <a:bodyPr/>
          <a:lstStyle/>
          <a:p>
            <a:r>
              <a:rPr lang="nl-BE" dirty="0"/>
              <a:t>Signalering algemeen</a:t>
            </a:r>
          </a:p>
        </p:txBody>
      </p:sp>
      <p:sp>
        <p:nvSpPr>
          <p:cNvPr id="14" name="Tijdelijke aanduiding voor inhoud 2">
            <a:extLst>
              <a:ext uri="{FF2B5EF4-FFF2-40B4-BE49-F238E27FC236}">
                <a16:creationId xmlns:a16="http://schemas.microsoft.com/office/drawing/2014/main" id="{73B49E2F-3046-B3BB-7F29-F10A27E2932F}"/>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EF109CF9-1BF4-C582-2C46-7716973DDFFA}"/>
              </a:ext>
            </a:extLst>
          </p:cNvPr>
          <p:cNvSpPr txBox="1"/>
          <p:nvPr/>
        </p:nvSpPr>
        <p:spPr>
          <a:xfrm>
            <a:off x="1522799" y="4121149"/>
            <a:ext cx="21483505" cy="954107"/>
          </a:xfrm>
          <a:prstGeom prst="rect">
            <a:avLst/>
          </a:prstGeom>
          <a:noFill/>
        </p:spPr>
        <p:txBody>
          <a:bodyPr wrap="square">
            <a:spAutoFit/>
          </a:bodyPr>
          <a:lstStyle/>
          <a:p>
            <a:r>
              <a:rPr lang="nl-NL" sz="5600" dirty="0">
                <a:latin typeface="Flanders Art Sans" pitchFamily="2" charset="77"/>
              </a:rPr>
              <a:t>Vorm en kleuren / intrinsieke kenmerken</a:t>
            </a:r>
          </a:p>
        </p:txBody>
      </p:sp>
      <p:pic>
        <p:nvPicPr>
          <p:cNvPr id="3" name="Afbeelding 2">
            <a:extLst>
              <a:ext uri="{FF2B5EF4-FFF2-40B4-BE49-F238E27FC236}">
                <a16:creationId xmlns:a16="http://schemas.microsoft.com/office/drawing/2014/main" id="{3E0D21B4-85A8-460D-DA36-B1B7A9B83353}"/>
              </a:ext>
            </a:extLst>
          </p:cNvPr>
          <p:cNvPicPr>
            <a:picLocks noChangeAspect="1"/>
          </p:cNvPicPr>
          <p:nvPr/>
        </p:nvPicPr>
        <p:blipFill>
          <a:blip r:embed="rId2"/>
          <a:stretch>
            <a:fillRect/>
          </a:stretch>
        </p:blipFill>
        <p:spPr>
          <a:xfrm>
            <a:off x="1661493" y="4863931"/>
            <a:ext cx="16524000" cy="3846414"/>
          </a:xfrm>
          <a:prstGeom prst="rect">
            <a:avLst/>
          </a:prstGeom>
        </p:spPr>
      </p:pic>
      <p:pic>
        <p:nvPicPr>
          <p:cNvPr id="6" name="Afbeelding 5">
            <a:extLst>
              <a:ext uri="{FF2B5EF4-FFF2-40B4-BE49-F238E27FC236}">
                <a16:creationId xmlns:a16="http://schemas.microsoft.com/office/drawing/2014/main" id="{E3E08A95-1BDB-A899-6426-0B773789346D}"/>
              </a:ext>
            </a:extLst>
          </p:cNvPr>
          <p:cNvPicPr>
            <a:picLocks noChangeAspect="1"/>
          </p:cNvPicPr>
          <p:nvPr/>
        </p:nvPicPr>
        <p:blipFill>
          <a:blip r:embed="rId3"/>
          <a:stretch>
            <a:fillRect/>
          </a:stretch>
        </p:blipFill>
        <p:spPr>
          <a:xfrm>
            <a:off x="1711457" y="8510116"/>
            <a:ext cx="16364570" cy="5328000"/>
          </a:xfrm>
          <a:prstGeom prst="rect">
            <a:avLst/>
          </a:prstGeom>
        </p:spPr>
      </p:pic>
    </p:spTree>
    <p:extLst>
      <p:ext uri="{BB962C8B-B14F-4D97-AF65-F5344CB8AC3E}">
        <p14:creationId xmlns:p14="http://schemas.microsoft.com/office/powerpoint/2010/main" val="5336402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3FE74-BBEC-59E8-5FD2-54E73B06C82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4EBE4B3-1E74-3BCF-7CF3-E383B9ACF2C7}"/>
              </a:ext>
            </a:extLst>
          </p:cNvPr>
          <p:cNvSpPr>
            <a:spLocks noGrp="1"/>
          </p:cNvSpPr>
          <p:nvPr>
            <p:ph type="ctrTitle"/>
          </p:nvPr>
        </p:nvSpPr>
        <p:spPr/>
        <p:txBody>
          <a:bodyPr/>
          <a:lstStyle/>
          <a:p>
            <a:r>
              <a:rPr lang="nl-BE" dirty="0"/>
              <a:t>Verbodsborden voorbeelden</a:t>
            </a:r>
          </a:p>
        </p:txBody>
      </p:sp>
      <p:pic>
        <p:nvPicPr>
          <p:cNvPr id="3" name="Afbeelding 2">
            <a:extLst>
              <a:ext uri="{FF2B5EF4-FFF2-40B4-BE49-F238E27FC236}">
                <a16:creationId xmlns:a16="http://schemas.microsoft.com/office/drawing/2014/main" id="{48E3023D-C244-E950-B9EF-546180C32CDA}"/>
              </a:ext>
            </a:extLst>
          </p:cNvPr>
          <p:cNvPicPr>
            <a:picLocks noChangeAspect="1"/>
          </p:cNvPicPr>
          <p:nvPr/>
        </p:nvPicPr>
        <p:blipFill>
          <a:blip r:embed="rId2"/>
          <a:stretch>
            <a:fillRect/>
          </a:stretch>
        </p:blipFill>
        <p:spPr>
          <a:xfrm>
            <a:off x="1660849" y="3806684"/>
            <a:ext cx="11469903" cy="3945647"/>
          </a:xfrm>
          <a:prstGeom prst="rect">
            <a:avLst/>
          </a:prstGeom>
        </p:spPr>
      </p:pic>
      <p:pic>
        <p:nvPicPr>
          <p:cNvPr id="6" name="Graphic 5">
            <a:extLst>
              <a:ext uri="{FF2B5EF4-FFF2-40B4-BE49-F238E27FC236}">
                <a16:creationId xmlns:a16="http://schemas.microsoft.com/office/drawing/2014/main" id="{0E97CA5E-F899-3144-9B07-B6388DB0E1F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676413" y="8010000"/>
            <a:ext cx="5706000" cy="5706000"/>
          </a:xfrm>
          <a:prstGeom prst="rect">
            <a:avLst/>
          </a:prstGeom>
        </p:spPr>
      </p:pic>
      <p:pic>
        <p:nvPicPr>
          <p:cNvPr id="5" name="Picture 6" descr="http://www.naambordshop.nl/media/catalog/product/cache/41/image/9df78eab33525d08d6e5fb8d27136e95/3/5/3503_1.jpg">
            <a:hlinkClick r:id="rId5"/>
            <a:extLst>
              <a:ext uri="{FF2B5EF4-FFF2-40B4-BE49-F238E27FC236}">
                <a16:creationId xmlns:a16="http://schemas.microsoft.com/office/drawing/2014/main" id="{33823BA2-8876-BF16-E6F7-061833CCDF3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30620" y="8896111"/>
            <a:ext cx="5059573" cy="3634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5376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898A0-5D4A-AC30-FEEC-CDBB505D619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C1BD766-420B-7D34-19E7-A5079C85725B}"/>
              </a:ext>
            </a:extLst>
          </p:cNvPr>
          <p:cNvSpPr>
            <a:spLocks noGrp="1"/>
          </p:cNvSpPr>
          <p:nvPr>
            <p:ph type="ctrTitle"/>
          </p:nvPr>
        </p:nvSpPr>
        <p:spPr/>
        <p:txBody>
          <a:bodyPr/>
          <a:lstStyle/>
          <a:p>
            <a:r>
              <a:rPr lang="nl-BE"/>
              <a:t>Waarschuwingsborden voorbeelden</a:t>
            </a:r>
            <a:endParaRPr lang="nl-BE" dirty="0"/>
          </a:p>
        </p:txBody>
      </p:sp>
      <p:sp>
        <p:nvSpPr>
          <p:cNvPr id="14" name="Tijdelijke aanduiding voor inhoud 2">
            <a:extLst>
              <a:ext uri="{FF2B5EF4-FFF2-40B4-BE49-F238E27FC236}">
                <a16:creationId xmlns:a16="http://schemas.microsoft.com/office/drawing/2014/main" id="{ECDC5019-AC81-B937-77F5-ACAC9C983CC6}"/>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5" name="Tijdelijke aanduiding voor inhoud 4">
            <a:extLst>
              <a:ext uri="{FF2B5EF4-FFF2-40B4-BE49-F238E27FC236}">
                <a16:creationId xmlns:a16="http://schemas.microsoft.com/office/drawing/2014/main" id="{720720D1-7F39-6E09-6CBA-D4A458C84F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1699" y="3954063"/>
            <a:ext cx="2497691" cy="2185480"/>
          </a:xfrm>
          <a:prstGeom prst="rect">
            <a:avLst/>
          </a:prstGeom>
        </p:spPr>
      </p:pic>
      <p:pic>
        <p:nvPicPr>
          <p:cNvPr id="7" name="Afbeelding 6">
            <a:extLst>
              <a:ext uri="{FF2B5EF4-FFF2-40B4-BE49-F238E27FC236}">
                <a16:creationId xmlns:a16="http://schemas.microsoft.com/office/drawing/2014/main" id="{10A93FFC-470C-A8A8-74C6-97D22EA88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685" y="3954063"/>
            <a:ext cx="2942826" cy="2185480"/>
          </a:xfrm>
          <a:prstGeom prst="rect">
            <a:avLst/>
          </a:prstGeom>
        </p:spPr>
      </p:pic>
      <p:pic>
        <p:nvPicPr>
          <p:cNvPr id="8" name="Afbeelding 7">
            <a:extLst>
              <a:ext uri="{FF2B5EF4-FFF2-40B4-BE49-F238E27FC236}">
                <a16:creationId xmlns:a16="http://schemas.microsoft.com/office/drawing/2014/main" id="{4E4536D9-0A64-E341-AC23-EE4F2CABF0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85136" y="3954063"/>
            <a:ext cx="2185835" cy="2185835"/>
          </a:xfrm>
          <a:prstGeom prst="rect">
            <a:avLst/>
          </a:prstGeom>
        </p:spPr>
      </p:pic>
      <p:pic>
        <p:nvPicPr>
          <p:cNvPr id="9" name="Afbeelding 8">
            <a:extLst>
              <a:ext uri="{FF2B5EF4-FFF2-40B4-BE49-F238E27FC236}">
                <a16:creationId xmlns:a16="http://schemas.microsoft.com/office/drawing/2014/main" id="{762F1780-EEDF-D58C-0E76-7B2CA0F7E8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63500" y="4049833"/>
            <a:ext cx="2367017" cy="2089709"/>
          </a:xfrm>
          <a:prstGeom prst="rect">
            <a:avLst/>
          </a:prstGeom>
        </p:spPr>
      </p:pic>
      <p:pic>
        <p:nvPicPr>
          <p:cNvPr id="10" name="Afbeelding 9">
            <a:extLst>
              <a:ext uri="{FF2B5EF4-FFF2-40B4-BE49-F238E27FC236}">
                <a16:creationId xmlns:a16="http://schemas.microsoft.com/office/drawing/2014/main" id="{725DD09E-865A-204C-BAB9-BF4AE32417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659928" y="3954063"/>
            <a:ext cx="2634729" cy="2350591"/>
          </a:xfrm>
          <a:prstGeom prst="rect">
            <a:avLst/>
          </a:prstGeom>
        </p:spPr>
      </p:pic>
      <p:pic>
        <p:nvPicPr>
          <p:cNvPr id="11" name="Afbeelding 10">
            <a:extLst>
              <a:ext uri="{FF2B5EF4-FFF2-40B4-BE49-F238E27FC236}">
                <a16:creationId xmlns:a16="http://schemas.microsoft.com/office/drawing/2014/main" id="{C685F199-C3AF-9438-C9C6-601F87837EA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1699" y="8739133"/>
            <a:ext cx="2501161" cy="2185479"/>
          </a:xfrm>
          <a:prstGeom prst="rect">
            <a:avLst/>
          </a:prstGeom>
        </p:spPr>
      </p:pic>
      <p:pic>
        <p:nvPicPr>
          <p:cNvPr id="12" name="Afbeelding 11">
            <a:extLst>
              <a:ext uri="{FF2B5EF4-FFF2-40B4-BE49-F238E27FC236}">
                <a16:creationId xmlns:a16="http://schemas.microsoft.com/office/drawing/2014/main" id="{5BD26E7A-CA3B-6E29-94DE-126B2A6EDD1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82213" y="8739133"/>
            <a:ext cx="2492536" cy="2200524"/>
          </a:xfrm>
          <a:prstGeom prst="rect">
            <a:avLst/>
          </a:prstGeom>
        </p:spPr>
      </p:pic>
      <p:pic>
        <p:nvPicPr>
          <p:cNvPr id="13" name="Afbeelding 12">
            <a:extLst>
              <a:ext uri="{FF2B5EF4-FFF2-40B4-BE49-F238E27FC236}">
                <a16:creationId xmlns:a16="http://schemas.microsoft.com/office/drawing/2014/main" id="{B459A57E-1A87-4E13-0C11-34E460F121B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674951" y="8453300"/>
            <a:ext cx="2078162" cy="2770883"/>
          </a:xfrm>
          <a:prstGeom prst="rect">
            <a:avLst/>
          </a:prstGeom>
        </p:spPr>
      </p:pic>
      <p:pic>
        <p:nvPicPr>
          <p:cNvPr id="15" name="Afbeelding 14">
            <a:extLst>
              <a:ext uri="{FF2B5EF4-FFF2-40B4-BE49-F238E27FC236}">
                <a16:creationId xmlns:a16="http://schemas.microsoft.com/office/drawing/2014/main" id="{9C553AD8-2439-0281-4B7C-337561C8B2C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263500" y="8598410"/>
            <a:ext cx="2730759" cy="2326202"/>
          </a:xfrm>
          <a:prstGeom prst="rect">
            <a:avLst/>
          </a:prstGeom>
        </p:spPr>
      </p:pic>
      <p:pic>
        <p:nvPicPr>
          <p:cNvPr id="16" name="Afbeelding 15">
            <a:extLst>
              <a:ext uri="{FF2B5EF4-FFF2-40B4-BE49-F238E27FC236}">
                <a16:creationId xmlns:a16="http://schemas.microsoft.com/office/drawing/2014/main" id="{8F11D2DA-9795-1819-D9CC-FFD2F05B84D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8282430" y="7841697"/>
            <a:ext cx="1814712" cy="3440160"/>
          </a:xfrm>
          <a:prstGeom prst="rect">
            <a:avLst/>
          </a:prstGeom>
        </p:spPr>
      </p:pic>
    </p:spTree>
    <p:extLst>
      <p:ext uri="{BB962C8B-B14F-4D97-AF65-F5344CB8AC3E}">
        <p14:creationId xmlns:p14="http://schemas.microsoft.com/office/powerpoint/2010/main" val="34979741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216D6-742F-8367-54CF-BE65D8376C8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BE04F4D-A98C-AECF-D430-C8C020672F16}"/>
              </a:ext>
            </a:extLst>
          </p:cNvPr>
          <p:cNvSpPr>
            <a:spLocks noGrp="1"/>
          </p:cNvSpPr>
          <p:nvPr>
            <p:ph type="ctrTitle"/>
          </p:nvPr>
        </p:nvSpPr>
        <p:spPr/>
        <p:txBody>
          <a:bodyPr/>
          <a:lstStyle/>
          <a:p>
            <a:r>
              <a:rPr lang="nl-BE" dirty="0"/>
              <a:t>Verbodsborden voorbeelden</a:t>
            </a:r>
          </a:p>
        </p:txBody>
      </p:sp>
      <p:pic>
        <p:nvPicPr>
          <p:cNvPr id="6" name="Graphic 5">
            <a:extLst>
              <a:ext uri="{FF2B5EF4-FFF2-40B4-BE49-F238E27FC236}">
                <a16:creationId xmlns:a16="http://schemas.microsoft.com/office/drawing/2014/main" id="{8A864795-34EF-1FD0-2C74-7A2E0F420F7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4" name="Tijdelijke aanduiding voor inhoud 3">
            <a:extLst>
              <a:ext uri="{FF2B5EF4-FFF2-40B4-BE49-F238E27FC236}">
                <a16:creationId xmlns:a16="http://schemas.microsoft.com/office/drawing/2014/main" id="{54DA42D4-E965-9C4C-3337-C42FC53D83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2800" y="3852135"/>
            <a:ext cx="3973893" cy="2976584"/>
          </a:xfrm>
          <a:prstGeom prst="rect">
            <a:avLst/>
          </a:prstGeom>
        </p:spPr>
      </p:pic>
      <p:pic>
        <p:nvPicPr>
          <p:cNvPr id="7" name="Afbeelding 6">
            <a:extLst>
              <a:ext uri="{FF2B5EF4-FFF2-40B4-BE49-F238E27FC236}">
                <a16:creationId xmlns:a16="http://schemas.microsoft.com/office/drawing/2014/main" id="{5A530B23-4D2F-8BCD-F99B-720C7798D3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68929" y="3881415"/>
            <a:ext cx="3434520" cy="2976583"/>
          </a:xfrm>
          <a:prstGeom prst="rect">
            <a:avLst/>
          </a:prstGeom>
        </p:spPr>
      </p:pic>
      <p:pic>
        <p:nvPicPr>
          <p:cNvPr id="8" name="Afbeelding 7">
            <a:extLst>
              <a:ext uri="{FF2B5EF4-FFF2-40B4-BE49-F238E27FC236}">
                <a16:creationId xmlns:a16="http://schemas.microsoft.com/office/drawing/2014/main" id="{C6DF7FCA-1360-E078-8B3B-F83108B7F1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865112" y="3822855"/>
            <a:ext cx="3035144" cy="3035144"/>
          </a:xfrm>
          <a:prstGeom prst="rect">
            <a:avLst/>
          </a:prstGeom>
        </p:spPr>
      </p:pic>
      <p:pic>
        <p:nvPicPr>
          <p:cNvPr id="9" name="Afbeelding 8">
            <a:extLst>
              <a:ext uri="{FF2B5EF4-FFF2-40B4-BE49-F238E27FC236}">
                <a16:creationId xmlns:a16="http://schemas.microsoft.com/office/drawing/2014/main" id="{FFEDF196-FB5B-BB3D-D9E6-B769E3292C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761919" y="3609744"/>
            <a:ext cx="3291474" cy="3218975"/>
          </a:xfrm>
          <a:prstGeom prst="rect">
            <a:avLst/>
          </a:prstGeom>
        </p:spPr>
      </p:pic>
      <p:pic>
        <p:nvPicPr>
          <p:cNvPr id="10" name="Afbeelding 9">
            <a:extLst>
              <a:ext uri="{FF2B5EF4-FFF2-40B4-BE49-F238E27FC236}">
                <a16:creationId xmlns:a16="http://schemas.microsoft.com/office/drawing/2014/main" id="{8BEA604B-22CA-EE54-9795-3E036E678D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66443" y="8637032"/>
            <a:ext cx="3086606" cy="3086606"/>
          </a:xfrm>
          <a:prstGeom prst="rect">
            <a:avLst/>
          </a:prstGeom>
        </p:spPr>
      </p:pic>
      <p:pic>
        <p:nvPicPr>
          <p:cNvPr id="11" name="Afbeelding 10">
            <a:extLst>
              <a:ext uri="{FF2B5EF4-FFF2-40B4-BE49-F238E27FC236}">
                <a16:creationId xmlns:a16="http://schemas.microsoft.com/office/drawing/2014/main" id="{007630F6-6DF9-3401-B44B-A76D26D4875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42886" y="8688494"/>
            <a:ext cx="3086606" cy="3086606"/>
          </a:xfrm>
          <a:prstGeom prst="rect">
            <a:avLst/>
          </a:prstGeom>
        </p:spPr>
      </p:pic>
      <p:pic>
        <p:nvPicPr>
          <p:cNvPr id="12" name="Afbeelding 11">
            <a:extLst>
              <a:ext uri="{FF2B5EF4-FFF2-40B4-BE49-F238E27FC236}">
                <a16:creationId xmlns:a16="http://schemas.microsoft.com/office/drawing/2014/main" id="{C612A9CD-BA24-FA81-9F84-EF59E5F55C5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014401" y="8688494"/>
            <a:ext cx="3035144" cy="3035144"/>
          </a:xfrm>
          <a:prstGeom prst="rect">
            <a:avLst/>
          </a:prstGeom>
        </p:spPr>
      </p:pic>
    </p:spTree>
    <p:extLst>
      <p:ext uri="{BB962C8B-B14F-4D97-AF65-F5344CB8AC3E}">
        <p14:creationId xmlns:p14="http://schemas.microsoft.com/office/powerpoint/2010/main" val="17126003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61560-BDB0-C9C5-012F-14C583D7709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760597C-F75D-132D-30AD-7BB2D4596375}"/>
              </a:ext>
            </a:extLst>
          </p:cNvPr>
          <p:cNvSpPr>
            <a:spLocks noGrp="1"/>
          </p:cNvSpPr>
          <p:nvPr>
            <p:ph type="ctrTitle"/>
          </p:nvPr>
        </p:nvSpPr>
        <p:spPr/>
        <p:txBody>
          <a:bodyPr/>
          <a:lstStyle/>
          <a:p>
            <a:r>
              <a:rPr lang="nl-BE" dirty="0" err="1"/>
              <a:t>Redingsborden</a:t>
            </a:r>
            <a:r>
              <a:rPr lang="nl-BE" dirty="0"/>
              <a:t> voorbeelden (oude)</a:t>
            </a:r>
          </a:p>
        </p:txBody>
      </p:sp>
      <p:sp>
        <p:nvSpPr>
          <p:cNvPr id="14" name="Tijdelijke aanduiding voor inhoud 2">
            <a:extLst>
              <a:ext uri="{FF2B5EF4-FFF2-40B4-BE49-F238E27FC236}">
                <a16:creationId xmlns:a16="http://schemas.microsoft.com/office/drawing/2014/main" id="{731673D0-DE94-7F03-036B-E180A55EB85F}"/>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3" name="Picture 2">
            <a:extLst>
              <a:ext uri="{FF2B5EF4-FFF2-40B4-BE49-F238E27FC236}">
                <a16:creationId xmlns:a16="http://schemas.microsoft.com/office/drawing/2014/main" id="{6CAF97CB-EF73-55D4-FFA2-2BE49D0A6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6588" y="4121148"/>
            <a:ext cx="4258981" cy="425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FA1F413C-A038-3C73-2968-A57512B646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50697" y="4121148"/>
            <a:ext cx="5309730" cy="2316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a:extLst>
              <a:ext uri="{FF2B5EF4-FFF2-40B4-BE49-F238E27FC236}">
                <a16:creationId xmlns:a16="http://schemas.microsoft.com/office/drawing/2014/main" id="{244B7501-78C7-8A34-7136-2605994DE8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467637" y="4079104"/>
            <a:ext cx="4258981" cy="425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5">
            <a:extLst>
              <a:ext uri="{FF2B5EF4-FFF2-40B4-BE49-F238E27FC236}">
                <a16:creationId xmlns:a16="http://schemas.microsoft.com/office/drawing/2014/main" id="{0671FBAA-EE91-CD2A-3F72-71F49A2972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56589" y="8732265"/>
            <a:ext cx="4258981" cy="425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Afbeelding 17">
            <a:extLst>
              <a:ext uri="{FF2B5EF4-FFF2-40B4-BE49-F238E27FC236}">
                <a16:creationId xmlns:a16="http://schemas.microsoft.com/office/drawing/2014/main" id="{72D881AB-9F29-5CE3-7E74-DCA6DE947A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467637" y="8734039"/>
            <a:ext cx="4258981" cy="4258981"/>
          </a:xfrm>
          <a:prstGeom prst="rect">
            <a:avLst/>
          </a:prstGeom>
        </p:spPr>
      </p:pic>
    </p:spTree>
    <p:extLst>
      <p:ext uri="{BB962C8B-B14F-4D97-AF65-F5344CB8AC3E}">
        <p14:creationId xmlns:p14="http://schemas.microsoft.com/office/powerpoint/2010/main" val="26289782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C4D05-A838-DCF0-59D3-85A7ADABE11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D7EE146-7C52-6C17-C495-ED0C143A700B}"/>
              </a:ext>
            </a:extLst>
          </p:cNvPr>
          <p:cNvSpPr>
            <a:spLocks noGrp="1"/>
          </p:cNvSpPr>
          <p:nvPr>
            <p:ph type="ctrTitle"/>
          </p:nvPr>
        </p:nvSpPr>
        <p:spPr/>
        <p:txBody>
          <a:bodyPr/>
          <a:lstStyle/>
          <a:p>
            <a:r>
              <a:rPr lang="nl-BE" dirty="0"/>
              <a:t>Verbodsborden voorbeelden (nieuwe)</a:t>
            </a:r>
          </a:p>
        </p:txBody>
      </p:sp>
      <p:pic>
        <p:nvPicPr>
          <p:cNvPr id="6" name="Graphic 5">
            <a:extLst>
              <a:ext uri="{FF2B5EF4-FFF2-40B4-BE49-F238E27FC236}">
                <a16:creationId xmlns:a16="http://schemas.microsoft.com/office/drawing/2014/main" id="{3F7AC558-CF70-A8B4-BB9B-2A04C05BE8A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4" name="Tijdelijke aanduiding voor inhoud 3">
            <a:extLst>
              <a:ext uri="{FF2B5EF4-FFF2-40B4-BE49-F238E27FC236}">
                <a16:creationId xmlns:a16="http://schemas.microsoft.com/office/drawing/2014/main" id="{A20387F0-67E8-F33A-6898-D7713438FE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1424" y="3314651"/>
            <a:ext cx="11611130" cy="10084108"/>
          </a:xfrm>
          <a:prstGeom prst="rect">
            <a:avLst/>
          </a:prstGeom>
        </p:spPr>
      </p:pic>
    </p:spTree>
    <p:extLst>
      <p:ext uri="{BB962C8B-B14F-4D97-AF65-F5344CB8AC3E}">
        <p14:creationId xmlns:p14="http://schemas.microsoft.com/office/powerpoint/2010/main" val="28851824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7B4AB-F9A5-99B4-02A3-2FCE275CD9C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444380B-91D9-F68B-18D4-02592BFE27E8}"/>
              </a:ext>
            </a:extLst>
          </p:cNvPr>
          <p:cNvSpPr>
            <a:spLocks noGrp="1"/>
          </p:cNvSpPr>
          <p:nvPr>
            <p:ph type="ctrTitle"/>
          </p:nvPr>
        </p:nvSpPr>
        <p:spPr/>
        <p:txBody>
          <a:bodyPr/>
          <a:lstStyle/>
          <a:p>
            <a:r>
              <a:rPr lang="nl-BE" dirty="0"/>
              <a:t>Brandbestrijding voorbeelden</a:t>
            </a:r>
          </a:p>
        </p:txBody>
      </p:sp>
      <p:sp>
        <p:nvSpPr>
          <p:cNvPr id="14" name="Tijdelijke aanduiding voor inhoud 2">
            <a:extLst>
              <a:ext uri="{FF2B5EF4-FFF2-40B4-BE49-F238E27FC236}">
                <a16:creationId xmlns:a16="http://schemas.microsoft.com/office/drawing/2014/main" id="{7766C57F-1D50-F322-2FCF-7D861C868969}"/>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5" name="Picture 2">
            <a:extLst>
              <a:ext uri="{FF2B5EF4-FFF2-40B4-BE49-F238E27FC236}">
                <a16:creationId xmlns:a16="http://schemas.microsoft.com/office/drawing/2014/main" id="{22AB8503-4151-670B-F518-5590228E48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799" y="3669061"/>
            <a:ext cx="2896339" cy="289633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a:extLst>
              <a:ext uri="{FF2B5EF4-FFF2-40B4-BE49-F238E27FC236}">
                <a16:creationId xmlns:a16="http://schemas.microsoft.com/office/drawing/2014/main" id="{0F919225-4CBA-943A-7E6A-D5E17BAF37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9561" y="3669062"/>
            <a:ext cx="2896338" cy="289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a:extLst>
              <a:ext uri="{FF2B5EF4-FFF2-40B4-BE49-F238E27FC236}">
                <a16:creationId xmlns:a16="http://schemas.microsoft.com/office/drawing/2014/main" id="{289ABCBA-28EE-3384-7B1F-3E67295DF1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96322" y="3669061"/>
            <a:ext cx="2896338" cy="289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a:extLst>
              <a:ext uri="{FF2B5EF4-FFF2-40B4-BE49-F238E27FC236}">
                <a16:creationId xmlns:a16="http://schemas.microsoft.com/office/drawing/2014/main" id="{EFD095FB-D26A-61A9-130C-E21C4C69F13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84233" y="6681142"/>
            <a:ext cx="3146993" cy="3146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Afbeelding 9">
            <a:extLst>
              <a:ext uri="{FF2B5EF4-FFF2-40B4-BE49-F238E27FC236}">
                <a16:creationId xmlns:a16="http://schemas.microsoft.com/office/drawing/2014/main" id="{871ECC7E-D140-CC88-F6D5-AF319BEFB6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799" y="9943877"/>
            <a:ext cx="17793101" cy="3377256"/>
          </a:xfrm>
          <a:prstGeom prst="rect">
            <a:avLst/>
          </a:prstGeom>
        </p:spPr>
      </p:pic>
    </p:spTree>
    <p:extLst>
      <p:ext uri="{BB962C8B-B14F-4D97-AF65-F5344CB8AC3E}">
        <p14:creationId xmlns:p14="http://schemas.microsoft.com/office/powerpoint/2010/main" val="13505856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1B602-2F44-53F8-0219-0A0D14B1440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DDB2BE-45D1-49A9-675D-BCA1011CDC81}"/>
              </a:ext>
            </a:extLst>
          </p:cNvPr>
          <p:cNvSpPr>
            <a:spLocks noGrp="1"/>
          </p:cNvSpPr>
          <p:nvPr>
            <p:ph type="ctrTitle"/>
          </p:nvPr>
        </p:nvSpPr>
        <p:spPr/>
        <p:txBody>
          <a:bodyPr/>
          <a:lstStyle/>
          <a:p>
            <a:r>
              <a:rPr lang="nl-BE" dirty="0"/>
              <a:t>Manuele signalering</a:t>
            </a:r>
          </a:p>
        </p:txBody>
      </p:sp>
      <p:pic>
        <p:nvPicPr>
          <p:cNvPr id="6" name="Graphic 5">
            <a:extLst>
              <a:ext uri="{FF2B5EF4-FFF2-40B4-BE49-F238E27FC236}">
                <a16:creationId xmlns:a16="http://schemas.microsoft.com/office/drawing/2014/main" id="{FB02D0E7-E1FA-83BB-2C0B-653535F215C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4" name="Tijdelijke aanduiding voor inhoud 3">
            <a:extLst>
              <a:ext uri="{FF2B5EF4-FFF2-40B4-BE49-F238E27FC236}">
                <a16:creationId xmlns:a16="http://schemas.microsoft.com/office/drawing/2014/main" id="{C45C6C33-DA1B-13BE-06E3-83D6D2F73C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9386" y="3449471"/>
            <a:ext cx="13512293" cy="9706691"/>
          </a:xfrm>
          <a:prstGeom prst="rect">
            <a:avLst/>
          </a:prstGeom>
        </p:spPr>
      </p:pic>
    </p:spTree>
    <p:extLst>
      <p:ext uri="{BB962C8B-B14F-4D97-AF65-F5344CB8AC3E}">
        <p14:creationId xmlns:p14="http://schemas.microsoft.com/office/powerpoint/2010/main" val="34933872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05867-3216-A2EE-2317-CDAD3FC1772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81FEE81-0EB2-C9EE-F243-29FC0A56E61B}"/>
              </a:ext>
            </a:extLst>
          </p:cNvPr>
          <p:cNvSpPr>
            <a:spLocks noGrp="1"/>
          </p:cNvSpPr>
          <p:nvPr>
            <p:ph type="ctrTitle"/>
          </p:nvPr>
        </p:nvSpPr>
        <p:spPr/>
        <p:txBody>
          <a:bodyPr/>
          <a:lstStyle/>
          <a:p>
            <a:r>
              <a:rPr lang="nl-BE" dirty="0"/>
              <a:t>Kleurcodes gascilinders</a:t>
            </a:r>
          </a:p>
        </p:txBody>
      </p:sp>
      <p:sp>
        <p:nvSpPr>
          <p:cNvPr id="14" name="Tijdelijke aanduiding voor inhoud 2">
            <a:extLst>
              <a:ext uri="{FF2B5EF4-FFF2-40B4-BE49-F238E27FC236}">
                <a16:creationId xmlns:a16="http://schemas.microsoft.com/office/drawing/2014/main" id="{AE7DB203-9F44-97CC-3E37-94901B1F1252}"/>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5" name="Afbeelding 4">
            <a:extLst>
              <a:ext uri="{FF2B5EF4-FFF2-40B4-BE49-F238E27FC236}">
                <a16:creationId xmlns:a16="http://schemas.microsoft.com/office/drawing/2014/main" id="{0F878CBD-C6D9-14C3-65DB-7CBC641A72ED}"/>
              </a:ext>
            </a:extLst>
          </p:cNvPr>
          <p:cNvPicPr>
            <a:picLocks noChangeAspect="1"/>
          </p:cNvPicPr>
          <p:nvPr/>
        </p:nvPicPr>
        <p:blipFill>
          <a:blip r:embed="rId2"/>
          <a:stretch>
            <a:fillRect/>
          </a:stretch>
        </p:blipFill>
        <p:spPr>
          <a:xfrm>
            <a:off x="1522798" y="4503834"/>
            <a:ext cx="14653139" cy="2902197"/>
          </a:xfrm>
          <a:prstGeom prst="rect">
            <a:avLst/>
          </a:prstGeom>
        </p:spPr>
      </p:pic>
      <p:sp>
        <p:nvSpPr>
          <p:cNvPr id="8" name="Tekstvak 7">
            <a:extLst>
              <a:ext uri="{FF2B5EF4-FFF2-40B4-BE49-F238E27FC236}">
                <a16:creationId xmlns:a16="http://schemas.microsoft.com/office/drawing/2014/main" id="{38D1C228-BE29-F03A-8FE5-088FE3D8A570}"/>
              </a:ext>
            </a:extLst>
          </p:cNvPr>
          <p:cNvSpPr txBox="1"/>
          <p:nvPr/>
        </p:nvSpPr>
        <p:spPr>
          <a:xfrm>
            <a:off x="1522798" y="3566962"/>
            <a:ext cx="13464072" cy="830997"/>
          </a:xfrm>
          <a:prstGeom prst="rect">
            <a:avLst/>
          </a:prstGeom>
          <a:noFill/>
        </p:spPr>
        <p:txBody>
          <a:bodyPr wrap="square">
            <a:spAutoFit/>
          </a:bodyPr>
          <a:lstStyle/>
          <a:p>
            <a:r>
              <a:rPr lang="nl-BE" sz="4800" dirty="0"/>
              <a:t>Gassoort          		          Oud                    Nieuw</a:t>
            </a:r>
            <a:endParaRPr lang="nl-BE" dirty="0"/>
          </a:p>
        </p:txBody>
      </p:sp>
      <p:pic>
        <p:nvPicPr>
          <p:cNvPr id="9" name="Picture 3">
            <a:extLst>
              <a:ext uri="{FF2B5EF4-FFF2-40B4-BE49-F238E27FC236}">
                <a16:creationId xmlns:a16="http://schemas.microsoft.com/office/drawing/2014/main" id="{92F66530-DBAB-2A8F-0819-4464B6F0AE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798" y="7511906"/>
            <a:ext cx="14653138" cy="2989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a:extLst>
              <a:ext uri="{FF2B5EF4-FFF2-40B4-BE49-F238E27FC236}">
                <a16:creationId xmlns:a16="http://schemas.microsoft.com/office/drawing/2014/main" id="{43AE84ED-4933-C1E4-4D33-7AEFF1F26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2798" y="10607464"/>
            <a:ext cx="14653138" cy="3011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00790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99E79-80A4-AF0A-69DC-962D1A9CFD5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916898E-18C3-B106-FF26-BEC182359A62}"/>
              </a:ext>
            </a:extLst>
          </p:cNvPr>
          <p:cNvSpPr>
            <a:spLocks noGrp="1"/>
          </p:cNvSpPr>
          <p:nvPr>
            <p:ph type="ctrTitle"/>
          </p:nvPr>
        </p:nvSpPr>
        <p:spPr/>
        <p:txBody>
          <a:bodyPr/>
          <a:lstStyle/>
          <a:p>
            <a:r>
              <a:rPr lang="nl-BE" dirty="0"/>
              <a:t>Kleuren specifieke leidingen</a:t>
            </a:r>
          </a:p>
        </p:txBody>
      </p:sp>
      <p:pic>
        <p:nvPicPr>
          <p:cNvPr id="6" name="Graphic 5">
            <a:extLst>
              <a:ext uri="{FF2B5EF4-FFF2-40B4-BE49-F238E27FC236}">
                <a16:creationId xmlns:a16="http://schemas.microsoft.com/office/drawing/2014/main" id="{E2C6E345-7BAE-B4EA-38E9-FFC17156E88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graphicFrame>
        <p:nvGraphicFramePr>
          <p:cNvPr id="7" name="Tabel 6">
            <a:extLst>
              <a:ext uri="{FF2B5EF4-FFF2-40B4-BE49-F238E27FC236}">
                <a16:creationId xmlns:a16="http://schemas.microsoft.com/office/drawing/2014/main" id="{25D9DF40-A51C-BA17-B25A-78D49D92964A}"/>
              </a:ext>
            </a:extLst>
          </p:cNvPr>
          <p:cNvGraphicFramePr>
            <a:graphicFrameLocks noGrp="1"/>
          </p:cNvGraphicFramePr>
          <p:nvPr>
            <p:extLst>
              <p:ext uri="{D42A27DB-BD31-4B8C-83A1-F6EECF244321}">
                <p14:modId xmlns:p14="http://schemas.microsoft.com/office/powerpoint/2010/main" val="3689249163"/>
              </p:ext>
            </p:extLst>
          </p:nvPr>
        </p:nvGraphicFramePr>
        <p:xfrm>
          <a:off x="4119134" y="3265715"/>
          <a:ext cx="10580916" cy="9727305"/>
        </p:xfrm>
        <a:graphic>
          <a:graphicData uri="http://schemas.openxmlformats.org/drawingml/2006/table">
            <a:tbl>
              <a:tblPr firstRow="1" bandRow="1">
                <a:tableStyleId>{22838BEF-8BB2-4498-84A7-C5851F593DF1}</a:tableStyleId>
              </a:tblPr>
              <a:tblGrid>
                <a:gridCol w="5290458">
                  <a:extLst>
                    <a:ext uri="{9D8B030D-6E8A-4147-A177-3AD203B41FA5}">
                      <a16:colId xmlns:a16="http://schemas.microsoft.com/office/drawing/2014/main" val="20000"/>
                    </a:ext>
                  </a:extLst>
                </a:gridCol>
                <a:gridCol w="5290458">
                  <a:extLst>
                    <a:ext uri="{9D8B030D-6E8A-4147-A177-3AD203B41FA5}">
                      <a16:colId xmlns:a16="http://schemas.microsoft.com/office/drawing/2014/main" val="20001"/>
                    </a:ext>
                  </a:extLst>
                </a:gridCol>
              </a:tblGrid>
              <a:tr h="1020515">
                <a:tc>
                  <a:txBody>
                    <a:bodyPr/>
                    <a:lstStyle/>
                    <a:p>
                      <a:r>
                        <a:rPr lang="nl-BE" dirty="0"/>
                        <a:t>water</a:t>
                      </a:r>
                    </a:p>
                  </a:txBody>
                  <a:tcPr/>
                </a:tc>
                <a:tc>
                  <a:txBody>
                    <a:bodyPr/>
                    <a:lstStyle/>
                    <a:p>
                      <a:r>
                        <a:rPr lang="nl-BE" dirty="0"/>
                        <a:t>groen</a:t>
                      </a:r>
                    </a:p>
                  </a:txBody>
                  <a:tcPr/>
                </a:tc>
                <a:extLst>
                  <a:ext uri="{0D108BD9-81ED-4DB2-BD59-A6C34878D82A}">
                    <a16:rowId xmlns:a16="http://schemas.microsoft.com/office/drawing/2014/main" val="10000"/>
                  </a:ext>
                </a:extLst>
              </a:tr>
              <a:tr h="1020515">
                <a:tc>
                  <a:txBody>
                    <a:bodyPr/>
                    <a:lstStyle/>
                    <a:p>
                      <a:r>
                        <a:rPr lang="nl-BE" dirty="0"/>
                        <a:t>Damp </a:t>
                      </a:r>
                    </a:p>
                  </a:txBody>
                  <a:tcPr/>
                </a:tc>
                <a:tc>
                  <a:txBody>
                    <a:bodyPr/>
                    <a:lstStyle/>
                    <a:p>
                      <a:r>
                        <a:rPr lang="nl-BE" dirty="0"/>
                        <a:t>grijs</a:t>
                      </a:r>
                    </a:p>
                  </a:txBody>
                  <a:tcPr/>
                </a:tc>
                <a:extLst>
                  <a:ext uri="{0D108BD9-81ED-4DB2-BD59-A6C34878D82A}">
                    <a16:rowId xmlns:a16="http://schemas.microsoft.com/office/drawing/2014/main" val="10001"/>
                  </a:ext>
                </a:extLst>
              </a:tr>
              <a:tr h="1708974">
                <a:tc>
                  <a:txBody>
                    <a:bodyPr/>
                    <a:lstStyle/>
                    <a:p>
                      <a:r>
                        <a:rPr lang="nl-BE" dirty="0"/>
                        <a:t>Ontvlambare vloeistoffen</a:t>
                      </a:r>
                    </a:p>
                  </a:txBody>
                  <a:tcPr/>
                </a:tc>
                <a:tc>
                  <a:txBody>
                    <a:bodyPr/>
                    <a:lstStyle/>
                    <a:p>
                      <a:r>
                        <a:rPr lang="nl-BE" dirty="0"/>
                        <a:t>bruin</a:t>
                      </a:r>
                    </a:p>
                  </a:txBody>
                  <a:tcPr/>
                </a:tc>
                <a:extLst>
                  <a:ext uri="{0D108BD9-81ED-4DB2-BD59-A6C34878D82A}">
                    <a16:rowId xmlns:a16="http://schemas.microsoft.com/office/drawing/2014/main" val="10002"/>
                  </a:ext>
                </a:extLst>
              </a:tr>
              <a:tr h="1020515">
                <a:tc>
                  <a:txBody>
                    <a:bodyPr/>
                    <a:lstStyle/>
                    <a:p>
                      <a:r>
                        <a:rPr lang="nl-BE" dirty="0"/>
                        <a:t>Gassen </a:t>
                      </a:r>
                    </a:p>
                  </a:txBody>
                  <a:tcPr/>
                </a:tc>
                <a:tc>
                  <a:txBody>
                    <a:bodyPr/>
                    <a:lstStyle/>
                    <a:p>
                      <a:r>
                        <a:rPr lang="nl-BE" dirty="0"/>
                        <a:t>geel</a:t>
                      </a:r>
                    </a:p>
                  </a:txBody>
                  <a:tcPr/>
                </a:tc>
                <a:extLst>
                  <a:ext uri="{0D108BD9-81ED-4DB2-BD59-A6C34878D82A}">
                    <a16:rowId xmlns:a16="http://schemas.microsoft.com/office/drawing/2014/main" val="10003"/>
                  </a:ext>
                </a:extLst>
              </a:tr>
              <a:tr h="1020515">
                <a:tc>
                  <a:txBody>
                    <a:bodyPr/>
                    <a:lstStyle/>
                    <a:p>
                      <a:r>
                        <a:rPr lang="nl-BE" dirty="0"/>
                        <a:t>Lucht </a:t>
                      </a:r>
                    </a:p>
                  </a:txBody>
                  <a:tcPr/>
                </a:tc>
                <a:tc>
                  <a:txBody>
                    <a:bodyPr/>
                    <a:lstStyle/>
                    <a:p>
                      <a:r>
                        <a:rPr lang="nl-BE" dirty="0"/>
                        <a:t>blauw</a:t>
                      </a:r>
                    </a:p>
                  </a:txBody>
                  <a:tcPr/>
                </a:tc>
                <a:extLst>
                  <a:ext uri="{0D108BD9-81ED-4DB2-BD59-A6C34878D82A}">
                    <a16:rowId xmlns:a16="http://schemas.microsoft.com/office/drawing/2014/main" val="10004"/>
                  </a:ext>
                </a:extLst>
              </a:tr>
              <a:tr h="1020515">
                <a:tc>
                  <a:txBody>
                    <a:bodyPr/>
                    <a:lstStyle/>
                    <a:p>
                      <a:r>
                        <a:rPr lang="nl-BE" dirty="0"/>
                        <a:t>Elektriciteit </a:t>
                      </a:r>
                    </a:p>
                  </a:txBody>
                  <a:tcPr/>
                </a:tc>
                <a:tc>
                  <a:txBody>
                    <a:bodyPr/>
                    <a:lstStyle/>
                    <a:p>
                      <a:r>
                        <a:rPr lang="nl-BE" dirty="0"/>
                        <a:t>oranje</a:t>
                      </a:r>
                    </a:p>
                  </a:txBody>
                  <a:tcPr/>
                </a:tc>
                <a:extLst>
                  <a:ext uri="{0D108BD9-81ED-4DB2-BD59-A6C34878D82A}">
                    <a16:rowId xmlns:a16="http://schemas.microsoft.com/office/drawing/2014/main" val="10005"/>
                  </a:ext>
                </a:extLst>
              </a:tr>
              <a:tr h="1020515">
                <a:tc>
                  <a:txBody>
                    <a:bodyPr/>
                    <a:lstStyle/>
                    <a:p>
                      <a:r>
                        <a:rPr lang="nl-BE" dirty="0"/>
                        <a:t>Zuren / basen </a:t>
                      </a:r>
                    </a:p>
                  </a:txBody>
                  <a:tcPr/>
                </a:tc>
                <a:tc>
                  <a:txBody>
                    <a:bodyPr/>
                    <a:lstStyle/>
                    <a:p>
                      <a:r>
                        <a:rPr lang="nl-BE" dirty="0"/>
                        <a:t>paars</a:t>
                      </a:r>
                    </a:p>
                  </a:txBody>
                  <a:tcPr/>
                </a:tc>
                <a:extLst>
                  <a:ext uri="{0D108BD9-81ED-4DB2-BD59-A6C34878D82A}">
                    <a16:rowId xmlns:a16="http://schemas.microsoft.com/office/drawing/2014/main" val="10006"/>
                  </a:ext>
                </a:extLst>
              </a:tr>
              <a:tr h="1895241">
                <a:tc>
                  <a:txBody>
                    <a:bodyPr/>
                    <a:lstStyle/>
                    <a:p>
                      <a:r>
                        <a:rPr lang="nl-BE" dirty="0"/>
                        <a:t>Brandvoorkoming </a:t>
                      </a:r>
                    </a:p>
                  </a:txBody>
                  <a:tcPr/>
                </a:tc>
                <a:tc>
                  <a:txBody>
                    <a:bodyPr/>
                    <a:lstStyle/>
                    <a:p>
                      <a:r>
                        <a:rPr lang="nl-BE" dirty="0"/>
                        <a:t>rood</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065814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0A49A-0769-7453-B53A-C174AA90BDD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E0F796C-3F19-3B7E-CCCB-B2DDE3557F7B}"/>
              </a:ext>
            </a:extLst>
          </p:cNvPr>
          <p:cNvSpPr>
            <a:spLocks noGrp="1"/>
          </p:cNvSpPr>
          <p:nvPr>
            <p:ph type="ctrTitle"/>
          </p:nvPr>
        </p:nvSpPr>
        <p:spPr/>
        <p:txBody>
          <a:bodyPr/>
          <a:lstStyle/>
          <a:p>
            <a:br>
              <a:rPr lang="nl-BE" dirty="0"/>
            </a:br>
            <a:r>
              <a:rPr lang="nl-BE" dirty="0"/>
              <a:t>Veiligheidsinstructiekaarten arbeidsmiddelen</a:t>
            </a:r>
          </a:p>
        </p:txBody>
      </p:sp>
      <p:sp>
        <p:nvSpPr>
          <p:cNvPr id="14" name="Tijdelijke aanduiding voor inhoud 2">
            <a:extLst>
              <a:ext uri="{FF2B5EF4-FFF2-40B4-BE49-F238E27FC236}">
                <a16:creationId xmlns:a16="http://schemas.microsoft.com/office/drawing/2014/main" id="{59FDA064-09B4-2DD6-AC02-10F3299E7628}"/>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9E2BA974-0994-1C27-30E7-7E6534D06AE8}"/>
              </a:ext>
            </a:extLst>
          </p:cNvPr>
          <p:cNvSpPr txBox="1"/>
          <p:nvPr/>
        </p:nvSpPr>
        <p:spPr>
          <a:xfrm>
            <a:off x="1735494" y="3291839"/>
            <a:ext cx="18619050" cy="9002464"/>
          </a:xfrm>
          <a:prstGeom prst="rect">
            <a:avLst/>
          </a:prstGeom>
          <a:noFill/>
        </p:spPr>
        <p:txBody>
          <a:bodyPr wrap="square">
            <a:spAutoFit/>
          </a:bodyPr>
          <a:lstStyle/>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Inhoud: samenvatting veiligheidsinstructies</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Aanduiding restrisico’s</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Correcte bediening / werkmethode</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Correct gebruik beveiligingen (CBM)</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Gebruik PBM</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Aandachtspunten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Nodige controles</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Foto</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NL" sz="5600" dirty="0">
                <a:solidFill>
                  <a:srgbClr val="000000"/>
                </a:solidFill>
                <a:latin typeface="Flanders Art Sans" pitchFamily="2" charset="77"/>
              </a:rPr>
              <a:t>Pictogrammen</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NL" sz="5600" dirty="0">
              <a:solidFill>
                <a:srgbClr val="000000"/>
              </a:solidFill>
              <a:latin typeface="Flanders Art Sans" pitchFamily="2" charset="77"/>
            </a:endParaRPr>
          </a:p>
        </p:txBody>
      </p:sp>
      <p:pic>
        <p:nvPicPr>
          <p:cNvPr id="5" name="Afbeelding 4">
            <a:extLst>
              <a:ext uri="{FF2B5EF4-FFF2-40B4-BE49-F238E27FC236}">
                <a16:creationId xmlns:a16="http://schemas.microsoft.com/office/drawing/2014/main" id="{5D40D10D-C62B-792D-1766-6D6F5598D0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40063" y="7117664"/>
            <a:ext cx="6089940" cy="4450342"/>
          </a:xfrm>
          <a:prstGeom prst="rect">
            <a:avLst/>
          </a:prstGeom>
        </p:spPr>
      </p:pic>
    </p:spTree>
    <p:extLst>
      <p:ext uri="{BB962C8B-B14F-4D97-AF65-F5344CB8AC3E}">
        <p14:creationId xmlns:p14="http://schemas.microsoft.com/office/powerpoint/2010/main" val="73221651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FEF7C-2A7A-ED98-09EC-AFF49B7312B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BF74A19-47C6-6FE4-95F3-86699BC0AA85}"/>
              </a:ext>
            </a:extLst>
          </p:cNvPr>
          <p:cNvSpPr>
            <a:spLocks noGrp="1"/>
          </p:cNvSpPr>
          <p:nvPr>
            <p:ph type="ctrTitle"/>
          </p:nvPr>
        </p:nvSpPr>
        <p:spPr/>
        <p:txBody>
          <a:bodyPr/>
          <a:lstStyle/>
          <a:p>
            <a:r>
              <a:rPr lang="nl-BE" dirty="0"/>
              <a:t>Veiligheidsinstructiekaart (VIK) opmaak</a:t>
            </a:r>
          </a:p>
        </p:txBody>
      </p:sp>
      <p:pic>
        <p:nvPicPr>
          <p:cNvPr id="6" name="Graphic 5">
            <a:extLst>
              <a:ext uri="{FF2B5EF4-FFF2-40B4-BE49-F238E27FC236}">
                <a16:creationId xmlns:a16="http://schemas.microsoft.com/office/drawing/2014/main" id="{77EFECEB-4A0C-7DB1-D97E-5B9F2D9FE6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
        <p:nvSpPr>
          <p:cNvPr id="5" name="Tijdelijke aanduiding voor tekst 3">
            <a:extLst>
              <a:ext uri="{FF2B5EF4-FFF2-40B4-BE49-F238E27FC236}">
                <a16:creationId xmlns:a16="http://schemas.microsoft.com/office/drawing/2014/main" id="{8F80D912-4D37-644E-D5ED-C75438DB1D97}"/>
              </a:ext>
            </a:extLst>
          </p:cNvPr>
          <p:cNvSpPr>
            <a:spLocks noGrp="1"/>
          </p:cNvSpPr>
          <p:nvPr>
            <p:ph type="body" sz="quarter" idx="13"/>
          </p:nvPr>
        </p:nvSpPr>
        <p:spPr>
          <a:xfrm>
            <a:off x="1522798" y="2662904"/>
            <a:ext cx="20635741" cy="10330116"/>
          </a:xfrm>
        </p:spPr>
        <p:txBody>
          <a:bodyPr>
            <a:normAutofit fontScale="85000" lnSpcReduction="20000"/>
          </a:bodyPr>
          <a:lstStyle/>
          <a:p>
            <a:pPr marL="0" indent="0">
              <a:buNone/>
            </a:pPr>
            <a:br>
              <a:rPr lang="nl-BE" dirty="0"/>
            </a:br>
            <a:r>
              <a:rPr lang="nl-BE" sz="6600" dirty="0"/>
              <a:t>Met wat rekeninghouden bij de opmaakt?</a:t>
            </a:r>
          </a:p>
          <a:p>
            <a:pPr marL="0" indent="0">
              <a:buNone/>
            </a:pPr>
            <a:endParaRPr lang="nl-BE" dirty="0"/>
          </a:p>
          <a:p>
            <a:r>
              <a:rPr lang="nl-NL" dirty="0"/>
              <a:t>Gebruiksinstructies fabrikant</a:t>
            </a:r>
          </a:p>
          <a:p>
            <a:r>
              <a:rPr lang="nl-NL" dirty="0"/>
              <a:t>Veiligheidsinstructies fabrikant</a:t>
            </a:r>
          </a:p>
          <a:p>
            <a:r>
              <a:rPr lang="nl-NL" dirty="0"/>
              <a:t>Risicoanalyse</a:t>
            </a:r>
          </a:p>
          <a:p>
            <a:r>
              <a:rPr lang="nl-NL" dirty="0"/>
              <a:t>Controlelijst</a:t>
            </a:r>
          </a:p>
          <a:p>
            <a:r>
              <a:rPr lang="nl-NL" dirty="0"/>
              <a:t>Advies GPD</a:t>
            </a:r>
          </a:p>
          <a:p>
            <a:r>
              <a:rPr lang="nl-NL" dirty="0"/>
              <a:t>Enz.</a:t>
            </a:r>
          </a:p>
          <a:p>
            <a:endParaRPr lang="nl-NL" dirty="0"/>
          </a:p>
          <a:p>
            <a:pPr marL="0" indent="0">
              <a:buNone/>
            </a:pPr>
            <a:r>
              <a:rPr lang="nl-BE" b="1" dirty="0">
                <a:solidFill>
                  <a:schemeClr val="tx1">
                    <a:lumMod val="65000"/>
                    <a:lumOff val="35000"/>
                  </a:schemeClr>
                </a:solidFill>
              </a:rPr>
              <a:t>Rekening houden met ervaring / opleiding van gebruiker </a:t>
            </a:r>
          </a:p>
          <a:p>
            <a:pPr marL="0" indent="0">
              <a:buNone/>
            </a:pPr>
            <a:br>
              <a:rPr lang="nl-NL" dirty="0"/>
            </a:br>
            <a:br>
              <a:rPr lang="nl-NL" dirty="0"/>
            </a:br>
            <a:endParaRPr lang="nl-NL" dirty="0"/>
          </a:p>
          <a:p>
            <a:endParaRPr lang="nl-NL" dirty="0"/>
          </a:p>
          <a:p>
            <a:pPr marL="0" indent="0">
              <a:buNone/>
            </a:pPr>
            <a:endParaRPr lang="nl-NL" dirty="0"/>
          </a:p>
          <a:p>
            <a:pPr marL="0" indent="0">
              <a:buNone/>
            </a:pPr>
            <a:endParaRPr lang="nl-NL" dirty="0"/>
          </a:p>
          <a:p>
            <a:pPr marL="0" indent="0">
              <a:buNone/>
            </a:pPr>
            <a:endParaRPr lang="nl-NL" dirty="0"/>
          </a:p>
          <a:p>
            <a:endParaRPr lang="nl-NL" dirty="0"/>
          </a:p>
        </p:txBody>
      </p:sp>
    </p:spTree>
    <p:extLst>
      <p:ext uri="{BB962C8B-B14F-4D97-AF65-F5344CB8AC3E}">
        <p14:creationId xmlns:p14="http://schemas.microsoft.com/office/powerpoint/2010/main" val="25056770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90DD2-3782-1259-1B6C-8F97406C473E}"/>
            </a:ext>
          </a:extLst>
        </p:cNvPr>
        <p:cNvGrpSpPr/>
        <p:nvPr/>
      </p:nvGrpSpPr>
      <p:grpSpPr>
        <a:xfrm>
          <a:off x="0" y="0"/>
          <a:ext cx="0" cy="0"/>
          <a:chOff x="0" y="0"/>
          <a:chExt cx="0" cy="0"/>
        </a:xfrm>
      </p:grpSpPr>
      <p:sp>
        <p:nvSpPr>
          <p:cNvPr id="14" name="Tijdelijke aanduiding voor inhoud 2">
            <a:extLst>
              <a:ext uri="{FF2B5EF4-FFF2-40B4-BE49-F238E27FC236}">
                <a16:creationId xmlns:a16="http://schemas.microsoft.com/office/drawing/2014/main" id="{EBCAE067-89B0-94F5-600F-F2E2DAB3507E}"/>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3" name="Picture 2">
            <a:extLst>
              <a:ext uri="{FF2B5EF4-FFF2-40B4-BE49-F238E27FC236}">
                <a16:creationId xmlns:a16="http://schemas.microsoft.com/office/drawing/2014/main" id="{737E347B-7310-9217-6B86-47EBF2A4BB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307" y="2649895"/>
            <a:ext cx="12509512" cy="110661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2A61D620-A98F-10F6-82B3-3806D53CE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97339" y="2645545"/>
            <a:ext cx="9848091" cy="110704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52227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6C7BD-0080-2794-5D4E-162E4E93A6A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74C2424-FCA4-3C7E-6056-87DD66026288}"/>
              </a:ext>
            </a:extLst>
          </p:cNvPr>
          <p:cNvSpPr>
            <a:spLocks noGrp="1"/>
          </p:cNvSpPr>
          <p:nvPr>
            <p:ph type="ctrTitle"/>
          </p:nvPr>
        </p:nvSpPr>
        <p:spPr/>
        <p:txBody>
          <a:bodyPr/>
          <a:lstStyle/>
          <a:p>
            <a:r>
              <a:rPr lang="nl-BE" dirty="0"/>
              <a:t>Voorbeeld VIK</a:t>
            </a:r>
          </a:p>
        </p:txBody>
      </p:sp>
      <p:pic>
        <p:nvPicPr>
          <p:cNvPr id="6" name="Graphic 5">
            <a:extLst>
              <a:ext uri="{FF2B5EF4-FFF2-40B4-BE49-F238E27FC236}">
                <a16:creationId xmlns:a16="http://schemas.microsoft.com/office/drawing/2014/main" id="{046C38E9-C108-BFDD-8179-6C47282CF3A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4001450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FED52-483F-E753-9986-6CA64CA3ACA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B1A736-E9FF-C395-AAA2-D756F52EE4DC}"/>
              </a:ext>
            </a:extLst>
          </p:cNvPr>
          <p:cNvSpPr>
            <a:spLocks noGrp="1"/>
          </p:cNvSpPr>
          <p:nvPr>
            <p:ph type="ctrTitle"/>
          </p:nvPr>
        </p:nvSpPr>
        <p:spPr/>
        <p:txBody>
          <a:bodyPr/>
          <a:lstStyle/>
          <a:p>
            <a:r>
              <a:rPr lang="nl-BE" dirty="0"/>
              <a:t>Voorbeeld VIK</a:t>
            </a:r>
          </a:p>
        </p:txBody>
      </p:sp>
      <p:sp>
        <p:nvSpPr>
          <p:cNvPr id="14" name="Tijdelijke aanduiding voor inhoud 2">
            <a:extLst>
              <a:ext uri="{FF2B5EF4-FFF2-40B4-BE49-F238E27FC236}">
                <a16:creationId xmlns:a16="http://schemas.microsoft.com/office/drawing/2014/main" id="{F91EF726-F147-D537-4812-B8D68ED968AB}"/>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0AA64BC0-3635-C691-A50B-7BB06E099CB5}"/>
              </a:ext>
            </a:extLst>
          </p:cNvPr>
          <p:cNvSpPr txBox="1"/>
          <p:nvPr/>
        </p:nvSpPr>
        <p:spPr>
          <a:xfrm>
            <a:off x="1522799" y="4366727"/>
            <a:ext cx="16858507" cy="2123658"/>
          </a:xfrm>
          <a:prstGeom prst="rect">
            <a:avLst/>
          </a:prstGeom>
          <a:noFill/>
        </p:spPr>
        <p:txBody>
          <a:bodyPr wrap="square">
            <a:spAutoFit/>
          </a:bodyPr>
          <a:lstStyle/>
          <a:p>
            <a:r>
              <a:rPr lang="nl-BE" sz="4400" dirty="0">
                <a:hlinkClick r:id="rId2"/>
              </a:rPr>
              <a:t>http://pro.g-o.be/gezondheid-en-preventie/preventie/preventieregister/a-documenten/a12-veiligheidsinstructie-kaarten/ladders-en-trappen</a:t>
            </a:r>
            <a:endParaRPr lang="nl-BE" sz="4400" dirty="0"/>
          </a:p>
        </p:txBody>
      </p:sp>
    </p:spTree>
    <p:extLst>
      <p:ext uri="{BB962C8B-B14F-4D97-AF65-F5344CB8AC3E}">
        <p14:creationId xmlns:p14="http://schemas.microsoft.com/office/powerpoint/2010/main" val="250694207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BCF4B-6A60-E471-51FC-65CB8C3D2F0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72E33F6-9C98-3BCE-93B9-552D0562DC50}"/>
              </a:ext>
            </a:extLst>
          </p:cNvPr>
          <p:cNvSpPr>
            <a:spLocks noGrp="1"/>
          </p:cNvSpPr>
          <p:nvPr>
            <p:ph type="ctrTitle"/>
          </p:nvPr>
        </p:nvSpPr>
        <p:spPr/>
        <p:txBody>
          <a:bodyPr/>
          <a:lstStyle/>
          <a:p>
            <a:r>
              <a:rPr lang="nl-BE" dirty="0"/>
              <a:t>Veiligheidsinstructies gevaarlijke stoffen en preparaten – Labo - Onderhoud</a:t>
            </a:r>
          </a:p>
        </p:txBody>
      </p:sp>
      <p:pic>
        <p:nvPicPr>
          <p:cNvPr id="6" name="Graphic 5">
            <a:extLst>
              <a:ext uri="{FF2B5EF4-FFF2-40B4-BE49-F238E27FC236}">
                <a16:creationId xmlns:a16="http://schemas.microsoft.com/office/drawing/2014/main" id="{64205D7B-DCC1-A16B-6F01-A6E1A4CD69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
        <p:nvSpPr>
          <p:cNvPr id="5" name="Tijdelijke aanduiding voor tekst 3">
            <a:extLst>
              <a:ext uri="{FF2B5EF4-FFF2-40B4-BE49-F238E27FC236}">
                <a16:creationId xmlns:a16="http://schemas.microsoft.com/office/drawing/2014/main" id="{2FAF23EC-FD24-24A4-327B-4E17A57007E8}"/>
              </a:ext>
            </a:extLst>
          </p:cNvPr>
          <p:cNvSpPr>
            <a:spLocks noGrp="1"/>
          </p:cNvSpPr>
          <p:nvPr>
            <p:ph type="body" sz="quarter" idx="13"/>
          </p:nvPr>
        </p:nvSpPr>
        <p:spPr>
          <a:xfrm>
            <a:off x="1522798" y="2662904"/>
            <a:ext cx="20635741" cy="10330116"/>
          </a:xfrm>
        </p:spPr>
        <p:txBody>
          <a:bodyPr>
            <a:normAutofit fontScale="92500" lnSpcReduction="10000"/>
          </a:bodyPr>
          <a:lstStyle/>
          <a:p>
            <a:pPr marL="0" indent="0">
              <a:buNone/>
            </a:pPr>
            <a:br>
              <a:rPr lang="nl-BE" dirty="0"/>
            </a:br>
            <a:endParaRPr lang="nl-BE" dirty="0"/>
          </a:p>
          <a:p>
            <a:r>
              <a:rPr lang="nl-NL" dirty="0"/>
              <a:t>WG informeert iedere gebruiker over risico’s en gevaren</a:t>
            </a:r>
          </a:p>
          <a:p>
            <a:r>
              <a:rPr lang="nl-NL" dirty="0"/>
              <a:t>MSDS fiches en VIK fiches te voorzien</a:t>
            </a:r>
          </a:p>
          <a:p>
            <a:r>
              <a:rPr lang="nl-NL" dirty="0"/>
              <a:t>Inventaris voorzien met plaats van opslag</a:t>
            </a:r>
          </a:p>
          <a:p>
            <a:r>
              <a:rPr lang="nl-NL" dirty="0"/>
              <a:t>Etikettering</a:t>
            </a:r>
          </a:p>
          <a:p>
            <a:r>
              <a:rPr lang="nl-NL" dirty="0"/>
              <a:t>H zinnen (vroegere R zinnen) HAZARD ( GHS)</a:t>
            </a:r>
          </a:p>
          <a:p>
            <a:r>
              <a:rPr lang="nl-NL" dirty="0"/>
              <a:t>P zinnen (vroegere S zinnen) PRECAUTION (GHS) </a:t>
            </a:r>
          </a:p>
          <a:p>
            <a:r>
              <a:rPr lang="nl-NL" dirty="0"/>
              <a:t>Informatie bij gebruik</a:t>
            </a:r>
          </a:p>
          <a:p>
            <a:r>
              <a:rPr lang="nl-NL" dirty="0"/>
              <a:t>Informatie bij verkeerd gebruik</a:t>
            </a:r>
          </a:p>
          <a:p>
            <a:r>
              <a:rPr lang="nl-NL" dirty="0"/>
              <a:t>CMB / PMB</a:t>
            </a:r>
          </a:p>
          <a:p>
            <a:r>
              <a:rPr lang="nl-NL" dirty="0"/>
              <a:t>Gebruik: enkel bevoegde gebruikers met kennis van product</a:t>
            </a:r>
          </a:p>
          <a:p>
            <a:endParaRPr lang="nl-NL" dirty="0"/>
          </a:p>
          <a:p>
            <a:pPr marL="0" indent="0">
              <a:buNone/>
            </a:pPr>
            <a:endParaRPr lang="nl-NL" dirty="0"/>
          </a:p>
          <a:p>
            <a:pPr marL="0" indent="0">
              <a:buNone/>
            </a:pPr>
            <a:endParaRPr lang="nl-NL" dirty="0"/>
          </a:p>
          <a:p>
            <a:pPr marL="0" indent="0">
              <a:buNone/>
            </a:pPr>
            <a:endParaRPr lang="nl-NL" dirty="0"/>
          </a:p>
          <a:p>
            <a:endParaRPr lang="nl-NL" dirty="0"/>
          </a:p>
        </p:txBody>
      </p:sp>
    </p:spTree>
    <p:extLst>
      <p:ext uri="{BB962C8B-B14F-4D97-AF65-F5344CB8AC3E}">
        <p14:creationId xmlns:p14="http://schemas.microsoft.com/office/powerpoint/2010/main" val="35097919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6C49B-8218-7510-D42B-475DD678008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ED96A3E-9F23-12B3-B7CD-5DB0632BD6B8}"/>
              </a:ext>
            </a:extLst>
          </p:cNvPr>
          <p:cNvSpPr>
            <a:spLocks noGrp="1"/>
          </p:cNvSpPr>
          <p:nvPr>
            <p:ph type="ctrTitle"/>
          </p:nvPr>
        </p:nvSpPr>
        <p:spPr>
          <a:xfrm>
            <a:off x="1522800" y="235974"/>
            <a:ext cx="19921355" cy="3539613"/>
          </a:xfrm>
        </p:spPr>
        <p:txBody>
          <a:bodyPr/>
          <a:lstStyle/>
          <a:p>
            <a:br>
              <a:rPr lang="nl-BE" dirty="0"/>
            </a:br>
            <a:r>
              <a:rPr lang="nl-BE" sz="9600" dirty="0"/>
              <a:t>Gevaarlijke producten nieuwe regelgeving</a:t>
            </a:r>
            <a:br>
              <a:rPr lang="nl-BE" sz="9600" dirty="0"/>
            </a:br>
            <a:r>
              <a:rPr lang="nl-BE" sz="9600" dirty="0"/>
              <a:t>Etiket, symbool / pictogram</a:t>
            </a:r>
            <a:endParaRPr lang="nl-BE" dirty="0"/>
          </a:p>
        </p:txBody>
      </p:sp>
      <p:sp>
        <p:nvSpPr>
          <p:cNvPr id="14" name="Tijdelijke aanduiding voor inhoud 2">
            <a:extLst>
              <a:ext uri="{FF2B5EF4-FFF2-40B4-BE49-F238E27FC236}">
                <a16:creationId xmlns:a16="http://schemas.microsoft.com/office/drawing/2014/main" id="{0AFF6BB1-A86F-5F65-14D0-BDAF0ACDA86A}"/>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6" name="Tekstvak 5">
            <a:extLst>
              <a:ext uri="{FF2B5EF4-FFF2-40B4-BE49-F238E27FC236}">
                <a16:creationId xmlns:a16="http://schemas.microsoft.com/office/drawing/2014/main" id="{549E5AE3-4B09-3685-E630-E039AB34C584}"/>
              </a:ext>
            </a:extLst>
          </p:cNvPr>
          <p:cNvSpPr txBox="1"/>
          <p:nvPr/>
        </p:nvSpPr>
        <p:spPr>
          <a:xfrm>
            <a:off x="1522798" y="4490001"/>
            <a:ext cx="18358027" cy="10935301"/>
          </a:xfrm>
          <a:prstGeom prst="rect">
            <a:avLst/>
          </a:prstGeom>
          <a:noFill/>
        </p:spPr>
        <p:txBody>
          <a:bodyPr wrap="square">
            <a:spAutoFit/>
          </a:bodyPr>
          <a:lstStyle/>
          <a:p>
            <a:pPr marR="0" lvl="0" algn="l" defTabSz="1828709" rtl="0" eaLnBrk="1" fontAlgn="auto" latinLnBrk="0" hangingPunct="1">
              <a:lnSpc>
                <a:spcPct val="90000"/>
              </a:lnSpc>
              <a:spcBef>
                <a:spcPts val="2000"/>
              </a:spcBef>
              <a:spcAft>
                <a:spcPts val="0"/>
              </a:spcAft>
              <a:buClr>
                <a:srgbClr val="C3004B"/>
              </a:buClr>
              <a:buSzTx/>
              <a:tabLst/>
              <a:defRPr/>
            </a:pPr>
            <a:r>
              <a:rPr kumimoji="0" lang="nl-BE" sz="2800" b="1" i="0" u="none" strike="noStrike" kern="1200" cap="none" spc="0" normalizeH="0" baseline="0" noProof="0" dirty="0">
                <a:ln>
                  <a:noFill/>
                </a:ln>
                <a:solidFill>
                  <a:srgbClr val="C3004A"/>
                </a:solidFill>
                <a:effectLst/>
                <a:uLnTx/>
                <a:uFillTx/>
                <a:latin typeface="Calibri"/>
                <a:ea typeface="+mj-ea"/>
                <a:cs typeface="+mj-cs"/>
              </a:rPr>
              <a:t>(Zie verder sessie risico gevaarlijke producten)</a:t>
            </a:r>
            <a:endParaRPr lang="nl-NL"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solidFill>
                  <a:srgbClr val="000000"/>
                </a:solidFill>
                <a:latin typeface="Flanders Art Sans" pitchFamily="2" charset="77"/>
              </a:rPr>
              <a:t>Verordening EG  1272/2008 (1/6/2017) </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CLP verordening (</a:t>
            </a:r>
            <a:r>
              <a:rPr kumimoji="0" lang="nl-NL" sz="4400" b="0" i="1" u="none" strike="noStrike" kern="1200" cap="none" spc="0" normalizeH="0" baseline="0" noProof="0" dirty="0" err="1">
                <a:ln>
                  <a:noFill/>
                </a:ln>
                <a:solidFill>
                  <a:srgbClr val="000000"/>
                </a:solidFill>
                <a:effectLst/>
                <a:uLnTx/>
                <a:uFillTx/>
                <a:latin typeface="Flanders Art Sans" pitchFamily="2" charset="77"/>
                <a:ea typeface="+mn-ea"/>
                <a:cs typeface="+mn-cs"/>
              </a:rPr>
              <a:t>Classification</a:t>
            </a: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 </a:t>
            </a:r>
            <a:r>
              <a:rPr kumimoji="0" lang="nl-NL" sz="4400" b="0" i="1" u="none" strike="noStrike" kern="1200" cap="none" spc="0" normalizeH="0" baseline="0" noProof="0" dirty="0" err="1">
                <a:ln>
                  <a:noFill/>
                </a:ln>
                <a:solidFill>
                  <a:srgbClr val="000000"/>
                </a:solidFill>
                <a:effectLst/>
                <a:uLnTx/>
                <a:uFillTx/>
                <a:latin typeface="Flanders Art Sans" pitchFamily="2" charset="77"/>
                <a:ea typeface="+mn-ea"/>
                <a:cs typeface="+mn-cs"/>
              </a:rPr>
              <a:t>labeling</a:t>
            </a: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 </a:t>
            </a:r>
            <a:r>
              <a:rPr kumimoji="0" lang="nl-NL" sz="4400" b="0" i="1" u="none" strike="noStrike" kern="1200" cap="none" spc="0" normalizeH="0" baseline="0" noProof="0" dirty="0" err="1">
                <a:ln>
                  <a:noFill/>
                </a:ln>
                <a:solidFill>
                  <a:srgbClr val="000000"/>
                </a:solidFill>
                <a:effectLst/>
                <a:uLnTx/>
                <a:uFillTx/>
                <a:latin typeface="Flanders Art Sans" pitchFamily="2" charset="77"/>
                <a:ea typeface="+mn-ea"/>
                <a:cs typeface="+mn-cs"/>
              </a:rPr>
              <a:t>and</a:t>
            </a: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 </a:t>
            </a:r>
            <a:r>
              <a:rPr kumimoji="0" lang="nl-NL" sz="4400" b="0" i="1" u="none" strike="noStrike" kern="1200" cap="none" spc="0" normalizeH="0" baseline="0" noProof="0" dirty="0" err="1">
                <a:ln>
                  <a:noFill/>
                </a:ln>
                <a:solidFill>
                  <a:srgbClr val="000000"/>
                </a:solidFill>
                <a:effectLst/>
                <a:uLnTx/>
                <a:uFillTx/>
                <a:latin typeface="Flanders Art Sans" pitchFamily="2" charset="77"/>
                <a:ea typeface="+mn-ea"/>
                <a:cs typeface="+mn-cs"/>
              </a:rPr>
              <a:t>packaging</a:t>
            </a: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Uniform maken </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Vanaf 1 juni 2015 nieuwe pictogrammen / etiket</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kumimoji="0" lang="nl-NL" sz="4400" b="0" i="1" u="none" strike="noStrike" kern="1200" cap="none" spc="0" normalizeH="0" baseline="0" noProof="0" dirty="0">
                <a:ln>
                  <a:noFill/>
                </a:ln>
                <a:solidFill>
                  <a:srgbClr val="000000"/>
                </a:solidFill>
                <a:effectLst/>
                <a:uLnTx/>
                <a:uFillTx/>
                <a:latin typeface="Flanders Art Sans" pitchFamily="2" charset="77"/>
                <a:ea typeface="+mn-ea"/>
                <a:cs typeface="+mn-cs"/>
              </a:rPr>
              <a:t>Overgangsmaatregel tot 1 juni 2017 (oude stocks ??)</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endParaRPr lang="nl-NL"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lang="nl-NL" sz="5600" dirty="0">
                <a:solidFill>
                  <a:srgbClr val="000000"/>
                </a:solidFill>
                <a:latin typeface="Flanders Art Sans" pitchFamily="2" charset="77"/>
              </a:rPr>
              <a:t>Wat verandert:</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BE" sz="4400" dirty="0"/>
              <a:t>Symbolen oranje achtergrond door witte ruit, rood omrand en met symbool (9 i.p.v. 7)</a:t>
            </a:r>
          </a:p>
          <a:p>
            <a:pPr marL="1076325" marR="0" lvl="1" indent="-361950" algn="l" defTabSz="1828709" rtl="0" eaLnBrk="1" fontAlgn="auto" latinLnBrk="0" hangingPunct="1">
              <a:lnSpc>
                <a:spcPct val="90000"/>
              </a:lnSpc>
              <a:spcBef>
                <a:spcPts val="1000"/>
              </a:spcBef>
              <a:spcAft>
                <a:spcPts val="0"/>
              </a:spcAft>
              <a:buClr>
                <a:srgbClr val="C3004B"/>
              </a:buClr>
              <a:buSzTx/>
              <a:buFont typeface="Arial" panose="020B0604020202020204" pitchFamily="34" charset="0"/>
              <a:buChar char="•"/>
              <a:tabLst/>
              <a:defRPr/>
            </a:pPr>
            <a:r>
              <a:rPr lang="nl-BE" sz="4400" dirty="0"/>
              <a:t>Nieuwe etiketten met meer info (H, P, </a:t>
            </a:r>
            <a:r>
              <a:rPr lang="nl-BE" sz="4400" dirty="0" err="1"/>
              <a:t>picto</a:t>
            </a:r>
            <a:r>
              <a:rPr lang="nl-BE" sz="4400" dirty="0"/>
              <a:t>., enz.)</a:t>
            </a:r>
          </a:p>
          <a:p>
            <a:pPr marR="0" lvl="0" algn="l" defTabSz="1828709" rtl="0" eaLnBrk="1" fontAlgn="auto" latinLnBrk="0" hangingPunct="1">
              <a:lnSpc>
                <a:spcPct val="90000"/>
              </a:lnSpc>
              <a:spcBef>
                <a:spcPts val="2000"/>
              </a:spcBef>
              <a:spcAft>
                <a:spcPts val="0"/>
              </a:spcAft>
              <a:buClr>
                <a:srgbClr val="C3004B"/>
              </a:buClr>
              <a:buSzTx/>
              <a:tabLst/>
              <a:defRPr/>
            </a:pPr>
            <a:endParaRPr lang="nl-NL" sz="5600" dirty="0">
              <a:solidFill>
                <a:srgbClr val="000000"/>
              </a:solidFill>
              <a:latin typeface="Flanders Art Sans" pitchFamily="2" charset="77"/>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lang="nl-NL" sz="5600" dirty="0">
              <a:solidFill>
                <a:srgbClr val="000000"/>
              </a:solidFill>
              <a:latin typeface="Flanders Art Sans" pitchFamily="2" charset="77"/>
            </a:endParaRPr>
          </a:p>
        </p:txBody>
      </p:sp>
    </p:spTree>
    <p:extLst>
      <p:ext uri="{BB962C8B-B14F-4D97-AF65-F5344CB8AC3E}">
        <p14:creationId xmlns:p14="http://schemas.microsoft.com/office/powerpoint/2010/main" val="42235314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FC281-7D01-C9F3-8D83-133B452B1FF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F0B927B-AE65-AF23-7D44-B243CB7593D2}"/>
              </a:ext>
            </a:extLst>
          </p:cNvPr>
          <p:cNvSpPr>
            <a:spLocks noGrp="1"/>
          </p:cNvSpPr>
          <p:nvPr>
            <p:ph type="ctrTitle"/>
          </p:nvPr>
        </p:nvSpPr>
        <p:spPr/>
        <p:txBody>
          <a:bodyPr/>
          <a:lstStyle/>
          <a:p>
            <a:br>
              <a:rPr lang="nl-NL" dirty="0"/>
            </a:br>
            <a:br>
              <a:rPr lang="nl-NL" dirty="0"/>
            </a:br>
            <a:br>
              <a:rPr lang="nl-NL" dirty="0"/>
            </a:br>
            <a:br>
              <a:rPr lang="nl-NL" dirty="0"/>
            </a:br>
            <a:br>
              <a:rPr lang="nl-NL" dirty="0"/>
            </a:br>
            <a:br>
              <a:rPr lang="nl-NL" dirty="0"/>
            </a:br>
            <a:r>
              <a:rPr lang="nl-NL" dirty="0"/>
              <a:t>Ter info: oude en nieuwe symbolen</a:t>
            </a:r>
            <a:endParaRPr lang="nl-BE" dirty="0"/>
          </a:p>
        </p:txBody>
      </p:sp>
      <p:pic>
        <p:nvPicPr>
          <p:cNvPr id="6" name="Graphic 5">
            <a:extLst>
              <a:ext uri="{FF2B5EF4-FFF2-40B4-BE49-F238E27FC236}">
                <a16:creationId xmlns:a16="http://schemas.microsoft.com/office/drawing/2014/main" id="{9852956B-5E37-4C04-A9FE-67E775B9F7A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
        <p:nvSpPr>
          <p:cNvPr id="8" name="Tekstvak 7">
            <a:extLst>
              <a:ext uri="{FF2B5EF4-FFF2-40B4-BE49-F238E27FC236}">
                <a16:creationId xmlns:a16="http://schemas.microsoft.com/office/drawing/2014/main" id="{24A0275D-4DA0-2196-C95B-A8AA7EF40421}"/>
              </a:ext>
            </a:extLst>
          </p:cNvPr>
          <p:cNvSpPr txBox="1"/>
          <p:nvPr/>
        </p:nvSpPr>
        <p:spPr>
          <a:xfrm>
            <a:off x="1522800" y="3452555"/>
            <a:ext cx="12188952" cy="523220"/>
          </a:xfrm>
          <a:prstGeom prst="rect">
            <a:avLst/>
          </a:prstGeom>
          <a:noFill/>
        </p:spPr>
        <p:txBody>
          <a:bodyPr wrap="square">
            <a:spAutoFit/>
          </a:bodyPr>
          <a:lstStyle/>
          <a:p>
            <a:r>
              <a:rPr lang="nl-NL" sz="2800" b="1" dirty="0">
                <a:solidFill>
                  <a:srgbClr val="C3004A"/>
                </a:solidFill>
                <a:latin typeface="Calibri"/>
                <a:ea typeface="+mj-ea"/>
                <a:cs typeface="+mj-cs"/>
              </a:rPr>
              <a:t>(Zie verder sessie risico gevaarlijke producten)</a:t>
            </a:r>
            <a:endParaRPr lang="nl-BE" sz="2800" b="1" dirty="0">
              <a:solidFill>
                <a:srgbClr val="C3004A"/>
              </a:solidFill>
              <a:latin typeface="Calibri"/>
              <a:ea typeface="+mj-ea"/>
              <a:cs typeface="+mj-cs"/>
            </a:endParaRPr>
          </a:p>
        </p:txBody>
      </p:sp>
      <p:pic>
        <p:nvPicPr>
          <p:cNvPr id="9" name="Tijdelijke aanduiding voor inhoud 3">
            <a:extLst>
              <a:ext uri="{FF2B5EF4-FFF2-40B4-BE49-F238E27FC236}">
                <a16:creationId xmlns:a16="http://schemas.microsoft.com/office/drawing/2014/main" id="{B94636BF-45DB-AAE9-4CAF-87399ABDB5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2799" y="4599464"/>
            <a:ext cx="8208381" cy="7264054"/>
          </a:xfrm>
          <a:prstGeom prst="rect">
            <a:avLst/>
          </a:prstGeom>
        </p:spPr>
      </p:pic>
      <p:pic>
        <p:nvPicPr>
          <p:cNvPr id="10" name="Afbeelding 9">
            <a:extLst>
              <a:ext uri="{FF2B5EF4-FFF2-40B4-BE49-F238E27FC236}">
                <a16:creationId xmlns:a16="http://schemas.microsoft.com/office/drawing/2014/main" id="{FF299191-0AE3-F5C4-3B92-E56B8A78A6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03199" y="4765426"/>
            <a:ext cx="8208381" cy="4778450"/>
          </a:xfrm>
          <a:prstGeom prst="rect">
            <a:avLst/>
          </a:prstGeom>
        </p:spPr>
      </p:pic>
    </p:spTree>
    <p:extLst>
      <p:ext uri="{BB962C8B-B14F-4D97-AF65-F5344CB8AC3E}">
        <p14:creationId xmlns:p14="http://schemas.microsoft.com/office/powerpoint/2010/main" val="22157333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DCE49-AFB3-377A-8475-34DA825632E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5CB4F62-5E0C-4512-3C6F-00E93ECC7703}"/>
              </a:ext>
            </a:extLst>
          </p:cNvPr>
          <p:cNvSpPr>
            <a:spLocks noGrp="1"/>
          </p:cNvSpPr>
          <p:nvPr>
            <p:ph type="ctrTitle"/>
          </p:nvPr>
        </p:nvSpPr>
        <p:spPr/>
        <p:txBody>
          <a:bodyPr/>
          <a:lstStyle/>
          <a:p>
            <a:r>
              <a:rPr lang="nl-NL" dirty="0"/>
              <a:t>Ter info: voorbeeld nieuw etiket gevaarlijke stoffen</a:t>
            </a:r>
            <a:endParaRPr lang="nl-BE" dirty="0"/>
          </a:p>
        </p:txBody>
      </p:sp>
      <p:sp>
        <p:nvSpPr>
          <p:cNvPr id="14" name="Tijdelijke aanduiding voor inhoud 2">
            <a:extLst>
              <a:ext uri="{FF2B5EF4-FFF2-40B4-BE49-F238E27FC236}">
                <a16:creationId xmlns:a16="http://schemas.microsoft.com/office/drawing/2014/main" id="{1592CD16-06D2-36F4-D5B8-A920408111AD}"/>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5" name="Afbeelding 4">
            <a:extLst>
              <a:ext uri="{FF2B5EF4-FFF2-40B4-BE49-F238E27FC236}">
                <a16:creationId xmlns:a16="http://schemas.microsoft.com/office/drawing/2014/main" id="{84FC0653-CA43-5307-E4B5-8FDE009F35EB}"/>
              </a:ext>
            </a:extLst>
          </p:cNvPr>
          <p:cNvPicPr>
            <a:picLocks noChangeAspect="1"/>
          </p:cNvPicPr>
          <p:nvPr/>
        </p:nvPicPr>
        <p:blipFill>
          <a:blip r:embed="rId2"/>
          <a:stretch>
            <a:fillRect/>
          </a:stretch>
        </p:blipFill>
        <p:spPr>
          <a:xfrm>
            <a:off x="1333696" y="3746212"/>
            <a:ext cx="12314987" cy="749873"/>
          </a:xfrm>
          <a:prstGeom prst="rect">
            <a:avLst/>
          </a:prstGeom>
        </p:spPr>
      </p:pic>
      <p:pic>
        <p:nvPicPr>
          <p:cNvPr id="6" name="Tijdelijke aanduiding voor inhoud 5">
            <a:extLst>
              <a:ext uri="{FF2B5EF4-FFF2-40B4-BE49-F238E27FC236}">
                <a16:creationId xmlns:a16="http://schemas.microsoft.com/office/drawing/2014/main" id="{56967F3E-BDDB-DA3A-45F6-5CE997A0EB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0302" y="4496085"/>
            <a:ext cx="13320737" cy="8761130"/>
          </a:xfrm>
          <a:prstGeom prst="rect">
            <a:avLst/>
          </a:prstGeom>
        </p:spPr>
      </p:pic>
    </p:spTree>
    <p:extLst>
      <p:ext uri="{BB962C8B-B14F-4D97-AF65-F5344CB8AC3E}">
        <p14:creationId xmlns:p14="http://schemas.microsoft.com/office/powerpoint/2010/main" val="37709214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035D4-E9E7-4DF7-D4F3-99FDFA281D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00CD2E9-4D74-4F45-3C1E-71766991FB97}"/>
              </a:ext>
            </a:extLst>
          </p:cNvPr>
          <p:cNvSpPr>
            <a:spLocks noGrp="1"/>
          </p:cNvSpPr>
          <p:nvPr>
            <p:ph type="ctrTitle"/>
          </p:nvPr>
        </p:nvSpPr>
        <p:spPr/>
        <p:txBody>
          <a:bodyPr/>
          <a:lstStyle/>
          <a:p>
            <a:r>
              <a:rPr lang="nl-BE" dirty="0"/>
              <a:t>Voorbeeld VIK producten</a:t>
            </a:r>
          </a:p>
        </p:txBody>
      </p:sp>
      <p:pic>
        <p:nvPicPr>
          <p:cNvPr id="6" name="Graphic 5">
            <a:extLst>
              <a:ext uri="{FF2B5EF4-FFF2-40B4-BE49-F238E27FC236}">
                <a16:creationId xmlns:a16="http://schemas.microsoft.com/office/drawing/2014/main" id="{C842EE19-0B9A-7D7A-C8BC-E775180857D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3" name="Tijdelijke aanduiding voor inhoud 3">
            <a:extLst>
              <a:ext uri="{FF2B5EF4-FFF2-40B4-BE49-F238E27FC236}">
                <a16:creationId xmlns:a16="http://schemas.microsoft.com/office/drawing/2014/main" id="{DEA69869-AA98-8055-5F0F-3113F19459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2799" y="3262312"/>
            <a:ext cx="16100273" cy="10051352"/>
          </a:xfrm>
          <a:prstGeom prst="rect">
            <a:avLst/>
          </a:prstGeom>
        </p:spPr>
      </p:pic>
    </p:spTree>
    <p:extLst>
      <p:ext uri="{BB962C8B-B14F-4D97-AF65-F5344CB8AC3E}">
        <p14:creationId xmlns:p14="http://schemas.microsoft.com/office/powerpoint/2010/main" val="374714264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8DFFB-878A-71E3-FA66-336FC209CE8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4AD3695-983B-975C-D877-F54DCD57DF27}"/>
              </a:ext>
            </a:extLst>
          </p:cNvPr>
          <p:cNvSpPr>
            <a:spLocks noGrp="1"/>
          </p:cNvSpPr>
          <p:nvPr>
            <p:ph type="ctrTitle"/>
          </p:nvPr>
        </p:nvSpPr>
        <p:spPr/>
        <p:txBody>
          <a:bodyPr/>
          <a:lstStyle/>
          <a:p>
            <a:r>
              <a:rPr lang="nl-BE" dirty="0"/>
              <a:t>Voorbeeld VIK producten</a:t>
            </a:r>
          </a:p>
        </p:txBody>
      </p:sp>
      <p:sp>
        <p:nvSpPr>
          <p:cNvPr id="14" name="Tijdelijke aanduiding voor inhoud 2">
            <a:extLst>
              <a:ext uri="{FF2B5EF4-FFF2-40B4-BE49-F238E27FC236}">
                <a16:creationId xmlns:a16="http://schemas.microsoft.com/office/drawing/2014/main" id="{C5D8F2ED-5E33-448C-9522-9A64B601FA6A}"/>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3" name="Tijdelijke aanduiding voor inhoud 3">
            <a:extLst>
              <a:ext uri="{FF2B5EF4-FFF2-40B4-BE49-F238E27FC236}">
                <a16:creationId xmlns:a16="http://schemas.microsoft.com/office/drawing/2014/main" id="{F62E7337-BEE4-590E-2D3C-FBF8D24965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4998" y="3039445"/>
            <a:ext cx="9272416" cy="10322809"/>
          </a:xfrm>
          <a:prstGeom prst="rect">
            <a:avLst/>
          </a:prstGeom>
        </p:spPr>
      </p:pic>
    </p:spTree>
    <p:extLst>
      <p:ext uri="{BB962C8B-B14F-4D97-AF65-F5344CB8AC3E}">
        <p14:creationId xmlns:p14="http://schemas.microsoft.com/office/powerpoint/2010/main" val="42607945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14CEB-CDDC-FC43-0973-2DBAE14F4F3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625F75E-D544-EC3B-9080-266C59331FEE}"/>
              </a:ext>
            </a:extLst>
          </p:cNvPr>
          <p:cNvSpPr>
            <a:spLocks noGrp="1"/>
          </p:cNvSpPr>
          <p:nvPr>
            <p:ph type="ctrTitle"/>
          </p:nvPr>
        </p:nvSpPr>
        <p:spPr/>
        <p:txBody>
          <a:bodyPr/>
          <a:lstStyle/>
          <a:p>
            <a:r>
              <a:rPr lang="nl-BE" dirty="0"/>
              <a:t>Werkplaatsreglementen</a:t>
            </a:r>
          </a:p>
        </p:txBody>
      </p:sp>
      <p:sp>
        <p:nvSpPr>
          <p:cNvPr id="14" name="Tijdelijke aanduiding voor inhoud 2">
            <a:extLst>
              <a:ext uri="{FF2B5EF4-FFF2-40B4-BE49-F238E27FC236}">
                <a16:creationId xmlns:a16="http://schemas.microsoft.com/office/drawing/2014/main" id="{6C934952-BFBA-2819-BF87-DDB97E74039C}"/>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144C1921-26B7-575B-7530-7030885BE991}"/>
              </a:ext>
            </a:extLst>
          </p:cNvPr>
          <p:cNvSpPr txBox="1"/>
          <p:nvPr/>
        </p:nvSpPr>
        <p:spPr>
          <a:xfrm>
            <a:off x="1522799" y="2318292"/>
            <a:ext cx="16125121" cy="11846320"/>
          </a:xfrm>
          <a:prstGeom prst="rect">
            <a:avLst/>
          </a:prstGeom>
          <a:noFill/>
        </p:spPr>
        <p:txBody>
          <a:bodyPr wrap="square">
            <a:spAutoFit/>
          </a:bodyPr>
          <a:lstStyle/>
          <a:p>
            <a:pPr marL="0" marR="0" lvl="0" indent="0" algn="l" defTabSz="1828709" rtl="0" eaLnBrk="1" fontAlgn="auto" latinLnBrk="0" hangingPunct="1">
              <a:lnSpc>
                <a:spcPct val="90000"/>
              </a:lnSpc>
              <a:spcBef>
                <a:spcPts val="2000"/>
              </a:spcBef>
              <a:spcAft>
                <a:spcPts val="0"/>
              </a:spcAft>
              <a:buClr>
                <a:srgbClr val="C3004B"/>
              </a:buClr>
              <a:buSzTx/>
              <a:buFontTx/>
              <a:buNone/>
              <a:tabLst/>
              <a:defRPr/>
            </a:pPr>
            <a:b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br>
            <a:br>
              <a:rPr kumimoji="0" lang="nl-BE" sz="5600" b="0" i="0" u="none" strike="noStrike" kern="1200" cap="none" spc="0" normalizeH="0" baseline="0" noProof="0" dirty="0">
                <a:ln>
                  <a:noFill/>
                </a:ln>
                <a:solidFill>
                  <a:srgbClr val="000000"/>
                </a:solidFill>
                <a:effectLst/>
                <a:uLnTx/>
                <a:uFillTx/>
                <a:latin typeface="Flanders Art Sans" pitchFamily="2" charset="77"/>
                <a:ea typeface="+mn-ea"/>
                <a:cs typeface="+mn-cs"/>
              </a:rPr>
            </a:br>
            <a:r>
              <a:rPr kumimoji="0" lang="nl-BE" sz="6600" b="0" i="0" u="none" strike="noStrike" kern="1200" cap="none" spc="0" normalizeH="0" baseline="0" noProof="0" dirty="0">
                <a:ln>
                  <a:noFill/>
                </a:ln>
                <a:solidFill>
                  <a:srgbClr val="000000"/>
                </a:solidFill>
                <a:effectLst/>
                <a:uLnTx/>
                <a:uFillTx/>
                <a:latin typeface="Flanders Art Sans" pitchFamily="2" charset="77"/>
                <a:ea typeface="+mn-ea"/>
                <a:cs typeface="+mn-cs"/>
              </a:rPr>
              <a:t>Doel?</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Afspraken organisatie</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Ongevallen vermijden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Bevorderen werksfeer</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Bijdrage veiligheid en gezondheid</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Informatief</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Voorkoming gevaarlijke toestanden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Gebruik VIK</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Gebruik WPF (werkpostfiches)</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13619682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EAE9C-056F-BEE2-5165-57E14B44501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8ED8F1D-6A88-7830-C5C2-3B31F6049AD8}"/>
              </a:ext>
            </a:extLst>
          </p:cNvPr>
          <p:cNvSpPr>
            <a:spLocks noGrp="1"/>
          </p:cNvSpPr>
          <p:nvPr>
            <p:ph type="ctrTitle"/>
          </p:nvPr>
        </p:nvSpPr>
        <p:spPr/>
        <p:txBody>
          <a:bodyPr/>
          <a:lstStyle/>
          <a:p>
            <a:r>
              <a:rPr lang="nl-BE" dirty="0"/>
              <a:t>Werkplaatsreglement</a:t>
            </a:r>
          </a:p>
        </p:txBody>
      </p:sp>
      <p:pic>
        <p:nvPicPr>
          <p:cNvPr id="6" name="Graphic 5">
            <a:extLst>
              <a:ext uri="{FF2B5EF4-FFF2-40B4-BE49-F238E27FC236}">
                <a16:creationId xmlns:a16="http://schemas.microsoft.com/office/drawing/2014/main" id="{A6B7F3B1-4A5B-B20E-6C01-C26A4476BC5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
        <p:nvSpPr>
          <p:cNvPr id="5" name="Tijdelijke aanduiding voor tekst 3">
            <a:extLst>
              <a:ext uri="{FF2B5EF4-FFF2-40B4-BE49-F238E27FC236}">
                <a16:creationId xmlns:a16="http://schemas.microsoft.com/office/drawing/2014/main" id="{06311CE6-E536-C018-460D-B1B3739F7CFD}"/>
              </a:ext>
            </a:extLst>
          </p:cNvPr>
          <p:cNvSpPr>
            <a:spLocks noGrp="1"/>
          </p:cNvSpPr>
          <p:nvPr>
            <p:ph type="body" sz="quarter" idx="13"/>
          </p:nvPr>
        </p:nvSpPr>
        <p:spPr>
          <a:xfrm>
            <a:off x="1522798" y="2662904"/>
            <a:ext cx="20635741" cy="10330116"/>
          </a:xfrm>
        </p:spPr>
        <p:txBody>
          <a:bodyPr>
            <a:normAutofit/>
          </a:bodyPr>
          <a:lstStyle/>
          <a:p>
            <a:pPr marL="0" indent="0">
              <a:buNone/>
            </a:pPr>
            <a:endParaRPr lang="nl-BE" dirty="0"/>
          </a:p>
          <a:p>
            <a:pPr marL="0" indent="0">
              <a:buNone/>
            </a:pPr>
            <a:r>
              <a:rPr lang="nl-BE" dirty="0"/>
              <a:t>Inhoud:</a:t>
            </a:r>
          </a:p>
          <a:p>
            <a:r>
              <a:rPr lang="nl-NL" dirty="0"/>
              <a:t>Voor wie ?</a:t>
            </a:r>
          </a:p>
          <a:p>
            <a:r>
              <a:rPr lang="nl-NL" dirty="0"/>
              <a:t>Houding en gedrag</a:t>
            </a:r>
          </a:p>
          <a:p>
            <a:r>
              <a:rPr lang="nl-NL" dirty="0"/>
              <a:t>Orde / netheid</a:t>
            </a:r>
          </a:p>
          <a:p>
            <a:r>
              <a:rPr lang="nl-NL" dirty="0"/>
              <a:t>CMB / PMB en kleding</a:t>
            </a:r>
          </a:p>
          <a:p>
            <a:r>
              <a:rPr lang="nl-NL" dirty="0"/>
              <a:t>Methode veilig werken</a:t>
            </a:r>
          </a:p>
          <a:p>
            <a:r>
              <a:rPr lang="nl-NL" dirty="0"/>
              <a:t>Brandpreventie / evacuatie</a:t>
            </a:r>
          </a:p>
          <a:p>
            <a:r>
              <a:rPr lang="nl-NL" dirty="0"/>
              <a:t>EHBO</a:t>
            </a:r>
          </a:p>
          <a:p>
            <a:r>
              <a:rPr lang="nl-NL" dirty="0"/>
              <a:t>Plaats </a:t>
            </a:r>
            <a:r>
              <a:rPr lang="nl-NL" dirty="0" err="1"/>
              <a:t>WPF’s</a:t>
            </a:r>
            <a:r>
              <a:rPr lang="nl-NL" dirty="0"/>
              <a:t> / VIK</a:t>
            </a:r>
          </a:p>
          <a:p>
            <a:endParaRPr lang="nl-NL" dirty="0"/>
          </a:p>
          <a:p>
            <a:pPr marL="0" indent="0">
              <a:buNone/>
            </a:pPr>
            <a:endParaRPr lang="nl-NL" dirty="0"/>
          </a:p>
          <a:p>
            <a:pPr marL="0" indent="0">
              <a:buNone/>
            </a:pPr>
            <a:endParaRPr lang="nl-NL" dirty="0"/>
          </a:p>
          <a:p>
            <a:endParaRPr lang="nl-NL" dirty="0"/>
          </a:p>
        </p:txBody>
      </p:sp>
      <p:pic>
        <p:nvPicPr>
          <p:cNvPr id="3" name="Picture 2" descr="F:\NAS 2015 foto\werkplaatsen\WERKPLAATS.jpg">
            <a:extLst>
              <a:ext uri="{FF2B5EF4-FFF2-40B4-BE49-F238E27FC236}">
                <a16:creationId xmlns:a16="http://schemas.microsoft.com/office/drawing/2014/main" id="{3322CA49-E798-AC29-4474-C1213A9B3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61267" y="1692942"/>
            <a:ext cx="4798346" cy="640603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F:\NAS 2015 foto\werkplaatsen\DSC00445.JPG">
            <a:extLst>
              <a:ext uri="{FF2B5EF4-FFF2-40B4-BE49-F238E27FC236}">
                <a16:creationId xmlns:a16="http://schemas.microsoft.com/office/drawing/2014/main" id="{CE2023C5-2952-EA3E-6738-EE3E7E5C32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269339" y="8270178"/>
            <a:ext cx="5706000" cy="427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865802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3AB70-4686-DACC-6CCC-5B1369CAA9E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83D0909-8A1B-627B-B633-7072AC21C3F5}"/>
              </a:ext>
            </a:extLst>
          </p:cNvPr>
          <p:cNvSpPr>
            <a:spLocks noGrp="1"/>
          </p:cNvSpPr>
          <p:nvPr>
            <p:ph type="ctrTitle"/>
          </p:nvPr>
        </p:nvSpPr>
        <p:spPr/>
        <p:txBody>
          <a:bodyPr/>
          <a:lstStyle/>
          <a:p>
            <a:r>
              <a:rPr lang="nl-BE" dirty="0"/>
              <a:t>Werkpostfiches en controlelijsten</a:t>
            </a:r>
          </a:p>
        </p:txBody>
      </p:sp>
      <p:sp>
        <p:nvSpPr>
          <p:cNvPr id="14" name="Tijdelijke aanduiding voor inhoud 2">
            <a:extLst>
              <a:ext uri="{FF2B5EF4-FFF2-40B4-BE49-F238E27FC236}">
                <a16:creationId xmlns:a16="http://schemas.microsoft.com/office/drawing/2014/main" id="{FB6679C7-FF55-8F57-C091-55D9B4F21DD7}"/>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sp>
        <p:nvSpPr>
          <p:cNvPr id="4" name="Tekstvak 3">
            <a:extLst>
              <a:ext uri="{FF2B5EF4-FFF2-40B4-BE49-F238E27FC236}">
                <a16:creationId xmlns:a16="http://schemas.microsoft.com/office/drawing/2014/main" id="{DDFEC47B-5DD7-F20B-B7E9-4EAE867B87D5}"/>
              </a:ext>
            </a:extLst>
          </p:cNvPr>
          <p:cNvSpPr txBox="1"/>
          <p:nvPr/>
        </p:nvSpPr>
        <p:spPr>
          <a:xfrm>
            <a:off x="1522799" y="4195216"/>
            <a:ext cx="16125121" cy="11000960"/>
          </a:xfrm>
          <a:prstGeom prst="rect">
            <a:avLst/>
          </a:prstGeom>
          <a:noFill/>
        </p:spPr>
        <p:txBody>
          <a:bodyPr wrap="square">
            <a:spAutoFit/>
          </a:bodyPr>
          <a:lstStyle/>
          <a:p>
            <a:pPr marL="0" marR="0" lvl="0" indent="0" algn="l" defTabSz="1828709" rtl="0" eaLnBrk="1" fontAlgn="auto" latinLnBrk="0" hangingPunct="1">
              <a:lnSpc>
                <a:spcPct val="90000"/>
              </a:lnSpc>
              <a:spcBef>
                <a:spcPts val="2000"/>
              </a:spcBef>
              <a:spcAft>
                <a:spcPts val="0"/>
              </a:spcAft>
              <a:buClr>
                <a:srgbClr val="C3004B"/>
              </a:buClr>
              <a:buSzTx/>
              <a:buFontTx/>
              <a:buNone/>
              <a:tabLst/>
              <a:defRPr/>
            </a:pPr>
            <a:r>
              <a:rPr kumimoji="0" lang="nl-BE" sz="6600" b="0" i="0" u="none" strike="noStrike" kern="1200" cap="none" spc="0" normalizeH="0" baseline="0" noProof="0" dirty="0">
                <a:ln>
                  <a:noFill/>
                </a:ln>
                <a:solidFill>
                  <a:srgbClr val="000000"/>
                </a:solidFill>
                <a:effectLst/>
                <a:uLnTx/>
                <a:uFillTx/>
                <a:latin typeface="Flanders Art Sans" pitchFamily="2" charset="77"/>
                <a:ea typeface="+mn-ea"/>
                <a:cs typeface="+mn-cs"/>
              </a:rPr>
              <a:t>Doel?</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Controle gevaren en risico’s</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Informeren gebruiker mogelijke risico’s</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Instructies hanteren preventiemaatregelen</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r>
              <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rPr>
              <a:t>Gevaar afwending</a:t>
            </a: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lang="nl-NL" sz="5600" dirty="0">
              <a:solidFill>
                <a:srgbClr val="000000"/>
              </a:solidFill>
              <a:latin typeface="Flanders Art Sans" pitchFamily="2" charset="77"/>
            </a:endParaRPr>
          </a:p>
          <a:p>
            <a:pPr marL="342900" indent="-342900">
              <a:buFont typeface="Wingdings" panose="05000000000000000000" pitchFamily="2" charset="2"/>
              <a:buChar char="Ø"/>
            </a:pPr>
            <a:r>
              <a:rPr lang="nl-BE" sz="6000" b="1" dirty="0">
                <a:solidFill>
                  <a:schemeClr val="tx1">
                    <a:lumMod val="50000"/>
                    <a:lumOff val="50000"/>
                  </a:schemeClr>
                </a:solidFill>
              </a:rPr>
              <a:t>WP = uitgebreide info mogelijke risico’s en preventie</a:t>
            </a:r>
          </a:p>
          <a:p>
            <a:pPr marL="342900" indent="-342900">
              <a:buFont typeface="Wingdings" panose="05000000000000000000" pitchFamily="2" charset="2"/>
              <a:buChar char="Ø"/>
            </a:pPr>
            <a:r>
              <a:rPr lang="nl-BE" sz="6000" b="1" dirty="0">
                <a:solidFill>
                  <a:schemeClr val="tx1">
                    <a:lumMod val="50000"/>
                    <a:lumOff val="50000"/>
                  </a:schemeClr>
                </a:solidFill>
              </a:rPr>
              <a:t>VIK = samenvatting veiligheidsinstructies</a:t>
            </a:r>
          </a:p>
          <a:p>
            <a:pPr marR="0" lvl="0" algn="l" defTabSz="1828709" rtl="0" eaLnBrk="1" fontAlgn="auto" latinLnBrk="0" hangingPunct="1">
              <a:lnSpc>
                <a:spcPct val="90000"/>
              </a:lnSpc>
              <a:spcBef>
                <a:spcPts val="2000"/>
              </a:spcBef>
              <a:spcAft>
                <a:spcPts val="0"/>
              </a:spcAft>
              <a:buClr>
                <a:srgbClr val="C3004B"/>
              </a:buClr>
              <a:buSzTx/>
              <a:tabLst/>
              <a:defRPr/>
            </a:pP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a:p>
            <a:pPr marL="717550" marR="0" lvl="0" indent="-717550" algn="l" defTabSz="1828709" rtl="0" eaLnBrk="1" fontAlgn="auto" latinLnBrk="0" hangingPunct="1">
              <a:lnSpc>
                <a:spcPct val="90000"/>
              </a:lnSpc>
              <a:spcBef>
                <a:spcPts val="2000"/>
              </a:spcBef>
              <a:spcAft>
                <a:spcPts val="0"/>
              </a:spcAft>
              <a:buClr>
                <a:srgbClr val="C3004B"/>
              </a:buClr>
              <a:buSzTx/>
              <a:buFontTx/>
              <a:buBlip>
                <a:blip r:embed="rId2">
                  <a:extLst>
                    <a:ext uri="{96DAC541-7B7A-43D3-8B79-37D633B846F1}">
                      <asvg:svgBlip xmlns:asvg="http://schemas.microsoft.com/office/drawing/2016/SVG/main" r:embed="rId3"/>
                    </a:ext>
                  </a:extLst>
                </a:blip>
              </a:buBlip>
              <a:tabLst/>
              <a:defRPr/>
            </a:pPr>
            <a:endParaRPr kumimoji="0" lang="nl-NL" sz="5600" b="0" i="0" u="none" strike="noStrike" kern="1200" cap="none" spc="0" normalizeH="0" baseline="0" noProof="0" dirty="0">
              <a:ln>
                <a:noFill/>
              </a:ln>
              <a:solidFill>
                <a:srgbClr val="000000"/>
              </a:solidFill>
              <a:effectLst/>
              <a:uLnTx/>
              <a:uFillTx/>
              <a:latin typeface="Flanders Art Sans" pitchFamily="2" charset="77"/>
              <a:ea typeface="+mn-ea"/>
              <a:cs typeface="+mn-cs"/>
            </a:endParaRPr>
          </a:p>
        </p:txBody>
      </p:sp>
    </p:spTree>
    <p:extLst>
      <p:ext uri="{BB962C8B-B14F-4D97-AF65-F5344CB8AC3E}">
        <p14:creationId xmlns:p14="http://schemas.microsoft.com/office/powerpoint/2010/main" val="315503656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CB5A0-75BE-7C55-2508-C293C2C7DD0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C562303-8040-9961-7187-CC6F254801E3}"/>
              </a:ext>
            </a:extLst>
          </p:cNvPr>
          <p:cNvSpPr>
            <a:spLocks noGrp="1"/>
          </p:cNvSpPr>
          <p:nvPr>
            <p:ph type="ctrTitle"/>
          </p:nvPr>
        </p:nvSpPr>
        <p:spPr/>
        <p:txBody>
          <a:bodyPr/>
          <a:lstStyle/>
          <a:p>
            <a:r>
              <a:rPr lang="nl-BE" dirty="0"/>
              <a:t>Werkpostfiches: belang gebruik?</a:t>
            </a:r>
          </a:p>
        </p:txBody>
      </p:sp>
      <p:pic>
        <p:nvPicPr>
          <p:cNvPr id="6" name="Graphic 5">
            <a:extLst>
              <a:ext uri="{FF2B5EF4-FFF2-40B4-BE49-F238E27FC236}">
                <a16:creationId xmlns:a16="http://schemas.microsoft.com/office/drawing/2014/main" id="{5F418578-F413-B37E-0448-04B2DF2E7FA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676413" y="8010000"/>
            <a:ext cx="5706000" cy="5706000"/>
          </a:xfrm>
          <a:prstGeom prst="rect">
            <a:avLst/>
          </a:prstGeom>
        </p:spPr>
      </p:pic>
      <p:pic>
        <p:nvPicPr>
          <p:cNvPr id="4" name="NAPO WP fiches  d3.wmv">
            <a:hlinkClick r:id="" action="ppaction://media"/>
            <a:extLst>
              <a:ext uri="{FF2B5EF4-FFF2-40B4-BE49-F238E27FC236}">
                <a16:creationId xmlns:a16="http://schemas.microsoft.com/office/drawing/2014/main" id="{8357216F-21A7-97B0-B130-3128D5B8E950}"/>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242816" y="2974623"/>
            <a:ext cx="13006202" cy="9753825"/>
          </a:xfrm>
          <a:prstGeom prst="rect">
            <a:avLst/>
          </a:prstGeom>
        </p:spPr>
      </p:pic>
    </p:spTree>
    <p:extLst>
      <p:ext uri="{BB962C8B-B14F-4D97-AF65-F5344CB8AC3E}">
        <p14:creationId xmlns:p14="http://schemas.microsoft.com/office/powerpoint/2010/main" val="747395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9BE6C-D7B4-516A-02B5-2ABDBF5BFE2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E378D47-2839-7449-A5FE-C167FC04A11F}"/>
              </a:ext>
            </a:extLst>
          </p:cNvPr>
          <p:cNvSpPr>
            <a:spLocks noGrp="1"/>
          </p:cNvSpPr>
          <p:nvPr>
            <p:ph type="ctrTitle"/>
          </p:nvPr>
        </p:nvSpPr>
        <p:spPr/>
        <p:txBody>
          <a:bodyPr/>
          <a:lstStyle/>
          <a:p>
            <a:r>
              <a:rPr lang="nl-BE" dirty="0"/>
              <a:t>Voorbeeld werkpostfiche </a:t>
            </a:r>
          </a:p>
        </p:txBody>
      </p:sp>
      <p:sp>
        <p:nvSpPr>
          <p:cNvPr id="14" name="Tijdelijke aanduiding voor inhoud 2">
            <a:extLst>
              <a:ext uri="{FF2B5EF4-FFF2-40B4-BE49-F238E27FC236}">
                <a16:creationId xmlns:a16="http://schemas.microsoft.com/office/drawing/2014/main" id="{848723E6-3159-5057-6FD2-82C6675E68C6}"/>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3" name="Tijdelijke aanduiding voor inhoud 3">
            <a:extLst>
              <a:ext uri="{FF2B5EF4-FFF2-40B4-BE49-F238E27FC236}">
                <a16:creationId xmlns:a16="http://schemas.microsoft.com/office/drawing/2014/main" id="{256301CE-2D64-6379-C678-C612E23BB0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5302" y="3333052"/>
            <a:ext cx="15831808" cy="10145204"/>
          </a:xfrm>
          <a:prstGeom prst="rect">
            <a:avLst/>
          </a:prstGeom>
        </p:spPr>
      </p:pic>
    </p:spTree>
    <p:extLst>
      <p:ext uri="{BB962C8B-B14F-4D97-AF65-F5344CB8AC3E}">
        <p14:creationId xmlns:p14="http://schemas.microsoft.com/office/powerpoint/2010/main" val="4557457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5AEC6-FEF2-EF21-E24B-678BE4D2367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203BFC5-EA23-6DED-AF5B-576E65585BC8}"/>
              </a:ext>
            </a:extLst>
          </p:cNvPr>
          <p:cNvSpPr>
            <a:spLocks noGrp="1"/>
          </p:cNvSpPr>
          <p:nvPr>
            <p:ph type="ctrTitle"/>
          </p:nvPr>
        </p:nvSpPr>
        <p:spPr/>
        <p:txBody>
          <a:bodyPr/>
          <a:lstStyle/>
          <a:p>
            <a:r>
              <a:rPr lang="nl-BE" dirty="0"/>
              <a:t>Voorbeeld werkpostfiche (vervolg)</a:t>
            </a:r>
          </a:p>
        </p:txBody>
      </p:sp>
      <p:sp>
        <p:nvSpPr>
          <p:cNvPr id="14" name="Tijdelijke aanduiding voor inhoud 2">
            <a:extLst>
              <a:ext uri="{FF2B5EF4-FFF2-40B4-BE49-F238E27FC236}">
                <a16:creationId xmlns:a16="http://schemas.microsoft.com/office/drawing/2014/main" id="{C15FC78E-35FB-41BD-E58A-CC4827730EEC}"/>
              </a:ext>
            </a:extLst>
          </p:cNvPr>
          <p:cNvSpPr txBox="1">
            <a:spLocks/>
          </p:cNvSpPr>
          <p:nvPr/>
        </p:nvSpPr>
        <p:spPr>
          <a:xfrm>
            <a:off x="1522799" y="4121149"/>
            <a:ext cx="16562116" cy="10431442"/>
          </a:xfrm>
          <a:prstGeom prst="rect">
            <a:avLst/>
          </a:prstGeom>
        </p:spPr>
        <p:txBody>
          <a:bodyPr vert="horz" lIns="0" tIns="0" rIns="0" bIns="0" rtlCol="0">
            <a:normAutofit/>
          </a:bodyPr>
          <a:lstStyle>
            <a:defPPr>
              <a:defRPr lang="nl-NL"/>
            </a:defPPr>
            <a:lvl1pPr marL="0" indent="0" algn="l" defTabSz="2177004" rtl="0" eaLnBrk="1" latinLnBrk="0" hangingPunct="1">
              <a:lnSpc>
                <a:spcPct val="90000"/>
              </a:lnSpc>
              <a:spcBef>
                <a:spcPts val="2000"/>
              </a:spcBef>
              <a:buClr>
                <a:schemeClr val="accent1"/>
              </a:buClr>
              <a:buFont typeface="Wingdings 2" panose="05020102010507070707" pitchFamily="18" charset="2"/>
              <a:buNone/>
              <a:defRPr lang="nl-NL" sz="4285" kern="1200" cap="all" baseline="0">
                <a:solidFill>
                  <a:schemeClr val="tx1"/>
                </a:solidFill>
                <a:latin typeface="+mn-lt"/>
                <a:ea typeface="+mn-ea"/>
                <a:cs typeface="+mn-cs"/>
              </a:defRPr>
            </a:lvl1pPr>
            <a:lvl2pPr marL="1088502" indent="0" algn="l" defTabSz="2177004" rtl="0" eaLnBrk="1" latinLnBrk="0" hangingPunct="1">
              <a:lnSpc>
                <a:spcPct val="90000"/>
              </a:lnSpc>
              <a:spcBef>
                <a:spcPts val="1000"/>
              </a:spcBef>
              <a:buClr>
                <a:schemeClr val="accent1"/>
              </a:buClr>
              <a:buFont typeface="Arial" panose="020B0604020202020204" pitchFamily="34" charset="0"/>
              <a:buNone/>
              <a:defRPr lang="nl-NL" sz="4285" i="1" kern="1200" baseline="0">
                <a:solidFill>
                  <a:schemeClr val="tx1"/>
                </a:solidFill>
                <a:latin typeface="+mn-lt"/>
                <a:ea typeface="+mn-ea"/>
                <a:cs typeface="+mn-cs"/>
              </a:defRPr>
            </a:lvl2pPr>
            <a:lvl3pPr marL="2177004" indent="0" algn="l" defTabSz="2177004" rtl="0" eaLnBrk="1" latinLnBrk="0" hangingPunct="1">
              <a:lnSpc>
                <a:spcPct val="90000"/>
              </a:lnSpc>
              <a:spcBef>
                <a:spcPts val="1000"/>
              </a:spcBef>
              <a:buClr>
                <a:schemeClr val="accent1"/>
              </a:buClr>
              <a:buFont typeface="Wingdings" panose="05000000000000000000" pitchFamily="2" charset="2"/>
              <a:buNone/>
              <a:defRPr lang="nl-NL" sz="4285" kern="1200" baseline="0">
                <a:solidFill>
                  <a:schemeClr val="tx1"/>
                </a:solidFill>
                <a:latin typeface="+mn-lt"/>
                <a:ea typeface="+mn-ea"/>
                <a:cs typeface="+mn-cs"/>
              </a:defRPr>
            </a:lvl3pPr>
            <a:lvl4pPr marL="3265505" indent="0" algn="l" defTabSz="2177004" rtl="0" eaLnBrk="1" latinLnBrk="0" hangingPunct="1">
              <a:lnSpc>
                <a:spcPct val="90000"/>
              </a:lnSpc>
              <a:spcBef>
                <a:spcPts val="1000"/>
              </a:spcBef>
              <a:buClr>
                <a:schemeClr val="accent1"/>
              </a:buClr>
              <a:buFont typeface="Arial" panose="020B0604020202020204" pitchFamily="34" charset="0"/>
              <a:buNone/>
              <a:defRPr lang="nl-NL" sz="4285" kern="1200" baseline="0">
                <a:solidFill>
                  <a:schemeClr val="tx1"/>
                </a:solidFill>
                <a:latin typeface="+mn-lt"/>
                <a:ea typeface="+mn-ea"/>
                <a:cs typeface="+mn-cs"/>
              </a:defRPr>
            </a:lvl4pPr>
            <a:lvl5pPr marL="4354007" indent="0" algn="l" defTabSz="2177004" rtl="0" eaLnBrk="1" latinLnBrk="0" hangingPunct="1">
              <a:lnSpc>
                <a:spcPct val="90000"/>
              </a:lnSpc>
              <a:spcBef>
                <a:spcPts val="1000"/>
              </a:spcBef>
              <a:buClr>
                <a:schemeClr val="accent1"/>
              </a:buClr>
              <a:buFont typeface="Wingdings" panose="05000000000000000000" pitchFamily="2" charset="2"/>
              <a:buNone/>
              <a:defRPr lang="nl-BE" sz="4285" kern="1200" baseline="0">
                <a:solidFill>
                  <a:schemeClr val="tx1"/>
                </a:solidFill>
                <a:latin typeface="+mn-lt"/>
                <a:ea typeface="+mn-ea"/>
                <a:cs typeface="+mn-cs"/>
              </a:defRPr>
            </a:lvl5pPr>
            <a:lvl6pPr marL="5442509"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6pPr>
            <a:lvl7pPr marL="6531011"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7pPr>
            <a:lvl8pPr marL="7619512"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8pPr>
            <a:lvl9pPr marL="8708014" indent="0" algn="l" defTabSz="2177004" rtl="0" eaLnBrk="1" latinLnBrk="0" hangingPunct="1">
              <a:lnSpc>
                <a:spcPct val="90000"/>
              </a:lnSpc>
              <a:spcBef>
                <a:spcPts val="1000"/>
              </a:spcBef>
              <a:buFont typeface="Arial" panose="020B0604020202020204" pitchFamily="34" charset="0"/>
              <a:buNone/>
              <a:defRPr sz="4285" kern="1200">
                <a:solidFill>
                  <a:schemeClr val="tx1"/>
                </a:solidFill>
                <a:latin typeface="+mn-lt"/>
                <a:ea typeface="+mn-ea"/>
                <a:cs typeface="+mn-cs"/>
              </a:defRPr>
            </a:lvl9pPr>
          </a:lstStyle>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r>
              <a:rPr kumimoji="0" lang="nl-BE" sz="4285" b="0" i="0" u="none" strike="noStrike" kern="1200" cap="all" spc="0" normalizeH="0" baseline="0" noProof="0" dirty="0">
                <a:ln>
                  <a:noFill/>
                </a:ln>
                <a:solidFill>
                  <a:srgbClr val="000000"/>
                </a:solidFill>
                <a:effectLst/>
                <a:uLnTx/>
                <a:uFillTx/>
                <a:latin typeface="Flanders Art Sans"/>
                <a:ea typeface="+mn-ea"/>
                <a:cs typeface="+mn-cs"/>
              </a:rPr>
              <a:t>      </a:t>
            </a: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685800" marR="0" lvl="0" indent="-685800" algn="l" defTabSz="2177004" rtl="0" eaLnBrk="1" fontAlgn="auto" latinLnBrk="0" hangingPunct="1">
              <a:lnSpc>
                <a:spcPct val="90000"/>
              </a:lnSpc>
              <a:spcBef>
                <a:spcPts val="2000"/>
              </a:spcBef>
              <a:spcAft>
                <a:spcPts val="0"/>
              </a:spcAft>
              <a:buClr>
                <a:srgbClr val="C3004B"/>
              </a:buClr>
              <a:buSzTx/>
              <a:buFont typeface="Arial" panose="020B0604020202020204" pitchFamily="34" charset="0"/>
              <a:buChar char="•"/>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a:p>
            <a:pPr marL="0" marR="0" lvl="0" indent="0" algn="l" defTabSz="2177004" rtl="0" eaLnBrk="1" fontAlgn="auto" latinLnBrk="0" hangingPunct="1">
              <a:lnSpc>
                <a:spcPct val="90000"/>
              </a:lnSpc>
              <a:spcBef>
                <a:spcPts val="2000"/>
              </a:spcBef>
              <a:spcAft>
                <a:spcPts val="0"/>
              </a:spcAft>
              <a:buClr>
                <a:srgbClr val="C3004B"/>
              </a:buClr>
              <a:buSzTx/>
              <a:buFont typeface="Wingdings 2" panose="05020102010507070707" pitchFamily="18" charset="2"/>
              <a:buNone/>
              <a:tabLst/>
              <a:defRPr/>
            </a:pPr>
            <a:endParaRPr kumimoji="0" lang="nl-BE" sz="4285" b="0" i="0" u="none" strike="noStrike" kern="1200" cap="all" spc="0" normalizeH="0" baseline="0" noProof="0" dirty="0">
              <a:ln>
                <a:noFill/>
              </a:ln>
              <a:solidFill>
                <a:srgbClr val="000000"/>
              </a:solidFill>
              <a:effectLst/>
              <a:uLnTx/>
              <a:uFillTx/>
              <a:latin typeface="Flanders Art Sans"/>
              <a:ea typeface="+mn-ea"/>
              <a:cs typeface="+mn-cs"/>
            </a:endParaRPr>
          </a:p>
        </p:txBody>
      </p:sp>
      <p:pic>
        <p:nvPicPr>
          <p:cNvPr id="4" name="Tijdelijke aanduiding voor inhoud 5">
            <a:extLst>
              <a:ext uri="{FF2B5EF4-FFF2-40B4-BE49-F238E27FC236}">
                <a16:creationId xmlns:a16="http://schemas.microsoft.com/office/drawing/2014/main" id="{DAA2D4FC-8FCD-28FF-1C95-5D8F972545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9827" y="3284557"/>
            <a:ext cx="16242758" cy="10338085"/>
          </a:xfrm>
          <a:prstGeom prst="rect">
            <a:avLst/>
          </a:prstGeom>
        </p:spPr>
      </p:pic>
    </p:spTree>
    <p:extLst>
      <p:ext uri="{BB962C8B-B14F-4D97-AF65-F5344CB8AC3E}">
        <p14:creationId xmlns:p14="http://schemas.microsoft.com/office/powerpoint/2010/main" val="162387087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BEB1B-8F8E-0203-5710-40C2E990B32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1795F7E-D0A5-664B-92DE-9954D4BED09C}"/>
              </a:ext>
            </a:extLst>
          </p:cNvPr>
          <p:cNvSpPr>
            <a:spLocks noGrp="1"/>
          </p:cNvSpPr>
          <p:nvPr>
            <p:ph type="ctrTitle"/>
          </p:nvPr>
        </p:nvSpPr>
        <p:spPr/>
        <p:txBody>
          <a:bodyPr/>
          <a:lstStyle/>
          <a:p>
            <a:r>
              <a:rPr lang="nl-BE" dirty="0"/>
              <a:t>Voorbeeld VIK</a:t>
            </a:r>
          </a:p>
        </p:txBody>
      </p:sp>
      <p:pic>
        <p:nvPicPr>
          <p:cNvPr id="6" name="Graphic 5">
            <a:extLst>
              <a:ext uri="{FF2B5EF4-FFF2-40B4-BE49-F238E27FC236}">
                <a16:creationId xmlns:a16="http://schemas.microsoft.com/office/drawing/2014/main" id="{6CA05522-5713-867A-5BFC-AF2ABF3A1AC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spTree>
    <p:extLst>
      <p:ext uri="{BB962C8B-B14F-4D97-AF65-F5344CB8AC3E}">
        <p14:creationId xmlns:p14="http://schemas.microsoft.com/office/powerpoint/2010/main" val="15728548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22AD2-D8E6-5D70-D9CA-7F3D0336B8B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2DBF16A-0C37-CFA5-9678-6F86D34BFF50}"/>
              </a:ext>
            </a:extLst>
          </p:cNvPr>
          <p:cNvSpPr>
            <a:spLocks noGrp="1"/>
          </p:cNvSpPr>
          <p:nvPr>
            <p:ph type="ctrTitle"/>
          </p:nvPr>
        </p:nvSpPr>
        <p:spPr/>
        <p:txBody>
          <a:bodyPr/>
          <a:lstStyle/>
          <a:p>
            <a:r>
              <a:rPr lang="nl-BE" dirty="0"/>
              <a:t>Voorbeeld VIK producten</a:t>
            </a:r>
          </a:p>
        </p:txBody>
      </p:sp>
      <p:pic>
        <p:nvPicPr>
          <p:cNvPr id="6" name="Graphic 5">
            <a:extLst>
              <a:ext uri="{FF2B5EF4-FFF2-40B4-BE49-F238E27FC236}">
                <a16:creationId xmlns:a16="http://schemas.microsoft.com/office/drawing/2014/main" id="{6687A7E3-5E7E-872D-23E8-C0F2FAE8955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4" name="Tijdelijke aanduiding voor inhoud 3">
            <a:extLst>
              <a:ext uri="{FF2B5EF4-FFF2-40B4-BE49-F238E27FC236}">
                <a16:creationId xmlns:a16="http://schemas.microsoft.com/office/drawing/2014/main" id="{B681D301-DC1D-7AEE-C798-717D5D47FC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4096" y="2987978"/>
            <a:ext cx="14698656" cy="10518810"/>
          </a:xfrm>
          <a:prstGeom prst="rect">
            <a:avLst/>
          </a:prstGeom>
        </p:spPr>
      </p:pic>
    </p:spTree>
    <p:extLst>
      <p:ext uri="{BB962C8B-B14F-4D97-AF65-F5344CB8AC3E}">
        <p14:creationId xmlns:p14="http://schemas.microsoft.com/office/powerpoint/2010/main" val="286187198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9E8CD-E985-547F-960B-C186F34FC16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A0CA73F-F7D2-0884-3EC5-4A72ADA1EF0F}"/>
              </a:ext>
            </a:extLst>
          </p:cNvPr>
          <p:cNvSpPr>
            <a:spLocks noGrp="1"/>
          </p:cNvSpPr>
          <p:nvPr>
            <p:ph type="ctrTitle"/>
          </p:nvPr>
        </p:nvSpPr>
        <p:spPr/>
        <p:txBody>
          <a:bodyPr/>
          <a:lstStyle/>
          <a:p>
            <a:endParaRPr lang="nl-BE" dirty="0"/>
          </a:p>
        </p:txBody>
      </p:sp>
      <p:pic>
        <p:nvPicPr>
          <p:cNvPr id="6" name="Graphic 5">
            <a:extLst>
              <a:ext uri="{FF2B5EF4-FFF2-40B4-BE49-F238E27FC236}">
                <a16:creationId xmlns:a16="http://schemas.microsoft.com/office/drawing/2014/main" id="{31C4E099-8527-705F-9370-B717ABDDFF2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76413" y="8010000"/>
            <a:ext cx="5706000" cy="5706000"/>
          </a:xfrm>
          <a:prstGeom prst="rect">
            <a:avLst/>
          </a:prstGeom>
        </p:spPr>
      </p:pic>
      <p:pic>
        <p:nvPicPr>
          <p:cNvPr id="3" name="Tijdelijke aanduiding voor inhoud 4">
            <a:extLst>
              <a:ext uri="{FF2B5EF4-FFF2-40B4-BE49-F238E27FC236}">
                <a16:creationId xmlns:a16="http://schemas.microsoft.com/office/drawing/2014/main" id="{6E7F0808-F395-63EB-EA12-971FBF5C3D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4783" y="2860976"/>
            <a:ext cx="15473169" cy="10855024"/>
          </a:xfrm>
          <a:prstGeom prst="rect">
            <a:avLst/>
          </a:prstGeom>
        </p:spPr>
      </p:pic>
    </p:spTree>
    <p:extLst>
      <p:ext uri="{BB962C8B-B14F-4D97-AF65-F5344CB8AC3E}">
        <p14:creationId xmlns:p14="http://schemas.microsoft.com/office/powerpoint/2010/main" val="414454926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A7DA2B6D-A98E-CC83-195F-90613200FB3C}"/>
              </a:ext>
            </a:extLst>
          </p:cNvPr>
          <p:cNvSpPr>
            <a:spLocks noGrp="1"/>
          </p:cNvSpPr>
          <p:nvPr>
            <p:ph type="pic" sz="quarter" idx="11"/>
          </p:nvPr>
        </p:nvSpPr>
        <p:spPr/>
        <p:txBody>
          <a:bodyPr/>
          <a:lstStyle/>
          <a:p>
            <a:r>
              <a:rPr lang="nl-BE" dirty="0"/>
              <a:t>VRAGEN ?????????</a:t>
            </a:r>
          </a:p>
        </p:txBody>
      </p:sp>
      <p:sp>
        <p:nvSpPr>
          <p:cNvPr id="3" name="Tijdelijke aanduiding voor inhoud 2">
            <a:extLst>
              <a:ext uri="{FF2B5EF4-FFF2-40B4-BE49-F238E27FC236}">
                <a16:creationId xmlns:a16="http://schemas.microsoft.com/office/drawing/2014/main" id="{D648D58C-8769-F5B7-F71B-90905ADE9E4C}"/>
              </a:ext>
            </a:extLst>
          </p:cNvPr>
          <p:cNvSpPr txBox="1">
            <a:spLocks/>
          </p:cNvSpPr>
          <p:nvPr/>
        </p:nvSpPr>
        <p:spPr>
          <a:xfrm>
            <a:off x="4820590" y="2816352"/>
            <a:ext cx="14198930" cy="5342962"/>
          </a:xfrm>
          <a:prstGeom prst="rect">
            <a:avLst/>
          </a:prstGeom>
        </p:spPr>
        <p:txBody>
          <a:bodyPr/>
          <a:lst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BE" dirty="0"/>
              <a:t>Zie ook website GPD: www.g-o.be/preventie</a:t>
            </a:r>
          </a:p>
          <a:p>
            <a:r>
              <a:rPr lang="nl-BE" dirty="0"/>
              <a:t>Zie ook website FOD WASO</a:t>
            </a:r>
          </a:p>
          <a:p>
            <a:r>
              <a:rPr lang="nl-BE" dirty="0"/>
              <a:t>Zie ook website NAVB</a:t>
            </a:r>
          </a:p>
          <a:p>
            <a:r>
              <a:rPr lang="nl-BE" dirty="0"/>
              <a:t>Twijfel niet advies te vragen aan GPD</a:t>
            </a:r>
          </a:p>
          <a:p>
            <a:r>
              <a:rPr lang="nl-BE" dirty="0"/>
              <a:t>Zie ook: </a:t>
            </a:r>
            <a:r>
              <a:rPr lang="nl-BE" dirty="0">
                <a:hlinkClick r:id="rId2"/>
              </a:rPr>
              <a:t>www.napofilm.net</a:t>
            </a:r>
            <a:endParaRPr lang="nl-BE" dirty="0"/>
          </a:p>
          <a:p>
            <a:endParaRPr lang="nl-BE" dirty="0"/>
          </a:p>
          <a:p>
            <a:endParaRPr lang="nl-BE" dirty="0"/>
          </a:p>
          <a:p>
            <a:r>
              <a:rPr lang="nl-BE" dirty="0"/>
              <a:t>Of tijdens het netwerkmoment op 28/04</a:t>
            </a:r>
          </a:p>
          <a:p>
            <a:endParaRPr lang="nl-BE" dirty="0"/>
          </a:p>
        </p:txBody>
      </p:sp>
      <p:pic>
        <p:nvPicPr>
          <p:cNvPr id="7" name="Afbeelding 6">
            <a:extLst>
              <a:ext uri="{FF2B5EF4-FFF2-40B4-BE49-F238E27FC236}">
                <a16:creationId xmlns:a16="http://schemas.microsoft.com/office/drawing/2014/main" id="{F154E151-1104-D303-98AC-3CAD9942C9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42528" y="6858000"/>
            <a:ext cx="5376597" cy="3024336"/>
          </a:xfrm>
          <a:prstGeom prst="rect">
            <a:avLst/>
          </a:prstGeom>
        </p:spPr>
      </p:pic>
    </p:spTree>
    <p:extLst>
      <p:ext uri="{BB962C8B-B14F-4D97-AF65-F5344CB8AC3E}">
        <p14:creationId xmlns:p14="http://schemas.microsoft.com/office/powerpoint/2010/main" val="182108451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14162578"/>
      </p:ext>
    </p:extLst>
  </p:cSld>
  <p:clrMapOvr>
    <a:masterClrMapping/>
  </p:clrMapOvr>
</p:sld>
</file>

<file path=ppt/theme/theme1.xml><?xml version="1.0" encoding="utf-8"?>
<a:theme xmlns:a="http://schemas.openxmlformats.org/drawingml/2006/main" name="Kantoorthema">
  <a:themeElements>
    <a:clrScheme name="GO!">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 FlandersArt">
      <a:majorFont>
        <a:latin typeface="Flanders Art Sans Condensed Bold"/>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landers Art Sans"/>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27</Value>
      <Value>1</Value>
      <Value>14</Value>
    </TaxCatchAll>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GOPRO-1830562155-19898</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https://gemeenschapsonderwijs.sharepoint.com/sites/prodoc/_layouts/15/DocIdRedir.aspx?ID=GOPRO-1830562155-19898</Url>
      <Description>GOPRO-1830562155-19898</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documentManagement>
</p:properties>
</file>

<file path=customXml/itemProps1.xml><?xml version="1.0" encoding="utf-8"?>
<ds:datastoreItem xmlns:ds="http://schemas.openxmlformats.org/officeDocument/2006/customXml" ds:itemID="{05E65345-A321-491F-8216-285F902E66FE}">
  <ds:schemaRefs>
    <ds:schemaRef ds:uri="http://schemas.microsoft.com/sharepoint/v3/contenttype/forms"/>
  </ds:schemaRefs>
</ds:datastoreItem>
</file>

<file path=customXml/itemProps2.xml><?xml version="1.0" encoding="utf-8"?>
<ds:datastoreItem xmlns:ds="http://schemas.openxmlformats.org/officeDocument/2006/customXml" ds:itemID="{FE384D7B-047E-4F9B-9287-0BFA59186F34}"/>
</file>

<file path=customXml/itemProps3.xml><?xml version="1.0" encoding="utf-8"?>
<ds:datastoreItem xmlns:ds="http://schemas.openxmlformats.org/officeDocument/2006/customXml" ds:itemID="{B5B817CB-204E-4C88-ABD8-80B025A5578F}">
  <ds:schemaRefs>
    <ds:schemaRef ds:uri="http://schemas.microsoft.com/sharepoint/events"/>
  </ds:schemaRefs>
</ds:datastoreItem>
</file>

<file path=customXml/itemProps4.xml><?xml version="1.0" encoding="utf-8"?>
<ds:datastoreItem xmlns:ds="http://schemas.openxmlformats.org/officeDocument/2006/customXml" ds:itemID="{98EB5F29-041E-453A-A6F5-5DD34E6C2521}">
  <ds:schemaRefs>
    <ds:schemaRef ds:uri="http://purl.org/dc/terms/"/>
    <ds:schemaRef ds:uri="68ae350d-59fa-45a2-a2f7-7bb9f21f6a8e"/>
    <ds:schemaRef ds:uri="http://schemas.microsoft.com/office/2006/documentManagement/types"/>
    <ds:schemaRef ds:uri="http://www.w3.org/XML/1998/namespace"/>
    <ds:schemaRef ds:uri="http://purl.org/dc/dcmitype/"/>
    <ds:schemaRef ds:uri="http://purl.org/dc/elements/1.1/"/>
    <ds:schemaRef ds:uri="1b0cd137-ec00-41eb-b7e0-b8a74c48a62b"/>
    <ds:schemaRef ds:uri="a086dee6-d02d-42e2-bf01-1b495b990ed4"/>
    <ds:schemaRef ds:uri="http://schemas.microsoft.com/office/2006/metadata/properties"/>
    <ds:schemaRef ds:uri="http://schemas.microsoft.com/office/infopath/2007/PartnerControls"/>
    <ds:schemaRef ds:uri="http://schemas.openxmlformats.org/package/2006/metadata/core-properties"/>
    <ds:schemaRef ds:uri="90099885-9432-4caf-9870-10dd17e557ce"/>
    <ds:schemaRef ds:uri="cfc230b1-6dd3-467a-8fcc-dfa9df38b740"/>
  </ds:schemaRefs>
</ds:datastoreItem>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otalTime>0</TotalTime>
  <Words>2329</Words>
  <Application>Microsoft Office PowerPoint</Application>
  <PresentationFormat>Aangepast</PresentationFormat>
  <Paragraphs>621</Paragraphs>
  <Slides>82</Slides>
  <Notes>0</Notes>
  <HiddenSlides>0</HiddenSlides>
  <MMClips>1</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82</vt:i4>
      </vt:variant>
    </vt:vector>
  </HeadingPairs>
  <TitlesOfParts>
    <vt:vector size="90" baseType="lpstr">
      <vt:lpstr>Arial</vt:lpstr>
      <vt:lpstr>Calibri</vt:lpstr>
      <vt:lpstr>Flanders Art Sans</vt:lpstr>
      <vt:lpstr>Flanders Art Sans Condensed</vt:lpstr>
      <vt:lpstr>Flanders Art Sans Condensed Bold</vt:lpstr>
      <vt:lpstr>Wingdings</vt:lpstr>
      <vt:lpstr>Wingdings 2</vt:lpstr>
      <vt:lpstr>Kantoorthema</vt:lpstr>
      <vt:lpstr>RISICO WERKPLAATSEN RISICO PRAKTIJKLOKALEN EN LABO Arbeidshygiene</vt:lpstr>
      <vt:lpstr>Inhoud</vt:lpstr>
      <vt:lpstr>Regelgeving</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Inrichting WP, praktijklokalen, labo</vt:lpstr>
      <vt:lpstr>Gevaarlijke producten labo preventie</vt:lpstr>
      <vt:lpstr>Inrichting WP, praktijklokalen, labo</vt:lpstr>
      <vt:lpstr>Veiligheidsinstructies gevaarlijke stoffen en preparaten – Labo - opslag</vt:lpstr>
      <vt:lpstr>Veiligheidsinstructies gevaarlijke stoffen  en preparaten – Labo - gebruik</vt:lpstr>
      <vt:lpstr>Gewone klaslokalen: BS, SEC. enz.</vt:lpstr>
      <vt:lpstr>Gewone klaslokalen: BS, SEC. enz.</vt:lpstr>
      <vt:lpstr>Inrichting WP, praktijklokalen, labo</vt:lpstr>
      <vt:lpstr>Stookplaats</vt:lpstr>
      <vt:lpstr>Ventilatie</vt:lpstr>
      <vt:lpstr>Soorten ventilatiesystemen</vt:lpstr>
      <vt:lpstr>Soorten ventilatiesystemen</vt:lpstr>
      <vt:lpstr>Soorten ventilatiesystemen</vt:lpstr>
      <vt:lpstr>Systeem A</vt:lpstr>
      <vt:lpstr>Systeem B</vt:lpstr>
      <vt:lpstr>Systeem C/C+</vt:lpstr>
      <vt:lpstr>Systeem C/C+</vt:lpstr>
      <vt:lpstr>Systeem D</vt:lpstr>
      <vt:lpstr>Systeem D</vt:lpstr>
      <vt:lpstr>Ventilatie in nieuwe schoolgebouwen</vt:lpstr>
      <vt:lpstr>Ventileren in coronatijd</vt:lpstr>
      <vt:lpstr>Ventileren in coronatijd</vt:lpstr>
      <vt:lpstr>Luchtreinigers in klaslokalen</vt:lpstr>
      <vt:lpstr>Specifieke risico’s handgereedschap </vt:lpstr>
      <vt:lpstr>Specifieke risico’s apparaten/toestellen </vt:lpstr>
      <vt:lpstr> Specifieke risico’s bedieningsorganen</vt:lpstr>
      <vt:lpstr>Specifieke risico’s machines / apparaten</vt:lpstr>
      <vt:lpstr>Signalering en pictogrammen</vt:lpstr>
      <vt:lpstr>Signalering algemeen</vt:lpstr>
      <vt:lpstr>Verbodsborden voorbeelden</vt:lpstr>
      <vt:lpstr>Waarschuwingsborden voorbeelden</vt:lpstr>
      <vt:lpstr>Verbodsborden voorbeelden</vt:lpstr>
      <vt:lpstr>Redingsborden voorbeelden (oude)</vt:lpstr>
      <vt:lpstr>Verbodsborden voorbeelden (nieuwe)</vt:lpstr>
      <vt:lpstr>Brandbestrijding voorbeelden</vt:lpstr>
      <vt:lpstr>Manuele signalering</vt:lpstr>
      <vt:lpstr>Kleurcodes gascilinders</vt:lpstr>
      <vt:lpstr>Kleuren specifieke leidingen</vt:lpstr>
      <vt:lpstr> Veiligheidsinstructiekaarten arbeidsmiddelen</vt:lpstr>
      <vt:lpstr>Veiligheidsinstructiekaart (VIK) opmaak</vt:lpstr>
      <vt:lpstr>PowerPoint-presentatie</vt:lpstr>
      <vt:lpstr>Voorbeeld VIK</vt:lpstr>
      <vt:lpstr>Voorbeeld VIK</vt:lpstr>
      <vt:lpstr>Veiligheidsinstructies gevaarlijke stoffen en preparaten – Labo - Onderhoud</vt:lpstr>
      <vt:lpstr> Gevaarlijke producten nieuwe regelgeving Etiket, symbool / pictogram</vt:lpstr>
      <vt:lpstr>      Ter info: oude en nieuwe symbolen</vt:lpstr>
      <vt:lpstr>Ter info: voorbeeld nieuw etiket gevaarlijke stoffen</vt:lpstr>
      <vt:lpstr>Voorbeeld VIK producten</vt:lpstr>
      <vt:lpstr>Voorbeeld VIK producten</vt:lpstr>
      <vt:lpstr>Werkplaatsreglementen</vt:lpstr>
      <vt:lpstr>Werkplaatsreglement</vt:lpstr>
      <vt:lpstr>Werkpostfiches en controlelijsten</vt:lpstr>
      <vt:lpstr>Werkpostfiches: belang gebruik?</vt:lpstr>
      <vt:lpstr>Voorbeeld werkpostfiche </vt:lpstr>
      <vt:lpstr>Voorbeeld werkpostfiche (vervolg)</vt:lpstr>
      <vt:lpstr>Voorbeeld VIK</vt:lpstr>
      <vt:lpstr>Voorbeeld VIK producten</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Risico werkplaatsen - versie 2025</dc:title>
  <dc:creator>Ruben Horemans</dc:creator>
  <cp:lastModifiedBy>Geert Beeckmans</cp:lastModifiedBy>
  <cp:revision>11</cp:revision>
  <dcterms:created xsi:type="dcterms:W3CDTF">2024-01-04T12:54:37Z</dcterms:created>
  <dcterms:modified xsi:type="dcterms:W3CDTF">2025-03-08T09:47:24Z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BoxJaar">
    <vt:lpwstr/>
  </property>
  <property fmtid="{D5CDD505-2E9C-101B-9397-08002B2CF9AE}" pid="4" name="MediaServiceImageTags">
    <vt:lpwstr/>
  </property>
  <property fmtid="{D5CDD505-2E9C-101B-9397-08002B2CF9AE}" pid="5" name="GOBoxStatusDocument">
    <vt:lpwstr/>
  </property>
  <property fmtid="{D5CDD505-2E9C-101B-9397-08002B2CF9AE}" pid="6" name="GOBoxAfdeling">
    <vt:lpwstr/>
  </property>
  <property fmtid="{D5CDD505-2E9C-101B-9397-08002B2CF9AE}" pid="7" name="Campagnenaam">
    <vt:lpwstr/>
  </property>
  <property fmtid="{D5CDD505-2E9C-101B-9397-08002B2CF9AE}" pid="8" name="GOProPublicatiestatus">
    <vt:lpwstr>1;#Online|5d773375-47c0-4896-afa8-6eac5ed3e165</vt:lpwstr>
  </property>
  <property fmtid="{D5CDD505-2E9C-101B-9397-08002B2CF9AE}" pid="9" name="GOProOnderwijsniveaus">
    <vt:lpwstr>14;#Alle onderwijsniveaus|2fe7c676-0ce6-4fab-b265-4b19c15279a5</vt:lpwstr>
  </property>
  <property fmtid="{D5CDD505-2E9C-101B-9397-08002B2CF9AE}" pid="10" name="_dlc_DocIdItemGuid">
    <vt:lpwstr>02370a15-b103-4eda-9a4e-b093eb82e4d8</vt:lpwstr>
  </property>
  <property fmtid="{D5CDD505-2E9C-101B-9397-08002B2CF9AE}" pid="11" name="GOProOorsprong">
    <vt:lpwstr/>
  </property>
  <property fmtid="{D5CDD505-2E9C-101B-9397-08002B2CF9AE}" pid="12" name="GOProThemas">
    <vt:lpwstr>27;#Preventie|00aa7f27-fbf1-4e92-ba0a-40ec8d784003</vt:lpwstr>
  </property>
  <property fmtid="{D5CDD505-2E9C-101B-9397-08002B2CF9AE}" pid="13" name="GOProSchooljaar">
    <vt:lpwstr/>
  </property>
  <property fmtid="{D5CDD505-2E9C-101B-9397-08002B2CF9AE}" pid="14" name="GOProJaar">
    <vt:lpwstr/>
  </property>
</Properties>
</file>