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Override PartName="/docProps/core.xml" ContentType="application/vnd.openxmlformats-package.core-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9" r:id="rId4"/>
    <p:sldId id="258" r:id="rId5"/>
    <p:sldId id="259" r:id="rId6"/>
    <p:sldId id="260" r:id="rId7"/>
    <p:sldId id="277" r:id="rId8"/>
    <p:sldId id="261" r:id="rId9"/>
    <p:sldId id="262" r:id="rId10"/>
    <p:sldId id="263" r:id="rId11"/>
    <p:sldId id="264" r:id="rId12"/>
    <p:sldId id="265" r:id="rId13"/>
    <p:sldId id="267" r:id="rId14"/>
    <p:sldId id="266" r:id="rId15"/>
    <p:sldId id="268" r:id="rId16"/>
    <p:sldId id="269" r:id="rId17"/>
    <p:sldId id="270" r:id="rId18"/>
    <p:sldId id="278" r:id="rId19"/>
    <p:sldId id="271" r:id="rId20"/>
    <p:sldId id="272" r:id="rId21"/>
    <p:sldId id="273" r:id="rId22"/>
    <p:sldId id="274" r:id="rId23"/>
    <p:sldId id="275" r:id="rId24"/>
    <p:sldId id="276" r:id="rId25"/>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1" autoAdjust="0"/>
    <p:restoredTop sz="94660"/>
  </p:normalViewPr>
  <p:slideViewPr>
    <p:cSldViewPr snapToGrid="0">
      <p:cViewPr varScale="1">
        <p:scale>
          <a:sx n="67" d="100"/>
          <a:sy n="67" d="100"/>
        </p:scale>
        <p:origin x="6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ien Milis" userId="6cea726e-5e0a-4f54-9106-5177eaf8c521" providerId="ADAL" clId="{8526EDB1-9E36-4AA6-9CFA-4A969DFEE5E9}"/>
    <pc:docChg chg="custSel modSld">
      <pc:chgData name="Carolien Milis" userId="6cea726e-5e0a-4f54-9106-5177eaf8c521" providerId="ADAL" clId="{8526EDB1-9E36-4AA6-9CFA-4A969DFEE5E9}" dt="2023-10-03T07:16:37.737" v="4" actId="20577"/>
      <pc:docMkLst>
        <pc:docMk/>
      </pc:docMkLst>
      <pc:sldChg chg="modSp mod">
        <pc:chgData name="Carolien Milis" userId="6cea726e-5e0a-4f54-9106-5177eaf8c521" providerId="ADAL" clId="{8526EDB1-9E36-4AA6-9CFA-4A969DFEE5E9}" dt="2023-10-03T07:16:37.737" v="4" actId="20577"/>
        <pc:sldMkLst>
          <pc:docMk/>
          <pc:sldMk cId="2485586248" sldId="261"/>
        </pc:sldMkLst>
        <pc:spChg chg="mod">
          <ac:chgData name="Carolien Milis" userId="6cea726e-5e0a-4f54-9106-5177eaf8c521" providerId="ADAL" clId="{8526EDB1-9E36-4AA6-9CFA-4A969DFEE5E9}" dt="2023-10-03T07:16:37.737" v="4" actId="20577"/>
          <ac:spMkLst>
            <pc:docMk/>
            <pc:sldMk cId="2485586248" sldId="261"/>
            <ac:spMk id="3" creationId="{8AFD39E3-DF33-1965-463B-8533654D4A12}"/>
          </ac:spMkLst>
        </pc:spChg>
      </pc:sldChg>
      <pc:sldChg chg="modSp mod">
        <pc:chgData name="Carolien Milis" userId="6cea726e-5e0a-4f54-9106-5177eaf8c521" providerId="ADAL" clId="{8526EDB1-9E36-4AA6-9CFA-4A969DFEE5E9}" dt="2023-10-03T07:15:42.552" v="0" actId="313"/>
        <pc:sldMkLst>
          <pc:docMk/>
          <pc:sldMk cId="2778012402" sldId="273"/>
        </pc:sldMkLst>
        <pc:spChg chg="mod">
          <ac:chgData name="Carolien Milis" userId="6cea726e-5e0a-4f54-9106-5177eaf8c521" providerId="ADAL" clId="{8526EDB1-9E36-4AA6-9CFA-4A969DFEE5E9}" dt="2023-10-03T07:15:42.552" v="0" actId="313"/>
          <ac:spMkLst>
            <pc:docMk/>
            <pc:sldMk cId="2778012402" sldId="273"/>
            <ac:spMk id="2" creationId="{CEA4DA99-BF4F-DF7A-1385-A2D8978EAF9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39CC5A-0EA1-401A-AAE7-E6FBC92FB509}"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328FECB7-324A-43E7-9FE9-7F355A3F4067}">
      <dgm:prSet/>
      <dgm:spPr/>
      <dgm:t>
        <a:bodyPr/>
        <a:lstStyle/>
        <a:p>
          <a:r>
            <a:rPr lang="nl-NL" dirty="0"/>
            <a:t>Voor: Participerende leraren bespreken samen criteria</a:t>
          </a:r>
          <a:endParaRPr lang="en-US" dirty="0"/>
        </a:p>
      </dgm:t>
    </dgm:pt>
    <dgm:pt modelId="{5D634348-8E10-44CD-99F4-5AD743C20F9F}" type="parTrans" cxnId="{77BBCED6-908B-4CD1-BE12-98BB49159996}">
      <dgm:prSet/>
      <dgm:spPr/>
      <dgm:t>
        <a:bodyPr/>
        <a:lstStyle/>
        <a:p>
          <a:endParaRPr lang="en-US"/>
        </a:p>
      </dgm:t>
    </dgm:pt>
    <dgm:pt modelId="{6CAA5C30-A5EF-416B-9073-C48B382CAC15}" type="sibTrans" cxnId="{77BBCED6-908B-4CD1-BE12-98BB49159996}">
      <dgm:prSet/>
      <dgm:spPr/>
      <dgm:t>
        <a:bodyPr/>
        <a:lstStyle/>
        <a:p>
          <a:endParaRPr lang="en-US"/>
        </a:p>
      </dgm:t>
    </dgm:pt>
    <dgm:pt modelId="{C41C8A99-3E10-46A6-9A2A-9FC26134160E}">
      <dgm:prSet/>
      <dgm:spPr/>
      <dgm:t>
        <a:bodyPr/>
        <a:lstStyle/>
        <a:p>
          <a:r>
            <a:rPr lang="nl-NL" dirty="0"/>
            <a:t>‘Tijdens’: Beoordeling / feedback  door overleg tussen participerende leraren</a:t>
          </a:r>
          <a:endParaRPr lang="en-US" dirty="0"/>
        </a:p>
      </dgm:t>
    </dgm:pt>
    <dgm:pt modelId="{B45A26A8-AA19-4A7D-AAC0-BE02933D8DAD}" type="parTrans" cxnId="{7A25C4FE-41A0-497E-9280-0722377C286E}">
      <dgm:prSet/>
      <dgm:spPr/>
      <dgm:t>
        <a:bodyPr/>
        <a:lstStyle/>
        <a:p>
          <a:endParaRPr lang="en-US"/>
        </a:p>
      </dgm:t>
    </dgm:pt>
    <dgm:pt modelId="{D59799A2-5B99-432B-9590-0A006C453113}" type="sibTrans" cxnId="{7A25C4FE-41A0-497E-9280-0722377C286E}">
      <dgm:prSet/>
      <dgm:spPr/>
      <dgm:t>
        <a:bodyPr/>
        <a:lstStyle/>
        <a:p>
          <a:endParaRPr lang="en-US"/>
        </a:p>
      </dgm:t>
    </dgm:pt>
    <dgm:pt modelId="{2A1FF561-3CDF-488F-A33E-574C3D0D8F16}">
      <dgm:prSet/>
      <dgm:spPr/>
      <dgm:t>
        <a:bodyPr/>
        <a:lstStyle/>
        <a:p>
          <a:r>
            <a:rPr lang="nl-NL" dirty="0"/>
            <a:t>‘Na’: Vakleraar eigen LBV is eindverantwoordelijke</a:t>
          </a:r>
          <a:endParaRPr lang="en-US" dirty="0"/>
        </a:p>
      </dgm:t>
    </dgm:pt>
    <dgm:pt modelId="{F24A4076-95B5-4183-9B43-C2E372EF134C}" type="parTrans" cxnId="{0D8F5416-B2C9-4494-97ED-2517570EB4E9}">
      <dgm:prSet/>
      <dgm:spPr/>
      <dgm:t>
        <a:bodyPr/>
        <a:lstStyle/>
        <a:p>
          <a:endParaRPr lang="nl-BE"/>
        </a:p>
      </dgm:t>
    </dgm:pt>
    <dgm:pt modelId="{0EDF375F-C646-4301-B939-9A06425EF18B}" type="sibTrans" cxnId="{0D8F5416-B2C9-4494-97ED-2517570EB4E9}">
      <dgm:prSet/>
      <dgm:spPr/>
      <dgm:t>
        <a:bodyPr/>
        <a:lstStyle/>
        <a:p>
          <a:endParaRPr lang="nl-BE"/>
        </a:p>
      </dgm:t>
    </dgm:pt>
    <dgm:pt modelId="{7FABCCE4-3D28-49BA-AB4A-7F2A44DAA25A}" type="pres">
      <dgm:prSet presAssocID="{6F39CC5A-0EA1-401A-AAE7-E6FBC92FB509}" presName="linear" presStyleCnt="0">
        <dgm:presLayoutVars>
          <dgm:animLvl val="lvl"/>
          <dgm:resizeHandles val="exact"/>
        </dgm:presLayoutVars>
      </dgm:prSet>
      <dgm:spPr/>
    </dgm:pt>
    <dgm:pt modelId="{B84B88BE-4968-4FFB-82CC-A6AC8DEA3D85}" type="pres">
      <dgm:prSet presAssocID="{328FECB7-324A-43E7-9FE9-7F355A3F4067}" presName="parentText" presStyleLbl="node1" presStyleIdx="0" presStyleCnt="3">
        <dgm:presLayoutVars>
          <dgm:chMax val="0"/>
          <dgm:bulletEnabled val="1"/>
        </dgm:presLayoutVars>
      </dgm:prSet>
      <dgm:spPr/>
    </dgm:pt>
    <dgm:pt modelId="{39FB480E-DBE8-4C48-8C70-1C2E0F564115}" type="pres">
      <dgm:prSet presAssocID="{6CAA5C30-A5EF-416B-9073-C48B382CAC15}" presName="spacer" presStyleCnt="0"/>
      <dgm:spPr/>
    </dgm:pt>
    <dgm:pt modelId="{BDB4F3CB-FB46-4B9E-BB96-155AFEB56314}" type="pres">
      <dgm:prSet presAssocID="{C41C8A99-3E10-46A6-9A2A-9FC26134160E}" presName="parentText" presStyleLbl="node1" presStyleIdx="1" presStyleCnt="3">
        <dgm:presLayoutVars>
          <dgm:chMax val="0"/>
          <dgm:bulletEnabled val="1"/>
        </dgm:presLayoutVars>
      </dgm:prSet>
      <dgm:spPr/>
    </dgm:pt>
    <dgm:pt modelId="{7494A44B-4E92-4926-9DA4-EA4F9C6535F5}" type="pres">
      <dgm:prSet presAssocID="{D59799A2-5B99-432B-9590-0A006C453113}" presName="spacer" presStyleCnt="0"/>
      <dgm:spPr/>
    </dgm:pt>
    <dgm:pt modelId="{131AC7E2-4948-4E20-9393-34EB2470CF34}" type="pres">
      <dgm:prSet presAssocID="{2A1FF561-3CDF-488F-A33E-574C3D0D8F16}" presName="parentText" presStyleLbl="node1" presStyleIdx="2" presStyleCnt="3">
        <dgm:presLayoutVars>
          <dgm:chMax val="0"/>
          <dgm:bulletEnabled val="1"/>
        </dgm:presLayoutVars>
      </dgm:prSet>
      <dgm:spPr/>
    </dgm:pt>
  </dgm:ptLst>
  <dgm:cxnLst>
    <dgm:cxn modelId="{0D8F5416-B2C9-4494-97ED-2517570EB4E9}" srcId="{6F39CC5A-0EA1-401A-AAE7-E6FBC92FB509}" destId="{2A1FF561-3CDF-488F-A33E-574C3D0D8F16}" srcOrd="2" destOrd="0" parTransId="{F24A4076-95B5-4183-9B43-C2E372EF134C}" sibTransId="{0EDF375F-C646-4301-B939-9A06425EF18B}"/>
    <dgm:cxn modelId="{06313463-EA73-46B7-9578-10334403AE72}" type="presOf" srcId="{328FECB7-324A-43E7-9FE9-7F355A3F4067}" destId="{B84B88BE-4968-4FFB-82CC-A6AC8DEA3D85}" srcOrd="0" destOrd="0" presId="urn:microsoft.com/office/officeart/2005/8/layout/vList2"/>
    <dgm:cxn modelId="{3D60DE77-CD7A-4D8A-8E83-9896D9AE3F64}" type="presOf" srcId="{C41C8A99-3E10-46A6-9A2A-9FC26134160E}" destId="{BDB4F3CB-FB46-4B9E-BB96-155AFEB56314}" srcOrd="0" destOrd="0" presId="urn:microsoft.com/office/officeart/2005/8/layout/vList2"/>
    <dgm:cxn modelId="{77BBCED6-908B-4CD1-BE12-98BB49159996}" srcId="{6F39CC5A-0EA1-401A-AAE7-E6FBC92FB509}" destId="{328FECB7-324A-43E7-9FE9-7F355A3F4067}" srcOrd="0" destOrd="0" parTransId="{5D634348-8E10-44CD-99F4-5AD743C20F9F}" sibTransId="{6CAA5C30-A5EF-416B-9073-C48B382CAC15}"/>
    <dgm:cxn modelId="{8108E3D9-5EA4-4618-BE5B-97E13BA81FF1}" type="presOf" srcId="{6F39CC5A-0EA1-401A-AAE7-E6FBC92FB509}" destId="{7FABCCE4-3D28-49BA-AB4A-7F2A44DAA25A}" srcOrd="0" destOrd="0" presId="urn:microsoft.com/office/officeart/2005/8/layout/vList2"/>
    <dgm:cxn modelId="{34DB95DF-19C6-499B-BA0C-C102B6F36120}" type="presOf" srcId="{2A1FF561-3CDF-488F-A33E-574C3D0D8F16}" destId="{131AC7E2-4948-4E20-9393-34EB2470CF34}" srcOrd="0" destOrd="0" presId="urn:microsoft.com/office/officeart/2005/8/layout/vList2"/>
    <dgm:cxn modelId="{7A25C4FE-41A0-497E-9280-0722377C286E}" srcId="{6F39CC5A-0EA1-401A-AAE7-E6FBC92FB509}" destId="{C41C8A99-3E10-46A6-9A2A-9FC26134160E}" srcOrd="1" destOrd="0" parTransId="{B45A26A8-AA19-4A7D-AAC0-BE02933D8DAD}" sibTransId="{D59799A2-5B99-432B-9590-0A006C453113}"/>
    <dgm:cxn modelId="{FA18A85A-04D5-46CD-81A7-BF7EB2F5172E}" type="presParOf" srcId="{7FABCCE4-3D28-49BA-AB4A-7F2A44DAA25A}" destId="{B84B88BE-4968-4FFB-82CC-A6AC8DEA3D85}" srcOrd="0" destOrd="0" presId="urn:microsoft.com/office/officeart/2005/8/layout/vList2"/>
    <dgm:cxn modelId="{28ED55D2-9BE6-4D7E-9FFE-66C18B32D4A7}" type="presParOf" srcId="{7FABCCE4-3D28-49BA-AB4A-7F2A44DAA25A}" destId="{39FB480E-DBE8-4C48-8C70-1C2E0F564115}" srcOrd="1" destOrd="0" presId="urn:microsoft.com/office/officeart/2005/8/layout/vList2"/>
    <dgm:cxn modelId="{80D9E276-A99E-4E4B-82A2-EAC88F8322A6}" type="presParOf" srcId="{7FABCCE4-3D28-49BA-AB4A-7F2A44DAA25A}" destId="{BDB4F3CB-FB46-4B9E-BB96-155AFEB56314}" srcOrd="2" destOrd="0" presId="urn:microsoft.com/office/officeart/2005/8/layout/vList2"/>
    <dgm:cxn modelId="{30BD9C04-1C72-43EF-8792-4892D5DB015D}" type="presParOf" srcId="{7FABCCE4-3D28-49BA-AB4A-7F2A44DAA25A}" destId="{7494A44B-4E92-4926-9DA4-EA4F9C6535F5}" srcOrd="3" destOrd="0" presId="urn:microsoft.com/office/officeart/2005/8/layout/vList2"/>
    <dgm:cxn modelId="{9E2B3CD1-9394-4D86-8D47-F44B49DFAF64}" type="presParOf" srcId="{7FABCCE4-3D28-49BA-AB4A-7F2A44DAA25A}" destId="{131AC7E2-4948-4E20-9393-34EB2470CF34}"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4B88BE-4968-4FFB-82CC-A6AC8DEA3D85}">
      <dsp:nvSpPr>
        <dsp:cNvPr id="0" name=""/>
        <dsp:cNvSpPr/>
      </dsp:nvSpPr>
      <dsp:spPr>
        <a:xfrm>
          <a:off x="0" y="113116"/>
          <a:ext cx="6002110" cy="11138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nl-NL" sz="2800" kern="1200" dirty="0"/>
            <a:t>Voor: Participerende leraren bespreken samen criteria</a:t>
          </a:r>
          <a:endParaRPr lang="en-US" sz="2800" kern="1200" dirty="0"/>
        </a:p>
      </dsp:txBody>
      <dsp:txXfrm>
        <a:off x="54373" y="167489"/>
        <a:ext cx="5893364" cy="1005094"/>
      </dsp:txXfrm>
    </dsp:sp>
    <dsp:sp modelId="{BDB4F3CB-FB46-4B9E-BB96-155AFEB56314}">
      <dsp:nvSpPr>
        <dsp:cNvPr id="0" name=""/>
        <dsp:cNvSpPr/>
      </dsp:nvSpPr>
      <dsp:spPr>
        <a:xfrm>
          <a:off x="0" y="1307597"/>
          <a:ext cx="6002110" cy="111384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nl-NL" sz="2800" kern="1200" dirty="0"/>
            <a:t>‘Tijdens’: Beoordeling / feedback  door overleg tussen participerende leraren</a:t>
          </a:r>
          <a:endParaRPr lang="en-US" sz="2800" kern="1200" dirty="0"/>
        </a:p>
      </dsp:txBody>
      <dsp:txXfrm>
        <a:off x="54373" y="1361970"/>
        <a:ext cx="5893364" cy="1005094"/>
      </dsp:txXfrm>
    </dsp:sp>
    <dsp:sp modelId="{131AC7E2-4948-4E20-9393-34EB2470CF34}">
      <dsp:nvSpPr>
        <dsp:cNvPr id="0" name=""/>
        <dsp:cNvSpPr/>
      </dsp:nvSpPr>
      <dsp:spPr>
        <a:xfrm>
          <a:off x="0" y="2502076"/>
          <a:ext cx="6002110" cy="111384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nl-NL" sz="2800" kern="1200" dirty="0"/>
            <a:t>‘Na’: Vakleraar eigen LBV is eindverantwoordelijke</a:t>
          </a:r>
          <a:endParaRPr lang="en-US" sz="2800" kern="1200" dirty="0"/>
        </a:p>
      </dsp:txBody>
      <dsp:txXfrm>
        <a:off x="54373" y="2556449"/>
        <a:ext cx="5893364" cy="100509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E7EE6BF-DEEB-6572-DDAD-EDA4FEDBBD35}"/>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nl-BE"/>
          </a:p>
        </p:txBody>
      </p:sp>
      <p:sp>
        <p:nvSpPr>
          <p:cNvPr id="3" name="Ondertitel 2">
            <a:extLst>
              <a:ext uri="{FF2B5EF4-FFF2-40B4-BE49-F238E27FC236}">
                <a16:creationId xmlns:a16="http://schemas.microsoft.com/office/drawing/2014/main" id="{3989EF63-4071-D843-D895-36FAD485027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nl-BE"/>
          </a:p>
        </p:txBody>
      </p:sp>
      <p:sp>
        <p:nvSpPr>
          <p:cNvPr id="4" name="Tijdelijke aanduiding voor datum 3">
            <a:extLst>
              <a:ext uri="{FF2B5EF4-FFF2-40B4-BE49-F238E27FC236}">
                <a16:creationId xmlns:a16="http://schemas.microsoft.com/office/drawing/2014/main" id="{9ED76478-1CFE-D209-0A22-B7AFDEC83903}"/>
              </a:ext>
            </a:extLst>
          </p:cNvPr>
          <p:cNvSpPr>
            <a:spLocks noGrp="1"/>
          </p:cNvSpPr>
          <p:nvPr>
            <p:ph type="dt" sz="half" idx="10"/>
          </p:nvPr>
        </p:nvSpPr>
        <p:spPr/>
        <p:txBody>
          <a:bodyPr/>
          <a:lstStyle/>
          <a:p>
            <a:fld id="{198E2DEC-7F1D-445E-8F9D-B385AB10C437}" type="datetimeFigureOut">
              <a:rPr lang="nl-BE" smtClean="0"/>
              <a:t>3/10/2023</a:t>
            </a:fld>
            <a:endParaRPr lang="nl-BE"/>
          </a:p>
        </p:txBody>
      </p:sp>
      <p:sp>
        <p:nvSpPr>
          <p:cNvPr id="5" name="Tijdelijke aanduiding voor voettekst 4">
            <a:extLst>
              <a:ext uri="{FF2B5EF4-FFF2-40B4-BE49-F238E27FC236}">
                <a16:creationId xmlns:a16="http://schemas.microsoft.com/office/drawing/2014/main" id="{0B09C32E-11A0-562A-A7B9-C8D0878A5AAC}"/>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09F65D21-E54D-995A-80E7-EAD6F0FBD7C7}"/>
              </a:ext>
            </a:extLst>
          </p:cNvPr>
          <p:cNvSpPr>
            <a:spLocks noGrp="1"/>
          </p:cNvSpPr>
          <p:nvPr>
            <p:ph type="sldNum" sz="quarter" idx="12"/>
          </p:nvPr>
        </p:nvSpPr>
        <p:spPr/>
        <p:txBody>
          <a:bodyPr/>
          <a:lstStyle/>
          <a:p>
            <a:fld id="{46BF1051-75B4-40D5-800C-72178E780B58}" type="slidenum">
              <a:rPr lang="nl-BE" smtClean="0"/>
              <a:t>‹nr.›</a:t>
            </a:fld>
            <a:endParaRPr lang="nl-BE"/>
          </a:p>
        </p:txBody>
      </p:sp>
    </p:spTree>
    <p:extLst>
      <p:ext uri="{BB962C8B-B14F-4D97-AF65-F5344CB8AC3E}">
        <p14:creationId xmlns:p14="http://schemas.microsoft.com/office/powerpoint/2010/main" val="37127476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A02A38F-71EF-F1D4-7D69-3708E2DAEC89}"/>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EF440DF9-7282-9DAE-835C-AFD119EE05E9}"/>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7E4DBFB7-FC0B-1830-963D-2AF71377B2B6}"/>
              </a:ext>
            </a:extLst>
          </p:cNvPr>
          <p:cNvSpPr>
            <a:spLocks noGrp="1"/>
          </p:cNvSpPr>
          <p:nvPr>
            <p:ph type="dt" sz="half" idx="10"/>
          </p:nvPr>
        </p:nvSpPr>
        <p:spPr/>
        <p:txBody>
          <a:bodyPr/>
          <a:lstStyle/>
          <a:p>
            <a:fld id="{198E2DEC-7F1D-445E-8F9D-B385AB10C437}" type="datetimeFigureOut">
              <a:rPr lang="nl-BE" smtClean="0"/>
              <a:t>3/10/2023</a:t>
            </a:fld>
            <a:endParaRPr lang="nl-BE"/>
          </a:p>
        </p:txBody>
      </p:sp>
      <p:sp>
        <p:nvSpPr>
          <p:cNvPr id="5" name="Tijdelijke aanduiding voor voettekst 4">
            <a:extLst>
              <a:ext uri="{FF2B5EF4-FFF2-40B4-BE49-F238E27FC236}">
                <a16:creationId xmlns:a16="http://schemas.microsoft.com/office/drawing/2014/main" id="{CE45E6DD-C6F7-C700-736D-67D033D4C572}"/>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9981C280-AFA7-56D3-0065-A0A27463ADD0}"/>
              </a:ext>
            </a:extLst>
          </p:cNvPr>
          <p:cNvSpPr>
            <a:spLocks noGrp="1"/>
          </p:cNvSpPr>
          <p:nvPr>
            <p:ph type="sldNum" sz="quarter" idx="12"/>
          </p:nvPr>
        </p:nvSpPr>
        <p:spPr/>
        <p:txBody>
          <a:bodyPr/>
          <a:lstStyle/>
          <a:p>
            <a:fld id="{46BF1051-75B4-40D5-800C-72178E780B58}" type="slidenum">
              <a:rPr lang="nl-BE" smtClean="0"/>
              <a:t>‹nr.›</a:t>
            </a:fld>
            <a:endParaRPr lang="nl-BE"/>
          </a:p>
        </p:txBody>
      </p:sp>
    </p:spTree>
    <p:extLst>
      <p:ext uri="{BB962C8B-B14F-4D97-AF65-F5344CB8AC3E}">
        <p14:creationId xmlns:p14="http://schemas.microsoft.com/office/powerpoint/2010/main" val="702629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0AD143F-C49E-0135-566C-318B672A2010}"/>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B31D8858-9A9E-64BC-CFF9-A644627709E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2C38DABF-1BBA-C042-5110-805D2F876B6A}"/>
              </a:ext>
            </a:extLst>
          </p:cNvPr>
          <p:cNvSpPr>
            <a:spLocks noGrp="1"/>
          </p:cNvSpPr>
          <p:nvPr>
            <p:ph type="dt" sz="half" idx="10"/>
          </p:nvPr>
        </p:nvSpPr>
        <p:spPr/>
        <p:txBody>
          <a:bodyPr/>
          <a:lstStyle/>
          <a:p>
            <a:fld id="{198E2DEC-7F1D-445E-8F9D-B385AB10C437}" type="datetimeFigureOut">
              <a:rPr lang="nl-BE" smtClean="0"/>
              <a:t>3/10/2023</a:t>
            </a:fld>
            <a:endParaRPr lang="nl-BE"/>
          </a:p>
        </p:txBody>
      </p:sp>
      <p:sp>
        <p:nvSpPr>
          <p:cNvPr id="5" name="Tijdelijke aanduiding voor voettekst 4">
            <a:extLst>
              <a:ext uri="{FF2B5EF4-FFF2-40B4-BE49-F238E27FC236}">
                <a16:creationId xmlns:a16="http://schemas.microsoft.com/office/drawing/2014/main" id="{4435CF90-5130-CD65-3D18-1E00F5DB3C76}"/>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35B0CFEE-C847-1D9A-8096-B41397E201F0}"/>
              </a:ext>
            </a:extLst>
          </p:cNvPr>
          <p:cNvSpPr>
            <a:spLocks noGrp="1"/>
          </p:cNvSpPr>
          <p:nvPr>
            <p:ph type="sldNum" sz="quarter" idx="12"/>
          </p:nvPr>
        </p:nvSpPr>
        <p:spPr/>
        <p:txBody>
          <a:bodyPr/>
          <a:lstStyle/>
          <a:p>
            <a:fld id="{46BF1051-75B4-40D5-800C-72178E780B58}" type="slidenum">
              <a:rPr lang="nl-BE" smtClean="0"/>
              <a:t>‹nr.›</a:t>
            </a:fld>
            <a:endParaRPr lang="nl-BE"/>
          </a:p>
        </p:txBody>
      </p:sp>
    </p:spTree>
    <p:extLst>
      <p:ext uri="{BB962C8B-B14F-4D97-AF65-F5344CB8AC3E}">
        <p14:creationId xmlns:p14="http://schemas.microsoft.com/office/powerpoint/2010/main" val="3678383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3897E6-6ABF-505D-4A7A-27B8A2A9706F}"/>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35D1772E-2549-1614-80B1-127EC602BC7F}"/>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a:extLst>
              <a:ext uri="{FF2B5EF4-FFF2-40B4-BE49-F238E27FC236}">
                <a16:creationId xmlns:a16="http://schemas.microsoft.com/office/drawing/2014/main" id="{50585062-B1CC-3C85-23AE-17D0D6728368}"/>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a:extLst>
              <a:ext uri="{FF2B5EF4-FFF2-40B4-BE49-F238E27FC236}">
                <a16:creationId xmlns:a16="http://schemas.microsoft.com/office/drawing/2014/main" id="{03CAA216-9FEB-92AE-B670-3B8BCA114135}"/>
              </a:ext>
            </a:extLst>
          </p:cNvPr>
          <p:cNvSpPr>
            <a:spLocks noGrp="1"/>
          </p:cNvSpPr>
          <p:nvPr>
            <p:ph type="dt" sz="half" idx="10"/>
          </p:nvPr>
        </p:nvSpPr>
        <p:spPr/>
        <p:txBody>
          <a:bodyPr/>
          <a:lstStyle/>
          <a:p>
            <a:fld id="{198E2DEC-7F1D-445E-8F9D-B385AB10C437}" type="datetimeFigureOut">
              <a:rPr lang="nl-BE" smtClean="0"/>
              <a:t>3/10/2023</a:t>
            </a:fld>
            <a:endParaRPr lang="nl-BE"/>
          </a:p>
        </p:txBody>
      </p:sp>
      <p:sp>
        <p:nvSpPr>
          <p:cNvPr id="6" name="Tijdelijke aanduiding voor voettekst 5">
            <a:extLst>
              <a:ext uri="{FF2B5EF4-FFF2-40B4-BE49-F238E27FC236}">
                <a16:creationId xmlns:a16="http://schemas.microsoft.com/office/drawing/2014/main" id="{23AC811C-F344-725E-112F-05A8F142F6A2}"/>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1AD0A3EA-A1A8-023D-1B80-AB679A568274}"/>
              </a:ext>
            </a:extLst>
          </p:cNvPr>
          <p:cNvSpPr>
            <a:spLocks noGrp="1"/>
          </p:cNvSpPr>
          <p:nvPr>
            <p:ph type="sldNum" sz="quarter" idx="12"/>
          </p:nvPr>
        </p:nvSpPr>
        <p:spPr/>
        <p:txBody>
          <a:bodyPr/>
          <a:lstStyle/>
          <a:p>
            <a:fld id="{46BF1051-75B4-40D5-800C-72178E780B58}" type="slidenum">
              <a:rPr lang="nl-BE" smtClean="0"/>
              <a:t>‹nr.›</a:t>
            </a:fld>
            <a:endParaRPr lang="nl-BE"/>
          </a:p>
        </p:txBody>
      </p:sp>
    </p:spTree>
    <p:extLst>
      <p:ext uri="{BB962C8B-B14F-4D97-AF65-F5344CB8AC3E}">
        <p14:creationId xmlns:p14="http://schemas.microsoft.com/office/powerpoint/2010/main" val="1412843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232FB1-5839-C08A-C98D-52154BEA2044}"/>
              </a:ext>
            </a:extLst>
          </p:cNvPr>
          <p:cNvSpPr>
            <a:spLocks noGrp="1"/>
          </p:cNvSpPr>
          <p:nvPr>
            <p:ph type="title"/>
          </p:nvPr>
        </p:nvSpPr>
        <p:spPr>
          <a:xfrm>
            <a:off x="839788" y="365125"/>
            <a:ext cx="10515600" cy="1325563"/>
          </a:xfrm>
        </p:spPr>
        <p:txBody>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499436B2-AB2D-BD8F-C7DA-0163E3F78D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94ADA564-65D8-736F-1F7C-F0B5C6F1DE0B}"/>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a:extLst>
              <a:ext uri="{FF2B5EF4-FFF2-40B4-BE49-F238E27FC236}">
                <a16:creationId xmlns:a16="http://schemas.microsoft.com/office/drawing/2014/main" id="{84840D8E-8F0F-BFE2-84D2-C16BBCD282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EA45B9BD-72AA-4C8B-AEEB-C6DA2AC0C6F4}"/>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a:extLst>
              <a:ext uri="{FF2B5EF4-FFF2-40B4-BE49-F238E27FC236}">
                <a16:creationId xmlns:a16="http://schemas.microsoft.com/office/drawing/2014/main" id="{DACD5854-6054-9C79-4CC3-5C9197B56F8B}"/>
              </a:ext>
            </a:extLst>
          </p:cNvPr>
          <p:cNvSpPr>
            <a:spLocks noGrp="1"/>
          </p:cNvSpPr>
          <p:nvPr>
            <p:ph type="dt" sz="half" idx="10"/>
          </p:nvPr>
        </p:nvSpPr>
        <p:spPr/>
        <p:txBody>
          <a:bodyPr/>
          <a:lstStyle/>
          <a:p>
            <a:fld id="{198E2DEC-7F1D-445E-8F9D-B385AB10C437}" type="datetimeFigureOut">
              <a:rPr lang="nl-BE" smtClean="0"/>
              <a:t>3/10/2023</a:t>
            </a:fld>
            <a:endParaRPr lang="nl-BE"/>
          </a:p>
        </p:txBody>
      </p:sp>
      <p:sp>
        <p:nvSpPr>
          <p:cNvPr id="8" name="Tijdelijke aanduiding voor voettekst 7">
            <a:extLst>
              <a:ext uri="{FF2B5EF4-FFF2-40B4-BE49-F238E27FC236}">
                <a16:creationId xmlns:a16="http://schemas.microsoft.com/office/drawing/2014/main" id="{7F45279E-7D73-F236-2549-499145D340A2}"/>
              </a:ext>
            </a:extLst>
          </p:cNvPr>
          <p:cNvSpPr>
            <a:spLocks noGrp="1"/>
          </p:cNvSpPr>
          <p:nvPr>
            <p:ph type="ftr" sz="quarter" idx="11"/>
          </p:nvPr>
        </p:nvSpPr>
        <p:spPr/>
        <p:txBody>
          <a:bodyPr/>
          <a:lstStyle/>
          <a:p>
            <a:endParaRPr lang="nl-BE"/>
          </a:p>
        </p:txBody>
      </p:sp>
      <p:sp>
        <p:nvSpPr>
          <p:cNvPr id="9" name="Tijdelijke aanduiding voor dianummer 8">
            <a:extLst>
              <a:ext uri="{FF2B5EF4-FFF2-40B4-BE49-F238E27FC236}">
                <a16:creationId xmlns:a16="http://schemas.microsoft.com/office/drawing/2014/main" id="{B976FC04-92A3-3DAE-AB7A-83F83ABC5305}"/>
              </a:ext>
            </a:extLst>
          </p:cNvPr>
          <p:cNvSpPr>
            <a:spLocks noGrp="1"/>
          </p:cNvSpPr>
          <p:nvPr>
            <p:ph type="sldNum" sz="quarter" idx="12"/>
          </p:nvPr>
        </p:nvSpPr>
        <p:spPr/>
        <p:txBody>
          <a:bodyPr/>
          <a:lstStyle/>
          <a:p>
            <a:fld id="{46BF1051-75B4-40D5-800C-72178E780B58}" type="slidenum">
              <a:rPr lang="nl-BE" smtClean="0"/>
              <a:t>‹nr.›</a:t>
            </a:fld>
            <a:endParaRPr lang="nl-BE"/>
          </a:p>
        </p:txBody>
      </p:sp>
    </p:spTree>
    <p:extLst>
      <p:ext uri="{BB962C8B-B14F-4D97-AF65-F5344CB8AC3E}">
        <p14:creationId xmlns:p14="http://schemas.microsoft.com/office/powerpoint/2010/main" val="40378226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BCC65F-6BFF-E17F-C6AD-F02E70384F86}"/>
              </a:ext>
            </a:extLst>
          </p:cNvPr>
          <p:cNvSpPr>
            <a:spLocks noGrp="1"/>
          </p:cNvSpPr>
          <p:nvPr>
            <p:ph type="title"/>
          </p:nvPr>
        </p:nvSpPr>
        <p:spPr/>
        <p:txBody>
          <a:bodyPr/>
          <a:lstStyle/>
          <a:p>
            <a:r>
              <a:rPr lang="nl-NL"/>
              <a:t>Klik om stijl te bewerken</a:t>
            </a:r>
            <a:endParaRPr lang="nl-BE"/>
          </a:p>
        </p:txBody>
      </p:sp>
      <p:sp>
        <p:nvSpPr>
          <p:cNvPr id="3" name="Tijdelijke aanduiding voor datum 2">
            <a:extLst>
              <a:ext uri="{FF2B5EF4-FFF2-40B4-BE49-F238E27FC236}">
                <a16:creationId xmlns:a16="http://schemas.microsoft.com/office/drawing/2014/main" id="{7E67CB3D-93BE-4FD6-CE44-C3CF81CE071E}"/>
              </a:ext>
            </a:extLst>
          </p:cNvPr>
          <p:cNvSpPr>
            <a:spLocks noGrp="1"/>
          </p:cNvSpPr>
          <p:nvPr>
            <p:ph type="dt" sz="half" idx="10"/>
          </p:nvPr>
        </p:nvSpPr>
        <p:spPr/>
        <p:txBody>
          <a:bodyPr/>
          <a:lstStyle/>
          <a:p>
            <a:fld id="{198E2DEC-7F1D-445E-8F9D-B385AB10C437}" type="datetimeFigureOut">
              <a:rPr lang="nl-BE" smtClean="0"/>
              <a:t>3/10/2023</a:t>
            </a:fld>
            <a:endParaRPr lang="nl-BE"/>
          </a:p>
        </p:txBody>
      </p:sp>
      <p:sp>
        <p:nvSpPr>
          <p:cNvPr id="4" name="Tijdelijke aanduiding voor voettekst 3">
            <a:extLst>
              <a:ext uri="{FF2B5EF4-FFF2-40B4-BE49-F238E27FC236}">
                <a16:creationId xmlns:a16="http://schemas.microsoft.com/office/drawing/2014/main" id="{95B317FC-8674-6FC4-8D2F-15F3A3EA4DBD}"/>
              </a:ext>
            </a:extLst>
          </p:cNvPr>
          <p:cNvSpPr>
            <a:spLocks noGrp="1"/>
          </p:cNvSpPr>
          <p:nvPr>
            <p:ph type="ftr" sz="quarter" idx="11"/>
          </p:nvPr>
        </p:nvSpPr>
        <p:spPr/>
        <p:txBody>
          <a:bodyPr/>
          <a:lstStyle/>
          <a:p>
            <a:endParaRPr lang="nl-BE"/>
          </a:p>
        </p:txBody>
      </p:sp>
      <p:sp>
        <p:nvSpPr>
          <p:cNvPr id="5" name="Tijdelijke aanduiding voor dianummer 4">
            <a:extLst>
              <a:ext uri="{FF2B5EF4-FFF2-40B4-BE49-F238E27FC236}">
                <a16:creationId xmlns:a16="http://schemas.microsoft.com/office/drawing/2014/main" id="{B5EFE361-C612-E9EA-4976-0695043814C3}"/>
              </a:ext>
            </a:extLst>
          </p:cNvPr>
          <p:cNvSpPr>
            <a:spLocks noGrp="1"/>
          </p:cNvSpPr>
          <p:nvPr>
            <p:ph type="sldNum" sz="quarter" idx="12"/>
          </p:nvPr>
        </p:nvSpPr>
        <p:spPr/>
        <p:txBody>
          <a:bodyPr/>
          <a:lstStyle/>
          <a:p>
            <a:fld id="{46BF1051-75B4-40D5-800C-72178E780B58}" type="slidenum">
              <a:rPr lang="nl-BE" smtClean="0"/>
              <a:t>‹nr.›</a:t>
            </a:fld>
            <a:endParaRPr lang="nl-BE"/>
          </a:p>
        </p:txBody>
      </p:sp>
    </p:spTree>
    <p:extLst>
      <p:ext uri="{BB962C8B-B14F-4D97-AF65-F5344CB8AC3E}">
        <p14:creationId xmlns:p14="http://schemas.microsoft.com/office/powerpoint/2010/main" val="1329284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8B489E1F-319A-CF46-9919-891D7E89FBB3}"/>
              </a:ext>
            </a:extLst>
          </p:cNvPr>
          <p:cNvSpPr>
            <a:spLocks noGrp="1"/>
          </p:cNvSpPr>
          <p:nvPr>
            <p:ph type="dt" sz="half" idx="10"/>
          </p:nvPr>
        </p:nvSpPr>
        <p:spPr/>
        <p:txBody>
          <a:bodyPr/>
          <a:lstStyle/>
          <a:p>
            <a:fld id="{198E2DEC-7F1D-445E-8F9D-B385AB10C437}" type="datetimeFigureOut">
              <a:rPr lang="nl-BE" smtClean="0"/>
              <a:t>3/10/2023</a:t>
            </a:fld>
            <a:endParaRPr lang="nl-BE"/>
          </a:p>
        </p:txBody>
      </p:sp>
      <p:sp>
        <p:nvSpPr>
          <p:cNvPr id="3" name="Tijdelijke aanduiding voor voettekst 2">
            <a:extLst>
              <a:ext uri="{FF2B5EF4-FFF2-40B4-BE49-F238E27FC236}">
                <a16:creationId xmlns:a16="http://schemas.microsoft.com/office/drawing/2014/main" id="{17807A05-7FDF-258A-4E0B-45BF7D7CB3D6}"/>
              </a:ext>
            </a:extLst>
          </p:cNvPr>
          <p:cNvSpPr>
            <a:spLocks noGrp="1"/>
          </p:cNvSpPr>
          <p:nvPr>
            <p:ph type="ftr" sz="quarter" idx="11"/>
          </p:nvPr>
        </p:nvSpPr>
        <p:spPr/>
        <p:txBody>
          <a:bodyPr/>
          <a:lstStyle/>
          <a:p>
            <a:endParaRPr lang="nl-BE"/>
          </a:p>
        </p:txBody>
      </p:sp>
      <p:sp>
        <p:nvSpPr>
          <p:cNvPr id="4" name="Tijdelijke aanduiding voor dianummer 3">
            <a:extLst>
              <a:ext uri="{FF2B5EF4-FFF2-40B4-BE49-F238E27FC236}">
                <a16:creationId xmlns:a16="http://schemas.microsoft.com/office/drawing/2014/main" id="{A80DD910-226E-C522-D17E-C0A09CB8F3E5}"/>
              </a:ext>
            </a:extLst>
          </p:cNvPr>
          <p:cNvSpPr>
            <a:spLocks noGrp="1"/>
          </p:cNvSpPr>
          <p:nvPr>
            <p:ph type="sldNum" sz="quarter" idx="12"/>
          </p:nvPr>
        </p:nvSpPr>
        <p:spPr/>
        <p:txBody>
          <a:bodyPr/>
          <a:lstStyle/>
          <a:p>
            <a:fld id="{46BF1051-75B4-40D5-800C-72178E780B58}" type="slidenum">
              <a:rPr lang="nl-BE" smtClean="0"/>
              <a:t>‹nr.›</a:t>
            </a:fld>
            <a:endParaRPr lang="nl-BE"/>
          </a:p>
        </p:txBody>
      </p:sp>
    </p:spTree>
    <p:extLst>
      <p:ext uri="{BB962C8B-B14F-4D97-AF65-F5344CB8AC3E}">
        <p14:creationId xmlns:p14="http://schemas.microsoft.com/office/powerpoint/2010/main" val="3396291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319A94F-4014-863F-F5DB-8DA57D3947DE}"/>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6A03F46B-F434-3673-B08C-22847B65CB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a:extLst>
              <a:ext uri="{FF2B5EF4-FFF2-40B4-BE49-F238E27FC236}">
                <a16:creationId xmlns:a16="http://schemas.microsoft.com/office/drawing/2014/main" id="{B03A8641-4419-FEFA-40DA-628D213683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7933AD89-6795-953D-DC91-A4AAD00F6A87}"/>
              </a:ext>
            </a:extLst>
          </p:cNvPr>
          <p:cNvSpPr>
            <a:spLocks noGrp="1"/>
          </p:cNvSpPr>
          <p:nvPr>
            <p:ph type="dt" sz="half" idx="10"/>
          </p:nvPr>
        </p:nvSpPr>
        <p:spPr/>
        <p:txBody>
          <a:bodyPr/>
          <a:lstStyle/>
          <a:p>
            <a:fld id="{198E2DEC-7F1D-445E-8F9D-B385AB10C437}" type="datetimeFigureOut">
              <a:rPr lang="nl-BE" smtClean="0"/>
              <a:t>3/10/2023</a:t>
            </a:fld>
            <a:endParaRPr lang="nl-BE"/>
          </a:p>
        </p:txBody>
      </p:sp>
      <p:sp>
        <p:nvSpPr>
          <p:cNvPr id="6" name="Tijdelijke aanduiding voor voettekst 5">
            <a:extLst>
              <a:ext uri="{FF2B5EF4-FFF2-40B4-BE49-F238E27FC236}">
                <a16:creationId xmlns:a16="http://schemas.microsoft.com/office/drawing/2014/main" id="{30CDF222-5DE7-A069-6C36-5BC540AE2642}"/>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8B527876-E5BB-EF03-AA0F-9284201D256F}"/>
              </a:ext>
            </a:extLst>
          </p:cNvPr>
          <p:cNvSpPr>
            <a:spLocks noGrp="1"/>
          </p:cNvSpPr>
          <p:nvPr>
            <p:ph type="sldNum" sz="quarter" idx="12"/>
          </p:nvPr>
        </p:nvSpPr>
        <p:spPr/>
        <p:txBody>
          <a:bodyPr/>
          <a:lstStyle/>
          <a:p>
            <a:fld id="{46BF1051-75B4-40D5-800C-72178E780B58}" type="slidenum">
              <a:rPr lang="nl-BE" smtClean="0"/>
              <a:t>‹nr.›</a:t>
            </a:fld>
            <a:endParaRPr lang="nl-BE"/>
          </a:p>
        </p:txBody>
      </p:sp>
    </p:spTree>
    <p:extLst>
      <p:ext uri="{BB962C8B-B14F-4D97-AF65-F5344CB8AC3E}">
        <p14:creationId xmlns:p14="http://schemas.microsoft.com/office/powerpoint/2010/main" val="3249375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18BD966-429B-7FCC-3792-78D6821C464F}"/>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afbeelding 2">
            <a:extLst>
              <a:ext uri="{FF2B5EF4-FFF2-40B4-BE49-F238E27FC236}">
                <a16:creationId xmlns:a16="http://schemas.microsoft.com/office/drawing/2014/main" id="{8E9EF440-1690-BE7C-1E6B-A744585AE08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a:extLst>
              <a:ext uri="{FF2B5EF4-FFF2-40B4-BE49-F238E27FC236}">
                <a16:creationId xmlns:a16="http://schemas.microsoft.com/office/drawing/2014/main" id="{F0977E46-ACFF-7912-D7F9-777FEBDD35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1ADEE0E7-F968-0CF8-FB22-336B054A534F}"/>
              </a:ext>
            </a:extLst>
          </p:cNvPr>
          <p:cNvSpPr>
            <a:spLocks noGrp="1"/>
          </p:cNvSpPr>
          <p:nvPr>
            <p:ph type="dt" sz="half" idx="10"/>
          </p:nvPr>
        </p:nvSpPr>
        <p:spPr/>
        <p:txBody>
          <a:bodyPr/>
          <a:lstStyle/>
          <a:p>
            <a:fld id="{198E2DEC-7F1D-445E-8F9D-B385AB10C437}" type="datetimeFigureOut">
              <a:rPr lang="nl-BE" smtClean="0"/>
              <a:t>3/10/2023</a:t>
            </a:fld>
            <a:endParaRPr lang="nl-BE"/>
          </a:p>
        </p:txBody>
      </p:sp>
      <p:sp>
        <p:nvSpPr>
          <p:cNvPr id="6" name="Tijdelijke aanduiding voor voettekst 5">
            <a:extLst>
              <a:ext uri="{FF2B5EF4-FFF2-40B4-BE49-F238E27FC236}">
                <a16:creationId xmlns:a16="http://schemas.microsoft.com/office/drawing/2014/main" id="{8FEBD6CC-485D-7127-2E15-9028D495408F}"/>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AF3B4D02-8611-DFFC-3660-C144C489BA0E}"/>
              </a:ext>
            </a:extLst>
          </p:cNvPr>
          <p:cNvSpPr>
            <a:spLocks noGrp="1"/>
          </p:cNvSpPr>
          <p:nvPr>
            <p:ph type="sldNum" sz="quarter" idx="12"/>
          </p:nvPr>
        </p:nvSpPr>
        <p:spPr/>
        <p:txBody>
          <a:bodyPr/>
          <a:lstStyle/>
          <a:p>
            <a:fld id="{46BF1051-75B4-40D5-800C-72178E780B58}" type="slidenum">
              <a:rPr lang="nl-BE" smtClean="0"/>
              <a:t>‹nr.›</a:t>
            </a:fld>
            <a:endParaRPr lang="nl-BE"/>
          </a:p>
        </p:txBody>
      </p:sp>
    </p:spTree>
    <p:extLst>
      <p:ext uri="{BB962C8B-B14F-4D97-AF65-F5344CB8AC3E}">
        <p14:creationId xmlns:p14="http://schemas.microsoft.com/office/powerpoint/2010/main" val="3007800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EABEC0A-F852-454C-760F-2B3D8438AACE}"/>
              </a:ext>
            </a:extLst>
          </p:cNvPr>
          <p:cNvSpPr>
            <a:spLocks noGrp="1"/>
          </p:cNvSpPr>
          <p:nvPr>
            <p:ph type="title"/>
          </p:nvPr>
        </p:nvSpPr>
        <p:spPr/>
        <p:txBody>
          <a:bodyPr/>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B51E0921-8E64-C1AF-165F-C7C074C53347}"/>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8F19682A-8BE3-17F7-6038-45EECB103809}"/>
              </a:ext>
            </a:extLst>
          </p:cNvPr>
          <p:cNvSpPr>
            <a:spLocks noGrp="1"/>
          </p:cNvSpPr>
          <p:nvPr>
            <p:ph type="dt" sz="half" idx="10"/>
          </p:nvPr>
        </p:nvSpPr>
        <p:spPr/>
        <p:txBody>
          <a:bodyPr/>
          <a:lstStyle/>
          <a:p>
            <a:fld id="{198E2DEC-7F1D-445E-8F9D-B385AB10C437}" type="datetimeFigureOut">
              <a:rPr lang="nl-BE" smtClean="0"/>
              <a:t>3/10/2023</a:t>
            </a:fld>
            <a:endParaRPr lang="nl-BE"/>
          </a:p>
        </p:txBody>
      </p:sp>
      <p:sp>
        <p:nvSpPr>
          <p:cNvPr id="5" name="Tijdelijke aanduiding voor voettekst 4">
            <a:extLst>
              <a:ext uri="{FF2B5EF4-FFF2-40B4-BE49-F238E27FC236}">
                <a16:creationId xmlns:a16="http://schemas.microsoft.com/office/drawing/2014/main" id="{D83773C2-65C8-59AC-BF02-DC47B4090C9A}"/>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9B9DAC4D-D03E-F47B-8A55-DB0D3FAA8EE6}"/>
              </a:ext>
            </a:extLst>
          </p:cNvPr>
          <p:cNvSpPr>
            <a:spLocks noGrp="1"/>
          </p:cNvSpPr>
          <p:nvPr>
            <p:ph type="sldNum" sz="quarter" idx="12"/>
          </p:nvPr>
        </p:nvSpPr>
        <p:spPr/>
        <p:txBody>
          <a:bodyPr/>
          <a:lstStyle/>
          <a:p>
            <a:fld id="{46BF1051-75B4-40D5-800C-72178E780B58}" type="slidenum">
              <a:rPr lang="nl-BE" smtClean="0"/>
              <a:t>‹nr.›</a:t>
            </a:fld>
            <a:endParaRPr lang="nl-BE"/>
          </a:p>
        </p:txBody>
      </p:sp>
    </p:spTree>
    <p:extLst>
      <p:ext uri="{BB962C8B-B14F-4D97-AF65-F5344CB8AC3E}">
        <p14:creationId xmlns:p14="http://schemas.microsoft.com/office/powerpoint/2010/main" val="2829490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67CC12AA-EAA0-132B-628F-D1C6F5851DEB}"/>
              </a:ext>
            </a:extLst>
          </p:cNvPr>
          <p:cNvSpPr>
            <a:spLocks noGrp="1"/>
          </p:cNvSpPr>
          <p:nvPr>
            <p:ph type="title" orient="vert"/>
          </p:nvPr>
        </p:nvSpPr>
        <p:spPr>
          <a:xfrm>
            <a:off x="8724900" y="365125"/>
            <a:ext cx="2628900" cy="5811838"/>
          </a:xfrm>
        </p:spPr>
        <p:txBody>
          <a:bodyPr vert="eaVert"/>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B0789BC3-728D-9059-AB07-B25FF0C102BB}"/>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AFAA01BA-F81E-49E7-0196-4A4C55AADAEC}"/>
              </a:ext>
            </a:extLst>
          </p:cNvPr>
          <p:cNvSpPr>
            <a:spLocks noGrp="1"/>
          </p:cNvSpPr>
          <p:nvPr>
            <p:ph type="dt" sz="half" idx="10"/>
          </p:nvPr>
        </p:nvSpPr>
        <p:spPr/>
        <p:txBody>
          <a:bodyPr/>
          <a:lstStyle/>
          <a:p>
            <a:fld id="{198E2DEC-7F1D-445E-8F9D-B385AB10C437}" type="datetimeFigureOut">
              <a:rPr lang="nl-BE" smtClean="0"/>
              <a:t>3/10/2023</a:t>
            </a:fld>
            <a:endParaRPr lang="nl-BE"/>
          </a:p>
        </p:txBody>
      </p:sp>
      <p:sp>
        <p:nvSpPr>
          <p:cNvPr id="5" name="Tijdelijke aanduiding voor voettekst 4">
            <a:extLst>
              <a:ext uri="{FF2B5EF4-FFF2-40B4-BE49-F238E27FC236}">
                <a16:creationId xmlns:a16="http://schemas.microsoft.com/office/drawing/2014/main" id="{C7000231-A991-6F8C-50F5-543D3B17127E}"/>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E1D5E706-80AD-0D9A-85E8-783222B16A86}"/>
              </a:ext>
            </a:extLst>
          </p:cNvPr>
          <p:cNvSpPr>
            <a:spLocks noGrp="1"/>
          </p:cNvSpPr>
          <p:nvPr>
            <p:ph type="sldNum" sz="quarter" idx="12"/>
          </p:nvPr>
        </p:nvSpPr>
        <p:spPr/>
        <p:txBody>
          <a:bodyPr/>
          <a:lstStyle/>
          <a:p>
            <a:fld id="{46BF1051-75B4-40D5-800C-72178E780B58}" type="slidenum">
              <a:rPr lang="nl-BE" smtClean="0"/>
              <a:t>‹nr.›</a:t>
            </a:fld>
            <a:endParaRPr lang="nl-BE"/>
          </a:p>
        </p:txBody>
      </p:sp>
    </p:spTree>
    <p:extLst>
      <p:ext uri="{BB962C8B-B14F-4D97-AF65-F5344CB8AC3E}">
        <p14:creationId xmlns:p14="http://schemas.microsoft.com/office/powerpoint/2010/main" val="8754037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C0049002-B8A5-8EB0-0E76-6FABA18A2D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27AE06D3-34C1-E255-584B-4C1095754E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F7DF7760-5F11-DA77-F7FA-FB7A88D61C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8E2DEC-7F1D-445E-8F9D-B385AB10C437}" type="datetimeFigureOut">
              <a:rPr lang="nl-BE" smtClean="0"/>
              <a:t>3/10/2023</a:t>
            </a:fld>
            <a:endParaRPr lang="nl-BE"/>
          </a:p>
        </p:txBody>
      </p:sp>
      <p:sp>
        <p:nvSpPr>
          <p:cNvPr id="5" name="Tijdelijke aanduiding voor voettekst 4">
            <a:extLst>
              <a:ext uri="{FF2B5EF4-FFF2-40B4-BE49-F238E27FC236}">
                <a16:creationId xmlns:a16="http://schemas.microsoft.com/office/drawing/2014/main" id="{BB5A996A-ACA1-DF4B-1E66-7341DD944D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B831446E-20B3-EC42-30C4-68F86906C7D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BF1051-75B4-40D5-800C-72178E780B58}" type="slidenum">
              <a:rPr lang="nl-BE" smtClean="0"/>
              <a:t>‹nr.›</a:t>
            </a:fld>
            <a:endParaRPr lang="nl-BE"/>
          </a:p>
        </p:txBody>
      </p:sp>
    </p:spTree>
    <p:extLst>
      <p:ext uri="{BB962C8B-B14F-4D97-AF65-F5344CB8AC3E}">
        <p14:creationId xmlns:p14="http://schemas.microsoft.com/office/powerpoint/2010/main" val="2948699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8C8B6B36-60DF-1F8E-034B-350505D554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68" y="404812"/>
            <a:ext cx="12288468" cy="6210301"/>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a:extLst>
              <a:ext uri="{FF2B5EF4-FFF2-40B4-BE49-F238E27FC236}">
                <a16:creationId xmlns:a16="http://schemas.microsoft.com/office/drawing/2014/main" id="{920C9D75-A60D-51E8-B377-65F221C5E5D5}"/>
              </a:ext>
            </a:extLst>
          </p:cNvPr>
          <p:cNvSpPr>
            <a:spLocks noGrp="1"/>
          </p:cNvSpPr>
          <p:nvPr>
            <p:ph type="ctrTitle"/>
          </p:nvPr>
        </p:nvSpPr>
        <p:spPr/>
        <p:txBody>
          <a:bodyPr/>
          <a:lstStyle/>
          <a:p>
            <a:r>
              <a:rPr lang="nl-NL" dirty="0"/>
              <a:t>ILD en evaluatie</a:t>
            </a:r>
            <a:endParaRPr lang="nl-BE" dirty="0"/>
          </a:p>
        </p:txBody>
      </p:sp>
      <p:sp>
        <p:nvSpPr>
          <p:cNvPr id="3" name="Ondertitel 2">
            <a:extLst>
              <a:ext uri="{FF2B5EF4-FFF2-40B4-BE49-F238E27FC236}">
                <a16:creationId xmlns:a16="http://schemas.microsoft.com/office/drawing/2014/main" id="{0F0D13F6-A89E-986B-9AF8-DAF8CF1511BF}"/>
              </a:ext>
            </a:extLst>
          </p:cNvPr>
          <p:cNvSpPr>
            <a:spLocks noGrp="1"/>
          </p:cNvSpPr>
          <p:nvPr>
            <p:ph type="subTitle" idx="1"/>
          </p:nvPr>
        </p:nvSpPr>
        <p:spPr/>
        <p:txBody>
          <a:bodyPr/>
          <a:lstStyle/>
          <a:p>
            <a:r>
              <a:rPr lang="nl-NL" dirty="0"/>
              <a:t>Professionaliseringstraject GO! en inspectie LBV</a:t>
            </a:r>
            <a:endParaRPr lang="nl-BE" dirty="0"/>
          </a:p>
        </p:txBody>
      </p:sp>
    </p:spTree>
    <p:extLst>
      <p:ext uri="{BB962C8B-B14F-4D97-AF65-F5344CB8AC3E}">
        <p14:creationId xmlns:p14="http://schemas.microsoft.com/office/powerpoint/2010/main" val="25749093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993B6E-8A92-4C83-905D-8FD1B653CF39}"/>
              </a:ext>
            </a:extLst>
          </p:cNvPr>
          <p:cNvSpPr>
            <a:spLocks noGrp="1"/>
          </p:cNvSpPr>
          <p:nvPr>
            <p:ph type="title"/>
          </p:nvPr>
        </p:nvSpPr>
        <p:spPr/>
        <p:txBody>
          <a:bodyPr/>
          <a:lstStyle/>
          <a:p>
            <a:r>
              <a:rPr lang="nl-NL" dirty="0"/>
              <a:t>Doelen van de workshop evaluatie</a:t>
            </a:r>
            <a:endParaRPr lang="nl-BE" dirty="0"/>
          </a:p>
        </p:txBody>
      </p:sp>
      <p:sp>
        <p:nvSpPr>
          <p:cNvPr id="3" name="Tijdelijke aanduiding voor inhoud 2">
            <a:extLst>
              <a:ext uri="{FF2B5EF4-FFF2-40B4-BE49-F238E27FC236}">
                <a16:creationId xmlns:a16="http://schemas.microsoft.com/office/drawing/2014/main" id="{2A6DF1E1-4211-95FA-F2FA-603AEE7BBE79}"/>
              </a:ext>
            </a:extLst>
          </p:cNvPr>
          <p:cNvSpPr>
            <a:spLocks noGrp="1"/>
          </p:cNvSpPr>
          <p:nvPr>
            <p:ph idx="1"/>
          </p:nvPr>
        </p:nvSpPr>
        <p:spPr/>
        <p:txBody>
          <a:bodyPr/>
          <a:lstStyle/>
          <a:p>
            <a:r>
              <a:rPr lang="nl-NL" dirty="0"/>
              <a:t>Jullie vragen (FAQ) i.v.m. evaluatie beantwoorden vanuit handleiding (ontwikkeld in SG5)</a:t>
            </a:r>
          </a:p>
          <a:p>
            <a:r>
              <a:rPr lang="nl-NL" dirty="0"/>
              <a:t>Bewust worden van verschillende evaluatie-mogelijkheden</a:t>
            </a:r>
          </a:p>
          <a:p>
            <a:r>
              <a:rPr lang="nl-NL" dirty="0"/>
              <a:t>Autonomie opnemen om geschikte vormen van evaluatie te ontwikkelen</a:t>
            </a:r>
          </a:p>
          <a:p>
            <a:r>
              <a:rPr lang="nl-NL" dirty="0"/>
              <a:t>Inspiratie opdoen bij elkaar om als team bewust keuzes te maken</a:t>
            </a:r>
          </a:p>
          <a:p>
            <a:r>
              <a:rPr lang="nl-NL" dirty="0"/>
              <a:t>Zelf praktijkvoorbeelden uitwerken</a:t>
            </a:r>
            <a:endParaRPr lang="nl-BE" dirty="0"/>
          </a:p>
        </p:txBody>
      </p:sp>
      <p:pic>
        <p:nvPicPr>
          <p:cNvPr id="4" name="Picture 2">
            <a:extLst>
              <a:ext uri="{FF2B5EF4-FFF2-40B4-BE49-F238E27FC236}">
                <a16:creationId xmlns:a16="http://schemas.microsoft.com/office/drawing/2014/main" id="{5ADC0001-2C9D-A384-44FD-48185F3197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3853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Afbeelding 5" descr="Achterkant van de hoofden van mensen en opgestoken handen tijdens een bedrijfspresentatie met luidspreker en whiteboard onscherp op de achtergrond">
            <a:extLst>
              <a:ext uri="{FF2B5EF4-FFF2-40B4-BE49-F238E27FC236}">
                <a16:creationId xmlns:a16="http://schemas.microsoft.com/office/drawing/2014/main" id="{B93025DC-357A-51BC-0742-8B7469BF0DCC}"/>
              </a:ext>
            </a:extLst>
          </p:cNvPr>
          <p:cNvPicPr>
            <a:picLocks noChangeAspect="1"/>
          </p:cNvPicPr>
          <p:nvPr/>
        </p:nvPicPr>
        <p:blipFill rotWithShape="1">
          <a:blip r:embed="rId2">
            <a:extLst>
              <a:ext uri="{28A0092B-C50C-407E-A947-70E740481C1C}">
                <a14:useLocalDpi xmlns:a14="http://schemas.microsoft.com/office/drawing/2010/main" val="0"/>
              </a:ext>
            </a:extLst>
          </a:blip>
          <a:srcRect l="2726" r="3510"/>
          <a:stretch/>
        </p:blipFill>
        <p:spPr>
          <a:xfrm>
            <a:off x="1"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B0A030FE-4E22-FC4F-B3F8-992ACD57F312}"/>
              </a:ext>
            </a:extLst>
          </p:cNvPr>
          <p:cNvSpPr>
            <a:spLocks noGrp="1"/>
          </p:cNvSpPr>
          <p:nvPr>
            <p:ph type="title"/>
          </p:nvPr>
        </p:nvSpPr>
        <p:spPr>
          <a:xfrm>
            <a:off x="7531610" y="365125"/>
            <a:ext cx="3822189" cy="1899912"/>
          </a:xfrm>
        </p:spPr>
        <p:txBody>
          <a:bodyPr>
            <a:normAutofit/>
          </a:bodyPr>
          <a:lstStyle/>
          <a:p>
            <a:r>
              <a:rPr lang="nl-BE" sz="4000"/>
              <a:t>F.A.Q’s</a:t>
            </a:r>
          </a:p>
        </p:txBody>
      </p:sp>
      <p:sp>
        <p:nvSpPr>
          <p:cNvPr id="3" name="Tijdelijke aanduiding voor inhoud 2">
            <a:extLst>
              <a:ext uri="{FF2B5EF4-FFF2-40B4-BE49-F238E27FC236}">
                <a16:creationId xmlns:a16="http://schemas.microsoft.com/office/drawing/2014/main" id="{ABBC9377-501E-EDF4-39A1-9F3312639B52}"/>
              </a:ext>
            </a:extLst>
          </p:cNvPr>
          <p:cNvSpPr>
            <a:spLocks noGrp="1"/>
          </p:cNvSpPr>
          <p:nvPr>
            <p:ph idx="1"/>
          </p:nvPr>
        </p:nvSpPr>
        <p:spPr>
          <a:xfrm>
            <a:off x="7531610" y="2434201"/>
            <a:ext cx="3822189" cy="3742762"/>
          </a:xfrm>
        </p:spPr>
        <p:txBody>
          <a:bodyPr>
            <a:normAutofit/>
          </a:bodyPr>
          <a:lstStyle/>
          <a:p>
            <a:r>
              <a:rPr lang="nl-BE" sz="2000"/>
              <a:t>Noteer 1 vraag die je hebt omtrent het evalueren van ILD op het strookje papier.</a:t>
            </a:r>
          </a:p>
          <a:p>
            <a:pPr marL="0" indent="0">
              <a:buNone/>
            </a:pPr>
            <a:endParaRPr lang="nl-BE" sz="2000"/>
          </a:p>
        </p:txBody>
      </p:sp>
      <p:pic>
        <p:nvPicPr>
          <p:cNvPr id="4" name="Picture 2">
            <a:extLst>
              <a:ext uri="{FF2B5EF4-FFF2-40B4-BE49-F238E27FC236}">
                <a16:creationId xmlns:a16="http://schemas.microsoft.com/office/drawing/2014/main" id="{0F213E8A-D362-86D7-60DF-97613DD53F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9236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Tijdelijke aanduiding voor inhoud 5" descr="Meerkeuzeformulier en een potlood">
            <a:extLst>
              <a:ext uri="{FF2B5EF4-FFF2-40B4-BE49-F238E27FC236}">
                <a16:creationId xmlns:a16="http://schemas.microsoft.com/office/drawing/2014/main" id="{59FCD864-949F-B002-F7B5-2C1877CF032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5296" b="8166"/>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D54999B2-7666-683B-8987-42082801BC0A}"/>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a:solidFill>
                  <a:schemeClr val="tx1">
                    <a:lumMod val="85000"/>
                    <a:lumOff val="15000"/>
                  </a:schemeClr>
                </a:solidFill>
              </a:rPr>
              <a:t>Hoe ILD evalueren?</a:t>
            </a:r>
          </a:p>
        </p:txBody>
      </p:sp>
      <p:cxnSp>
        <p:nvCxnSpPr>
          <p:cNvPr id="13" name="Straight Connector 12">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pic>
        <p:nvPicPr>
          <p:cNvPr id="4" name="Picture 2">
            <a:extLst>
              <a:ext uri="{FF2B5EF4-FFF2-40B4-BE49-F238E27FC236}">
                <a16:creationId xmlns:a16="http://schemas.microsoft.com/office/drawing/2014/main" id="{A49CB371-CC70-D1EE-ED77-30A1B52702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10030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Afbeelding 6" descr="Persoon die een motor afstelt">
            <a:extLst>
              <a:ext uri="{FF2B5EF4-FFF2-40B4-BE49-F238E27FC236}">
                <a16:creationId xmlns:a16="http://schemas.microsoft.com/office/drawing/2014/main" id="{E37183C0-6A6A-F775-1926-20D6EB3F468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2" name="Titel 1">
            <a:extLst>
              <a:ext uri="{FF2B5EF4-FFF2-40B4-BE49-F238E27FC236}">
                <a16:creationId xmlns:a16="http://schemas.microsoft.com/office/drawing/2014/main" id="{E4B6AF0D-6064-95BE-8120-1E3E1FC1F1F3}"/>
              </a:ext>
            </a:extLst>
          </p:cNvPr>
          <p:cNvSpPr>
            <a:spLocks noGrp="1"/>
          </p:cNvSpPr>
          <p:nvPr>
            <p:ph type="title"/>
          </p:nvPr>
        </p:nvSpPr>
        <p:spPr/>
        <p:txBody>
          <a:bodyPr/>
          <a:lstStyle/>
          <a:p>
            <a:r>
              <a:rPr lang="nl-NL" dirty="0"/>
              <a:t>ILD evalueren met een apart cijfer of beoordeling?</a:t>
            </a:r>
            <a:endParaRPr lang="nl-BE" dirty="0"/>
          </a:p>
        </p:txBody>
      </p:sp>
      <p:sp>
        <p:nvSpPr>
          <p:cNvPr id="4" name="Tijdelijke aanduiding voor inhoud 3">
            <a:extLst>
              <a:ext uri="{FF2B5EF4-FFF2-40B4-BE49-F238E27FC236}">
                <a16:creationId xmlns:a16="http://schemas.microsoft.com/office/drawing/2014/main" id="{D17967DB-DCAE-F73A-BF42-894D07D437D7}"/>
              </a:ext>
            </a:extLst>
          </p:cNvPr>
          <p:cNvSpPr>
            <a:spLocks noGrp="1"/>
          </p:cNvSpPr>
          <p:nvPr>
            <p:ph sz="half" idx="1"/>
          </p:nvPr>
        </p:nvSpPr>
        <p:spPr/>
        <p:txBody>
          <a:bodyPr/>
          <a:lstStyle/>
          <a:p>
            <a:r>
              <a:rPr lang="nl-NL" dirty="0"/>
              <a:t>Integraal </a:t>
            </a:r>
            <a:r>
              <a:rPr lang="nl-NL" dirty="0" err="1"/>
              <a:t>vakonderdeel</a:t>
            </a:r>
            <a:r>
              <a:rPr lang="nl-NL" dirty="0"/>
              <a:t> </a:t>
            </a:r>
            <a:r>
              <a:rPr lang="nl-NL" b="1" dirty="0"/>
              <a:t>van</a:t>
            </a:r>
            <a:r>
              <a:rPr lang="nl-NL" dirty="0"/>
              <a:t> de levensbeschouwelijke vakken</a:t>
            </a:r>
            <a:endParaRPr lang="nl-BE" dirty="0"/>
          </a:p>
        </p:txBody>
      </p:sp>
      <p:sp>
        <p:nvSpPr>
          <p:cNvPr id="5" name="Tijdelijke aanduiding voor inhoud 4">
            <a:extLst>
              <a:ext uri="{FF2B5EF4-FFF2-40B4-BE49-F238E27FC236}">
                <a16:creationId xmlns:a16="http://schemas.microsoft.com/office/drawing/2014/main" id="{566F5726-3A9F-93B1-5A75-9DF0552379F1}"/>
              </a:ext>
            </a:extLst>
          </p:cNvPr>
          <p:cNvSpPr>
            <a:spLocks noGrp="1"/>
          </p:cNvSpPr>
          <p:nvPr>
            <p:ph sz="half" idx="2"/>
          </p:nvPr>
        </p:nvSpPr>
        <p:spPr/>
        <p:txBody>
          <a:bodyPr/>
          <a:lstStyle/>
          <a:p>
            <a:r>
              <a:rPr lang="nl-NL" b="1" dirty="0"/>
              <a:t>Aparte</a:t>
            </a:r>
            <a:r>
              <a:rPr lang="nl-NL" dirty="0"/>
              <a:t> evaluatie </a:t>
            </a:r>
            <a:r>
              <a:rPr lang="nl-NL" b="1" dirty="0"/>
              <a:t>binnen</a:t>
            </a:r>
            <a:r>
              <a:rPr lang="nl-NL" dirty="0"/>
              <a:t> de levensbeschouwelijke vakken</a:t>
            </a:r>
            <a:endParaRPr lang="nl-BE" dirty="0"/>
          </a:p>
        </p:txBody>
      </p:sp>
      <p:pic>
        <p:nvPicPr>
          <p:cNvPr id="6" name="Picture 2">
            <a:extLst>
              <a:ext uri="{FF2B5EF4-FFF2-40B4-BE49-F238E27FC236}">
                <a16:creationId xmlns:a16="http://schemas.microsoft.com/office/drawing/2014/main" id="{C5C8DBC9-612C-05A1-AE03-E255486B63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6365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7C1752-EF33-7314-88BE-FCB389168255}"/>
              </a:ext>
            </a:extLst>
          </p:cNvPr>
          <p:cNvSpPr>
            <a:spLocks noGrp="1"/>
          </p:cNvSpPr>
          <p:nvPr>
            <p:ph type="title"/>
          </p:nvPr>
        </p:nvSpPr>
        <p:spPr/>
        <p:txBody>
          <a:bodyPr/>
          <a:lstStyle/>
          <a:p>
            <a:r>
              <a:rPr lang="nl-NL" dirty="0"/>
              <a:t>Wat evalueren?</a:t>
            </a:r>
            <a:endParaRPr lang="nl-BE" dirty="0"/>
          </a:p>
        </p:txBody>
      </p:sp>
      <p:sp>
        <p:nvSpPr>
          <p:cNvPr id="3" name="Tijdelijke aanduiding voor inhoud 2">
            <a:extLst>
              <a:ext uri="{FF2B5EF4-FFF2-40B4-BE49-F238E27FC236}">
                <a16:creationId xmlns:a16="http://schemas.microsoft.com/office/drawing/2014/main" id="{53DEC9E3-9C9B-0D77-63A6-16E6EAEC6016}"/>
              </a:ext>
            </a:extLst>
          </p:cNvPr>
          <p:cNvSpPr>
            <a:spLocks noGrp="1"/>
          </p:cNvSpPr>
          <p:nvPr>
            <p:ph idx="1"/>
          </p:nvPr>
        </p:nvSpPr>
        <p:spPr/>
        <p:txBody>
          <a:bodyPr>
            <a:normAutofit fontScale="92500" lnSpcReduction="20000"/>
          </a:bodyPr>
          <a:lstStyle/>
          <a:p>
            <a:pPr marL="0" indent="0">
              <a:buNone/>
            </a:pPr>
            <a:r>
              <a:rPr lang="nl-NL" dirty="0"/>
              <a:t>Basis = leerplan ILD (24 ILC-competenties geïntegreerd in het ILD-leerplan)</a:t>
            </a:r>
          </a:p>
          <a:p>
            <a:pPr marL="0" indent="0">
              <a:buNone/>
            </a:pPr>
            <a:r>
              <a:rPr lang="nl-BE" dirty="0"/>
              <a:t>Vaardigheden en attitudes</a:t>
            </a:r>
          </a:p>
          <a:p>
            <a:r>
              <a:rPr lang="nl-BE" dirty="0"/>
              <a:t>Respectvolle omgang</a:t>
            </a:r>
          </a:p>
          <a:p>
            <a:r>
              <a:rPr lang="nl-BE" dirty="0"/>
              <a:t>Open communicatie</a:t>
            </a:r>
          </a:p>
          <a:p>
            <a:r>
              <a:rPr lang="nl-BE" dirty="0"/>
              <a:t>Empathisch vermogen</a:t>
            </a:r>
          </a:p>
          <a:p>
            <a:r>
              <a:rPr lang="nl-BE" dirty="0"/>
              <a:t>Constructief kritisch zijn</a:t>
            </a:r>
          </a:p>
          <a:p>
            <a:pPr marL="0" indent="0">
              <a:buNone/>
            </a:pPr>
            <a:r>
              <a:rPr lang="nl-BE" dirty="0"/>
              <a:t>(zie </a:t>
            </a:r>
            <a:r>
              <a:rPr lang="nl-BE" i="1" dirty="0" err="1"/>
              <a:t>rubrics</a:t>
            </a:r>
            <a:r>
              <a:rPr lang="nl-BE" dirty="0"/>
              <a:t> ter illustratie)</a:t>
            </a:r>
          </a:p>
          <a:p>
            <a:pPr marL="0" indent="0">
              <a:buNone/>
            </a:pPr>
            <a:r>
              <a:rPr lang="nl-BE" dirty="0"/>
              <a:t>Klemtoon op perspectiefwissel tijdens</a:t>
            </a:r>
          </a:p>
          <a:p>
            <a:r>
              <a:rPr lang="nl-BE" dirty="0"/>
              <a:t>Trap 2 leerlingen in dialoog</a:t>
            </a:r>
          </a:p>
          <a:p>
            <a:r>
              <a:rPr lang="nl-BE" dirty="0"/>
              <a:t>Trap 3 verrijking van de eigen levensbeschouwing</a:t>
            </a:r>
          </a:p>
        </p:txBody>
      </p:sp>
      <p:pic>
        <p:nvPicPr>
          <p:cNvPr id="4" name="Picture 2">
            <a:extLst>
              <a:ext uri="{FF2B5EF4-FFF2-40B4-BE49-F238E27FC236}">
                <a16:creationId xmlns:a16="http://schemas.microsoft.com/office/drawing/2014/main" id="{F3A9FC64-A9DD-81FA-9B0F-66C225BE41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9457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19A6AF-29D1-67B8-D6E4-50E830F3BC3F}"/>
              </a:ext>
            </a:extLst>
          </p:cNvPr>
          <p:cNvSpPr>
            <a:spLocks noGrp="1"/>
          </p:cNvSpPr>
          <p:nvPr>
            <p:ph type="title"/>
          </p:nvPr>
        </p:nvSpPr>
        <p:spPr/>
        <p:txBody>
          <a:bodyPr/>
          <a:lstStyle/>
          <a:p>
            <a:r>
              <a:rPr lang="nl-NL" dirty="0"/>
              <a:t>24 </a:t>
            </a:r>
            <a:r>
              <a:rPr lang="nl-NL" dirty="0" err="1"/>
              <a:t>Interlevensbeschouwelijke</a:t>
            </a:r>
            <a:r>
              <a:rPr lang="nl-NL" dirty="0"/>
              <a:t> competenties</a:t>
            </a:r>
            <a:endParaRPr lang="nl-BE" dirty="0"/>
          </a:p>
        </p:txBody>
      </p:sp>
      <p:pic>
        <p:nvPicPr>
          <p:cNvPr id="5" name="Tijdelijke aanduiding voor inhoud 4">
            <a:extLst>
              <a:ext uri="{FF2B5EF4-FFF2-40B4-BE49-F238E27FC236}">
                <a16:creationId xmlns:a16="http://schemas.microsoft.com/office/drawing/2014/main" id="{2CB38FB9-A780-6E85-FA0A-413B06EB0C16}"/>
              </a:ext>
            </a:extLst>
          </p:cNvPr>
          <p:cNvPicPr>
            <a:picLocks noGrp="1" noChangeAspect="1"/>
          </p:cNvPicPr>
          <p:nvPr>
            <p:ph idx="1"/>
          </p:nvPr>
        </p:nvPicPr>
        <p:blipFill>
          <a:blip r:embed="rId2"/>
          <a:stretch>
            <a:fillRect/>
          </a:stretch>
        </p:blipFill>
        <p:spPr>
          <a:xfrm>
            <a:off x="1944710" y="1222158"/>
            <a:ext cx="8319752" cy="5569767"/>
          </a:xfrm>
        </p:spPr>
      </p:pic>
      <p:pic>
        <p:nvPicPr>
          <p:cNvPr id="6" name="Picture 2">
            <a:extLst>
              <a:ext uri="{FF2B5EF4-FFF2-40B4-BE49-F238E27FC236}">
                <a16:creationId xmlns:a16="http://schemas.microsoft.com/office/drawing/2014/main" id="{03B02E4A-5E45-9890-8724-05515D5433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3823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Afbeelding 5" descr="Vrouw die een boek vasthoudt in een bibliotheek">
            <a:extLst>
              <a:ext uri="{FF2B5EF4-FFF2-40B4-BE49-F238E27FC236}">
                <a16:creationId xmlns:a16="http://schemas.microsoft.com/office/drawing/2014/main" id="{63894218-1FDC-BCFF-9E4A-622203903D2D}"/>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12994" b="2736"/>
          <a:stretch/>
        </p:blipFill>
        <p:spPr>
          <a:xfrm>
            <a:off x="20" y="10"/>
            <a:ext cx="12191980" cy="6857990"/>
          </a:xfrm>
          <a:prstGeom prst="rect">
            <a:avLst/>
          </a:prstGeom>
        </p:spPr>
      </p:pic>
      <p:sp>
        <p:nvSpPr>
          <p:cNvPr id="2" name="Titel 1">
            <a:extLst>
              <a:ext uri="{FF2B5EF4-FFF2-40B4-BE49-F238E27FC236}">
                <a16:creationId xmlns:a16="http://schemas.microsoft.com/office/drawing/2014/main" id="{38E01984-37AA-A4E2-CF85-481A424A9691}"/>
              </a:ext>
            </a:extLst>
          </p:cNvPr>
          <p:cNvSpPr>
            <a:spLocks noGrp="1"/>
          </p:cNvSpPr>
          <p:nvPr>
            <p:ph type="title"/>
          </p:nvPr>
        </p:nvSpPr>
        <p:spPr>
          <a:xfrm>
            <a:off x="838200" y="365125"/>
            <a:ext cx="10515600" cy="1325563"/>
          </a:xfrm>
        </p:spPr>
        <p:txBody>
          <a:bodyPr>
            <a:normAutofit/>
          </a:bodyPr>
          <a:lstStyle/>
          <a:p>
            <a:r>
              <a:rPr lang="nl-NL">
                <a:solidFill>
                  <a:srgbClr val="FFFFFF"/>
                </a:solidFill>
              </a:rPr>
              <a:t>De 3-trap vorm kort toegelicht</a:t>
            </a:r>
            <a:endParaRPr lang="nl-BE">
              <a:solidFill>
                <a:srgbClr val="FFFFFF"/>
              </a:solidFill>
            </a:endParaRPr>
          </a:p>
        </p:txBody>
      </p:sp>
      <p:sp>
        <p:nvSpPr>
          <p:cNvPr id="3" name="Tijdelijke aanduiding voor inhoud 2">
            <a:extLst>
              <a:ext uri="{FF2B5EF4-FFF2-40B4-BE49-F238E27FC236}">
                <a16:creationId xmlns:a16="http://schemas.microsoft.com/office/drawing/2014/main" id="{8AFD39E3-DF33-1965-463B-8533654D4A12}"/>
              </a:ext>
            </a:extLst>
          </p:cNvPr>
          <p:cNvSpPr>
            <a:spLocks noGrp="1"/>
          </p:cNvSpPr>
          <p:nvPr>
            <p:ph idx="1"/>
          </p:nvPr>
        </p:nvSpPr>
        <p:spPr>
          <a:xfrm>
            <a:off x="838200" y="1825625"/>
            <a:ext cx="10515600" cy="4351338"/>
          </a:xfrm>
        </p:spPr>
        <p:txBody>
          <a:bodyPr>
            <a:normAutofit/>
          </a:bodyPr>
          <a:lstStyle/>
          <a:p>
            <a:pPr marL="342900" lvl="0" indent="-342900">
              <a:buFont typeface="+mj-lt"/>
              <a:buAutoNum type="arabicPeriod"/>
            </a:pPr>
            <a:r>
              <a:rPr lang="nl-BE" kern="100" dirty="0">
                <a:solidFill>
                  <a:srgbClr val="FFFFFF"/>
                </a:solidFill>
                <a:effectLst/>
                <a:latin typeface="Verdana" panose="020B0604030504040204" pitchFamily="34" charset="0"/>
                <a:ea typeface="Calibri" panose="020F0502020204030204" pitchFamily="34" charset="0"/>
                <a:cs typeface="Times New Roman" panose="02020603050405020304" pitchFamily="18" charset="0"/>
              </a:rPr>
              <a:t>De inhoudelijke kern wordt eerst bekeken vanuit de eigen levensbeschouwing</a:t>
            </a:r>
            <a:endParaRPr lang="nl-BE"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mj-lt"/>
              <a:buAutoNum type="arabicPeriod"/>
            </a:pPr>
            <a:r>
              <a:rPr lang="nl-BE" kern="100" dirty="0">
                <a:solidFill>
                  <a:srgbClr val="FFFFFF"/>
                </a:solidFill>
                <a:latin typeface="Verdana" panose="020B0604030504040204" pitchFamily="34" charset="0"/>
                <a:ea typeface="Calibri" panose="020F0502020204030204" pitchFamily="34" charset="0"/>
                <a:cs typeface="Times New Roman" panose="02020603050405020304" pitchFamily="18" charset="0"/>
              </a:rPr>
              <a:t>W</a:t>
            </a:r>
            <a:r>
              <a:rPr lang="nl-BE" kern="100" dirty="0">
                <a:solidFill>
                  <a:srgbClr val="FFFFFF"/>
                </a:solidFill>
                <a:effectLst/>
                <a:latin typeface="Verdana" panose="020B0604030504040204" pitchFamily="34" charset="0"/>
                <a:ea typeface="Calibri" panose="020F0502020204030204" pitchFamily="34" charset="0"/>
                <a:cs typeface="Times New Roman" panose="02020603050405020304" pitchFamily="18" charset="0"/>
              </a:rPr>
              <a:t>aarna de leerlingen in dialoog gaan </a:t>
            </a:r>
            <a:endParaRPr lang="nl-BE"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mj-lt"/>
              <a:buAutoNum type="arabicPeriod"/>
            </a:pPr>
            <a:r>
              <a:rPr lang="nl-BE" kern="100" dirty="0">
                <a:solidFill>
                  <a:srgbClr val="FFFFFF"/>
                </a:solidFill>
                <a:latin typeface="Verdana" panose="020B0604030504040204" pitchFamily="34" charset="0"/>
                <a:ea typeface="Calibri" panose="020F0502020204030204" pitchFamily="34" charset="0"/>
                <a:cs typeface="Times New Roman" panose="02020603050405020304" pitchFamily="18" charset="0"/>
              </a:rPr>
              <a:t>M</a:t>
            </a:r>
            <a:r>
              <a:rPr lang="nl-BE" kern="100">
                <a:solidFill>
                  <a:srgbClr val="FFFFFF"/>
                </a:solidFill>
                <a:effectLst/>
                <a:latin typeface="Verdana" panose="020B0604030504040204" pitchFamily="34" charset="0"/>
                <a:ea typeface="Calibri" panose="020F0502020204030204" pitchFamily="34" charset="0"/>
                <a:cs typeface="Times New Roman" panose="02020603050405020304" pitchFamily="18" charset="0"/>
              </a:rPr>
              <a:t>et </a:t>
            </a:r>
            <a:r>
              <a:rPr lang="nl-BE" kern="100" dirty="0">
                <a:solidFill>
                  <a:srgbClr val="FFFFFF"/>
                </a:solidFill>
                <a:effectLst/>
                <a:latin typeface="Verdana" panose="020B0604030504040204" pitchFamily="34" charset="0"/>
                <a:ea typeface="Calibri" panose="020F0502020204030204" pitchFamily="34" charset="0"/>
                <a:cs typeface="Times New Roman" panose="02020603050405020304" pitchFamily="18" charset="0"/>
              </a:rPr>
              <a:t>het oog op een uiteindelijke verrijking van de eigen levensbeschouwing</a:t>
            </a:r>
            <a:endParaRPr lang="nl-BE"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nl-BE" dirty="0">
              <a:solidFill>
                <a:srgbClr val="FFFFFF"/>
              </a:solidFill>
            </a:endParaRPr>
          </a:p>
        </p:txBody>
      </p:sp>
      <p:pic>
        <p:nvPicPr>
          <p:cNvPr id="4" name="Picture 2">
            <a:extLst>
              <a:ext uri="{FF2B5EF4-FFF2-40B4-BE49-F238E27FC236}">
                <a16:creationId xmlns:a16="http://schemas.microsoft.com/office/drawing/2014/main" id="{80142404-F457-8FAD-D9FB-E74790E4F5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586248"/>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Afbeelding 5" descr="Vergadering op kantoor">
            <a:extLst>
              <a:ext uri="{FF2B5EF4-FFF2-40B4-BE49-F238E27FC236}">
                <a16:creationId xmlns:a16="http://schemas.microsoft.com/office/drawing/2014/main" id="{434F2B32-559E-3489-71B0-CE14045BF1BE}"/>
              </a:ext>
            </a:extLst>
          </p:cNvPr>
          <p:cNvPicPr>
            <a:picLocks noChangeAspect="1"/>
          </p:cNvPicPr>
          <p:nvPr/>
        </p:nvPicPr>
        <p:blipFill rotWithShape="1">
          <a:blip r:embed="rId2">
            <a:extLst>
              <a:ext uri="{28A0092B-C50C-407E-A947-70E740481C1C}">
                <a14:useLocalDpi xmlns:a14="http://schemas.microsoft.com/office/drawing/2010/main" val="0"/>
              </a:ext>
            </a:extLst>
          </a:blip>
          <a:srcRect l="3067" r="2816" b="-1"/>
          <a:stretch/>
        </p:blipFill>
        <p:spPr>
          <a:xfrm>
            <a:off x="2522356" y="10"/>
            <a:ext cx="9669642" cy="6857990"/>
          </a:xfrm>
          <a:prstGeom prst="rect">
            <a:avLst/>
          </a:prstGeom>
        </p:spPr>
      </p:pic>
      <p:sp>
        <p:nvSpPr>
          <p:cNvPr id="16"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ACCFB0E7-9BC3-E773-DF53-535F93C28ECD}"/>
              </a:ext>
            </a:extLst>
          </p:cNvPr>
          <p:cNvSpPr>
            <a:spLocks noGrp="1"/>
          </p:cNvSpPr>
          <p:nvPr>
            <p:ph type="title"/>
          </p:nvPr>
        </p:nvSpPr>
        <p:spPr>
          <a:xfrm>
            <a:off x="838200" y="365125"/>
            <a:ext cx="3822189" cy="1899912"/>
          </a:xfrm>
        </p:spPr>
        <p:txBody>
          <a:bodyPr>
            <a:normAutofit/>
          </a:bodyPr>
          <a:lstStyle/>
          <a:p>
            <a:r>
              <a:rPr lang="nl-NL" sz="4000"/>
              <a:t>Hoe evalueren?</a:t>
            </a:r>
            <a:endParaRPr lang="nl-BE" sz="4000"/>
          </a:p>
        </p:txBody>
      </p:sp>
      <p:sp>
        <p:nvSpPr>
          <p:cNvPr id="3" name="Tijdelijke aanduiding voor inhoud 2">
            <a:extLst>
              <a:ext uri="{FF2B5EF4-FFF2-40B4-BE49-F238E27FC236}">
                <a16:creationId xmlns:a16="http://schemas.microsoft.com/office/drawing/2014/main" id="{890D8778-5349-893A-0143-7FE5DDB96737}"/>
              </a:ext>
            </a:extLst>
          </p:cNvPr>
          <p:cNvSpPr>
            <a:spLocks noGrp="1"/>
          </p:cNvSpPr>
          <p:nvPr>
            <p:ph idx="1"/>
          </p:nvPr>
        </p:nvSpPr>
        <p:spPr>
          <a:xfrm>
            <a:off x="838200" y="2434201"/>
            <a:ext cx="3822189" cy="3742762"/>
          </a:xfrm>
        </p:spPr>
        <p:txBody>
          <a:bodyPr>
            <a:normAutofit/>
          </a:bodyPr>
          <a:lstStyle/>
          <a:p>
            <a:r>
              <a:rPr lang="nl-NL" sz="2000"/>
              <a:t>Contextafhankelijk: project, schoolcontext en input</a:t>
            </a:r>
          </a:p>
          <a:p>
            <a:r>
              <a:rPr lang="nl-NL" sz="2000"/>
              <a:t>Samen keuzes maken</a:t>
            </a:r>
          </a:p>
          <a:p>
            <a:r>
              <a:rPr lang="nl-NL" sz="2000"/>
              <a:t>Beoordelingscriteria op voorhand uitwerken (i.f.v. ILD-leerplan)</a:t>
            </a:r>
          </a:p>
          <a:p>
            <a:r>
              <a:rPr lang="nl-NL" sz="2000"/>
              <a:t>Beoordelingscriteria op voorhand communiceren</a:t>
            </a:r>
            <a:endParaRPr lang="nl-BE" sz="2000"/>
          </a:p>
        </p:txBody>
      </p:sp>
      <p:pic>
        <p:nvPicPr>
          <p:cNvPr id="4" name="Picture 2">
            <a:extLst>
              <a:ext uri="{FF2B5EF4-FFF2-40B4-BE49-F238E27FC236}">
                <a16:creationId xmlns:a16="http://schemas.microsoft.com/office/drawing/2014/main" id="{D53D245D-A40F-9252-FE07-8A835D066F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32743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60840AED-6EBE-2E3D-B165-AAACDC7D44B3}"/>
              </a:ext>
            </a:extLst>
          </p:cNvPr>
          <p:cNvSpPr>
            <a:spLocks noGrp="1"/>
          </p:cNvSpPr>
          <p:nvPr>
            <p:ph type="title"/>
          </p:nvPr>
        </p:nvSpPr>
        <p:spPr>
          <a:xfrm>
            <a:off x="836679" y="723898"/>
            <a:ext cx="6002110" cy="1495425"/>
          </a:xfrm>
        </p:spPr>
        <p:txBody>
          <a:bodyPr>
            <a:normAutofit/>
          </a:bodyPr>
          <a:lstStyle/>
          <a:p>
            <a:r>
              <a:rPr lang="nl-NL" sz="4000"/>
              <a:t>Wie evalueert?</a:t>
            </a:r>
            <a:endParaRPr lang="nl-BE" sz="4000"/>
          </a:p>
        </p:txBody>
      </p:sp>
      <p:pic>
        <p:nvPicPr>
          <p:cNvPr id="7" name="Picture 6">
            <a:extLst>
              <a:ext uri="{FF2B5EF4-FFF2-40B4-BE49-F238E27FC236}">
                <a16:creationId xmlns:a16="http://schemas.microsoft.com/office/drawing/2014/main" id="{970B0944-A91F-356D-3495-BC53CD6D2818}"/>
              </a:ext>
            </a:extLst>
          </p:cNvPr>
          <p:cNvPicPr>
            <a:picLocks noChangeAspect="1"/>
          </p:cNvPicPr>
          <p:nvPr/>
        </p:nvPicPr>
        <p:blipFill rotWithShape="1">
          <a:blip r:embed="rId2"/>
          <a:srcRect l="22322" r="29084" b="-1"/>
          <a:stretch/>
        </p:blipFill>
        <p:spPr>
          <a:xfrm>
            <a:off x="7199440" y="10"/>
            <a:ext cx="4992560" cy="6857990"/>
          </a:xfrm>
          <a:prstGeom prst="rect">
            <a:avLst/>
          </a:prstGeom>
          <a:effectLst/>
        </p:spPr>
      </p:pic>
      <p:pic>
        <p:nvPicPr>
          <p:cNvPr id="4" name="Picture 2">
            <a:extLst>
              <a:ext uri="{FF2B5EF4-FFF2-40B4-BE49-F238E27FC236}">
                <a16:creationId xmlns:a16="http://schemas.microsoft.com/office/drawing/2014/main" id="{B8AE3CCD-9834-40BE-252B-F0D10400E8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ijdelijke aanduiding voor inhoud 2">
            <a:extLst>
              <a:ext uri="{FF2B5EF4-FFF2-40B4-BE49-F238E27FC236}">
                <a16:creationId xmlns:a16="http://schemas.microsoft.com/office/drawing/2014/main" id="{245BF686-9096-45C5-0FE6-5E7B06D39433}"/>
              </a:ext>
            </a:extLst>
          </p:cNvPr>
          <p:cNvGraphicFramePr>
            <a:graphicFrameLocks noGrp="1"/>
          </p:cNvGraphicFramePr>
          <p:nvPr>
            <p:ph idx="1"/>
            <p:extLst>
              <p:ext uri="{D42A27DB-BD31-4B8C-83A1-F6EECF244321}">
                <p14:modId xmlns:p14="http://schemas.microsoft.com/office/powerpoint/2010/main" val="3190858753"/>
              </p:ext>
            </p:extLst>
          </p:nvPr>
        </p:nvGraphicFramePr>
        <p:xfrm>
          <a:off x="836680" y="2405067"/>
          <a:ext cx="6002110" cy="37290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209578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326D42F-3A07-A3EE-EBA2-140B6438A6B7}"/>
              </a:ext>
            </a:extLst>
          </p:cNvPr>
          <p:cNvSpPr>
            <a:spLocks noGrp="1"/>
          </p:cNvSpPr>
          <p:nvPr>
            <p:ph type="title"/>
          </p:nvPr>
        </p:nvSpPr>
        <p:spPr/>
        <p:txBody>
          <a:bodyPr/>
          <a:lstStyle/>
          <a:p>
            <a:r>
              <a:rPr lang="nl-NL" dirty="0"/>
              <a:t>Belang van breed evalueren</a:t>
            </a:r>
            <a:endParaRPr lang="nl-BE" dirty="0"/>
          </a:p>
        </p:txBody>
      </p:sp>
      <p:sp>
        <p:nvSpPr>
          <p:cNvPr id="3" name="Tijdelijke aanduiding voor inhoud 2">
            <a:extLst>
              <a:ext uri="{FF2B5EF4-FFF2-40B4-BE49-F238E27FC236}">
                <a16:creationId xmlns:a16="http://schemas.microsoft.com/office/drawing/2014/main" id="{AC5D2FBE-94C4-B763-9E5E-859A4458A628}"/>
              </a:ext>
            </a:extLst>
          </p:cNvPr>
          <p:cNvSpPr>
            <a:spLocks noGrp="1"/>
          </p:cNvSpPr>
          <p:nvPr>
            <p:ph idx="1"/>
          </p:nvPr>
        </p:nvSpPr>
        <p:spPr/>
        <p:txBody>
          <a:bodyPr/>
          <a:lstStyle/>
          <a:p>
            <a:r>
              <a:rPr lang="nl-NL" dirty="0"/>
              <a:t>Waarderende houding naar leerlingen toe</a:t>
            </a:r>
          </a:p>
          <a:p>
            <a:r>
              <a:rPr lang="nl-NL" dirty="0"/>
              <a:t>Verschillende contexten benutten</a:t>
            </a:r>
          </a:p>
          <a:p>
            <a:r>
              <a:rPr lang="nl-NL" dirty="0"/>
              <a:t>Product en proces</a:t>
            </a:r>
          </a:p>
          <a:p>
            <a:r>
              <a:rPr lang="nl-NL" dirty="0"/>
              <a:t>Meer dan kennis alleen</a:t>
            </a:r>
          </a:p>
          <a:p>
            <a:r>
              <a:rPr lang="nl-NL" dirty="0"/>
              <a:t>…</a:t>
            </a:r>
          </a:p>
          <a:p>
            <a:pPr marL="0" indent="0">
              <a:buNone/>
            </a:pPr>
            <a:endParaRPr lang="nl-NL" dirty="0"/>
          </a:p>
        </p:txBody>
      </p:sp>
      <p:pic>
        <p:nvPicPr>
          <p:cNvPr id="4" name="Picture 2">
            <a:extLst>
              <a:ext uri="{FF2B5EF4-FFF2-40B4-BE49-F238E27FC236}">
                <a16:creationId xmlns:a16="http://schemas.microsoft.com/office/drawing/2014/main" id="{B4F22ADF-8140-DA10-3A66-2AFDFC59DB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49285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33" name="Arc 1032">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el 1">
            <a:extLst>
              <a:ext uri="{FF2B5EF4-FFF2-40B4-BE49-F238E27FC236}">
                <a16:creationId xmlns:a16="http://schemas.microsoft.com/office/drawing/2014/main" id="{D9F7BDAB-E0C4-CC6F-8B85-AD773B143F91}"/>
              </a:ext>
            </a:extLst>
          </p:cNvPr>
          <p:cNvSpPr>
            <a:spLocks noGrp="1"/>
          </p:cNvSpPr>
          <p:nvPr>
            <p:ph type="title"/>
          </p:nvPr>
        </p:nvSpPr>
        <p:spPr>
          <a:xfrm>
            <a:off x="5894962" y="479493"/>
            <a:ext cx="5458838" cy="1325563"/>
          </a:xfrm>
        </p:spPr>
        <p:txBody>
          <a:bodyPr>
            <a:normAutofit/>
          </a:bodyPr>
          <a:lstStyle/>
          <a:p>
            <a:r>
              <a:rPr lang="nl-NL" sz="3700"/>
              <a:t>Keuzemogelijkheid: formatief en/of </a:t>
            </a:r>
            <a:r>
              <a:rPr lang="nl-NL" sz="3700" err="1"/>
              <a:t>summatief</a:t>
            </a:r>
            <a:r>
              <a:rPr lang="nl-NL" sz="3700"/>
              <a:t>?</a:t>
            </a:r>
            <a:endParaRPr lang="nl-BE" sz="3700"/>
          </a:p>
        </p:txBody>
      </p:sp>
      <p:sp>
        <p:nvSpPr>
          <p:cNvPr id="1035" name="Freeform: Shape 1034">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Het verschil tussen formatief en summatief toetsen | Babel Talen">
            <a:extLst>
              <a:ext uri="{FF2B5EF4-FFF2-40B4-BE49-F238E27FC236}">
                <a16:creationId xmlns:a16="http://schemas.microsoft.com/office/drawing/2014/main" id="{0C17ACFC-E4F1-461F-EB3E-51CFCB22012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3182" y="1735229"/>
            <a:ext cx="4777381" cy="3217797"/>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3" name="Tijdelijke aanduiding voor inhoud 2">
            <a:extLst>
              <a:ext uri="{FF2B5EF4-FFF2-40B4-BE49-F238E27FC236}">
                <a16:creationId xmlns:a16="http://schemas.microsoft.com/office/drawing/2014/main" id="{BCFE63C5-7525-C6F1-353E-F6D5DEFFB41E}"/>
              </a:ext>
            </a:extLst>
          </p:cNvPr>
          <p:cNvSpPr>
            <a:spLocks noGrp="1"/>
          </p:cNvSpPr>
          <p:nvPr>
            <p:ph idx="1"/>
          </p:nvPr>
        </p:nvSpPr>
        <p:spPr>
          <a:xfrm>
            <a:off x="5894962" y="1984443"/>
            <a:ext cx="5458838" cy="4192520"/>
          </a:xfrm>
        </p:spPr>
        <p:txBody>
          <a:bodyPr>
            <a:normAutofit/>
          </a:bodyPr>
          <a:lstStyle/>
          <a:p>
            <a:r>
              <a:rPr lang="nl-NL" sz="2600"/>
              <a:t>Formatieve evaluatie brengt een leerproces in kaart, tijdens alle fasen van dit proces. De communicatie is gericht op feedback en feed forward. Zo kan het leerproces worden bijgestuurd en krijgt de leerling zicht op het eigen leren.</a:t>
            </a:r>
          </a:p>
          <a:p>
            <a:r>
              <a:rPr lang="nl-NL" sz="2600" err="1"/>
              <a:t>Summatieve</a:t>
            </a:r>
            <a:r>
              <a:rPr lang="nl-NL" sz="2600"/>
              <a:t> evaluatie is gericht op een eindoordeel op het einde van een leerproces. Er wordt nagegaan of alle doelen zijn bereikt.</a:t>
            </a:r>
            <a:endParaRPr lang="nl-BE" sz="2600"/>
          </a:p>
        </p:txBody>
      </p:sp>
      <p:pic>
        <p:nvPicPr>
          <p:cNvPr id="4" name="Picture 2">
            <a:extLst>
              <a:ext uri="{FF2B5EF4-FFF2-40B4-BE49-F238E27FC236}">
                <a16:creationId xmlns:a16="http://schemas.microsoft.com/office/drawing/2014/main" id="{E90E923F-ED78-3987-4907-A27F88C78A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5956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AA63A8-5CA4-5B2E-C295-EC6622CF9E1F}"/>
              </a:ext>
            </a:extLst>
          </p:cNvPr>
          <p:cNvSpPr>
            <a:spLocks noGrp="1"/>
          </p:cNvSpPr>
          <p:nvPr>
            <p:ph type="title"/>
          </p:nvPr>
        </p:nvSpPr>
        <p:spPr/>
        <p:txBody>
          <a:bodyPr/>
          <a:lstStyle/>
          <a:p>
            <a:r>
              <a:rPr lang="nl-NL" dirty="0"/>
              <a:t>Keuzemogelijkheid: product of proces?</a:t>
            </a:r>
            <a:endParaRPr lang="nl-BE" dirty="0"/>
          </a:p>
        </p:txBody>
      </p:sp>
      <p:sp>
        <p:nvSpPr>
          <p:cNvPr id="3" name="Tijdelijke aanduiding voor inhoud 2">
            <a:extLst>
              <a:ext uri="{FF2B5EF4-FFF2-40B4-BE49-F238E27FC236}">
                <a16:creationId xmlns:a16="http://schemas.microsoft.com/office/drawing/2014/main" id="{A89A7CFA-3597-DF8A-EC88-14DDD89EB582}"/>
              </a:ext>
            </a:extLst>
          </p:cNvPr>
          <p:cNvSpPr>
            <a:spLocks noGrp="1"/>
          </p:cNvSpPr>
          <p:nvPr>
            <p:ph idx="1"/>
          </p:nvPr>
        </p:nvSpPr>
        <p:spPr/>
        <p:txBody>
          <a:bodyPr/>
          <a:lstStyle/>
          <a:p>
            <a:r>
              <a:rPr lang="nl-NL" dirty="0"/>
              <a:t>Wat wordt beoordeeld: </a:t>
            </a:r>
            <a:r>
              <a:rPr lang="nl-NL" dirty="0" err="1"/>
              <a:t>hetgene</a:t>
            </a:r>
            <a:r>
              <a:rPr lang="nl-NL" dirty="0"/>
              <a:t> dat leerlingen hebben gemaakt (een creatieve uitbeelding, een reflectieopdracht, …)</a:t>
            </a:r>
          </a:p>
          <a:p>
            <a:endParaRPr lang="nl-NL" dirty="0"/>
          </a:p>
          <a:p>
            <a:pPr marL="0" indent="0">
              <a:buNone/>
            </a:pPr>
            <a:r>
              <a:rPr lang="nl-NL" dirty="0"/>
              <a:t>En/of</a:t>
            </a:r>
          </a:p>
          <a:p>
            <a:r>
              <a:rPr lang="nl-NL" dirty="0"/>
              <a:t>De weg die ze hebben bewandeld (en dus het leerproces zelf)?</a:t>
            </a:r>
          </a:p>
          <a:p>
            <a:pPr marL="0" indent="0">
              <a:buNone/>
            </a:pPr>
            <a:endParaRPr lang="nl-BE" dirty="0"/>
          </a:p>
        </p:txBody>
      </p:sp>
      <p:pic>
        <p:nvPicPr>
          <p:cNvPr id="4" name="Picture 2">
            <a:extLst>
              <a:ext uri="{FF2B5EF4-FFF2-40B4-BE49-F238E27FC236}">
                <a16:creationId xmlns:a16="http://schemas.microsoft.com/office/drawing/2014/main" id="{CDDBE4CE-DB1B-095D-BDA7-23CD5FF6D8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4534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Afbeelding 5" descr="Hoekbeeld van witte trap">
            <a:extLst>
              <a:ext uri="{FF2B5EF4-FFF2-40B4-BE49-F238E27FC236}">
                <a16:creationId xmlns:a16="http://schemas.microsoft.com/office/drawing/2014/main" id="{C6FBC4EE-0D8D-0D6D-7A50-C06D5BF3C7C3}"/>
              </a:ext>
            </a:extLst>
          </p:cNvPr>
          <p:cNvPicPr>
            <a:picLocks noChangeAspect="1"/>
          </p:cNvPicPr>
          <p:nvPr/>
        </p:nvPicPr>
        <p:blipFill rotWithShape="1">
          <a:blip r:embed="rId2">
            <a:extLst>
              <a:ext uri="{28A0092B-C50C-407E-A947-70E740481C1C}">
                <a14:useLocalDpi xmlns:a14="http://schemas.microsoft.com/office/drawing/2010/main" val="0"/>
              </a:ext>
            </a:extLst>
          </a:blip>
          <a:srcRect l="6941" r="-1" b="-1"/>
          <a:stretch/>
        </p:blipFill>
        <p:spPr>
          <a:xfrm>
            <a:off x="2522356"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B6B9D09E-622B-1116-D515-10FE41883D37}"/>
              </a:ext>
            </a:extLst>
          </p:cNvPr>
          <p:cNvSpPr>
            <a:spLocks noGrp="1"/>
          </p:cNvSpPr>
          <p:nvPr>
            <p:ph type="title"/>
          </p:nvPr>
        </p:nvSpPr>
        <p:spPr>
          <a:xfrm>
            <a:off x="838200" y="365125"/>
            <a:ext cx="3822189" cy="1899912"/>
          </a:xfrm>
        </p:spPr>
        <p:txBody>
          <a:bodyPr>
            <a:normAutofit/>
          </a:bodyPr>
          <a:lstStyle/>
          <a:p>
            <a:r>
              <a:rPr lang="nl-NL" sz="3700"/>
              <a:t>Keuzemogelijkheid verhouding K-V-A</a:t>
            </a:r>
            <a:endParaRPr lang="nl-BE" sz="3700"/>
          </a:p>
        </p:txBody>
      </p:sp>
      <p:sp>
        <p:nvSpPr>
          <p:cNvPr id="3" name="Tijdelijke aanduiding voor inhoud 2">
            <a:extLst>
              <a:ext uri="{FF2B5EF4-FFF2-40B4-BE49-F238E27FC236}">
                <a16:creationId xmlns:a16="http://schemas.microsoft.com/office/drawing/2014/main" id="{3EBE6702-93D8-D6E4-55FA-6CB13B810CF6}"/>
              </a:ext>
            </a:extLst>
          </p:cNvPr>
          <p:cNvSpPr>
            <a:spLocks noGrp="1"/>
          </p:cNvSpPr>
          <p:nvPr>
            <p:ph idx="1"/>
          </p:nvPr>
        </p:nvSpPr>
        <p:spPr>
          <a:xfrm>
            <a:off x="838200" y="2434201"/>
            <a:ext cx="3822189" cy="3742762"/>
          </a:xfrm>
        </p:spPr>
        <p:txBody>
          <a:bodyPr>
            <a:normAutofit/>
          </a:bodyPr>
          <a:lstStyle/>
          <a:p>
            <a:r>
              <a:rPr lang="nl-NL" sz="2000"/>
              <a:t>Kennis-vaardigheden-attitudes</a:t>
            </a:r>
          </a:p>
          <a:p>
            <a:r>
              <a:rPr lang="nl-NL" sz="2000"/>
              <a:t>Behoort trap 1 tot evaluatie ILD of/en tot evaluatie van het eigen LBV?</a:t>
            </a:r>
          </a:p>
          <a:p>
            <a:r>
              <a:rPr lang="nl-NL" sz="2000"/>
              <a:t>Perspectiefwissel: verhouding trap 2 en 3?</a:t>
            </a:r>
            <a:endParaRPr lang="nl-BE" sz="2000"/>
          </a:p>
        </p:txBody>
      </p:sp>
      <p:pic>
        <p:nvPicPr>
          <p:cNvPr id="4" name="Picture 2">
            <a:extLst>
              <a:ext uri="{FF2B5EF4-FFF2-40B4-BE49-F238E27FC236}">
                <a16:creationId xmlns:a16="http://schemas.microsoft.com/office/drawing/2014/main" id="{C814A629-EE7D-F637-4B49-DABB657645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52787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8CAA77-BA96-6E70-FA1A-DB61D67CE97C}"/>
              </a:ext>
            </a:extLst>
          </p:cNvPr>
          <p:cNvSpPr>
            <a:spLocks noGrp="1"/>
          </p:cNvSpPr>
          <p:nvPr>
            <p:ph type="title"/>
          </p:nvPr>
        </p:nvSpPr>
        <p:spPr/>
        <p:txBody>
          <a:bodyPr/>
          <a:lstStyle/>
          <a:p>
            <a:r>
              <a:rPr lang="nl-NL" dirty="0"/>
              <a:t>Keuzemogelijkheid weergave evaluatie</a:t>
            </a:r>
            <a:endParaRPr lang="nl-BE" dirty="0"/>
          </a:p>
        </p:txBody>
      </p:sp>
      <p:sp>
        <p:nvSpPr>
          <p:cNvPr id="3" name="Tijdelijke aanduiding voor inhoud 2">
            <a:extLst>
              <a:ext uri="{FF2B5EF4-FFF2-40B4-BE49-F238E27FC236}">
                <a16:creationId xmlns:a16="http://schemas.microsoft.com/office/drawing/2014/main" id="{8E51BE7F-3643-04E4-4A04-762AC8BB8D44}"/>
              </a:ext>
            </a:extLst>
          </p:cNvPr>
          <p:cNvSpPr>
            <a:spLocks noGrp="1"/>
          </p:cNvSpPr>
          <p:nvPr>
            <p:ph idx="1"/>
          </p:nvPr>
        </p:nvSpPr>
        <p:spPr/>
        <p:txBody>
          <a:bodyPr/>
          <a:lstStyle/>
          <a:p>
            <a:r>
              <a:rPr lang="nl-NL" dirty="0"/>
              <a:t>Cijfers, tekens, kleurcodes en/of verbale feedback</a:t>
            </a:r>
          </a:p>
          <a:p>
            <a:pPr marL="0" indent="0">
              <a:buNone/>
            </a:pPr>
            <a:endParaRPr lang="nl-BE" dirty="0"/>
          </a:p>
        </p:txBody>
      </p:sp>
      <p:pic>
        <p:nvPicPr>
          <p:cNvPr id="4" name="Picture 2">
            <a:extLst>
              <a:ext uri="{FF2B5EF4-FFF2-40B4-BE49-F238E27FC236}">
                <a16:creationId xmlns:a16="http://schemas.microsoft.com/office/drawing/2014/main" id="{FE226AF2-7295-242D-65A1-691C172D37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pic>
        <p:nvPicPr>
          <p:cNvPr id="5" name="Afbeelding 4">
            <a:extLst>
              <a:ext uri="{FF2B5EF4-FFF2-40B4-BE49-F238E27FC236}">
                <a16:creationId xmlns:a16="http://schemas.microsoft.com/office/drawing/2014/main" id="{4AE98667-AEF0-E594-494C-94371C866FF7}"/>
              </a:ext>
            </a:extLst>
          </p:cNvPr>
          <p:cNvPicPr>
            <a:picLocks noChangeAspect="1"/>
          </p:cNvPicPr>
          <p:nvPr/>
        </p:nvPicPr>
        <p:blipFill>
          <a:blip r:embed="rId3"/>
          <a:stretch>
            <a:fillRect/>
          </a:stretch>
        </p:blipFill>
        <p:spPr>
          <a:xfrm rot="20142694">
            <a:off x="211871" y="2862687"/>
            <a:ext cx="3028950" cy="1514475"/>
          </a:xfrm>
          <a:prstGeom prst="rect">
            <a:avLst/>
          </a:prstGeom>
        </p:spPr>
      </p:pic>
      <p:sp>
        <p:nvSpPr>
          <p:cNvPr id="6" name="Tekstvak 5">
            <a:extLst>
              <a:ext uri="{FF2B5EF4-FFF2-40B4-BE49-F238E27FC236}">
                <a16:creationId xmlns:a16="http://schemas.microsoft.com/office/drawing/2014/main" id="{0088EA9B-0146-0733-427B-BF4B388BEBCD}"/>
              </a:ext>
            </a:extLst>
          </p:cNvPr>
          <p:cNvSpPr txBox="1"/>
          <p:nvPr/>
        </p:nvSpPr>
        <p:spPr>
          <a:xfrm rot="1824611">
            <a:off x="7997245" y="2782800"/>
            <a:ext cx="2230444" cy="1015663"/>
          </a:xfrm>
          <a:prstGeom prst="rect">
            <a:avLst/>
          </a:prstGeom>
          <a:noFill/>
        </p:spPr>
        <p:txBody>
          <a:bodyPr wrap="square" rtlCol="0">
            <a:spAutoFit/>
          </a:bodyPr>
          <a:lstStyle/>
          <a:p>
            <a:r>
              <a:rPr lang="nl-BE" sz="6000" dirty="0">
                <a:solidFill>
                  <a:srgbClr val="FF0000"/>
                </a:solidFill>
              </a:rPr>
              <a:t>3/20</a:t>
            </a:r>
          </a:p>
        </p:txBody>
      </p:sp>
      <p:pic>
        <p:nvPicPr>
          <p:cNvPr id="7" name="Afbeelding 6">
            <a:extLst>
              <a:ext uri="{FF2B5EF4-FFF2-40B4-BE49-F238E27FC236}">
                <a16:creationId xmlns:a16="http://schemas.microsoft.com/office/drawing/2014/main" id="{9406BF19-B332-D062-168B-69A4AD76F8FB}"/>
              </a:ext>
            </a:extLst>
          </p:cNvPr>
          <p:cNvPicPr>
            <a:picLocks noChangeAspect="1"/>
          </p:cNvPicPr>
          <p:nvPr/>
        </p:nvPicPr>
        <p:blipFill>
          <a:blip r:embed="rId4"/>
          <a:stretch>
            <a:fillRect/>
          </a:stretch>
        </p:blipFill>
        <p:spPr>
          <a:xfrm rot="19995908">
            <a:off x="1209692" y="4570484"/>
            <a:ext cx="1842111" cy="1687481"/>
          </a:xfrm>
          <a:prstGeom prst="rect">
            <a:avLst/>
          </a:prstGeom>
        </p:spPr>
      </p:pic>
      <p:pic>
        <p:nvPicPr>
          <p:cNvPr id="8" name="Afbeelding 7">
            <a:extLst>
              <a:ext uri="{FF2B5EF4-FFF2-40B4-BE49-F238E27FC236}">
                <a16:creationId xmlns:a16="http://schemas.microsoft.com/office/drawing/2014/main" id="{C55C583D-FCCD-9058-4039-DA99AE01E3DF}"/>
              </a:ext>
            </a:extLst>
          </p:cNvPr>
          <p:cNvPicPr>
            <a:picLocks noChangeAspect="1"/>
          </p:cNvPicPr>
          <p:nvPr/>
        </p:nvPicPr>
        <p:blipFill>
          <a:blip r:embed="rId5"/>
          <a:stretch>
            <a:fillRect/>
          </a:stretch>
        </p:blipFill>
        <p:spPr>
          <a:xfrm rot="168936">
            <a:off x="8385515" y="4587638"/>
            <a:ext cx="3381375" cy="1352550"/>
          </a:xfrm>
          <a:prstGeom prst="rect">
            <a:avLst/>
          </a:prstGeom>
        </p:spPr>
      </p:pic>
      <p:sp>
        <p:nvSpPr>
          <p:cNvPr id="9" name="Tekstvak 8">
            <a:extLst>
              <a:ext uri="{FF2B5EF4-FFF2-40B4-BE49-F238E27FC236}">
                <a16:creationId xmlns:a16="http://schemas.microsoft.com/office/drawing/2014/main" id="{B7D417EA-6730-BD7B-52E6-8F2845491111}"/>
              </a:ext>
            </a:extLst>
          </p:cNvPr>
          <p:cNvSpPr txBox="1"/>
          <p:nvPr/>
        </p:nvSpPr>
        <p:spPr>
          <a:xfrm>
            <a:off x="4276359" y="2779419"/>
            <a:ext cx="1634112" cy="646331"/>
          </a:xfrm>
          <a:prstGeom prst="rect">
            <a:avLst/>
          </a:prstGeom>
          <a:noFill/>
        </p:spPr>
        <p:txBody>
          <a:bodyPr wrap="square" rtlCol="0">
            <a:spAutoFit/>
          </a:bodyPr>
          <a:lstStyle/>
          <a:p>
            <a:r>
              <a:rPr lang="nl-BE" sz="3600" b="1" dirty="0"/>
              <a:t>9/10</a:t>
            </a:r>
          </a:p>
        </p:txBody>
      </p:sp>
      <p:pic>
        <p:nvPicPr>
          <p:cNvPr id="10" name="Tijdelijke aanduiding voor inhoud 8" descr="Hoorn">
            <a:extLst>
              <a:ext uri="{FF2B5EF4-FFF2-40B4-BE49-F238E27FC236}">
                <a16:creationId xmlns:a16="http://schemas.microsoft.com/office/drawing/2014/main" id="{52CCF60D-FA1C-A84D-682B-F6EE4C12891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104653" y="3404495"/>
            <a:ext cx="914400" cy="914400"/>
          </a:xfrm>
          <a:prstGeom prst="rect">
            <a:avLst/>
          </a:prstGeom>
        </p:spPr>
      </p:pic>
      <p:sp>
        <p:nvSpPr>
          <p:cNvPr id="11" name="Tekstvak 10">
            <a:extLst>
              <a:ext uri="{FF2B5EF4-FFF2-40B4-BE49-F238E27FC236}">
                <a16:creationId xmlns:a16="http://schemas.microsoft.com/office/drawing/2014/main" id="{A6D6E70E-1B14-A559-2D04-55D52EFC5BB8}"/>
              </a:ext>
            </a:extLst>
          </p:cNvPr>
          <p:cNvSpPr txBox="1"/>
          <p:nvPr/>
        </p:nvSpPr>
        <p:spPr>
          <a:xfrm rot="776955">
            <a:off x="3515125" y="4884591"/>
            <a:ext cx="4582937" cy="1200329"/>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nl-BE" dirty="0"/>
              <a:t>Het gebruik van levensbeschouwelijke taal lukt steeds beter. Je mag steeds gebruik maken van de inspiratietabel die we daarvoor opbouwden. </a:t>
            </a:r>
          </a:p>
        </p:txBody>
      </p:sp>
      <p:pic>
        <p:nvPicPr>
          <p:cNvPr id="12" name="Afbeelding 11">
            <a:extLst>
              <a:ext uri="{FF2B5EF4-FFF2-40B4-BE49-F238E27FC236}">
                <a16:creationId xmlns:a16="http://schemas.microsoft.com/office/drawing/2014/main" id="{43B6E9D9-F41E-6E95-8340-36A69C501083}"/>
              </a:ext>
            </a:extLst>
          </p:cNvPr>
          <p:cNvPicPr>
            <a:picLocks noChangeAspect="1"/>
          </p:cNvPicPr>
          <p:nvPr/>
        </p:nvPicPr>
        <p:blipFill rotWithShape="1">
          <a:blip r:embed="rId8"/>
          <a:srcRect l="4223" t="6811" r="3890" b="13987"/>
          <a:stretch/>
        </p:blipFill>
        <p:spPr>
          <a:xfrm rot="20787663">
            <a:off x="9478697" y="1391163"/>
            <a:ext cx="2397964" cy="2684340"/>
          </a:xfrm>
          <a:prstGeom prst="rect">
            <a:avLst/>
          </a:prstGeom>
        </p:spPr>
      </p:pic>
      <p:pic>
        <p:nvPicPr>
          <p:cNvPr id="13" name="Afbeelding 12">
            <a:extLst>
              <a:ext uri="{FF2B5EF4-FFF2-40B4-BE49-F238E27FC236}">
                <a16:creationId xmlns:a16="http://schemas.microsoft.com/office/drawing/2014/main" id="{DF5807B7-1497-FEEA-1C6F-8CDCD75A10FA}"/>
              </a:ext>
            </a:extLst>
          </p:cNvPr>
          <p:cNvPicPr>
            <a:picLocks noChangeAspect="1"/>
          </p:cNvPicPr>
          <p:nvPr/>
        </p:nvPicPr>
        <p:blipFill>
          <a:blip r:embed="rId9"/>
          <a:stretch>
            <a:fillRect/>
          </a:stretch>
        </p:blipFill>
        <p:spPr>
          <a:xfrm rot="20388884">
            <a:off x="5972387" y="2886009"/>
            <a:ext cx="2407787" cy="1751752"/>
          </a:xfrm>
          <a:prstGeom prst="rect">
            <a:avLst/>
          </a:prstGeom>
        </p:spPr>
      </p:pic>
    </p:spTree>
    <p:extLst>
      <p:ext uri="{BB962C8B-B14F-4D97-AF65-F5344CB8AC3E}">
        <p14:creationId xmlns:p14="http://schemas.microsoft.com/office/powerpoint/2010/main" val="19797061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0A1ED06-4733-4020-9C60-81D4D8014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0CA3509-3AF9-45FE-93ED-57BB5D5E8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7388" y="181576"/>
            <a:ext cx="11823637" cy="65010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Afbeelding 5" descr="Licht uit open deur">
            <a:extLst>
              <a:ext uri="{FF2B5EF4-FFF2-40B4-BE49-F238E27FC236}">
                <a16:creationId xmlns:a16="http://schemas.microsoft.com/office/drawing/2014/main" id="{078CE7B8-DDA8-A191-27BF-E68D0B0A4180}"/>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t="6826"/>
          <a:stretch/>
        </p:blipFill>
        <p:spPr>
          <a:xfrm>
            <a:off x="180975" y="182880"/>
            <a:ext cx="11823637" cy="6499784"/>
          </a:xfrm>
          <a:prstGeom prst="rect">
            <a:avLst/>
          </a:prstGeom>
        </p:spPr>
      </p:pic>
      <p:sp>
        <p:nvSpPr>
          <p:cNvPr id="2" name="Titel 1">
            <a:extLst>
              <a:ext uri="{FF2B5EF4-FFF2-40B4-BE49-F238E27FC236}">
                <a16:creationId xmlns:a16="http://schemas.microsoft.com/office/drawing/2014/main" id="{09111AB9-783F-377C-05EC-A38F93B8CB05}"/>
              </a:ext>
            </a:extLst>
          </p:cNvPr>
          <p:cNvSpPr>
            <a:spLocks noGrp="1"/>
          </p:cNvSpPr>
          <p:nvPr>
            <p:ph type="title"/>
          </p:nvPr>
        </p:nvSpPr>
        <p:spPr>
          <a:xfrm>
            <a:off x="838200" y="525195"/>
            <a:ext cx="10165218" cy="2806506"/>
          </a:xfrm>
        </p:spPr>
        <p:txBody>
          <a:bodyPr anchor="b">
            <a:normAutofit/>
          </a:bodyPr>
          <a:lstStyle/>
          <a:p>
            <a:r>
              <a:rPr lang="nl-NL" sz="4000">
                <a:solidFill>
                  <a:srgbClr val="000000"/>
                </a:solidFill>
              </a:rPr>
              <a:t>Keuzemogelijkheid evaluatievormen</a:t>
            </a:r>
            <a:endParaRPr lang="nl-BE" sz="4000">
              <a:solidFill>
                <a:srgbClr val="000000"/>
              </a:solidFill>
            </a:endParaRPr>
          </a:p>
        </p:txBody>
      </p:sp>
      <p:sp>
        <p:nvSpPr>
          <p:cNvPr id="3" name="Tijdelijke aanduiding voor inhoud 2">
            <a:extLst>
              <a:ext uri="{FF2B5EF4-FFF2-40B4-BE49-F238E27FC236}">
                <a16:creationId xmlns:a16="http://schemas.microsoft.com/office/drawing/2014/main" id="{4BEB1EE3-CD35-C3E0-3A93-F6B53AFDAC55}"/>
              </a:ext>
            </a:extLst>
          </p:cNvPr>
          <p:cNvSpPr>
            <a:spLocks noGrp="1"/>
          </p:cNvSpPr>
          <p:nvPr>
            <p:ph idx="1"/>
          </p:nvPr>
        </p:nvSpPr>
        <p:spPr>
          <a:xfrm>
            <a:off x="838200" y="3526300"/>
            <a:ext cx="10165218" cy="2588458"/>
          </a:xfrm>
        </p:spPr>
        <p:txBody>
          <a:bodyPr>
            <a:normAutofit/>
          </a:bodyPr>
          <a:lstStyle/>
          <a:p>
            <a:r>
              <a:rPr lang="nl-NL" sz="2000">
                <a:solidFill>
                  <a:srgbClr val="000000"/>
                </a:solidFill>
              </a:rPr>
              <a:t>Evaluatie door leraar</a:t>
            </a:r>
          </a:p>
          <a:p>
            <a:r>
              <a:rPr lang="nl-NL" sz="2000">
                <a:solidFill>
                  <a:srgbClr val="000000"/>
                </a:solidFill>
              </a:rPr>
              <a:t>Zelf-evaluatie</a:t>
            </a:r>
          </a:p>
          <a:p>
            <a:r>
              <a:rPr lang="nl-NL" sz="2000">
                <a:solidFill>
                  <a:srgbClr val="000000"/>
                </a:solidFill>
              </a:rPr>
              <a:t>Peer-evaluatie</a:t>
            </a:r>
          </a:p>
          <a:p>
            <a:r>
              <a:rPr lang="nl-NL" sz="2000">
                <a:solidFill>
                  <a:srgbClr val="000000"/>
                </a:solidFill>
              </a:rPr>
              <a:t>Co-evaluatie</a:t>
            </a:r>
          </a:p>
          <a:p>
            <a:endParaRPr lang="nl-BE" sz="2000">
              <a:solidFill>
                <a:srgbClr val="000000"/>
              </a:solidFill>
            </a:endParaRPr>
          </a:p>
        </p:txBody>
      </p:sp>
      <p:pic>
        <p:nvPicPr>
          <p:cNvPr id="4" name="Picture 2" descr="Afbeelding met Graphics&#10;&#10;Automatisch gegenereerde beschrijving">
            <a:extLst>
              <a:ext uri="{FF2B5EF4-FFF2-40B4-BE49-F238E27FC236}">
                <a16:creationId xmlns:a16="http://schemas.microsoft.com/office/drawing/2014/main" id="{2E8CFE16-BB4B-2AA9-9409-1E609B7977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35214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Afbeelding 5" descr="Man en vrouw die praten in bibliotheek">
            <a:extLst>
              <a:ext uri="{FF2B5EF4-FFF2-40B4-BE49-F238E27FC236}">
                <a16:creationId xmlns:a16="http://schemas.microsoft.com/office/drawing/2014/main" id="{B0A19138-77F0-DE74-6681-8D69F6E1076B}"/>
              </a:ext>
            </a:extLst>
          </p:cNvPr>
          <p:cNvPicPr>
            <a:picLocks noChangeAspect="1"/>
          </p:cNvPicPr>
          <p:nvPr/>
        </p:nvPicPr>
        <p:blipFill rotWithShape="1">
          <a:blip r:embed="rId2">
            <a:extLst>
              <a:ext uri="{28A0092B-C50C-407E-A947-70E740481C1C}">
                <a14:useLocalDpi xmlns:a14="http://schemas.microsoft.com/office/drawing/2010/main" val="0"/>
              </a:ext>
            </a:extLst>
          </a:blip>
          <a:srcRect t="7516" b="8214"/>
          <a:stretch/>
        </p:blipFill>
        <p:spPr>
          <a:xfrm>
            <a:off x="1" y="1"/>
            <a:ext cx="12192000" cy="6857999"/>
          </a:xfrm>
          <a:prstGeom prst="rect">
            <a:avLst/>
          </a:prstGeom>
        </p:spPr>
      </p:pic>
      <p:sp useBgFill="1">
        <p:nvSpPr>
          <p:cNvPr id="13" name="Freeform: Shape 12">
            <a:extLst>
              <a:ext uri="{FF2B5EF4-FFF2-40B4-BE49-F238E27FC236}">
                <a16:creationId xmlns:a16="http://schemas.microsoft.com/office/drawing/2014/main" id="{7E7D0C94-08B4-48AE-8813-CC4D60294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899" y="609600"/>
            <a:ext cx="5372101" cy="5513767"/>
          </a:xfrm>
          <a:custGeom>
            <a:avLst/>
            <a:gdLst>
              <a:gd name="connsiteX0" fmla="*/ 0 w 5372101"/>
              <a:gd name="connsiteY0" fmla="*/ 0 h 5513767"/>
              <a:gd name="connsiteX1" fmla="*/ 5372101 w 5372101"/>
              <a:gd name="connsiteY1" fmla="*/ 0 h 5513767"/>
              <a:gd name="connsiteX2" fmla="*/ 5372101 w 5372101"/>
              <a:gd name="connsiteY2" fmla="*/ 5513767 h 5513767"/>
              <a:gd name="connsiteX3" fmla="*/ 5363126 w 5372101"/>
              <a:gd name="connsiteY3" fmla="*/ 5512835 h 5513767"/>
              <a:gd name="connsiteX4" fmla="*/ 5316714 w 5372101"/>
              <a:gd name="connsiteY4" fmla="*/ 5491247 h 5513767"/>
              <a:gd name="connsiteX5" fmla="*/ 5198331 w 5372101"/>
              <a:gd name="connsiteY5" fmla="*/ 5470092 h 5513767"/>
              <a:gd name="connsiteX6" fmla="*/ 5150428 w 5372101"/>
              <a:gd name="connsiteY6" fmla="*/ 5472506 h 5513767"/>
              <a:gd name="connsiteX7" fmla="*/ 5085506 w 5372101"/>
              <a:gd name="connsiteY7" fmla="*/ 5468851 h 5513767"/>
              <a:gd name="connsiteX8" fmla="*/ 4968663 w 5372101"/>
              <a:gd name="connsiteY8" fmla="*/ 5470487 h 5513767"/>
              <a:gd name="connsiteX9" fmla="*/ 4815623 w 5372101"/>
              <a:gd name="connsiteY9" fmla="*/ 5458622 h 5513767"/>
              <a:gd name="connsiteX10" fmla="*/ 4716679 w 5372101"/>
              <a:gd name="connsiteY10" fmla="*/ 5405365 h 5513767"/>
              <a:gd name="connsiteX11" fmla="*/ 4704891 w 5372101"/>
              <a:gd name="connsiteY11" fmla="*/ 5411529 h 5513767"/>
              <a:gd name="connsiteX12" fmla="*/ 4630496 w 5372101"/>
              <a:gd name="connsiteY12" fmla="*/ 5396532 h 5513767"/>
              <a:gd name="connsiteX13" fmla="*/ 4506964 w 5372101"/>
              <a:gd name="connsiteY13" fmla="*/ 5396685 h 5513767"/>
              <a:gd name="connsiteX14" fmla="*/ 4427135 w 5372101"/>
              <a:gd name="connsiteY14" fmla="*/ 5358585 h 5513767"/>
              <a:gd name="connsiteX15" fmla="*/ 4028338 w 5372101"/>
              <a:gd name="connsiteY15" fmla="*/ 5313494 h 5513767"/>
              <a:gd name="connsiteX16" fmla="*/ 4015367 w 5372101"/>
              <a:gd name="connsiteY16" fmla="*/ 5320766 h 5513767"/>
              <a:gd name="connsiteX17" fmla="*/ 4002837 w 5372101"/>
              <a:gd name="connsiteY17" fmla="*/ 5322294 h 5513767"/>
              <a:gd name="connsiteX18" fmla="*/ 3997650 w 5372101"/>
              <a:gd name="connsiteY18" fmla="*/ 5329513 h 5513767"/>
              <a:gd name="connsiteX19" fmla="*/ 3991991 w 5372101"/>
              <a:gd name="connsiteY19" fmla="*/ 5331908 h 5513767"/>
              <a:gd name="connsiteX20" fmla="*/ 3925210 w 5372101"/>
              <a:gd name="connsiteY20" fmla="*/ 5319395 h 5513767"/>
              <a:gd name="connsiteX21" fmla="*/ 3837014 w 5372101"/>
              <a:gd name="connsiteY21" fmla="*/ 5289023 h 5513767"/>
              <a:gd name="connsiteX22" fmla="*/ 3798765 w 5372101"/>
              <a:gd name="connsiteY22" fmla="*/ 5299431 h 5513767"/>
              <a:gd name="connsiteX23" fmla="*/ 3792144 w 5372101"/>
              <a:gd name="connsiteY23" fmla="*/ 5301616 h 5513767"/>
              <a:gd name="connsiteX24" fmla="*/ 3766249 w 5372101"/>
              <a:gd name="connsiteY24" fmla="*/ 5301869 h 5513767"/>
              <a:gd name="connsiteX25" fmla="*/ 3718651 w 5372101"/>
              <a:gd name="connsiteY25" fmla="*/ 5320541 h 5513767"/>
              <a:gd name="connsiteX26" fmla="*/ 3671207 w 5372101"/>
              <a:gd name="connsiteY26" fmla="*/ 5318046 h 5513767"/>
              <a:gd name="connsiteX27" fmla="*/ 3446863 w 5372101"/>
              <a:gd name="connsiteY27" fmla="*/ 5294348 h 5513767"/>
              <a:gd name="connsiteX28" fmla="*/ 3312000 w 5372101"/>
              <a:gd name="connsiteY28" fmla="*/ 5286923 h 5513767"/>
              <a:gd name="connsiteX29" fmla="*/ 3259756 w 5372101"/>
              <a:gd name="connsiteY29" fmla="*/ 5294712 h 5513767"/>
              <a:gd name="connsiteX30" fmla="*/ 3187481 w 5372101"/>
              <a:gd name="connsiteY30" fmla="*/ 5298457 h 5513767"/>
              <a:gd name="connsiteX31" fmla="*/ 3124115 w 5372101"/>
              <a:gd name="connsiteY31" fmla="*/ 5294626 h 5513767"/>
              <a:gd name="connsiteX32" fmla="*/ 3099907 w 5372101"/>
              <a:gd name="connsiteY32" fmla="*/ 5302443 h 5513767"/>
              <a:gd name="connsiteX33" fmla="*/ 3017494 w 5372101"/>
              <a:gd name="connsiteY33" fmla="*/ 5301439 h 5513767"/>
              <a:gd name="connsiteX34" fmla="*/ 3010848 w 5372101"/>
              <a:gd name="connsiteY34" fmla="*/ 5307225 h 5513767"/>
              <a:gd name="connsiteX35" fmla="*/ 2994286 w 5372101"/>
              <a:gd name="connsiteY35" fmla="*/ 5309060 h 5513767"/>
              <a:gd name="connsiteX36" fmla="*/ 2988160 w 5372101"/>
              <a:gd name="connsiteY36" fmla="*/ 5310041 h 5513767"/>
              <a:gd name="connsiteX37" fmla="*/ 2984260 w 5372101"/>
              <a:gd name="connsiteY37" fmla="*/ 5307528 h 5513767"/>
              <a:gd name="connsiteX38" fmla="*/ 2979127 w 5372101"/>
              <a:gd name="connsiteY38" fmla="*/ 5308389 h 5513767"/>
              <a:gd name="connsiteX39" fmla="*/ 2978660 w 5372101"/>
              <a:gd name="connsiteY39" fmla="*/ 5311563 h 5513767"/>
              <a:gd name="connsiteX40" fmla="*/ 2946326 w 5372101"/>
              <a:gd name="connsiteY40" fmla="*/ 5316745 h 5513767"/>
              <a:gd name="connsiteX41" fmla="*/ 2713134 w 5372101"/>
              <a:gd name="connsiteY41" fmla="*/ 5331381 h 5513767"/>
              <a:gd name="connsiteX42" fmla="*/ 2352072 w 5372101"/>
              <a:gd name="connsiteY42" fmla="*/ 5342761 h 5513767"/>
              <a:gd name="connsiteX43" fmla="*/ 2260922 w 5372101"/>
              <a:gd name="connsiteY43" fmla="*/ 5328122 h 5513767"/>
              <a:gd name="connsiteX44" fmla="*/ 2178497 w 5372101"/>
              <a:gd name="connsiteY44" fmla="*/ 5351065 h 5513767"/>
              <a:gd name="connsiteX45" fmla="*/ 2034408 w 5372101"/>
              <a:gd name="connsiteY45" fmla="*/ 5307958 h 5513767"/>
              <a:gd name="connsiteX46" fmla="*/ 1831505 w 5372101"/>
              <a:gd name="connsiteY46" fmla="*/ 5312691 h 5513767"/>
              <a:gd name="connsiteX47" fmla="*/ 1710387 w 5372101"/>
              <a:gd name="connsiteY47" fmla="*/ 5308705 h 5513767"/>
              <a:gd name="connsiteX48" fmla="*/ 1664816 w 5372101"/>
              <a:gd name="connsiteY48" fmla="*/ 5296479 h 5513767"/>
              <a:gd name="connsiteX49" fmla="*/ 1600883 w 5372101"/>
              <a:gd name="connsiteY49" fmla="*/ 5286607 h 5513767"/>
              <a:gd name="connsiteX50" fmla="*/ 1488397 w 5372101"/>
              <a:gd name="connsiteY50" fmla="*/ 5260898 h 5513767"/>
              <a:gd name="connsiteX51" fmla="*/ 1336670 w 5372101"/>
              <a:gd name="connsiteY51" fmla="*/ 5240770 h 5513767"/>
              <a:gd name="connsiteX52" fmla="*/ 1224297 w 5372101"/>
              <a:gd name="connsiteY52" fmla="*/ 5271845 h 5513767"/>
              <a:gd name="connsiteX53" fmla="*/ 1214830 w 5372101"/>
              <a:gd name="connsiteY53" fmla="*/ 5263450 h 5513767"/>
              <a:gd name="connsiteX54" fmla="*/ 1138181 w 5372101"/>
              <a:gd name="connsiteY54" fmla="*/ 5262590 h 5513767"/>
              <a:gd name="connsiteX55" fmla="*/ 943575 w 5372101"/>
              <a:gd name="connsiteY55" fmla="*/ 5290808 h 5513767"/>
              <a:gd name="connsiteX56" fmla="*/ 529813 w 5372101"/>
              <a:gd name="connsiteY56" fmla="*/ 5218555 h 5513767"/>
              <a:gd name="connsiteX57" fmla="*/ 519546 w 5372101"/>
              <a:gd name="connsiteY57" fmla="*/ 5208845 h 5513767"/>
              <a:gd name="connsiteX58" fmla="*/ 507906 w 5372101"/>
              <a:gd name="connsiteY58" fmla="*/ 5204779 h 5513767"/>
              <a:gd name="connsiteX59" fmla="*/ 505153 w 5372101"/>
              <a:gd name="connsiteY59" fmla="*/ 5196726 h 5513767"/>
              <a:gd name="connsiteX60" fmla="*/ 500429 w 5372101"/>
              <a:gd name="connsiteY60" fmla="*/ 5193241 h 5513767"/>
              <a:gd name="connsiteX61" fmla="*/ 431923 w 5372101"/>
              <a:gd name="connsiteY61" fmla="*/ 5191553 h 5513767"/>
              <a:gd name="connsiteX62" fmla="*/ 337115 w 5372101"/>
              <a:gd name="connsiteY62" fmla="*/ 5202714 h 5513767"/>
              <a:gd name="connsiteX63" fmla="*/ 303383 w 5372101"/>
              <a:gd name="connsiteY63" fmla="*/ 5184750 h 5513767"/>
              <a:gd name="connsiteX64" fmla="*/ 297664 w 5372101"/>
              <a:gd name="connsiteY64" fmla="*/ 5181269 h 5513767"/>
              <a:gd name="connsiteX65" fmla="*/ 272701 w 5372101"/>
              <a:gd name="connsiteY65" fmla="*/ 5175678 h 5513767"/>
              <a:gd name="connsiteX66" fmla="*/ 268242 w 5372101"/>
              <a:gd name="connsiteY66" fmla="*/ 5163678 h 5513767"/>
              <a:gd name="connsiteX67" fmla="*/ 232517 w 5372101"/>
              <a:gd name="connsiteY67" fmla="*/ 5147792 h 5513767"/>
              <a:gd name="connsiteX68" fmla="*/ 185851 w 5372101"/>
              <a:gd name="connsiteY68" fmla="*/ 5140408 h 5513767"/>
              <a:gd name="connsiteX69" fmla="*/ 20337 w 5372101"/>
              <a:gd name="connsiteY69" fmla="*/ 5113040 h 5513767"/>
              <a:gd name="connsiteX70" fmla="*/ 0 w 5372101"/>
              <a:gd name="connsiteY70" fmla="*/ 5112243 h 551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372101" h="5513767">
                <a:moveTo>
                  <a:pt x="0" y="0"/>
                </a:moveTo>
                <a:lnTo>
                  <a:pt x="5372101" y="0"/>
                </a:lnTo>
                <a:lnTo>
                  <a:pt x="5372101" y="5513767"/>
                </a:lnTo>
                <a:lnTo>
                  <a:pt x="5363126" y="5512835"/>
                </a:lnTo>
                <a:cubicBezTo>
                  <a:pt x="5345779" y="5509071"/>
                  <a:pt x="5329767" y="5502649"/>
                  <a:pt x="5316714" y="5491247"/>
                </a:cubicBezTo>
                <a:cubicBezTo>
                  <a:pt x="5295689" y="5478131"/>
                  <a:pt x="5219502" y="5459909"/>
                  <a:pt x="5198331" y="5470092"/>
                </a:cubicBezTo>
                <a:cubicBezTo>
                  <a:pt x="5181052" y="5469102"/>
                  <a:pt x="5165047" y="5459569"/>
                  <a:pt x="5150428" y="5472506"/>
                </a:cubicBezTo>
                <a:cubicBezTo>
                  <a:pt x="5129562" y="5487248"/>
                  <a:pt x="5088050" y="5445894"/>
                  <a:pt x="5085506" y="5468851"/>
                </a:cubicBezTo>
                <a:cubicBezTo>
                  <a:pt x="5055692" y="5440170"/>
                  <a:pt x="5006122" y="5469577"/>
                  <a:pt x="4968663" y="5470487"/>
                </a:cubicBezTo>
                <a:cubicBezTo>
                  <a:pt x="4947085" y="5444049"/>
                  <a:pt x="4889767" y="5472037"/>
                  <a:pt x="4815623" y="5458622"/>
                </a:cubicBezTo>
                <a:cubicBezTo>
                  <a:pt x="4792418" y="5428488"/>
                  <a:pt x="4765548" y="5449887"/>
                  <a:pt x="4716679" y="5405365"/>
                </a:cubicBezTo>
                <a:cubicBezTo>
                  <a:pt x="4713235" y="5407807"/>
                  <a:pt x="4709266" y="5409883"/>
                  <a:pt x="4704891" y="5411529"/>
                </a:cubicBezTo>
                <a:cubicBezTo>
                  <a:pt x="4679473" y="5421092"/>
                  <a:pt x="4646164" y="5414379"/>
                  <a:pt x="4630496" y="5396532"/>
                </a:cubicBezTo>
                <a:cubicBezTo>
                  <a:pt x="4590205" y="5365061"/>
                  <a:pt x="4548419" y="5412094"/>
                  <a:pt x="4506964" y="5396685"/>
                </a:cubicBezTo>
                <a:lnTo>
                  <a:pt x="4427135" y="5358585"/>
                </a:lnTo>
                <a:cubicBezTo>
                  <a:pt x="4319267" y="5308575"/>
                  <a:pt x="4152341" y="5340956"/>
                  <a:pt x="4028338" y="5313494"/>
                </a:cubicBezTo>
                <a:lnTo>
                  <a:pt x="4015367" y="5320766"/>
                </a:lnTo>
                <a:lnTo>
                  <a:pt x="4002837" y="5322294"/>
                </a:lnTo>
                <a:lnTo>
                  <a:pt x="3997650" y="5329513"/>
                </a:lnTo>
                <a:lnTo>
                  <a:pt x="3991991" y="5331908"/>
                </a:lnTo>
                <a:cubicBezTo>
                  <a:pt x="3969659" y="5338581"/>
                  <a:pt x="3978880" y="5316131"/>
                  <a:pt x="3925210" y="5319395"/>
                </a:cubicBezTo>
                <a:cubicBezTo>
                  <a:pt x="3947765" y="5277139"/>
                  <a:pt x="3837331" y="5338342"/>
                  <a:pt x="3837014" y="5289023"/>
                </a:cubicBezTo>
                <a:cubicBezTo>
                  <a:pt x="3824001" y="5291376"/>
                  <a:pt x="3811407" y="5295212"/>
                  <a:pt x="3798765" y="5299431"/>
                </a:cubicBezTo>
                <a:lnTo>
                  <a:pt x="3792144" y="5301616"/>
                </a:lnTo>
                <a:lnTo>
                  <a:pt x="3766249" y="5301869"/>
                </a:lnTo>
                <a:lnTo>
                  <a:pt x="3718651" y="5320541"/>
                </a:lnTo>
                <a:cubicBezTo>
                  <a:pt x="3703968" y="5321892"/>
                  <a:pt x="3688308" y="5321427"/>
                  <a:pt x="3671207" y="5318046"/>
                </a:cubicBezTo>
                <a:cubicBezTo>
                  <a:pt x="3616458" y="5288532"/>
                  <a:pt x="3514048" y="5333307"/>
                  <a:pt x="3446863" y="5294348"/>
                </a:cubicBezTo>
                <a:cubicBezTo>
                  <a:pt x="3420930" y="5283822"/>
                  <a:pt x="3333157" y="5274511"/>
                  <a:pt x="3312000" y="5286923"/>
                </a:cubicBezTo>
                <a:cubicBezTo>
                  <a:pt x="3292759" y="5287903"/>
                  <a:pt x="3273112" y="5280334"/>
                  <a:pt x="3259756" y="5294712"/>
                </a:cubicBezTo>
                <a:cubicBezTo>
                  <a:pt x="3239905" y="5311572"/>
                  <a:pt x="3185410" y="5275588"/>
                  <a:pt x="3187481" y="5298457"/>
                </a:cubicBezTo>
                <a:cubicBezTo>
                  <a:pt x="3168018" y="5286036"/>
                  <a:pt x="3146200" y="5288458"/>
                  <a:pt x="3124115" y="5294626"/>
                </a:cubicBezTo>
                <a:lnTo>
                  <a:pt x="3099907" y="5302443"/>
                </a:lnTo>
                <a:lnTo>
                  <a:pt x="3017494" y="5301439"/>
                </a:lnTo>
                <a:lnTo>
                  <a:pt x="3010848" y="5307225"/>
                </a:lnTo>
                <a:lnTo>
                  <a:pt x="2994286" y="5309060"/>
                </a:lnTo>
                <a:lnTo>
                  <a:pt x="2988160" y="5310041"/>
                </a:lnTo>
                <a:lnTo>
                  <a:pt x="2984260" y="5307528"/>
                </a:lnTo>
                <a:cubicBezTo>
                  <a:pt x="2981957" y="5306419"/>
                  <a:pt x="2980273" y="5306402"/>
                  <a:pt x="2979127" y="5308389"/>
                </a:cubicBezTo>
                <a:cubicBezTo>
                  <a:pt x="2978971" y="5309447"/>
                  <a:pt x="2978816" y="5310505"/>
                  <a:pt x="2978660" y="5311563"/>
                </a:cubicBezTo>
                <a:lnTo>
                  <a:pt x="2946326" y="5316745"/>
                </a:lnTo>
                <a:lnTo>
                  <a:pt x="2713134" y="5331381"/>
                </a:lnTo>
                <a:cubicBezTo>
                  <a:pt x="2610698" y="5372328"/>
                  <a:pt x="2466037" y="5325762"/>
                  <a:pt x="2352072" y="5342761"/>
                </a:cubicBezTo>
                <a:cubicBezTo>
                  <a:pt x="2293501" y="5293708"/>
                  <a:pt x="2324138" y="5338538"/>
                  <a:pt x="2260922" y="5328122"/>
                </a:cubicBezTo>
                <a:cubicBezTo>
                  <a:pt x="2275681" y="5372347"/>
                  <a:pt x="2185007" y="5301703"/>
                  <a:pt x="2178497" y="5351065"/>
                </a:cubicBezTo>
                <a:cubicBezTo>
                  <a:pt x="2133294" y="5337229"/>
                  <a:pt x="2097074" y="5300208"/>
                  <a:pt x="2034408" y="5307958"/>
                </a:cubicBezTo>
                <a:cubicBezTo>
                  <a:pt x="1981894" y="5332879"/>
                  <a:pt x="1896288" y="5279365"/>
                  <a:pt x="1831505" y="5312691"/>
                </a:cubicBezTo>
                <a:cubicBezTo>
                  <a:pt x="1807063" y="5321035"/>
                  <a:pt x="1727674" y="5322925"/>
                  <a:pt x="1710387" y="5308705"/>
                </a:cubicBezTo>
                <a:cubicBezTo>
                  <a:pt x="1693367" y="5306094"/>
                  <a:pt x="1674901" y="5312009"/>
                  <a:pt x="1664816" y="5296479"/>
                </a:cubicBezTo>
                <a:cubicBezTo>
                  <a:pt x="1649255" y="5277912"/>
                  <a:pt x="1596152" y="5309335"/>
                  <a:pt x="1600883" y="5286607"/>
                </a:cubicBezTo>
                <a:cubicBezTo>
                  <a:pt x="1563066" y="5308189"/>
                  <a:pt x="1524339" y="5269513"/>
                  <a:pt x="1488397" y="5260898"/>
                </a:cubicBezTo>
                <a:cubicBezTo>
                  <a:pt x="1459246" y="5282011"/>
                  <a:pt x="1412580" y="5243108"/>
                  <a:pt x="1336670" y="5240770"/>
                </a:cubicBezTo>
                <a:cubicBezTo>
                  <a:pt x="1304792" y="5265122"/>
                  <a:pt x="1285508" y="5238878"/>
                  <a:pt x="1224297" y="5271845"/>
                </a:cubicBezTo>
                <a:cubicBezTo>
                  <a:pt x="1221731" y="5268771"/>
                  <a:pt x="1218543" y="5265944"/>
                  <a:pt x="1214830" y="5263450"/>
                </a:cubicBezTo>
                <a:cubicBezTo>
                  <a:pt x="1193241" y="5248952"/>
                  <a:pt x="1158925" y="5248567"/>
                  <a:pt x="1138181" y="5262590"/>
                </a:cubicBezTo>
                <a:lnTo>
                  <a:pt x="943575" y="5290808"/>
                </a:lnTo>
                <a:cubicBezTo>
                  <a:pt x="823587" y="5316899"/>
                  <a:pt x="658340" y="5217603"/>
                  <a:pt x="529813" y="5218555"/>
                </a:cubicBezTo>
                <a:lnTo>
                  <a:pt x="519546" y="5208845"/>
                </a:lnTo>
                <a:lnTo>
                  <a:pt x="507906" y="5204779"/>
                </a:lnTo>
                <a:lnTo>
                  <a:pt x="505153" y="5196726"/>
                </a:lnTo>
                <a:lnTo>
                  <a:pt x="500429" y="5193241"/>
                </a:lnTo>
                <a:cubicBezTo>
                  <a:pt x="480923" y="5182176"/>
                  <a:pt x="482807" y="5205793"/>
                  <a:pt x="431923" y="5191553"/>
                </a:cubicBezTo>
                <a:cubicBezTo>
                  <a:pt x="440499" y="5237077"/>
                  <a:pt x="352872" y="5155083"/>
                  <a:pt x="337115" y="5202714"/>
                </a:cubicBezTo>
                <a:cubicBezTo>
                  <a:pt x="325265" y="5197752"/>
                  <a:pt x="314288" y="5191441"/>
                  <a:pt x="303383" y="5184750"/>
                </a:cubicBezTo>
                <a:lnTo>
                  <a:pt x="297664" y="5181269"/>
                </a:lnTo>
                <a:lnTo>
                  <a:pt x="272701" y="5175678"/>
                </a:lnTo>
                <a:lnTo>
                  <a:pt x="268242" y="5163678"/>
                </a:lnTo>
                <a:lnTo>
                  <a:pt x="232517" y="5147792"/>
                </a:lnTo>
                <a:cubicBezTo>
                  <a:pt x="218741" y="5143453"/>
                  <a:pt x="203450" y="5140668"/>
                  <a:pt x="185851" y="5140408"/>
                </a:cubicBezTo>
                <a:cubicBezTo>
                  <a:pt x="139207" y="5153337"/>
                  <a:pt x="79723" y="5120316"/>
                  <a:pt x="20337" y="5113040"/>
                </a:cubicBezTo>
                <a:lnTo>
                  <a:pt x="0" y="5112243"/>
                </a:lnTo>
                <a:close/>
              </a:path>
            </a:pathLst>
          </a:custGeom>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el 1">
            <a:extLst>
              <a:ext uri="{FF2B5EF4-FFF2-40B4-BE49-F238E27FC236}">
                <a16:creationId xmlns:a16="http://schemas.microsoft.com/office/drawing/2014/main" id="{61F1D244-B574-AA03-3A77-09D2178A8F31}"/>
              </a:ext>
            </a:extLst>
          </p:cNvPr>
          <p:cNvSpPr>
            <a:spLocks noGrp="1"/>
          </p:cNvSpPr>
          <p:nvPr>
            <p:ph type="title"/>
          </p:nvPr>
        </p:nvSpPr>
        <p:spPr>
          <a:xfrm>
            <a:off x="1037809" y="1071350"/>
            <a:ext cx="4775162" cy="1339382"/>
          </a:xfrm>
        </p:spPr>
        <p:txBody>
          <a:bodyPr>
            <a:normAutofit/>
          </a:bodyPr>
          <a:lstStyle/>
          <a:p>
            <a:pPr algn="ctr"/>
            <a:r>
              <a:rPr lang="nl-NL" sz="3600"/>
              <a:t>Hulpmiddelen evaluatie</a:t>
            </a:r>
            <a:endParaRPr lang="nl-BE" sz="3600"/>
          </a:p>
        </p:txBody>
      </p:sp>
      <p:sp>
        <p:nvSpPr>
          <p:cNvPr id="15"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64666" y="399531"/>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80D0DA13-1B96-A634-F315-EF8DBBF28092}"/>
              </a:ext>
            </a:extLst>
          </p:cNvPr>
          <p:cNvSpPr>
            <a:spLocks noGrp="1"/>
          </p:cNvSpPr>
          <p:nvPr>
            <p:ph idx="1"/>
          </p:nvPr>
        </p:nvSpPr>
        <p:spPr>
          <a:xfrm>
            <a:off x="1189319" y="2547257"/>
            <a:ext cx="4458446" cy="3109740"/>
          </a:xfrm>
        </p:spPr>
        <p:txBody>
          <a:bodyPr anchor="ctr">
            <a:normAutofit/>
          </a:bodyPr>
          <a:lstStyle/>
          <a:p>
            <a:r>
              <a:rPr lang="nl-NL" sz="2000"/>
              <a:t>Rubric</a:t>
            </a:r>
          </a:p>
          <a:p>
            <a:r>
              <a:rPr lang="nl-NL" sz="2000"/>
              <a:t>Rubric of one</a:t>
            </a:r>
          </a:p>
          <a:p>
            <a:r>
              <a:rPr lang="nl-NL" sz="2000"/>
              <a:t>…</a:t>
            </a:r>
            <a:endParaRPr lang="nl-BE" sz="2000"/>
          </a:p>
        </p:txBody>
      </p:sp>
      <p:pic>
        <p:nvPicPr>
          <p:cNvPr id="4" name="Picture 2">
            <a:extLst>
              <a:ext uri="{FF2B5EF4-FFF2-40B4-BE49-F238E27FC236}">
                <a16:creationId xmlns:a16="http://schemas.microsoft.com/office/drawing/2014/main" id="{8B047E14-D6EC-37D4-6607-332FC368E1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0977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2E79A74-BC7F-6B54-BFF7-0A591287407F}"/>
              </a:ext>
            </a:extLst>
          </p:cNvPr>
          <p:cNvSpPr>
            <a:spLocks noGrp="1"/>
          </p:cNvSpPr>
          <p:nvPr>
            <p:ph type="title"/>
          </p:nvPr>
        </p:nvSpPr>
        <p:spPr/>
        <p:txBody>
          <a:bodyPr/>
          <a:lstStyle/>
          <a:p>
            <a:r>
              <a:rPr lang="nl-NL" dirty="0" err="1"/>
              <a:t>Rubric</a:t>
            </a:r>
            <a:r>
              <a:rPr lang="nl-NL" dirty="0"/>
              <a:t> of </a:t>
            </a:r>
            <a:r>
              <a:rPr lang="nl-NL" dirty="0" err="1"/>
              <a:t>one</a:t>
            </a:r>
            <a:endParaRPr lang="nl-BE" dirty="0"/>
          </a:p>
        </p:txBody>
      </p:sp>
      <p:sp>
        <p:nvSpPr>
          <p:cNvPr id="3" name="Tijdelijke aanduiding voor inhoud 2">
            <a:extLst>
              <a:ext uri="{FF2B5EF4-FFF2-40B4-BE49-F238E27FC236}">
                <a16:creationId xmlns:a16="http://schemas.microsoft.com/office/drawing/2014/main" id="{A225EA99-E054-183D-0C7E-B17829255AF0}"/>
              </a:ext>
            </a:extLst>
          </p:cNvPr>
          <p:cNvSpPr>
            <a:spLocks noGrp="1"/>
          </p:cNvSpPr>
          <p:nvPr>
            <p:ph idx="1"/>
          </p:nvPr>
        </p:nvSpPr>
        <p:spPr/>
        <p:txBody>
          <a:bodyPr/>
          <a:lstStyle/>
          <a:p>
            <a:endParaRPr lang="nl-BE"/>
          </a:p>
        </p:txBody>
      </p:sp>
      <p:pic>
        <p:nvPicPr>
          <p:cNvPr id="4" name="Afbeelding 3" descr="Afbeelding met tafel&#10;&#10;Automatisch gegenereerde beschrijving">
            <a:extLst>
              <a:ext uri="{FF2B5EF4-FFF2-40B4-BE49-F238E27FC236}">
                <a16:creationId xmlns:a16="http://schemas.microsoft.com/office/drawing/2014/main" id="{B2378EA0-8D72-55B3-4D18-DCF75CD80B7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65776" y="1036403"/>
            <a:ext cx="6433533" cy="5275497"/>
          </a:xfrm>
          <a:prstGeom prst="rect">
            <a:avLst/>
          </a:prstGeom>
          <a:noFill/>
          <a:ln>
            <a:noFill/>
          </a:ln>
        </p:spPr>
      </p:pic>
    </p:spTree>
    <p:extLst>
      <p:ext uri="{BB962C8B-B14F-4D97-AF65-F5344CB8AC3E}">
        <p14:creationId xmlns:p14="http://schemas.microsoft.com/office/powerpoint/2010/main" val="19802166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3AAA1E6-0590-4EA7-CF9F-25E3001B907C}"/>
              </a:ext>
            </a:extLst>
          </p:cNvPr>
          <p:cNvSpPr>
            <a:spLocks noGrp="1"/>
          </p:cNvSpPr>
          <p:nvPr>
            <p:ph type="title"/>
          </p:nvPr>
        </p:nvSpPr>
        <p:spPr/>
        <p:txBody>
          <a:bodyPr/>
          <a:lstStyle/>
          <a:p>
            <a:r>
              <a:rPr lang="nl-NL" dirty="0"/>
              <a:t>Vaardigheid: respectvolle omgang</a:t>
            </a:r>
            <a:endParaRPr lang="nl-BE" dirty="0"/>
          </a:p>
        </p:txBody>
      </p:sp>
      <p:graphicFrame>
        <p:nvGraphicFramePr>
          <p:cNvPr id="10" name="Tijdelijke aanduiding voor inhoud 9">
            <a:extLst>
              <a:ext uri="{FF2B5EF4-FFF2-40B4-BE49-F238E27FC236}">
                <a16:creationId xmlns:a16="http://schemas.microsoft.com/office/drawing/2014/main" id="{75B033F0-FFF9-8462-133B-FC17CDCCCEA3}"/>
              </a:ext>
            </a:extLst>
          </p:cNvPr>
          <p:cNvGraphicFramePr>
            <a:graphicFrameLocks noGrp="1"/>
          </p:cNvGraphicFramePr>
          <p:nvPr>
            <p:ph idx="1"/>
            <p:extLst>
              <p:ext uri="{D42A27DB-BD31-4B8C-83A1-F6EECF244321}">
                <p14:modId xmlns:p14="http://schemas.microsoft.com/office/powerpoint/2010/main" val="3010861835"/>
              </p:ext>
            </p:extLst>
          </p:nvPr>
        </p:nvGraphicFramePr>
        <p:xfrm>
          <a:off x="1108365" y="1706404"/>
          <a:ext cx="10245436" cy="4410437"/>
        </p:xfrm>
        <a:graphic>
          <a:graphicData uri="http://schemas.openxmlformats.org/drawingml/2006/table">
            <a:tbl>
              <a:tblPr firstRow="1" firstCol="1" bandRow="1">
                <a:tableStyleId>{5C22544A-7EE6-4342-B048-85BDC9FD1C3A}</a:tableStyleId>
              </a:tblPr>
              <a:tblGrid>
                <a:gridCol w="2047505">
                  <a:extLst>
                    <a:ext uri="{9D8B030D-6E8A-4147-A177-3AD203B41FA5}">
                      <a16:colId xmlns:a16="http://schemas.microsoft.com/office/drawing/2014/main" val="2532039012"/>
                    </a:ext>
                  </a:extLst>
                </a:gridCol>
                <a:gridCol w="2266838">
                  <a:extLst>
                    <a:ext uri="{9D8B030D-6E8A-4147-A177-3AD203B41FA5}">
                      <a16:colId xmlns:a16="http://schemas.microsoft.com/office/drawing/2014/main" val="995942443"/>
                    </a:ext>
                  </a:extLst>
                </a:gridCol>
                <a:gridCol w="1978539">
                  <a:extLst>
                    <a:ext uri="{9D8B030D-6E8A-4147-A177-3AD203B41FA5}">
                      <a16:colId xmlns:a16="http://schemas.microsoft.com/office/drawing/2014/main" val="931994664"/>
                    </a:ext>
                  </a:extLst>
                </a:gridCol>
                <a:gridCol w="1976277">
                  <a:extLst>
                    <a:ext uri="{9D8B030D-6E8A-4147-A177-3AD203B41FA5}">
                      <a16:colId xmlns:a16="http://schemas.microsoft.com/office/drawing/2014/main" val="337762872"/>
                    </a:ext>
                  </a:extLst>
                </a:gridCol>
                <a:gridCol w="1976277">
                  <a:extLst>
                    <a:ext uri="{9D8B030D-6E8A-4147-A177-3AD203B41FA5}">
                      <a16:colId xmlns:a16="http://schemas.microsoft.com/office/drawing/2014/main" val="2531849945"/>
                    </a:ext>
                  </a:extLst>
                </a:gridCol>
              </a:tblGrid>
              <a:tr h="311969">
                <a:tc>
                  <a:txBody>
                    <a:bodyPr/>
                    <a:lstStyle/>
                    <a:p>
                      <a:pPr>
                        <a:lnSpc>
                          <a:spcPct val="107000"/>
                        </a:lnSpc>
                        <a:spcAft>
                          <a:spcPts val="800"/>
                        </a:spcAft>
                      </a:pPr>
                      <a:r>
                        <a:rPr lang="nl-BE" sz="1200" kern="100" dirty="0">
                          <a:effectLst/>
                        </a:rPr>
                        <a:t>Gedragsindicator:</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a:effectLst/>
                        </a:rPr>
                        <a:t>Niet volgens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a:effectLst/>
                        </a:rPr>
                        <a:t>Benadert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a:effectLst/>
                        </a:rPr>
                        <a:t>Volgens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a:effectLst/>
                        </a:rPr>
                        <a:t>Overtreft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extLst>
                  <a:ext uri="{0D108BD9-81ED-4DB2-BD59-A6C34878D82A}">
                    <a16:rowId xmlns:a16="http://schemas.microsoft.com/office/drawing/2014/main" val="1299531559"/>
                  </a:ext>
                </a:extLst>
              </a:tr>
              <a:tr h="1512906">
                <a:tc>
                  <a:txBody>
                    <a:bodyPr/>
                    <a:lstStyle/>
                    <a:p>
                      <a:pPr>
                        <a:lnSpc>
                          <a:spcPct val="107000"/>
                        </a:lnSpc>
                        <a:spcAft>
                          <a:spcPts val="800"/>
                        </a:spcAft>
                      </a:pPr>
                      <a:r>
                        <a:rPr lang="nl-BE" sz="1200" kern="100" dirty="0">
                          <a:effectLst/>
                        </a:rPr>
                        <a:t> Uitspreken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dirty="0">
                          <a:effectLst/>
                        </a:rPr>
                        <a:t>Ik onderbreek anderen regelmatig.</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dirty="0">
                          <a:effectLst/>
                        </a:rPr>
                        <a:t>Ik moet er op gewezen worden dat ik anderen laat uitspreken.</a:t>
                      </a:r>
                    </a:p>
                    <a:p>
                      <a:pPr>
                        <a:lnSpc>
                          <a:spcPct val="107000"/>
                        </a:lnSpc>
                        <a:spcAft>
                          <a:spcPts val="800"/>
                        </a:spcAft>
                      </a:pPr>
                      <a:r>
                        <a:rPr lang="nl-BE" sz="1200" kern="100" dirty="0">
                          <a:effectLst/>
                        </a:rPr>
                        <a:t>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dirty="0">
                          <a:effectLst/>
                        </a:rPr>
                        <a:t>Ik laat de ander uitspreken.</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a:effectLst/>
                        </a:rPr>
                        <a:t>Ik moedig de ander aan om zijn/haar mening te volledig te uiten.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extLst>
                  <a:ext uri="{0D108BD9-81ED-4DB2-BD59-A6C34878D82A}">
                    <a16:rowId xmlns:a16="http://schemas.microsoft.com/office/drawing/2014/main" val="45427504"/>
                  </a:ext>
                </a:extLst>
              </a:tr>
              <a:tr h="1413036">
                <a:tc>
                  <a:txBody>
                    <a:bodyPr/>
                    <a:lstStyle/>
                    <a:p>
                      <a:pPr>
                        <a:lnSpc>
                          <a:spcPct val="107000"/>
                        </a:lnSpc>
                        <a:spcAft>
                          <a:spcPts val="800"/>
                        </a:spcAft>
                      </a:pPr>
                      <a:r>
                        <a:rPr lang="nl-BE" sz="1200" kern="100">
                          <a:effectLst/>
                        </a:rPr>
                        <a:t>Interesse</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dirty="0">
                          <a:effectLst/>
                        </a:rPr>
                        <a:t>Ik signaleer/toon/geef aan dat ik eigenlijk geen interesse heb in het verhaal van de anderen.</a:t>
                      </a:r>
                    </a:p>
                    <a:p>
                      <a:pPr>
                        <a:lnSpc>
                          <a:spcPct val="107000"/>
                        </a:lnSpc>
                        <a:spcAft>
                          <a:spcPts val="800"/>
                        </a:spcAft>
                      </a:pPr>
                      <a:r>
                        <a:rPr lang="nl-BE" sz="1200" kern="100" dirty="0">
                          <a:effectLst/>
                        </a:rPr>
                        <a:t>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dirty="0">
                          <a:effectLst/>
                        </a:rPr>
                        <a:t>Ik uit geen signalen van interesse of desinteresse.</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dirty="0">
                          <a:effectLst/>
                        </a:rPr>
                        <a:t>Ik signaleer non-verbaal interesse in wat de ander vertelt.</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dirty="0">
                          <a:effectLst/>
                        </a:rPr>
                        <a:t>Ik verwoord interesse in wat de ander vertelt.</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extLst>
                  <a:ext uri="{0D108BD9-81ED-4DB2-BD59-A6C34878D82A}">
                    <a16:rowId xmlns:a16="http://schemas.microsoft.com/office/drawing/2014/main" val="430056398"/>
                  </a:ext>
                </a:extLst>
              </a:tr>
              <a:tr h="1113426">
                <a:tc>
                  <a:txBody>
                    <a:bodyPr/>
                    <a:lstStyle/>
                    <a:p>
                      <a:pPr>
                        <a:lnSpc>
                          <a:spcPct val="107000"/>
                        </a:lnSpc>
                        <a:spcAft>
                          <a:spcPts val="800"/>
                        </a:spcAft>
                      </a:pPr>
                      <a:r>
                        <a:rPr lang="nl-BE" sz="1200" kern="100">
                          <a:effectLst/>
                        </a:rPr>
                        <a:t>Erkenning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a:effectLst/>
                        </a:rPr>
                        <a:t>Ik geef geen enkele feedback aan wat de ander vertelt.</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a:effectLst/>
                        </a:rPr>
                        <a:t>Ik geef oppervlakkige erkenning aan wat de ander vertelt.</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dirty="0">
                          <a:effectLst/>
                        </a:rPr>
                        <a:t>Ik geef verbale, inhoudelijke erkenning aan wat de ander vertelt.</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tc>
                  <a:txBody>
                    <a:bodyPr/>
                    <a:lstStyle/>
                    <a:p>
                      <a:pPr>
                        <a:lnSpc>
                          <a:spcPct val="107000"/>
                        </a:lnSpc>
                        <a:spcAft>
                          <a:spcPts val="800"/>
                        </a:spcAft>
                      </a:pPr>
                      <a:r>
                        <a:rPr lang="nl-BE" sz="1200" kern="100" dirty="0">
                          <a:effectLst/>
                        </a:rPr>
                        <a:t>Ik geef verbale erkenning aan wat de ander vertelt, ook als die mening niet strookt met de mijne.</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7412" marR="67412" marT="0" marB="0"/>
                </a:tc>
                <a:extLst>
                  <a:ext uri="{0D108BD9-81ED-4DB2-BD59-A6C34878D82A}">
                    <a16:rowId xmlns:a16="http://schemas.microsoft.com/office/drawing/2014/main" val="2417090651"/>
                  </a:ext>
                </a:extLst>
              </a:tr>
            </a:tbl>
          </a:graphicData>
        </a:graphic>
      </p:graphicFrame>
      <p:pic>
        <p:nvPicPr>
          <p:cNvPr id="11" name="Picture 2">
            <a:extLst>
              <a:ext uri="{FF2B5EF4-FFF2-40B4-BE49-F238E27FC236}">
                <a16:creationId xmlns:a16="http://schemas.microsoft.com/office/drawing/2014/main" id="{469D29E8-9BB1-1E86-67E6-C5E84AEA1B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0350" y="0"/>
            <a:ext cx="1771650" cy="89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73954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1D322A2-1058-67C8-6E08-8CEEAF18073A}"/>
              </a:ext>
            </a:extLst>
          </p:cNvPr>
          <p:cNvSpPr>
            <a:spLocks noGrp="1"/>
          </p:cNvSpPr>
          <p:nvPr>
            <p:ph type="title"/>
          </p:nvPr>
        </p:nvSpPr>
        <p:spPr/>
        <p:txBody>
          <a:bodyPr/>
          <a:lstStyle/>
          <a:p>
            <a:r>
              <a:rPr lang="nl-NL" dirty="0"/>
              <a:t>Vaardigheid: open communicatie</a:t>
            </a:r>
            <a:endParaRPr lang="nl-BE" dirty="0"/>
          </a:p>
        </p:txBody>
      </p:sp>
      <p:graphicFrame>
        <p:nvGraphicFramePr>
          <p:cNvPr id="4" name="Tijdelijke aanduiding voor inhoud 3">
            <a:extLst>
              <a:ext uri="{FF2B5EF4-FFF2-40B4-BE49-F238E27FC236}">
                <a16:creationId xmlns:a16="http://schemas.microsoft.com/office/drawing/2014/main" id="{0C50A335-7DC0-A0B1-B204-E82CD40AE888}"/>
              </a:ext>
            </a:extLst>
          </p:cNvPr>
          <p:cNvGraphicFramePr>
            <a:graphicFrameLocks noGrp="1"/>
          </p:cNvGraphicFramePr>
          <p:nvPr>
            <p:ph idx="1"/>
            <p:extLst>
              <p:ext uri="{D42A27DB-BD31-4B8C-83A1-F6EECF244321}">
                <p14:modId xmlns:p14="http://schemas.microsoft.com/office/powerpoint/2010/main" val="1031862059"/>
              </p:ext>
            </p:extLst>
          </p:nvPr>
        </p:nvGraphicFramePr>
        <p:xfrm>
          <a:off x="1256146" y="1434419"/>
          <a:ext cx="10335489" cy="5058456"/>
        </p:xfrm>
        <a:graphic>
          <a:graphicData uri="http://schemas.openxmlformats.org/drawingml/2006/table">
            <a:tbl>
              <a:tblPr firstRow="1" firstCol="1" bandRow="1">
                <a:tableStyleId>{5C22544A-7EE6-4342-B048-85BDC9FD1C3A}</a:tableStyleId>
              </a:tblPr>
              <a:tblGrid>
                <a:gridCol w="2096543">
                  <a:extLst>
                    <a:ext uri="{9D8B030D-6E8A-4147-A177-3AD203B41FA5}">
                      <a16:colId xmlns:a16="http://schemas.microsoft.com/office/drawing/2014/main" val="907222176"/>
                    </a:ext>
                  </a:extLst>
                </a:gridCol>
                <a:gridCol w="2104533">
                  <a:extLst>
                    <a:ext uri="{9D8B030D-6E8A-4147-A177-3AD203B41FA5}">
                      <a16:colId xmlns:a16="http://schemas.microsoft.com/office/drawing/2014/main" val="715867315"/>
                    </a:ext>
                  </a:extLst>
                </a:gridCol>
                <a:gridCol w="1934479">
                  <a:extLst>
                    <a:ext uri="{9D8B030D-6E8A-4147-A177-3AD203B41FA5}">
                      <a16:colId xmlns:a16="http://schemas.microsoft.com/office/drawing/2014/main" val="1741317923"/>
                    </a:ext>
                  </a:extLst>
                </a:gridCol>
                <a:gridCol w="1944753">
                  <a:extLst>
                    <a:ext uri="{9D8B030D-6E8A-4147-A177-3AD203B41FA5}">
                      <a16:colId xmlns:a16="http://schemas.microsoft.com/office/drawing/2014/main" val="2996109924"/>
                    </a:ext>
                  </a:extLst>
                </a:gridCol>
                <a:gridCol w="2255181">
                  <a:extLst>
                    <a:ext uri="{9D8B030D-6E8A-4147-A177-3AD203B41FA5}">
                      <a16:colId xmlns:a16="http://schemas.microsoft.com/office/drawing/2014/main" val="3169186320"/>
                    </a:ext>
                  </a:extLst>
                </a:gridCol>
              </a:tblGrid>
              <a:tr h="341889">
                <a:tc>
                  <a:txBody>
                    <a:bodyPr/>
                    <a:lstStyle/>
                    <a:p>
                      <a:pPr>
                        <a:lnSpc>
                          <a:spcPct val="107000"/>
                        </a:lnSpc>
                        <a:spcAft>
                          <a:spcPts val="800"/>
                        </a:spcAft>
                      </a:pPr>
                      <a:r>
                        <a:rPr lang="nl-BE" sz="1200" kern="100" dirty="0">
                          <a:effectLst/>
                        </a:rPr>
                        <a:t>Gedragsindicator:</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a:effectLst/>
                        </a:rPr>
                        <a:t>Niet volgens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a:effectLst/>
                        </a:rPr>
                        <a:t>Benadert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a:effectLst/>
                        </a:rPr>
                        <a:t>Volgens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a:effectLst/>
                        </a:rPr>
                        <a:t>Overtreft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extLst>
                  <a:ext uri="{0D108BD9-81ED-4DB2-BD59-A6C34878D82A}">
                    <a16:rowId xmlns:a16="http://schemas.microsoft.com/office/drawing/2014/main" val="4267018738"/>
                  </a:ext>
                </a:extLst>
              </a:tr>
              <a:tr h="1572189">
                <a:tc>
                  <a:txBody>
                    <a:bodyPr/>
                    <a:lstStyle/>
                    <a:p>
                      <a:pPr>
                        <a:lnSpc>
                          <a:spcPct val="107000"/>
                        </a:lnSpc>
                        <a:spcAft>
                          <a:spcPts val="800"/>
                        </a:spcAft>
                      </a:pPr>
                      <a:r>
                        <a:rPr lang="nl-BE" sz="1200" kern="100" dirty="0">
                          <a:effectLst/>
                        </a:rPr>
                        <a:t>Reflectie</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dirty="0">
                          <a:effectLst/>
                        </a:rPr>
                        <a:t>Ik benoem noch deel mijn reflectie en eigen houding en opvattingen niet.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a:effectLst/>
                        </a:rPr>
                        <a:t>Ik benoem/deel mijn gedachten, houding, (voor)oordelen en opvattingen gedeeltelijk.</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a:effectLst/>
                        </a:rPr>
                        <a:t>Ik benoem/deel mijn gedachten, houding, (voor)oordelen en opvattingen.</a:t>
                      </a:r>
                    </a:p>
                    <a:p>
                      <a:pPr>
                        <a:lnSpc>
                          <a:spcPct val="107000"/>
                        </a:lnSpc>
                        <a:spcAft>
                          <a:spcPts val="800"/>
                        </a:spcAft>
                      </a:pPr>
                      <a:r>
                        <a:rPr lang="nl-BE" sz="1200" kern="100">
                          <a:effectLst/>
                        </a:rPr>
                        <a:t> </a:t>
                      </a:r>
                    </a:p>
                    <a:p>
                      <a:pPr>
                        <a:lnSpc>
                          <a:spcPct val="107000"/>
                        </a:lnSpc>
                        <a:spcAft>
                          <a:spcPts val="800"/>
                        </a:spcAft>
                      </a:pPr>
                      <a:r>
                        <a:rPr lang="nl-BE" sz="1200" kern="100">
                          <a:effectLst/>
                        </a:rPr>
                        <a:t>Ik vertraag om te reflecteren tijdens het spreken.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a:effectLst/>
                        </a:rPr>
                        <a:t>Ik help anderen om hun gedachten, houding en (voor)oordelen en opvattingen te benoemen en te delen.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extLst>
                  <a:ext uri="{0D108BD9-81ED-4DB2-BD59-A6C34878D82A}">
                    <a16:rowId xmlns:a16="http://schemas.microsoft.com/office/drawing/2014/main" val="2810993931"/>
                  </a:ext>
                </a:extLst>
              </a:tr>
              <a:tr h="2278086">
                <a:tc>
                  <a:txBody>
                    <a:bodyPr/>
                    <a:lstStyle/>
                    <a:p>
                      <a:pPr>
                        <a:lnSpc>
                          <a:spcPct val="107000"/>
                        </a:lnSpc>
                        <a:spcAft>
                          <a:spcPts val="800"/>
                        </a:spcAft>
                        <a:tabLst>
                          <a:tab pos="784860" algn="ctr"/>
                        </a:tabLst>
                      </a:pPr>
                      <a:r>
                        <a:rPr lang="nl-BE" sz="1200" kern="100">
                          <a:effectLst/>
                        </a:rPr>
                        <a:t>Gevoelens</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dirty="0">
                          <a:effectLst/>
                        </a:rPr>
                        <a:t>Ik deel mijn gedachten en gevoelens niet met anderen.</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dirty="0">
                          <a:effectLst/>
                        </a:rPr>
                        <a:t>Ik deel mijn gedachten en gevoelens alleen met mensen die dicht bij mij staan.</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Ik probeer gedachten en gevoelens te formuleren.</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dirty="0">
                          <a:effectLst/>
                        </a:rPr>
                        <a:t>Ik deel mijn gedachten en gevoelens met anderen en ik luister ook naar de gedachten en gevoelens van anderen.</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a:effectLst/>
                        </a:rPr>
                        <a:t>Ik deel mijn gedachten en gevoelens met anderen en ik luister ook naar de gedachten en gevoelens van anderen en ik leer van anderen.</a:t>
                      </a:r>
                    </a:p>
                    <a:p>
                      <a:pPr>
                        <a:lnSpc>
                          <a:spcPct val="107000"/>
                        </a:lnSpc>
                        <a:spcAft>
                          <a:spcPts val="800"/>
                        </a:spcAft>
                      </a:pPr>
                      <a:r>
                        <a:rPr lang="nl-BE" sz="1200" kern="100">
                          <a:effectLst/>
                        </a:rPr>
                        <a:t> </a:t>
                      </a:r>
                    </a:p>
                    <a:p>
                      <a:pPr>
                        <a:lnSpc>
                          <a:spcPct val="107000"/>
                        </a:lnSpc>
                        <a:spcAft>
                          <a:spcPts val="800"/>
                        </a:spcAft>
                      </a:pPr>
                      <a:r>
                        <a:rPr lang="nl-BE" sz="1200" kern="100">
                          <a:effectLst/>
                        </a:rPr>
                        <a:t>Ik toon me bewust van mijn eigen gevoelens en die van anderen.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extLst>
                  <a:ext uri="{0D108BD9-81ED-4DB2-BD59-A6C34878D82A}">
                    <a16:rowId xmlns:a16="http://schemas.microsoft.com/office/drawing/2014/main" val="726459921"/>
                  </a:ext>
                </a:extLst>
              </a:tr>
              <a:tr h="866292">
                <a:tc>
                  <a:txBody>
                    <a:bodyPr/>
                    <a:lstStyle/>
                    <a:p>
                      <a:pPr>
                        <a:lnSpc>
                          <a:spcPct val="107000"/>
                        </a:lnSpc>
                        <a:spcAft>
                          <a:spcPts val="800"/>
                        </a:spcAft>
                      </a:pPr>
                      <a:r>
                        <a:rPr lang="nl-BE" sz="1200" kern="100">
                          <a:effectLst/>
                        </a:rPr>
                        <a:t>Persoonlijk</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a:effectLst/>
                        </a:rPr>
                        <a:t>Ik laat de persoonlijke inbreng van anderen niet aan bod komen.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a:effectLst/>
                        </a:rPr>
                        <a:t>Ik laat de persoonlijke inbreng van anderen wel toe in het gesprek, maar ga er niet op in.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dirty="0">
                          <a:effectLst/>
                        </a:rPr>
                        <a:t>Ik laat de persoonlijke inbreng van anderen wel toe in het gesprek en ga er op in.</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tc>
                  <a:txBody>
                    <a:bodyPr/>
                    <a:lstStyle/>
                    <a:p>
                      <a:pPr>
                        <a:lnSpc>
                          <a:spcPct val="107000"/>
                        </a:lnSpc>
                        <a:spcAft>
                          <a:spcPts val="800"/>
                        </a:spcAft>
                      </a:pPr>
                      <a:r>
                        <a:rPr lang="nl-BE" sz="1200" kern="100" dirty="0">
                          <a:effectLst/>
                        </a:rPr>
                        <a:t>Ik neem de persoonlijke inbreng van anderen mee in het gesprek.</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286" marR="43286" marT="0" marB="0"/>
                </a:tc>
                <a:extLst>
                  <a:ext uri="{0D108BD9-81ED-4DB2-BD59-A6C34878D82A}">
                    <a16:rowId xmlns:a16="http://schemas.microsoft.com/office/drawing/2014/main" val="3686879137"/>
                  </a:ext>
                </a:extLst>
              </a:tr>
            </a:tbl>
          </a:graphicData>
        </a:graphic>
      </p:graphicFrame>
    </p:spTree>
    <p:extLst>
      <p:ext uri="{BB962C8B-B14F-4D97-AF65-F5344CB8AC3E}">
        <p14:creationId xmlns:p14="http://schemas.microsoft.com/office/powerpoint/2010/main" val="5326042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A4DA99-BF4F-DF7A-1385-A2D8978EAF97}"/>
              </a:ext>
            </a:extLst>
          </p:cNvPr>
          <p:cNvSpPr>
            <a:spLocks noGrp="1"/>
          </p:cNvSpPr>
          <p:nvPr>
            <p:ph type="title"/>
          </p:nvPr>
        </p:nvSpPr>
        <p:spPr/>
        <p:txBody>
          <a:bodyPr/>
          <a:lstStyle/>
          <a:p>
            <a:r>
              <a:rPr lang="nl-NL" dirty="0"/>
              <a:t>Vaardigheid: empathisch vermogen</a:t>
            </a:r>
            <a:endParaRPr lang="nl-BE" dirty="0"/>
          </a:p>
        </p:txBody>
      </p:sp>
      <p:graphicFrame>
        <p:nvGraphicFramePr>
          <p:cNvPr id="4" name="Tijdelijke aanduiding voor inhoud 3">
            <a:extLst>
              <a:ext uri="{FF2B5EF4-FFF2-40B4-BE49-F238E27FC236}">
                <a16:creationId xmlns:a16="http://schemas.microsoft.com/office/drawing/2014/main" id="{41EDE539-5C8F-B8EE-0DDE-20E2857109D6}"/>
              </a:ext>
            </a:extLst>
          </p:cNvPr>
          <p:cNvGraphicFramePr>
            <a:graphicFrameLocks noGrp="1"/>
          </p:cNvGraphicFramePr>
          <p:nvPr>
            <p:ph idx="1"/>
            <p:extLst>
              <p:ext uri="{D42A27DB-BD31-4B8C-83A1-F6EECF244321}">
                <p14:modId xmlns:p14="http://schemas.microsoft.com/office/powerpoint/2010/main" val="510807075"/>
              </p:ext>
            </p:extLst>
          </p:nvPr>
        </p:nvGraphicFramePr>
        <p:xfrm>
          <a:off x="838198" y="1300606"/>
          <a:ext cx="10515602" cy="5557394"/>
        </p:xfrm>
        <a:graphic>
          <a:graphicData uri="http://schemas.openxmlformats.org/drawingml/2006/table">
            <a:tbl>
              <a:tblPr firstRow="1" firstCol="1" bandRow="1">
                <a:tableStyleId>{5C22544A-7EE6-4342-B048-85BDC9FD1C3A}</a:tableStyleId>
              </a:tblPr>
              <a:tblGrid>
                <a:gridCol w="2132827">
                  <a:extLst>
                    <a:ext uri="{9D8B030D-6E8A-4147-A177-3AD203B41FA5}">
                      <a16:colId xmlns:a16="http://schemas.microsoft.com/office/drawing/2014/main" val="3435629525"/>
                    </a:ext>
                  </a:extLst>
                </a:gridCol>
                <a:gridCol w="2961356">
                  <a:extLst>
                    <a:ext uri="{9D8B030D-6E8A-4147-A177-3AD203B41FA5}">
                      <a16:colId xmlns:a16="http://schemas.microsoft.com/office/drawing/2014/main" val="3937972985"/>
                    </a:ext>
                  </a:extLst>
                </a:gridCol>
                <a:gridCol w="1809073">
                  <a:extLst>
                    <a:ext uri="{9D8B030D-6E8A-4147-A177-3AD203B41FA5}">
                      <a16:colId xmlns:a16="http://schemas.microsoft.com/office/drawing/2014/main" val="1458239423"/>
                    </a:ext>
                  </a:extLst>
                </a:gridCol>
                <a:gridCol w="1644296">
                  <a:extLst>
                    <a:ext uri="{9D8B030D-6E8A-4147-A177-3AD203B41FA5}">
                      <a16:colId xmlns:a16="http://schemas.microsoft.com/office/drawing/2014/main" val="2717775966"/>
                    </a:ext>
                  </a:extLst>
                </a:gridCol>
                <a:gridCol w="1968050">
                  <a:extLst>
                    <a:ext uri="{9D8B030D-6E8A-4147-A177-3AD203B41FA5}">
                      <a16:colId xmlns:a16="http://schemas.microsoft.com/office/drawing/2014/main" val="2413024052"/>
                    </a:ext>
                  </a:extLst>
                </a:gridCol>
              </a:tblGrid>
              <a:tr h="305129">
                <a:tc>
                  <a:txBody>
                    <a:bodyPr/>
                    <a:lstStyle/>
                    <a:p>
                      <a:pPr>
                        <a:lnSpc>
                          <a:spcPct val="107000"/>
                        </a:lnSpc>
                        <a:spcAft>
                          <a:spcPts val="800"/>
                        </a:spcAft>
                      </a:pPr>
                      <a:r>
                        <a:rPr lang="nl-BE" sz="1200" kern="100" dirty="0">
                          <a:effectLst/>
                        </a:rPr>
                        <a:t>Gedragsindicator:</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a:effectLst/>
                        </a:rPr>
                        <a:t>Niet volgens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a:effectLst/>
                        </a:rPr>
                        <a:t>Benadert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a:effectLst/>
                        </a:rPr>
                        <a:t>Volgens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a:effectLst/>
                        </a:rPr>
                        <a:t>Overtreft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extLst>
                  <a:ext uri="{0D108BD9-81ED-4DB2-BD59-A6C34878D82A}">
                    <a16:rowId xmlns:a16="http://schemas.microsoft.com/office/drawing/2014/main" val="103992547"/>
                  </a:ext>
                </a:extLst>
              </a:tr>
              <a:tr h="1831501">
                <a:tc>
                  <a:txBody>
                    <a:bodyPr/>
                    <a:lstStyle/>
                    <a:p>
                      <a:pPr>
                        <a:lnSpc>
                          <a:spcPct val="107000"/>
                        </a:lnSpc>
                        <a:spcAft>
                          <a:spcPts val="800"/>
                        </a:spcAft>
                      </a:pPr>
                      <a:r>
                        <a:rPr lang="nl-BE" sz="1200" kern="100" dirty="0">
                          <a:effectLst/>
                        </a:rPr>
                        <a:t>Ruimte</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dirty="0">
                          <a:effectLst/>
                        </a:rPr>
                        <a:t>Ik reageer zonder de andere ruimte en tijd te geven.</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 </a:t>
                      </a:r>
                    </a:p>
                    <a:p>
                      <a:pPr>
                        <a:lnSpc>
                          <a:spcPct val="107000"/>
                        </a:lnSpc>
                        <a:spcAft>
                          <a:spcPts val="800"/>
                        </a:spcAft>
                      </a:pPr>
                      <a:r>
                        <a:rPr lang="nl-BE" sz="1200" kern="100" dirty="0">
                          <a:effectLst/>
                        </a:rPr>
                        <a:t>Ik zeg en bevraag de dingen zoals ik ze denk/zie/ervaar. De gevoeligheid van de ander vormt daarbij geen rem. </a:t>
                      </a:r>
                    </a:p>
                    <a:p>
                      <a:pPr>
                        <a:lnSpc>
                          <a:spcPct val="107000"/>
                        </a:lnSpc>
                        <a:spcAft>
                          <a:spcPts val="800"/>
                        </a:spcAft>
                      </a:pPr>
                      <a:r>
                        <a:rPr lang="nl-BE" sz="1200" kern="100" dirty="0">
                          <a:effectLst/>
                        </a:rPr>
                        <a:t>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a:effectLst/>
                        </a:rPr>
                        <a:t>Ik geef ruimte en tijd aan de anderen voor ik reageer.</a:t>
                      </a:r>
                    </a:p>
                    <a:p>
                      <a:pPr>
                        <a:lnSpc>
                          <a:spcPct val="107000"/>
                        </a:lnSpc>
                        <a:spcAft>
                          <a:spcPts val="800"/>
                        </a:spcAft>
                      </a:pPr>
                      <a:r>
                        <a:rPr lang="nl-BE" sz="1200" kern="100">
                          <a:effectLst/>
                        </a:rPr>
                        <a:t> </a:t>
                      </a:r>
                    </a:p>
                    <a:p>
                      <a:pPr>
                        <a:lnSpc>
                          <a:spcPct val="107000"/>
                        </a:lnSpc>
                        <a:spcAft>
                          <a:spcPts val="800"/>
                        </a:spcAft>
                      </a:pPr>
                      <a:r>
                        <a:rPr lang="nl-BE" sz="1200" kern="100">
                          <a:effectLst/>
                        </a:rPr>
                        <a:t> </a:t>
                      </a:r>
                    </a:p>
                    <a:p>
                      <a:pPr>
                        <a:lnSpc>
                          <a:spcPct val="107000"/>
                        </a:lnSpc>
                        <a:spcAft>
                          <a:spcPts val="800"/>
                        </a:spcAft>
                      </a:pPr>
                      <a:r>
                        <a:rPr lang="nl-BE" sz="1200" kern="100">
                          <a:effectLst/>
                        </a:rPr>
                        <a:t> </a:t>
                      </a:r>
                    </a:p>
                    <a:p>
                      <a:pPr>
                        <a:lnSpc>
                          <a:spcPct val="107000"/>
                        </a:lnSpc>
                        <a:spcAft>
                          <a:spcPts val="800"/>
                        </a:spcAft>
                      </a:pPr>
                      <a:r>
                        <a:rPr lang="nl-BE" sz="1200" kern="100">
                          <a:effectLst/>
                        </a:rPr>
                        <a:t>Ik vermijd opmerkingen of acties die de ander nodeloos kwetsen.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a:effectLst/>
                        </a:rPr>
                        <a:t>Ik vraag of de ander voldoende ruimte en tijd had voor ik reageer.</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a:effectLst/>
                        </a:rPr>
                        <a:t>Ik stimuleer anderen om meer ruimte en tijd te nemen voor ik reageer.</a:t>
                      </a:r>
                    </a:p>
                    <a:p>
                      <a:pPr>
                        <a:lnSpc>
                          <a:spcPct val="107000"/>
                        </a:lnSpc>
                        <a:spcAft>
                          <a:spcPts val="800"/>
                        </a:spcAft>
                      </a:pPr>
                      <a:r>
                        <a:rPr lang="nl-BE" sz="1200" kern="100">
                          <a:effectLst/>
                        </a:rPr>
                        <a:t> </a:t>
                      </a:r>
                    </a:p>
                    <a:p>
                      <a:pPr>
                        <a:lnSpc>
                          <a:spcPct val="107000"/>
                        </a:lnSpc>
                        <a:spcAft>
                          <a:spcPts val="800"/>
                        </a:spcAft>
                      </a:pPr>
                      <a:r>
                        <a:rPr lang="nl-BE" sz="1200" kern="100">
                          <a:effectLst/>
                        </a:rPr>
                        <a:t> </a:t>
                      </a:r>
                    </a:p>
                    <a:p>
                      <a:pPr>
                        <a:lnSpc>
                          <a:spcPct val="107000"/>
                        </a:lnSpc>
                        <a:spcAft>
                          <a:spcPts val="800"/>
                        </a:spcAft>
                      </a:pPr>
                      <a:r>
                        <a:rPr lang="nl-BE" sz="1200" kern="100">
                          <a:effectLst/>
                        </a:rPr>
                        <a:t>Ik stem de aard van mijn reacties deels af op de behoefte aan ruimte van de ander.</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extLst>
                  <a:ext uri="{0D108BD9-81ED-4DB2-BD59-A6C34878D82A}">
                    <a16:rowId xmlns:a16="http://schemas.microsoft.com/office/drawing/2014/main" val="3610244042"/>
                  </a:ext>
                </a:extLst>
              </a:tr>
              <a:tr h="1288189">
                <a:tc>
                  <a:txBody>
                    <a:bodyPr/>
                    <a:lstStyle/>
                    <a:p>
                      <a:pPr>
                        <a:lnSpc>
                          <a:spcPct val="107000"/>
                        </a:lnSpc>
                        <a:spcAft>
                          <a:spcPts val="800"/>
                        </a:spcAft>
                        <a:tabLst>
                          <a:tab pos="784860" algn="ctr"/>
                        </a:tabLst>
                      </a:pPr>
                      <a:r>
                        <a:rPr lang="nl-BE" sz="1200" kern="100">
                          <a:effectLst/>
                        </a:rPr>
                        <a:t>Aanmoedigen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a:effectLst/>
                        </a:rPr>
                        <a:t>Mijn houding en reacties tonen onverschilligheid.</a:t>
                      </a:r>
                    </a:p>
                    <a:p>
                      <a:pPr>
                        <a:lnSpc>
                          <a:spcPct val="107000"/>
                        </a:lnSpc>
                        <a:spcAft>
                          <a:spcPts val="800"/>
                        </a:spcAft>
                      </a:pPr>
                      <a:r>
                        <a:rPr lang="nl-BE" sz="1200" kern="100">
                          <a:effectLst/>
                        </a:rPr>
                        <a:t> </a:t>
                      </a:r>
                    </a:p>
                    <a:p>
                      <a:pPr>
                        <a:lnSpc>
                          <a:spcPct val="107000"/>
                        </a:lnSpc>
                        <a:spcAft>
                          <a:spcPts val="800"/>
                        </a:spcAft>
                      </a:pPr>
                      <a:r>
                        <a:rPr lang="nl-BE" sz="1200" kern="100">
                          <a:effectLst/>
                        </a:rPr>
                        <a:t>Ik neem het initiatief af van een ander en laat de ander niet aan het woord.  </a:t>
                      </a:r>
                    </a:p>
                    <a:p>
                      <a:pPr>
                        <a:lnSpc>
                          <a:spcPct val="107000"/>
                        </a:lnSpc>
                        <a:spcAft>
                          <a:spcPts val="800"/>
                        </a:spcAft>
                      </a:pPr>
                      <a:r>
                        <a:rPr lang="nl-BE" sz="1200" kern="100">
                          <a:effectLst/>
                        </a:rPr>
                        <a:t> </a:t>
                      </a:r>
                    </a:p>
                    <a:p>
                      <a:pPr>
                        <a:lnSpc>
                          <a:spcPct val="107000"/>
                        </a:lnSpc>
                        <a:spcAft>
                          <a:spcPts val="800"/>
                        </a:spcAft>
                      </a:pPr>
                      <a:r>
                        <a:rPr lang="nl-BE" sz="1200" kern="100">
                          <a:effectLst/>
                        </a:rPr>
                        <a:t> </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dirty="0">
                          <a:effectLst/>
                        </a:rPr>
                        <a:t>Ik neem initiatieven die meer gericht zijn op het resultaat van het werk dan  op het feit dat iedereen daarbij aan bod komt.</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dirty="0">
                          <a:effectLst/>
                        </a:rPr>
                        <a:t>Ik moedig aan door begrip en inleving te signaleren.</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dirty="0">
                          <a:effectLst/>
                        </a:rPr>
                        <a:t>Ik toon door mijn vragen en uitnodigingen dat ik de ander in zijn/haar eigenheid wil begrijpen.</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extLst>
                  <a:ext uri="{0D108BD9-81ED-4DB2-BD59-A6C34878D82A}">
                    <a16:rowId xmlns:a16="http://schemas.microsoft.com/office/drawing/2014/main" val="15144625"/>
                  </a:ext>
                </a:extLst>
              </a:tr>
              <a:tr h="926518">
                <a:tc>
                  <a:txBody>
                    <a:bodyPr/>
                    <a:lstStyle/>
                    <a:p>
                      <a:pPr>
                        <a:lnSpc>
                          <a:spcPct val="107000"/>
                        </a:lnSpc>
                        <a:spcAft>
                          <a:spcPts val="800"/>
                        </a:spcAft>
                      </a:pPr>
                      <a:r>
                        <a:rPr lang="nl-BE" sz="1200" kern="100">
                          <a:effectLst/>
                        </a:rPr>
                        <a:t>Samenvatten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a:effectLst/>
                        </a:rPr>
                        <a:t>Ik kan niet herhalen wat de ander zei. </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a:effectLst/>
                        </a:rPr>
                        <a:t>Ik kan (deels) herhalen wat de ander zei. De samenhang komt daarmee niet aan bod.  </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a:effectLst/>
                        </a:rPr>
                        <a:t>Ik luister actief door het gehoorde in eigen woorden samen te vatten.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tc>
                  <a:txBody>
                    <a:bodyPr/>
                    <a:lstStyle/>
                    <a:p>
                      <a:pPr>
                        <a:lnSpc>
                          <a:spcPct val="107000"/>
                        </a:lnSpc>
                        <a:spcAft>
                          <a:spcPts val="800"/>
                        </a:spcAft>
                      </a:pPr>
                      <a:r>
                        <a:rPr lang="nl-BE" sz="1200" kern="100" dirty="0">
                          <a:effectLst/>
                        </a:rPr>
                        <a:t>Ik toon door mijn samenvatting aan dat ik de ander goed begrepen heb.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555" marR="43555" marT="0" marB="0"/>
                </a:tc>
                <a:extLst>
                  <a:ext uri="{0D108BD9-81ED-4DB2-BD59-A6C34878D82A}">
                    <a16:rowId xmlns:a16="http://schemas.microsoft.com/office/drawing/2014/main" val="4083936878"/>
                  </a:ext>
                </a:extLst>
              </a:tr>
            </a:tbl>
          </a:graphicData>
        </a:graphic>
      </p:graphicFrame>
    </p:spTree>
    <p:extLst>
      <p:ext uri="{BB962C8B-B14F-4D97-AF65-F5344CB8AC3E}">
        <p14:creationId xmlns:p14="http://schemas.microsoft.com/office/powerpoint/2010/main" val="27780124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C32976-6C29-A8AF-12E2-9EBA81A485C8}"/>
              </a:ext>
            </a:extLst>
          </p:cNvPr>
          <p:cNvSpPr>
            <a:spLocks noGrp="1"/>
          </p:cNvSpPr>
          <p:nvPr>
            <p:ph type="title"/>
          </p:nvPr>
        </p:nvSpPr>
        <p:spPr/>
        <p:txBody>
          <a:bodyPr/>
          <a:lstStyle/>
          <a:p>
            <a:r>
              <a:rPr lang="nl-NL" dirty="0"/>
              <a:t>Vaardigheid: constructief kritisch</a:t>
            </a:r>
            <a:endParaRPr lang="nl-BE" dirty="0"/>
          </a:p>
        </p:txBody>
      </p:sp>
      <p:graphicFrame>
        <p:nvGraphicFramePr>
          <p:cNvPr id="4" name="Tijdelijke aanduiding voor inhoud 3">
            <a:extLst>
              <a:ext uri="{FF2B5EF4-FFF2-40B4-BE49-F238E27FC236}">
                <a16:creationId xmlns:a16="http://schemas.microsoft.com/office/drawing/2014/main" id="{38EBDCB0-4C0A-1B0C-1F69-A9A87B8921AA}"/>
              </a:ext>
            </a:extLst>
          </p:cNvPr>
          <p:cNvGraphicFramePr>
            <a:graphicFrameLocks noGrp="1"/>
          </p:cNvGraphicFramePr>
          <p:nvPr>
            <p:ph idx="1"/>
            <p:extLst>
              <p:ext uri="{D42A27DB-BD31-4B8C-83A1-F6EECF244321}">
                <p14:modId xmlns:p14="http://schemas.microsoft.com/office/powerpoint/2010/main" val="2860557530"/>
              </p:ext>
            </p:extLst>
          </p:nvPr>
        </p:nvGraphicFramePr>
        <p:xfrm>
          <a:off x="932872" y="1898935"/>
          <a:ext cx="10150764" cy="2667570"/>
        </p:xfrm>
        <a:graphic>
          <a:graphicData uri="http://schemas.openxmlformats.org/drawingml/2006/table">
            <a:tbl>
              <a:tblPr firstRow="1" firstCol="1" bandRow="1">
                <a:tableStyleId>{5C22544A-7EE6-4342-B048-85BDC9FD1C3A}</a:tableStyleId>
              </a:tblPr>
              <a:tblGrid>
                <a:gridCol w="2048984">
                  <a:extLst>
                    <a:ext uri="{9D8B030D-6E8A-4147-A177-3AD203B41FA5}">
                      <a16:colId xmlns:a16="http://schemas.microsoft.com/office/drawing/2014/main" val="3289579067"/>
                    </a:ext>
                  </a:extLst>
                </a:gridCol>
                <a:gridCol w="1917840">
                  <a:extLst>
                    <a:ext uri="{9D8B030D-6E8A-4147-A177-3AD203B41FA5}">
                      <a16:colId xmlns:a16="http://schemas.microsoft.com/office/drawing/2014/main" val="3127659016"/>
                    </a:ext>
                  </a:extLst>
                </a:gridCol>
                <a:gridCol w="1899905">
                  <a:extLst>
                    <a:ext uri="{9D8B030D-6E8A-4147-A177-3AD203B41FA5}">
                      <a16:colId xmlns:a16="http://schemas.microsoft.com/office/drawing/2014/main" val="1781405444"/>
                    </a:ext>
                  </a:extLst>
                </a:gridCol>
                <a:gridCol w="1856191">
                  <a:extLst>
                    <a:ext uri="{9D8B030D-6E8A-4147-A177-3AD203B41FA5}">
                      <a16:colId xmlns:a16="http://schemas.microsoft.com/office/drawing/2014/main" val="1958747387"/>
                    </a:ext>
                  </a:extLst>
                </a:gridCol>
                <a:gridCol w="2427844">
                  <a:extLst>
                    <a:ext uri="{9D8B030D-6E8A-4147-A177-3AD203B41FA5}">
                      <a16:colId xmlns:a16="http://schemas.microsoft.com/office/drawing/2014/main" val="66828127"/>
                    </a:ext>
                  </a:extLst>
                </a:gridCol>
              </a:tblGrid>
              <a:tr h="253768">
                <a:tc>
                  <a:txBody>
                    <a:bodyPr/>
                    <a:lstStyle/>
                    <a:p>
                      <a:pPr>
                        <a:lnSpc>
                          <a:spcPct val="107000"/>
                        </a:lnSpc>
                        <a:spcAft>
                          <a:spcPts val="800"/>
                        </a:spcAft>
                      </a:pPr>
                      <a:r>
                        <a:rPr lang="nl-BE" sz="1200" kern="100" dirty="0">
                          <a:effectLst/>
                        </a:rPr>
                        <a:t>Gedragsindicator:</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Niet volgens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Benadert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Volgens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Overtreft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24774776"/>
                  </a:ext>
                </a:extLst>
              </a:tr>
              <a:tr h="784880">
                <a:tc>
                  <a:txBody>
                    <a:bodyPr/>
                    <a:lstStyle/>
                    <a:p>
                      <a:pPr>
                        <a:lnSpc>
                          <a:spcPct val="107000"/>
                        </a:lnSpc>
                        <a:spcAft>
                          <a:spcPts val="800"/>
                        </a:spcAft>
                      </a:pPr>
                      <a:r>
                        <a:rPr lang="nl-BE" sz="1200" kern="100" dirty="0">
                          <a:effectLst/>
                        </a:rPr>
                        <a:t>Openstaan</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dirty="0">
                          <a:effectLst/>
                        </a:rPr>
                        <a:t>Ik sta niet open voor ideeën van anderen en kan niet aan </a:t>
                      </a:r>
                      <a:r>
                        <a:rPr lang="nl-BE" sz="1200" kern="100" dirty="0" err="1">
                          <a:effectLst/>
                        </a:rPr>
                        <a:t>perspectief-wisseling</a:t>
                      </a:r>
                      <a:r>
                        <a:rPr lang="nl-BE" sz="1200" kern="100" dirty="0">
                          <a:effectLst/>
                        </a:rPr>
                        <a:t> doen.</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Ik vind het vaak moeilijk om open te staan voor meningen van anderen.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Ik toon mijn interesse voor nieuwe ideeën tijdens het beluisteren van de ander.</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Ik toon interesse voor meningen van anderen en kan zaken van verschillende kanten bekijken (perspectiefwisseling).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99067897"/>
                  </a:ext>
                </a:extLst>
              </a:tr>
              <a:tr h="519324">
                <a:tc>
                  <a:txBody>
                    <a:bodyPr/>
                    <a:lstStyle/>
                    <a:p>
                      <a:pPr>
                        <a:lnSpc>
                          <a:spcPct val="107000"/>
                        </a:lnSpc>
                        <a:spcAft>
                          <a:spcPts val="800"/>
                        </a:spcAft>
                        <a:tabLst>
                          <a:tab pos="784860" algn="ctr"/>
                        </a:tabLst>
                      </a:pPr>
                      <a:r>
                        <a:rPr lang="nl-BE" sz="1200" kern="100">
                          <a:effectLst/>
                        </a:rPr>
                        <a:t>Bevragen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dirty="0">
                          <a:effectLst/>
                        </a:rPr>
                        <a:t>Ik heb moeite met het herkennen of stellen van kritische vragen.</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dirty="0">
                          <a:effectLst/>
                        </a:rPr>
                        <a:t>Ik formuleer moeilijk zelf kritische vragen.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Ik stel vragen om het gehoorde helderder te maken.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Ik formuleer zelfstandig kritische vragen.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10909119"/>
                  </a:ext>
                </a:extLst>
              </a:tr>
              <a:tr h="1050437">
                <a:tc>
                  <a:txBody>
                    <a:bodyPr/>
                    <a:lstStyle/>
                    <a:p>
                      <a:pPr>
                        <a:lnSpc>
                          <a:spcPct val="107000"/>
                        </a:lnSpc>
                        <a:spcAft>
                          <a:spcPts val="800"/>
                        </a:spcAft>
                      </a:pPr>
                      <a:r>
                        <a:rPr lang="nl-BE" sz="1200" kern="100">
                          <a:effectLst/>
                        </a:rPr>
                        <a:t>Bekritiseren</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Ik formuleer geen  eigen mening of neem geen standpunt in.</a:t>
                      </a:r>
                    </a:p>
                    <a:p>
                      <a:pPr>
                        <a:lnSpc>
                          <a:spcPct val="107000"/>
                        </a:lnSpc>
                        <a:spcAft>
                          <a:spcPts val="800"/>
                        </a:spcAft>
                      </a:pPr>
                      <a:r>
                        <a:rPr lang="nl-BE" sz="1200" kern="100">
                          <a:effectLst/>
                        </a:rPr>
                        <a:t> </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dirty="0">
                          <a:effectLst/>
                        </a:rPr>
                        <a:t>Ik formuleer een eigen mening en neem een eigen standpunt in nadat  een leraar of leerling me helpt.</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dirty="0">
                          <a:effectLst/>
                        </a:rPr>
                        <a:t>Ik uit kritische bedenkingen.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dirty="0">
                          <a:effectLst/>
                        </a:rPr>
                        <a:t>Ik bekritiseer voorbereid en op basis van voor- en tegenargumenten.</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30483592"/>
                  </a:ext>
                </a:extLst>
              </a:tr>
            </a:tbl>
          </a:graphicData>
        </a:graphic>
      </p:graphicFrame>
    </p:spTree>
    <p:extLst>
      <p:ext uri="{BB962C8B-B14F-4D97-AF65-F5344CB8AC3E}">
        <p14:creationId xmlns:p14="http://schemas.microsoft.com/office/powerpoint/2010/main" val="35902191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CA526E-EBC2-110C-D7F9-233FC53D52AA}"/>
              </a:ext>
            </a:extLst>
          </p:cNvPr>
          <p:cNvSpPr>
            <a:spLocks noGrp="1"/>
          </p:cNvSpPr>
          <p:nvPr>
            <p:ph type="title"/>
          </p:nvPr>
        </p:nvSpPr>
        <p:spPr/>
        <p:txBody>
          <a:bodyPr/>
          <a:lstStyle/>
          <a:p>
            <a:r>
              <a:rPr lang="nl-NL" dirty="0"/>
              <a:t>Kennis</a:t>
            </a:r>
            <a:endParaRPr lang="nl-BE" dirty="0"/>
          </a:p>
        </p:txBody>
      </p:sp>
      <p:graphicFrame>
        <p:nvGraphicFramePr>
          <p:cNvPr id="4" name="Tijdelijke aanduiding voor inhoud 3">
            <a:extLst>
              <a:ext uri="{FF2B5EF4-FFF2-40B4-BE49-F238E27FC236}">
                <a16:creationId xmlns:a16="http://schemas.microsoft.com/office/drawing/2014/main" id="{7E63088C-8DE2-F744-F294-9276C1EF70F8}"/>
              </a:ext>
            </a:extLst>
          </p:cNvPr>
          <p:cNvGraphicFramePr>
            <a:graphicFrameLocks noGrp="1"/>
          </p:cNvGraphicFramePr>
          <p:nvPr>
            <p:ph idx="1"/>
            <p:extLst>
              <p:ext uri="{D42A27DB-BD31-4B8C-83A1-F6EECF244321}">
                <p14:modId xmlns:p14="http://schemas.microsoft.com/office/powerpoint/2010/main" val="3500594749"/>
              </p:ext>
            </p:extLst>
          </p:nvPr>
        </p:nvGraphicFramePr>
        <p:xfrm>
          <a:off x="988290" y="2002440"/>
          <a:ext cx="10365508" cy="3280759"/>
        </p:xfrm>
        <a:graphic>
          <a:graphicData uri="http://schemas.openxmlformats.org/drawingml/2006/table">
            <a:tbl>
              <a:tblPr firstRow="1" firstCol="1" bandRow="1">
                <a:tableStyleId>{5C22544A-7EE6-4342-B048-85BDC9FD1C3A}</a:tableStyleId>
              </a:tblPr>
              <a:tblGrid>
                <a:gridCol w="2072644">
                  <a:extLst>
                    <a:ext uri="{9D8B030D-6E8A-4147-A177-3AD203B41FA5}">
                      <a16:colId xmlns:a16="http://schemas.microsoft.com/office/drawing/2014/main" val="2345092704"/>
                    </a:ext>
                  </a:extLst>
                </a:gridCol>
                <a:gridCol w="2072644">
                  <a:extLst>
                    <a:ext uri="{9D8B030D-6E8A-4147-A177-3AD203B41FA5}">
                      <a16:colId xmlns:a16="http://schemas.microsoft.com/office/drawing/2014/main" val="3207477378"/>
                    </a:ext>
                  </a:extLst>
                </a:gridCol>
                <a:gridCol w="2072644">
                  <a:extLst>
                    <a:ext uri="{9D8B030D-6E8A-4147-A177-3AD203B41FA5}">
                      <a16:colId xmlns:a16="http://schemas.microsoft.com/office/drawing/2014/main" val="4011865211"/>
                    </a:ext>
                  </a:extLst>
                </a:gridCol>
                <a:gridCol w="2073788">
                  <a:extLst>
                    <a:ext uri="{9D8B030D-6E8A-4147-A177-3AD203B41FA5}">
                      <a16:colId xmlns:a16="http://schemas.microsoft.com/office/drawing/2014/main" val="2541242015"/>
                    </a:ext>
                  </a:extLst>
                </a:gridCol>
                <a:gridCol w="2073788">
                  <a:extLst>
                    <a:ext uri="{9D8B030D-6E8A-4147-A177-3AD203B41FA5}">
                      <a16:colId xmlns:a16="http://schemas.microsoft.com/office/drawing/2014/main" val="1709994646"/>
                    </a:ext>
                  </a:extLst>
                </a:gridCol>
              </a:tblGrid>
              <a:tr h="297611">
                <a:tc>
                  <a:txBody>
                    <a:bodyPr/>
                    <a:lstStyle/>
                    <a:p>
                      <a:pPr>
                        <a:lnSpc>
                          <a:spcPct val="107000"/>
                        </a:lnSpc>
                        <a:spcAft>
                          <a:spcPts val="800"/>
                        </a:spcAft>
                      </a:pPr>
                      <a:r>
                        <a:rPr lang="nl-BE" sz="1200" kern="100" dirty="0">
                          <a:effectLst/>
                        </a:rPr>
                        <a:t>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Niet volgens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Benadert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Volgens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Overtreft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99624736"/>
                  </a:ext>
                </a:extLst>
              </a:tr>
              <a:tr h="2983148">
                <a:tc>
                  <a:txBody>
                    <a:bodyPr/>
                    <a:lstStyle/>
                    <a:p>
                      <a:pPr>
                        <a:lnSpc>
                          <a:spcPct val="107000"/>
                        </a:lnSpc>
                        <a:spcAft>
                          <a:spcPts val="800"/>
                        </a:spcAft>
                      </a:pPr>
                      <a:r>
                        <a:rPr lang="nl-BE" sz="1200" kern="100" dirty="0">
                          <a:effectLst/>
                        </a:rPr>
                        <a:t>Kennis (verwerven) van eigen / andere levensbeschouwing (LB)</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dirty="0">
                          <a:effectLst/>
                        </a:rPr>
                        <a:t>De leerling…</a:t>
                      </a:r>
                    </a:p>
                    <a:p>
                      <a:pPr marL="342900" lvl="0" indent="-342900">
                        <a:lnSpc>
                          <a:spcPct val="107000"/>
                        </a:lnSpc>
                        <a:buFont typeface="Symbol" panose="05050102010706020507" pitchFamily="18" charset="2"/>
                        <a:buChar char=""/>
                      </a:pPr>
                      <a:r>
                        <a:rPr lang="nl-BE" sz="1200" kern="100" dirty="0">
                          <a:effectLst/>
                        </a:rPr>
                        <a:t>Heeft een te beperkte kennis van de eigen LB</a:t>
                      </a:r>
                    </a:p>
                    <a:p>
                      <a:pPr marL="342900" lvl="0" indent="-342900">
                        <a:lnSpc>
                          <a:spcPct val="107000"/>
                        </a:lnSpc>
                        <a:buFont typeface="Symbol" panose="05050102010706020507" pitchFamily="18" charset="2"/>
                        <a:buChar char=""/>
                      </a:pPr>
                      <a:r>
                        <a:rPr lang="nl-BE" sz="1200" kern="100" dirty="0">
                          <a:effectLst/>
                        </a:rPr>
                        <a:t>Blijft steken in stereotypen over de andere LB</a:t>
                      </a:r>
                    </a:p>
                    <a:p>
                      <a:pPr marL="342900" lvl="0" indent="-342900">
                        <a:lnSpc>
                          <a:spcPct val="107000"/>
                        </a:lnSpc>
                        <a:spcAft>
                          <a:spcPts val="800"/>
                        </a:spcAft>
                        <a:buFont typeface="Symbol" panose="05050102010706020507" pitchFamily="18" charset="2"/>
                        <a:buChar char=""/>
                      </a:pPr>
                      <a:r>
                        <a:rPr lang="nl-BE" sz="1200" kern="100" dirty="0">
                          <a:effectLst/>
                        </a:rPr>
                        <a:t>Ziet geen wezenlijk verschil tussen de LB</a:t>
                      </a:r>
                    </a:p>
                    <a:p>
                      <a:pPr>
                        <a:lnSpc>
                          <a:spcPct val="107000"/>
                        </a:lnSpc>
                        <a:spcAft>
                          <a:spcPts val="800"/>
                        </a:spcAft>
                      </a:pPr>
                      <a:r>
                        <a:rPr lang="nl-BE" sz="1200" kern="100" dirty="0">
                          <a:effectLst/>
                        </a:rPr>
                        <a:t>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dirty="0">
                          <a:effectLst/>
                        </a:rPr>
                        <a:t>De leerling…</a:t>
                      </a:r>
                    </a:p>
                    <a:p>
                      <a:pPr marL="342900" lvl="0" indent="-342900">
                        <a:lnSpc>
                          <a:spcPct val="107000"/>
                        </a:lnSpc>
                        <a:buFont typeface="Symbol" panose="05050102010706020507" pitchFamily="18" charset="2"/>
                        <a:buChar char=""/>
                      </a:pPr>
                      <a:r>
                        <a:rPr lang="nl-BE" sz="1200" kern="100" dirty="0">
                          <a:effectLst/>
                        </a:rPr>
                        <a:t>Heeft enige kennis van de eigen/andere LB maar ziet niet hoe de eigen LB omgaat de drie stellingen</a:t>
                      </a:r>
                    </a:p>
                    <a:p>
                      <a:pPr marL="342900" lvl="0" indent="-342900">
                        <a:lnSpc>
                          <a:spcPct val="107000"/>
                        </a:lnSpc>
                        <a:spcAft>
                          <a:spcPts val="800"/>
                        </a:spcAft>
                        <a:buFont typeface="Symbol" panose="05050102010706020507" pitchFamily="18" charset="2"/>
                        <a:buChar char=""/>
                      </a:pPr>
                      <a:r>
                        <a:rPr lang="nl-BE" sz="1200" kern="100" dirty="0">
                          <a:effectLst/>
                        </a:rPr>
                        <a:t>Kennis beperkt zich eerder tot de buitenkant van een LB</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dirty="0">
                          <a:effectLst/>
                        </a:rPr>
                        <a:t>De leerling…</a:t>
                      </a:r>
                    </a:p>
                    <a:p>
                      <a:pPr marL="342900" lvl="0" indent="-342900">
                        <a:lnSpc>
                          <a:spcPct val="107000"/>
                        </a:lnSpc>
                        <a:buFont typeface="Symbol" panose="05050102010706020507" pitchFamily="18" charset="2"/>
                        <a:buChar char=""/>
                      </a:pPr>
                      <a:r>
                        <a:rPr lang="nl-BE" sz="1200" kern="100" dirty="0">
                          <a:effectLst/>
                        </a:rPr>
                        <a:t>Kan verwoorden hoe de eigen en andere LB omgaan met de drie stellingen</a:t>
                      </a:r>
                    </a:p>
                    <a:p>
                      <a:pPr marL="342900" lvl="0" indent="-342900">
                        <a:lnSpc>
                          <a:spcPct val="107000"/>
                        </a:lnSpc>
                        <a:spcAft>
                          <a:spcPts val="800"/>
                        </a:spcAft>
                        <a:buFont typeface="Symbol" panose="05050102010706020507" pitchFamily="18" charset="2"/>
                        <a:buChar char=""/>
                      </a:pPr>
                      <a:r>
                        <a:rPr lang="nl-BE" sz="1200" kern="100" dirty="0">
                          <a:effectLst/>
                        </a:rPr>
                        <a:t>Verwoordt de eigenheid van elke LB</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dirty="0">
                          <a:effectLst/>
                        </a:rPr>
                        <a:t>De leerling…</a:t>
                      </a:r>
                    </a:p>
                    <a:p>
                      <a:pPr marL="342900" lvl="0" indent="-342900">
                        <a:lnSpc>
                          <a:spcPct val="107000"/>
                        </a:lnSpc>
                        <a:buFont typeface="Symbol" panose="05050102010706020507" pitchFamily="18" charset="2"/>
                        <a:buChar char=""/>
                      </a:pPr>
                      <a:r>
                        <a:rPr lang="nl-BE" sz="1200" kern="100" dirty="0">
                          <a:effectLst/>
                        </a:rPr>
                        <a:t>Gebruikt specifieke termen van elke LB om de omgang met de drie stellingen te duiden</a:t>
                      </a:r>
                    </a:p>
                    <a:p>
                      <a:pPr marL="342900" lvl="0" indent="-342900">
                        <a:lnSpc>
                          <a:spcPct val="107000"/>
                        </a:lnSpc>
                        <a:buFont typeface="Symbol" panose="05050102010706020507" pitchFamily="18" charset="2"/>
                        <a:buChar char=""/>
                      </a:pPr>
                      <a:r>
                        <a:rPr lang="nl-BE" sz="1200" kern="100" dirty="0">
                          <a:effectLst/>
                        </a:rPr>
                        <a:t>Weet waar het levensbeschouwelijk om draait in een LB</a:t>
                      </a:r>
                    </a:p>
                    <a:p>
                      <a:pPr marL="342900" lvl="0" indent="-342900">
                        <a:lnSpc>
                          <a:spcPct val="107000"/>
                        </a:lnSpc>
                        <a:spcAft>
                          <a:spcPts val="800"/>
                        </a:spcAft>
                        <a:buFont typeface="Symbol" panose="05050102010706020507" pitchFamily="18" charset="2"/>
                        <a:buChar char=""/>
                      </a:pPr>
                      <a:r>
                        <a:rPr lang="nl-BE" sz="1200" kern="100" dirty="0">
                          <a:effectLst/>
                        </a:rPr>
                        <a:t>(H)erkent interne pluraliteit</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41817235"/>
                  </a:ext>
                </a:extLst>
              </a:tr>
            </a:tbl>
          </a:graphicData>
        </a:graphic>
      </p:graphicFrame>
    </p:spTree>
    <p:extLst>
      <p:ext uri="{BB962C8B-B14F-4D97-AF65-F5344CB8AC3E}">
        <p14:creationId xmlns:p14="http://schemas.microsoft.com/office/powerpoint/2010/main" val="19840924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314A1A5-5D6E-3161-54FA-ECB87D3AACF3}"/>
              </a:ext>
            </a:extLst>
          </p:cNvPr>
          <p:cNvSpPr>
            <a:spLocks noGrp="1"/>
          </p:cNvSpPr>
          <p:nvPr>
            <p:ph type="title"/>
          </p:nvPr>
        </p:nvSpPr>
        <p:spPr/>
        <p:txBody>
          <a:bodyPr/>
          <a:lstStyle/>
          <a:p>
            <a:r>
              <a:rPr lang="nl-NL" dirty="0"/>
              <a:t>Zelfreflectie</a:t>
            </a:r>
            <a:endParaRPr lang="nl-BE" dirty="0"/>
          </a:p>
        </p:txBody>
      </p:sp>
      <p:graphicFrame>
        <p:nvGraphicFramePr>
          <p:cNvPr id="4" name="Tijdelijke aanduiding voor inhoud 3">
            <a:extLst>
              <a:ext uri="{FF2B5EF4-FFF2-40B4-BE49-F238E27FC236}">
                <a16:creationId xmlns:a16="http://schemas.microsoft.com/office/drawing/2014/main" id="{0598AE7D-DFBD-E453-D8E1-72007F83A0C0}"/>
              </a:ext>
            </a:extLst>
          </p:cNvPr>
          <p:cNvGraphicFramePr>
            <a:graphicFrameLocks noGrp="1"/>
          </p:cNvGraphicFramePr>
          <p:nvPr>
            <p:ph idx="1"/>
            <p:extLst>
              <p:ext uri="{D42A27DB-BD31-4B8C-83A1-F6EECF244321}">
                <p14:modId xmlns:p14="http://schemas.microsoft.com/office/powerpoint/2010/main" val="848588909"/>
              </p:ext>
            </p:extLst>
          </p:nvPr>
        </p:nvGraphicFramePr>
        <p:xfrm>
          <a:off x="1052944" y="2247042"/>
          <a:ext cx="10300854" cy="3387139"/>
        </p:xfrm>
        <a:graphic>
          <a:graphicData uri="http://schemas.openxmlformats.org/drawingml/2006/table">
            <a:tbl>
              <a:tblPr firstRow="1" firstCol="1" bandRow="1">
                <a:tableStyleId>{5C22544A-7EE6-4342-B048-85BDC9FD1C3A}</a:tableStyleId>
              </a:tblPr>
              <a:tblGrid>
                <a:gridCol w="2059716">
                  <a:extLst>
                    <a:ext uri="{9D8B030D-6E8A-4147-A177-3AD203B41FA5}">
                      <a16:colId xmlns:a16="http://schemas.microsoft.com/office/drawing/2014/main" val="498365294"/>
                    </a:ext>
                  </a:extLst>
                </a:gridCol>
                <a:gridCol w="2059716">
                  <a:extLst>
                    <a:ext uri="{9D8B030D-6E8A-4147-A177-3AD203B41FA5}">
                      <a16:colId xmlns:a16="http://schemas.microsoft.com/office/drawing/2014/main" val="1722120630"/>
                    </a:ext>
                  </a:extLst>
                </a:gridCol>
                <a:gridCol w="2059716">
                  <a:extLst>
                    <a:ext uri="{9D8B030D-6E8A-4147-A177-3AD203B41FA5}">
                      <a16:colId xmlns:a16="http://schemas.microsoft.com/office/drawing/2014/main" val="660454191"/>
                    </a:ext>
                  </a:extLst>
                </a:gridCol>
                <a:gridCol w="2060853">
                  <a:extLst>
                    <a:ext uri="{9D8B030D-6E8A-4147-A177-3AD203B41FA5}">
                      <a16:colId xmlns:a16="http://schemas.microsoft.com/office/drawing/2014/main" val="4150851734"/>
                    </a:ext>
                  </a:extLst>
                </a:gridCol>
                <a:gridCol w="2060853">
                  <a:extLst>
                    <a:ext uri="{9D8B030D-6E8A-4147-A177-3AD203B41FA5}">
                      <a16:colId xmlns:a16="http://schemas.microsoft.com/office/drawing/2014/main" val="943885263"/>
                    </a:ext>
                  </a:extLst>
                </a:gridCol>
              </a:tblGrid>
              <a:tr h="339489">
                <a:tc>
                  <a:txBody>
                    <a:bodyPr/>
                    <a:lstStyle/>
                    <a:p>
                      <a:pPr>
                        <a:lnSpc>
                          <a:spcPct val="107000"/>
                        </a:lnSpc>
                        <a:spcAft>
                          <a:spcPts val="800"/>
                        </a:spcAft>
                      </a:pPr>
                      <a:r>
                        <a:rPr lang="nl-BE" sz="1200" kern="100" dirty="0">
                          <a:effectLst/>
                        </a:rPr>
                        <a:t> </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Niet volgens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Benadert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Volgens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a:effectLst/>
                        </a:rPr>
                        <a:t>Overtreft de verwachting</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4353458"/>
                  </a:ext>
                </a:extLst>
              </a:tr>
              <a:tr h="3047650">
                <a:tc>
                  <a:txBody>
                    <a:bodyPr/>
                    <a:lstStyle/>
                    <a:p>
                      <a:pPr>
                        <a:lnSpc>
                          <a:spcPct val="107000"/>
                        </a:lnSpc>
                        <a:spcAft>
                          <a:spcPts val="800"/>
                        </a:spcAft>
                      </a:pPr>
                      <a:r>
                        <a:rPr lang="nl-BE" sz="1200" kern="100">
                          <a:effectLst/>
                        </a:rPr>
                        <a:t>Zelfreflectie</a:t>
                      </a:r>
                      <a:endParaRPr lang="nl-BE"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dirty="0">
                          <a:effectLst/>
                        </a:rPr>
                        <a:t>De leerling…</a:t>
                      </a:r>
                    </a:p>
                    <a:p>
                      <a:pPr marL="342900" lvl="0" indent="-342900">
                        <a:lnSpc>
                          <a:spcPct val="107000"/>
                        </a:lnSpc>
                        <a:buFont typeface="Symbol" panose="05050102010706020507" pitchFamily="18" charset="2"/>
                        <a:buChar char=""/>
                      </a:pPr>
                      <a:r>
                        <a:rPr lang="nl-BE" sz="1200" kern="100" dirty="0">
                          <a:effectLst/>
                        </a:rPr>
                        <a:t>Verwoordt de eigen positie niet</a:t>
                      </a:r>
                    </a:p>
                    <a:p>
                      <a:pPr marL="342900" lvl="0" indent="-342900">
                        <a:lnSpc>
                          <a:spcPct val="107000"/>
                        </a:lnSpc>
                        <a:spcAft>
                          <a:spcPts val="800"/>
                        </a:spcAft>
                        <a:buFont typeface="Symbol" panose="05050102010706020507" pitchFamily="18" charset="2"/>
                        <a:buChar char=""/>
                      </a:pPr>
                      <a:r>
                        <a:rPr lang="nl-BE" sz="1200" kern="100" dirty="0">
                          <a:effectLst/>
                        </a:rPr>
                        <a:t>Stelt de eigen standpunten niet in vraag</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dirty="0">
                          <a:effectLst/>
                        </a:rPr>
                        <a:t>De leerling…</a:t>
                      </a:r>
                    </a:p>
                    <a:p>
                      <a:pPr marL="342900" lvl="0" indent="-342900">
                        <a:lnSpc>
                          <a:spcPct val="107000"/>
                        </a:lnSpc>
                        <a:spcAft>
                          <a:spcPts val="800"/>
                        </a:spcAft>
                        <a:buFont typeface="Symbol" panose="05050102010706020507" pitchFamily="18" charset="2"/>
                        <a:buChar char=""/>
                      </a:pPr>
                      <a:r>
                        <a:rPr lang="nl-BE" sz="1200" kern="100" dirty="0">
                          <a:effectLst/>
                        </a:rPr>
                        <a:t>Verwoordt de eigen positie in algemene bewoordingen die niet specifiek genoeg ingaan op deze stellingen</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dirty="0">
                          <a:effectLst/>
                        </a:rPr>
                        <a:t>De leerling…</a:t>
                      </a:r>
                    </a:p>
                    <a:p>
                      <a:pPr marL="342900" lvl="0" indent="-342900">
                        <a:lnSpc>
                          <a:spcPct val="107000"/>
                        </a:lnSpc>
                        <a:buFont typeface="Symbol" panose="05050102010706020507" pitchFamily="18" charset="2"/>
                        <a:buChar char=""/>
                      </a:pPr>
                      <a:r>
                        <a:rPr lang="nl-BE" sz="1200" kern="100" dirty="0">
                          <a:effectLst/>
                        </a:rPr>
                        <a:t>Herkent en verwoordt de eigen standpunten </a:t>
                      </a:r>
                    </a:p>
                    <a:p>
                      <a:pPr marL="342900" lvl="0" indent="-342900">
                        <a:lnSpc>
                          <a:spcPct val="107000"/>
                        </a:lnSpc>
                        <a:buFont typeface="Symbol" panose="05050102010706020507" pitchFamily="18" charset="2"/>
                        <a:buChar char=""/>
                      </a:pPr>
                      <a:r>
                        <a:rPr lang="nl-BE" sz="1200" kern="100" dirty="0">
                          <a:effectLst/>
                        </a:rPr>
                        <a:t>Bevraagt de eigen standpunten</a:t>
                      </a:r>
                    </a:p>
                    <a:p>
                      <a:pPr marL="342900" lvl="0" indent="-342900">
                        <a:lnSpc>
                          <a:spcPct val="107000"/>
                        </a:lnSpc>
                        <a:spcAft>
                          <a:spcPts val="800"/>
                        </a:spcAft>
                        <a:buFont typeface="Symbol" panose="05050102010706020507" pitchFamily="18" charset="2"/>
                        <a:buChar char=""/>
                      </a:pPr>
                      <a:r>
                        <a:rPr lang="nl-BE" sz="1200" kern="100" dirty="0">
                          <a:effectLst/>
                        </a:rPr>
                        <a:t>Gebruikt nieuwe informatie om de eigen standpunten te bevragen</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nl-BE" sz="1200" kern="100" dirty="0">
                          <a:effectLst/>
                        </a:rPr>
                        <a:t>De leerling…</a:t>
                      </a:r>
                    </a:p>
                    <a:p>
                      <a:pPr marL="342900" lvl="0" indent="-342900">
                        <a:lnSpc>
                          <a:spcPct val="107000"/>
                        </a:lnSpc>
                        <a:buFont typeface="Symbol" panose="05050102010706020507" pitchFamily="18" charset="2"/>
                        <a:buChar char=""/>
                      </a:pPr>
                      <a:r>
                        <a:rPr lang="nl-BE" sz="1200" kern="100" dirty="0">
                          <a:effectLst/>
                        </a:rPr>
                        <a:t>Verwoordt de eigen groei en toont aan dat hij/zij oog heeft voor de eigen groei</a:t>
                      </a:r>
                    </a:p>
                    <a:p>
                      <a:pPr marL="342900" lvl="0" indent="-342900">
                        <a:lnSpc>
                          <a:spcPct val="107000"/>
                        </a:lnSpc>
                        <a:spcAft>
                          <a:spcPts val="800"/>
                        </a:spcAft>
                        <a:buFont typeface="Symbol" panose="05050102010706020507" pitchFamily="18" charset="2"/>
                        <a:buChar char=""/>
                      </a:pPr>
                      <a:r>
                        <a:rPr lang="nl-BE" sz="1200" kern="100" dirty="0">
                          <a:effectLst/>
                        </a:rPr>
                        <a:t>Reflecteert op het niveau van het levensbeschouwelijke</a:t>
                      </a:r>
                      <a:endParaRPr lang="nl-BE"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49588241"/>
                  </a:ext>
                </a:extLst>
              </a:tr>
            </a:tbl>
          </a:graphicData>
        </a:graphic>
      </p:graphicFrame>
    </p:spTree>
    <p:extLst>
      <p:ext uri="{BB962C8B-B14F-4D97-AF65-F5344CB8AC3E}">
        <p14:creationId xmlns:p14="http://schemas.microsoft.com/office/powerpoint/2010/main" val="3693390032"/>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0" ma:contentTypeDescription="" ma:contentTypeScope="" ma:versionID="0d333513289bb87cd27efd38c1c4edc4">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cb78508736aa7b27663b7e6984a0556"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Secundair onderwijs</TermName>
          <TermId xmlns="http://schemas.microsoft.com/office/infopath/2007/PartnerControls">5a6d7bf7-2954-423b-a455-adc87e5ebd86</TermId>
        </TermInfo>
      </Terms>
    </o172414bd89a43df866647d10211954f>
    <TaxCatchAll xmlns="cfc230b1-6dd3-467a-8fcc-dfa9df38b740">
      <Value>18</Value>
      <Value>1</Value>
      <Value>21</Value>
    </TaxCatchAll>
    <_dlc_DocId xmlns="cfc230b1-6dd3-467a-8fcc-dfa9df38b740">GOPRO-1830562155-19304</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_dlc_DocIdUrl xmlns="cfc230b1-6dd3-467a-8fcc-dfa9df38b740">
      <Url>https://gemeenschapsonderwijs.sharepoint.com/sites/prodoc/_layouts/15/DocIdRedir.aspx?ID=GOPRO-1830562155-19304</Url>
      <Description>GOPRO-1830562155-19304</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Over GO!</TermName>
          <TermId xmlns="http://schemas.microsoft.com/office/infopath/2007/PartnerControls">e2151251-71d0-4297-b112-07e71cd423f8</TermId>
        </TermInfo>
      </Terms>
    </fef4875bd7d04335af313950a580cd9d>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21A84FE9-2EF5-483D-BDBC-8154C3424D87}"/>
</file>

<file path=customXml/itemProps2.xml><?xml version="1.0" encoding="utf-8"?>
<ds:datastoreItem xmlns:ds="http://schemas.openxmlformats.org/officeDocument/2006/customXml" ds:itemID="{50F21CA0-D5B3-4798-90BA-26A616B2F72F}"/>
</file>

<file path=customXml/itemProps3.xml><?xml version="1.0" encoding="utf-8"?>
<ds:datastoreItem xmlns:ds="http://schemas.openxmlformats.org/officeDocument/2006/customXml" ds:itemID="{CDB1ABCA-A421-4C29-AE27-4D8107F95662}"/>
</file>

<file path=customXml/itemProps4.xml><?xml version="1.0" encoding="utf-8"?>
<ds:datastoreItem xmlns:ds="http://schemas.openxmlformats.org/officeDocument/2006/customXml" ds:itemID="{4D15E7DE-1C36-49A9-BF74-B6C76DFBA4BE}"/>
</file>

<file path=docProps/app.xml><?xml version="1.0" encoding="utf-8"?>
<Properties xmlns="http://schemas.openxmlformats.org/officeDocument/2006/extended-properties" xmlns:vt="http://schemas.openxmlformats.org/officeDocument/2006/docPropsVTypes">
  <TotalTime>108</TotalTime>
  <Words>1574</Words>
  <Application>Microsoft Office PowerPoint</Application>
  <PresentationFormat>Breedbeeld</PresentationFormat>
  <Paragraphs>242</Paragraphs>
  <Slides>24</Slides>
  <Notes>0</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24</vt:i4>
      </vt:variant>
    </vt:vector>
  </HeadingPairs>
  <TitlesOfParts>
    <vt:vector size="30" baseType="lpstr">
      <vt:lpstr>Arial</vt:lpstr>
      <vt:lpstr>Calibri</vt:lpstr>
      <vt:lpstr>Calibri Light</vt:lpstr>
      <vt:lpstr>Symbol</vt:lpstr>
      <vt:lpstr>Verdana</vt:lpstr>
      <vt:lpstr>Kantoorthema</vt:lpstr>
      <vt:lpstr>ILD en evaluatie</vt:lpstr>
      <vt:lpstr>Doelen van de workshop evaluatie</vt:lpstr>
      <vt:lpstr>F.A.Q’s</vt:lpstr>
      <vt:lpstr>Hoe ILD evalueren?</vt:lpstr>
      <vt:lpstr>ILD evalueren met een apart cijfer of beoordeling?</vt:lpstr>
      <vt:lpstr>Wat evalueren?</vt:lpstr>
      <vt:lpstr>24 Interlevensbeschouwelijke competenties</vt:lpstr>
      <vt:lpstr>De 3-trap vorm kort toegelicht</vt:lpstr>
      <vt:lpstr>Hoe evalueren?</vt:lpstr>
      <vt:lpstr>Wie evalueert?</vt:lpstr>
      <vt:lpstr>Belang van breed evalueren</vt:lpstr>
      <vt:lpstr>Keuzemogelijkheid: formatief en/of summatief?</vt:lpstr>
      <vt:lpstr>Keuzemogelijkheid: product of proces?</vt:lpstr>
      <vt:lpstr>Keuzemogelijkheid verhouding K-V-A</vt:lpstr>
      <vt:lpstr>Keuzemogelijkheid weergave evaluatie</vt:lpstr>
      <vt:lpstr>Keuzemogelijkheid evaluatievormen</vt:lpstr>
      <vt:lpstr>Hulpmiddelen evaluatie</vt:lpstr>
      <vt:lpstr>Rubric of one</vt:lpstr>
      <vt:lpstr>Vaardigheid: respectvolle omgang</vt:lpstr>
      <vt:lpstr>Vaardigheid: open communicatie</vt:lpstr>
      <vt:lpstr>Vaardigheid: empathisch vermogen</vt:lpstr>
      <vt:lpstr>Vaardigheid: constructief kritisch</vt:lpstr>
      <vt:lpstr>Kennis</vt:lpstr>
      <vt:lpstr>Zelfreflectie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Workshop rond evaluatie</dc:title>
  <dc:creator>Thierry Vervoort</dc:creator>
  <cp:lastModifiedBy>Carolien Milis</cp:lastModifiedBy>
  <cp:revision>4</cp:revision>
  <dcterms:created xsi:type="dcterms:W3CDTF">2023-09-07T08:29:21Z</dcterms:created>
  <dcterms:modified xsi:type="dcterms:W3CDTF">2023-10-03T07:16:43Z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Order">
    <vt:lpwstr>3300.00000000000</vt:lpwstr>
  </property>
  <property fmtid="{D5CDD505-2E9C-101B-9397-08002B2CF9AE}" pid="4" name="GOProPublicatiestatus">
    <vt:lpwstr>1;#Online|5d773375-47c0-4896-afa8-6eac5ed3e165</vt:lpwstr>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y fmtid="{D5CDD505-2E9C-101B-9397-08002B2CF9AE}" pid="10" name="_dlc_DocIdItemGuid">
    <vt:lpwstr>58bdf1b2-c17e-4256-bede-e8362dec34a7</vt:lpwstr>
  </property>
  <property fmtid="{D5CDD505-2E9C-101B-9397-08002B2CF9AE}" pid="11" name="_ExtendedDescription">
    <vt:lpwstr/>
  </property>
  <property fmtid="{D5CDD505-2E9C-101B-9397-08002B2CF9AE}" pid="12" name="TriggerFlowInfo">
    <vt:lpwstr/>
  </property>
  <property fmtid="{D5CDD505-2E9C-101B-9397-08002B2CF9AE}" pid="13" name="xd_Signature">
    <vt:lpwstr/>
  </property>
  <property fmtid="{D5CDD505-2E9C-101B-9397-08002B2CF9AE}" pid="14" name="GOProOnderwijsniveaus">
    <vt:lpwstr>18;#Secundair onderwijs|5a6d7bf7-2954-423b-a455-adc87e5ebd86</vt:lpwstr>
  </property>
  <property fmtid="{D5CDD505-2E9C-101B-9397-08002B2CF9AE}" pid="15" name="MediaServiceImageTags">
    <vt:lpwstr/>
  </property>
  <property fmtid="{D5CDD505-2E9C-101B-9397-08002B2CF9AE}" pid="16" name="GOProOorsprong">
    <vt:lpwstr/>
  </property>
  <property fmtid="{D5CDD505-2E9C-101B-9397-08002B2CF9AE}" pid="17" name="GOProThemas">
    <vt:lpwstr>21;#Over GO!|e2151251-71d0-4297-b112-07e71cd423f8</vt:lpwstr>
  </property>
  <property fmtid="{D5CDD505-2E9C-101B-9397-08002B2CF9AE}" pid="18" name="GOProSchooljaar">
    <vt:lpwstr/>
  </property>
  <property fmtid="{D5CDD505-2E9C-101B-9397-08002B2CF9AE}" pid="19" name="GOProJaar">
    <vt:lpwstr/>
  </property>
</Properties>
</file>