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notesSlides/notesSlide1.xml" ContentType="application/vnd.openxmlformats-officedocument.presentationml.notesSlide+xml"/>
  <Override PartName="/ppt/slideLayouts/slideLayout40.xml" ContentType="application/vnd.openxmlformats-officedocument.presentationml.slideLayout+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5.xml" ContentType="application/vnd.openxmlformats-officedocument.theme+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 id="2147483673" r:id="rId5"/>
    <p:sldMasterId id="2147483687" r:id="rId6"/>
    <p:sldMasterId id="2147483701" r:id="rId7"/>
  </p:sldMasterIdLst>
  <p:notesMasterIdLst>
    <p:notesMasterId r:id="rId34"/>
  </p:notesMasterIdLst>
  <p:sldIdLst>
    <p:sldId id="364" r:id="rId8"/>
    <p:sldId id="392" r:id="rId9"/>
    <p:sldId id="397" r:id="rId10"/>
    <p:sldId id="381" r:id="rId11"/>
    <p:sldId id="416" r:id="rId12"/>
    <p:sldId id="417" r:id="rId13"/>
    <p:sldId id="395" r:id="rId14"/>
    <p:sldId id="262" r:id="rId15"/>
    <p:sldId id="259" r:id="rId16"/>
    <p:sldId id="261" r:id="rId17"/>
    <p:sldId id="404" r:id="rId18"/>
    <p:sldId id="418" r:id="rId19"/>
    <p:sldId id="419" r:id="rId20"/>
    <p:sldId id="413" r:id="rId21"/>
    <p:sldId id="420" r:id="rId22"/>
    <p:sldId id="421" r:id="rId23"/>
    <p:sldId id="422" r:id="rId24"/>
    <p:sldId id="423" r:id="rId25"/>
    <p:sldId id="424" r:id="rId26"/>
    <p:sldId id="367" r:id="rId27"/>
    <p:sldId id="408" r:id="rId28"/>
    <p:sldId id="414" r:id="rId29"/>
    <p:sldId id="415" r:id="rId30"/>
    <p:sldId id="339" r:id="rId31"/>
    <p:sldId id="425" r:id="rId32"/>
    <p:sldId id="40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004B"/>
    <a:srgbClr val="A7BA19"/>
    <a:srgbClr val="AAAAAA"/>
    <a:srgbClr val="A9A9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1512" y="2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customXml" Target="../customXml/item4.xml"/><Relationship Id="rId21" Type="http://schemas.openxmlformats.org/officeDocument/2006/relationships/slide" Target="slides/slide14.xml"/><Relationship Id="rId34" Type="http://schemas.openxmlformats.org/officeDocument/2006/relationships/notesMaster" Target="notesMasters/notesMaster1.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presProps" Target="presProps.xml"/><Relationship Id="rId8" Type="http://schemas.openxmlformats.org/officeDocument/2006/relationships/slide" Target="slides/slide1.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E21A31-E5A8-412B-9A67-1D51D4A50883}" type="datetimeFigureOut">
              <a:rPr lang="nl-BE" smtClean="0"/>
              <a:t>29/03/2022</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CDEFE9-6EF6-4C65-AB0F-4A13CCABD5C2}" type="slidenum">
              <a:rPr lang="nl-BE" smtClean="0"/>
              <a:t>‹nr.›</a:t>
            </a:fld>
            <a:endParaRPr lang="nl-BE"/>
          </a:p>
        </p:txBody>
      </p:sp>
    </p:spTree>
    <p:extLst>
      <p:ext uri="{BB962C8B-B14F-4D97-AF65-F5344CB8AC3E}">
        <p14:creationId xmlns:p14="http://schemas.microsoft.com/office/powerpoint/2010/main" val="98681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57505FD-ADC1-42A0-B65E-5BAA8214B93A}" type="slidenum">
              <a:rPr lang="nl-BE" smtClean="0"/>
              <a:t>8</a:t>
            </a:fld>
            <a:endParaRPr lang="nl-BE"/>
          </a:p>
        </p:txBody>
      </p:sp>
    </p:spTree>
    <p:extLst>
      <p:ext uri="{BB962C8B-B14F-4D97-AF65-F5344CB8AC3E}">
        <p14:creationId xmlns:p14="http://schemas.microsoft.com/office/powerpoint/2010/main" val="2482594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457505FD-ADC1-42A0-B65E-5BAA8214B93A}" type="slidenum">
              <a:rPr lang="nl-BE" smtClean="0"/>
              <a:t>9</a:t>
            </a:fld>
            <a:endParaRPr lang="nl-BE"/>
          </a:p>
        </p:txBody>
      </p:sp>
    </p:spTree>
    <p:extLst>
      <p:ext uri="{BB962C8B-B14F-4D97-AF65-F5344CB8AC3E}">
        <p14:creationId xmlns:p14="http://schemas.microsoft.com/office/powerpoint/2010/main" val="217872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Tx/>
              <a:buChar char="-"/>
            </a:pPr>
            <a:endParaRPr lang="nl-BE"/>
          </a:p>
        </p:txBody>
      </p:sp>
      <p:sp>
        <p:nvSpPr>
          <p:cNvPr id="4" name="Tijdelijke aanduiding voor dianummer 3"/>
          <p:cNvSpPr>
            <a:spLocks noGrp="1"/>
          </p:cNvSpPr>
          <p:nvPr>
            <p:ph type="sldNum" sz="quarter" idx="5"/>
          </p:nvPr>
        </p:nvSpPr>
        <p:spPr/>
        <p:txBody>
          <a:bodyPr/>
          <a:lstStyle/>
          <a:p>
            <a:fld id="{457505FD-ADC1-42A0-B65E-5BAA8214B93A}" type="slidenum">
              <a:rPr lang="nl-BE" smtClean="0"/>
              <a:t>10</a:t>
            </a:fld>
            <a:endParaRPr lang="nl-BE"/>
          </a:p>
        </p:txBody>
      </p:sp>
    </p:spTree>
    <p:extLst>
      <p:ext uri="{BB962C8B-B14F-4D97-AF65-F5344CB8AC3E}">
        <p14:creationId xmlns:p14="http://schemas.microsoft.com/office/powerpoint/2010/main" val="34990295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a:t>Omgekeerde effecten: stigmatiserend, en daardoor geloof in eigen leerpotentieel verliezen, cruciale doelen uit oog verliezen, cruciale leerstof niet aanbieden omdat leerlingen niet beter kunnen</a:t>
            </a:r>
          </a:p>
        </p:txBody>
      </p:sp>
      <p:sp>
        <p:nvSpPr>
          <p:cNvPr id="4" name="Tijdelijke aanduiding voor dianummer 3"/>
          <p:cNvSpPr>
            <a:spLocks noGrp="1"/>
          </p:cNvSpPr>
          <p:nvPr>
            <p:ph type="sldNum" sz="quarter" idx="5"/>
          </p:nvPr>
        </p:nvSpPr>
        <p:spPr/>
        <p:txBody>
          <a:bodyPr/>
          <a:lstStyle/>
          <a:p>
            <a:fld id="{79CDEFE9-6EF6-4C65-AB0F-4A13CCABD5C2}" type="slidenum">
              <a:rPr lang="nl-BE" smtClean="0"/>
              <a:t>14</a:t>
            </a:fld>
            <a:endParaRPr lang="nl-BE"/>
          </a:p>
        </p:txBody>
      </p:sp>
    </p:spTree>
    <p:extLst>
      <p:ext uri="{BB962C8B-B14F-4D97-AF65-F5344CB8AC3E}">
        <p14:creationId xmlns:p14="http://schemas.microsoft.com/office/powerpoint/2010/main" val="1193107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r>
              <a:rPr lang="nl-NL" b="0" i="0">
                <a:solidFill>
                  <a:srgbClr val="131515"/>
                </a:solidFill>
                <a:effectLst/>
                <a:latin typeface="Georgia" panose="02040502050405020303" pitchFamily="18" charset="0"/>
              </a:rPr>
              <a:t>“Bij coöperatieve leerstrategieën is de hele klas bezig met de leerstof. We laten niet 1 of enkele leerlingen aan het woord. Iedereen oefent voortdurend actief de leerstof in. Die sijpelt zo beter binnen en nestelt zich in de hersenen. Als ze naar huis gaan, kennen ze het. En de leerlingen </a:t>
            </a:r>
            <a:r>
              <a:rPr lang="nl-NL" b="1" i="0">
                <a:solidFill>
                  <a:srgbClr val="131515"/>
                </a:solidFill>
                <a:effectLst/>
                <a:latin typeface="Georgia" panose="02040502050405020303" pitchFamily="18" charset="0"/>
              </a:rPr>
              <a:t>durven praten, ontwikkelen hun sociale vaardigheden, leren samenwerken</a:t>
            </a:r>
            <a:r>
              <a:rPr lang="nl-NL" b="0" i="0">
                <a:solidFill>
                  <a:srgbClr val="131515"/>
                </a:solidFill>
                <a:effectLst/>
                <a:latin typeface="Georgia" panose="02040502050405020303" pitchFamily="18" charset="0"/>
              </a:rPr>
              <a:t>.”</a:t>
            </a:r>
          </a:p>
          <a:p>
            <a:pPr algn="l"/>
            <a:r>
              <a:rPr lang="nl-NL" b="0" i="0">
                <a:solidFill>
                  <a:srgbClr val="131515"/>
                </a:solidFill>
                <a:effectLst/>
                <a:latin typeface="Georgia" panose="02040502050405020303" pitchFamily="18" charset="0"/>
              </a:rPr>
              <a:t>“Leerlingen werken vaak in een vast team van 4. Dat stellen we zorgvuldig samen: sterkere en zwakkere leerlingen, jongens en meisjes, verschillende karakters … Als je een pestprobleem hebt in de klas, moet je dus wel </a:t>
            </a:r>
            <a:r>
              <a:rPr lang="nl-NL" b="1" i="0">
                <a:solidFill>
                  <a:srgbClr val="131515"/>
                </a:solidFill>
                <a:effectLst/>
                <a:latin typeface="Georgia" panose="02040502050405020303" pitchFamily="18" charset="0"/>
              </a:rPr>
              <a:t>eerst aan veiligheid werken</a:t>
            </a:r>
            <a:r>
              <a:rPr lang="nl-NL" b="0" i="0">
                <a:solidFill>
                  <a:srgbClr val="131515"/>
                </a:solidFill>
                <a:effectLst/>
                <a:latin typeface="Georgia" panose="02040502050405020303" pitchFamily="18" charset="0"/>
              </a:rPr>
              <a:t>. Een hechte klasgroep is een voorwaarde om coöperatieve leerstrategieën te gebruiken.”</a:t>
            </a:r>
          </a:p>
          <a:p>
            <a:endParaRPr lang="nl-BE"/>
          </a:p>
        </p:txBody>
      </p:sp>
      <p:sp>
        <p:nvSpPr>
          <p:cNvPr id="4" name="Tijdelijke aanduiding voor dianummer 3"/>
          <p:cNvSpPr>
            <a:spLocks noGrp="1"/>
          </p:cNvSpPr>
          <p:nvPr>
            <p:ph type="sldNum" sz="quarter" idx="5"/>
          </p:nvPr>
        </p:nvSpPr>
        <p:spPr/>
        <p:txBody>
          <a:bodyPr/>
          <a:lstStyle/>
          <a:p>
            <a:fld id="{79CDEFE9-6EF6-4C65-AB0F-4A13CCABD5C2}" type="slidenum">
              <a:rPr lang="nl-BE" smtClean="0"/>
              <a:t>15</a:t>
            </a:fld>
            <a:endParaRPr lang="nl-BE"/>
          </a:p>
        </p:txBody>
      </p:sp>
    </p:spTree>
    <p:extLst>
      <p:ext uri="{BB962C8B-B14F-4D97-AF65-F5344CB8AC3E}">
        <p14:creationId xmlns:p14="http://schemas.microsoft.com/office/powerpoint/2010/main" val="207136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800" err="1">
                <a:solidFill>
                  <a:srgbClr val="373737"/>
                </a:solidFill>
                <a:effectLst/>
                <a:latin typeface="Calibri" panose="020F0502020204030204" pitchFamily="34" charset="0"/>
                <a:ea typeface="Times New Roman" panose="02020603050405020304" pitchFamily="18" charset="0"/>
              </a:rPr>
              <a:t>nder</a:t>
            </a:r>
            <a:r>
              <a:rPr lang="nl-BE" sz="1800">
                <a:solidFill>
                  <a:srgbClr val="373737"/>
                </a:solidFill>
                <a:effectLst/>
                <a:latin typeface="Calibri" panose="020F0502020204030204" pitchFamily="34" charset="0"/>
                <a:ea typeface="Times New Roman" panose="02020603050405020304" pitchFamily="18" charset="0"/>
              </a:rPr>
              <a:t> andere de interventiestudie van </a:t>
            </a:r>
            <a:r>
              <a:rPr lang="nl-BE" sz="1800" err="1">
                <a:solidFill>
                  <a:srgbClr val="373737"/>
                </a:solidFill>
                <a:effectLst/>
                <a:latin typeface="Calibri" panose="020F0502020204030204" pitchFamily="34" charset="0"/>
                <a:ea typeface="Times New Roman" panose="02020603050405020304" pitchFamily="18" charset="0"/>
              </a:rPr>
              <a:t>Rubie</a:t>
            </a:r>
            <a:r>
              <a:rPr lang="nl-BE" sz="1800">
                <a:solidFill>
                  <a:srgbClr val="373737"/>
                </a:solidFill>
                <a:effectLst/>
                <a:latin typeface="Calibri" panose="020F0502020204030204" pitchFamily="34" charset="0"/>
                <a:ea typeface="Times New Roman" panose="02020603050405020304" pitchFamily="18" charset="0"/>
              </a:rPr>
              <a:t>-Davies (2018) toont aan dat zulke interventies wel degelijk effectief kunnen zijn, en dat de leraren in de experimentgroep als gevolg van de interventie hoge verwachtingen uitten naar alle leerlingen. In vergelijking met een controlegroep (waarin de leraren ook professionaliseringsactiviteiten kregen aangeboden, maar niet rond verwachtingen) bleken de leerlingen van de leerkrachten in de experimentgroepen significant meer leerwinst te boeken voor wiskunde. Hun verhoogde leerwinst stond gelijk met ongeveer drie maanden onderwijs. </a:t>
            </a:r>
            <a:endParaRPr lang="nl-BE"/>
          </a:p>
        </p:txBody>
      </p:sp>
      <p:sp>
        <p:nvSpPr>
          <p:cNvPr id="4" name="Tijdelijke aanduiding voor dianummer 3"/>
          <p:cNvSpPr>
            <a:spLocks noGrp="1"/>
          </p:cNvSpPr>
          <p:nvPr>
            <p:ph type="sldNum" sz="quarter" idx="5"/>
          </p:nvPr>
        </p:nvSpPr>
        <p:spPr/>
        <p:txBody>
          <a:bodyPr/>
          <a:lstStyle/>
          <a:p>
            <a:fld id="{79CDEFE9-6EF6-4C65-AB0F-4A13CCABD5C2}" type="slidenum">
              <a:rPr lang="nl-BE" smtClean="0"/>
              <a:t>16</a:t>
            </a:fld>
            <a:endParaRPr lang="nl-BE"/>
          </a:p>
        </p:txBody>
      </p:sp>
    </p:spTree>
    <p:extLst>
      <p:ext uri="{BB962C8B-B14F-4D97-AF65-F5344CB8AC3E}">
        <p14:creationId xmlns:p14="http://schemas.microsoft.com/office/powerpoint/2010/main" val="34916973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endParaRPr lang="nl-BE"/>
          </a:p>
        </p:txBody>
      </p:sp>
      <p:sp>
        <p:nvSpPr>
          <p:cNvPr id="4" name="Tijdelijke aanduiding voor dianummer 3"/>
          <p:cNvSpPr>
            <a:spLocks noGrp="1"/>
          </p:cNvSpPr>
          <p:nvPr>
            <p:ph type="sldNum" sz="quarter" idx="5"/>
          </p:nvPr>
        </p:nvSpPr>
        <p:spPr/>
        <p:txBody>
          <a:bodyPr/>
          <a:lstStyle/>
          <a:p>
            <a:fld id="{79CDEFE9-6EF6-4C65-AB0F-4A13CCABD5C2}" type="slidenum">
              <a:rPr lang="nl-BE" smtClean="0"/>
              <a:t>17</a:t>
            </a:fld>
            <a:endParaRPr lang="nl-BE"/>
          </a:p>
        </p:txBody>
      </p:sp>
    </p:spTree>
    <p:extLst>
      <p:ext uri="{BB962C8B-B14F-4D97-AF65-F5344CB8AC3E}">
        <p14:creationId xmlns:p14="http://schemas.microsoft.com/office/powerpoint/2010/main" val="9751421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endParaRPr lang="nl-BE" sz="1800">
              <a:effectLst/>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BE"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Wat ouderbetrokkenheid in het bijzonder betreft is een gelijkwaardig partnerschap met hen belangrijk om samen na te denken over een gemeenschappelijke doelstelling: de succesvolle schoolloopbaan van het kind. Zo’n gelijkwaardig partnerschap veronderstelt (1) het geloof bij het schoolteam in het feit dat ouders </a:t>
            </a:r>
            <a:r>
              <a:rPr lang="nl-BE" sz="1800" i="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willen</a:t>
            </a:r>
            <a:r>
              <a:rPr lang="nl-BE" sz="180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betrokken worden bij de schoolloopbaan van hun kinderen, dat ze willen dat hun kinderen het beter zullen doen en hebben dan zij, dat zij de kansen grijpen die de ouders soms zijn misgelopen; (2) schoolteams die zich bewust zijn van de diverse redenen die aan de grondslag liggen van niet-deelname (bijvoorbeeld mogelijke schaamtegevoelens over inkomenstekort, een laag zelfbeeld, schrik dat kinderen anders behandeld zullen worden); (3) dat de deskundigheid van sociaal kwetsbare ouders in de verf wordt gezet door ouders bij het begin van het schooljaar uit te nodigen voor een gesprek over hun kind zodat de leraar het kind beter leert kennen en samen met de ouders nadenkt over passende begeleiding (4) rekening houdt met andere culturen, opvoedingsstijlen en socio-economische milieus, (5) het initiatief neemt voor de totstandkoming van het partnerschap; (6) zoekt om sociaal kwetsbare ouders mee te laten nadenken over het schoolbeleid;</a:t>
            </a:r>
            <a:endParaRPr lang="nl-BE" sz="1800">
              <a:effectLst/>
              <a:latin typeface="Calibri" panose="020F0502020204030204" pitchFamily="34" charset="0"/>
              <a:ea typeface="Times New Roman" panose="02020603050405020304" pitchFamily="18" charset="0"/>
              <a:cs typeface="Times New Roman" panose="02020603050405020304" pitchFamily="18" charset="0"/>
            </a:endParaRPr>
          </a:p>
          <a:p>
            <a:pPr algn="l"/>
            <a:endParaRPr lang="nl-BE"/>
          </a:p>
        </p:txBody>
      </p:sp>
      <p:sp>
        <p:nvSpPr>
          <p:cNvPr id="4" name="Tijdelijke aanduiding voor dianummer 3"/>
          <p:cNvSpPr>
            <a:spLocks noGrp="1"/>
          </p:cNvSpPr>
          <p:nvPr>
            <p:ph type="sldNum" sz="quarter" idx="5"/>
          </p:nvPr>
        </p:nvSpPr>
        <p:spPr/>
        <p:txBody>
          <a:bodyPr/>
          <a:lstStyle/>
          <a:p>
            <a:fld id="{79CDEFE9-6EF6-4C65-AB0F-4A13CCABD5C2}" type="slidenum">
              <a:rPr lang="nl-BE" smtClean="0"/>
              <a:t>18</a:t>
            </a:fld>
            <a:endParaRPr lang="nl-BE"/>
          </a:p>
        </p:txBody>
      </p:sp>
    </p:spTree>
    <p:extLst>
      <p:ext uri="{BB962C8B-B14F-4D97-AF65-F5344CB8AC3E}">
        <p14:creationId xmlns:p14="http://schemas.microsoft.com/office/powerpoint/2010/main" val="33261760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l"/>
            <a:r>
              <a:rPr lang="nl-BE" sz="1800">
                <a:effectLst/>
                <a:latin typeface="Calibri" panose="020F0502020204030204" pitchFamily="34" charset="0"/>
                <a:ea typeface="Calibri" panose="020F0502020204030204" pitchFamily="34" charset="0"/>
              </a:rPr>
              <a:t>er wordt heel weinig ingezet op betrokkenheid en samenwerking met diverse stakeholders, intern en extern, professioneel en niet-professioneel. </a:t>
            </a:r>
            <a:endParaRPr lang="nl-BE"/>
          </a:p>
        </p:txBody>
      </p:sp>
      <p:sp>
        <p:nvSpPr>
          <p:cNvPr id="4" name="Tijdelijke aanduiding voor dianummer 3"/>
          <p:cNvSpPr>
            <a:spLocks noGrp="1"/>
          </p:cNvSpPr>
          <p:nvPr>
            <p:ph type="sldNum" sz="quarter" idx="5"/>
          </p:nvPr>
        </p:nvSpPr>
        <p:spPr/>
        <p:txBody>
          <a:bodyPr/>
          <a:lstStyle/>
          <a:p>
            <a:fld id="{79CDEFE9-6EF6-4C65-AB0F-4A13CCABD5C2}" type="slidenum">
              <a:rPr lang="nl-BE" smtClean="0"/>
              <a:t>19</a:t>
            </a:fld>
            <a:endParaRPr lang="nl-BE"/>
          </a:p>
        </p:txBody>
      </p:sp>
    </p:spTree>
    <p:extLst>
      <p:ext uri="{BB962C8B-B14F-4D97-AF65-F5344CB8AC3E}">
        <p14:creationId xmlns:p14="http://schemas.microsoft.com/office/powerpoint/2010/main" val="25838288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10"/>
          </p:nvPr>
        </p:nvSpPr>
        <p:spPr/>
        <p:txBody>
          <a:bodyPr/>
          <a:lstStyle/>
          <a:p>
            <a:fld id="{79CDEFE9-6EF6-4C65-AB0F-4A13CCABD5C2}" type="slidenum">
              <a:rPr lang="nl-BE" smtClean="0"/>
              <a:t>24</a:t>
            </a:fld>
            <a:endParaRPr lang="nl-BE"/>
          </a:p>
        </p:txBody>
      </p:sp>
    </p:spTree>
    <p:extLst>
      <p:ext uri="{BB962C8B-B14F-4D97-AF65-F5344CB8AC3E}">
        <p14:creationId xmlns:p14="http://schemas.microsoft.com/office/powerpoint/2010/main" val="149601505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1887366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927237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479" userDrawn="1">
          <p15:clr>
            <a:srgbClr val="FBAE40"/>
          </p15:clr>
        </p15:guide>
        <p15:guide id="3" pos="7559" userDrawn="1">
          <p15:clr>
            <a:srgbClr val="FBAE40"/>
          </p15:clr>
        </p15:guide>
        <p15:guide id="4" orient="horz"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3052372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147551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263473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73B1A2FF-5860-A04E-A4E8-C5C1F553C444}"/>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2100480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925036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1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0" name="Title 1">
            <a:extLst>
              <a:ext uri="{FF2B5EF4-FFF2-40B4-BE49-F238E27FC236}">
                <a16:creationId xmlns:a16="http://schemas.microsoft.com/office/drawing/2014/main" id="{6906F5E4-9A9C-B848-8B06-D9C0E042DEF7}"/>
              </a:ext>
            </a:extLst>
          </p:cNvPr>
          <p:cNvSpPr>
            <a:spLocks noGrp="1"/>
          </p:cNvSpPr>
          <p:nvPr>
            <p:ph type="ctrTitle" hasCustomPrompt="1"/>
          </p:nvPr>
        </p:nvSpPr>
        <p:spPr>
          <a:xfrm>
            <a:off x="4212894" y="703321"/>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1633670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Tree>
    <p:extLst>
      <p:ext uri="{BB962C8B-B14F-4D97-AF65-F5344CB8AC3E}">
        <p14:creationId xmlns:p14="http://schemas.microsoft.com/office/powerpoint/2010/main" val="3533974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3C9769D-E767-6346-9B68-D09C00C6B3BD}"/>
              </a:ext>
            </a:extLst>
          </p:cNvPr>
          <p:cNvSpPr>
            <a:spLocks noGrp="1"/>
          </p:cNvSpPr>
          <p:nvPr>
            <p:ph type="ctrTitle" hasCustomPrompt="1"/>
          </p:nvPr>
        </p:nvSpPr>
        <p:spPr>
          <a:xfrm>
            <a:off x="202224" y="554794"/>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Tree>
    <p:extLst>
      <p:ext uri="{BB962C8B-B14F-4D97-AF65-F5344CB8AC3E}">
        <p14:creationId xmlns:p14="http://schemas.microsoft.com/office/powerpoint/2010/main" val="2563646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Tree>
    <p:extLst>
      <p:ext uri="{BB962C8B-B14F-4D97-AF65-F5344CB8AC3E}">
        <p14:creationId xmlns:p14="http://schemas.microsoft.com/office/powerpoint/2010/main" val="443445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133206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rgbClr val="C4004B"/>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714047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959110F9-2DD8-4886-A94A-0D63F980F21D}"/>
              </a:ext>
            </a:extLst>
          </p:cNvPr>
          <p:cNvSpPr>
            <a:spLocks noGrp="1"/>
          </p:cNvSpPr>
          <p:nvPr>
            <p:ph type="dt" sz="half" idx="10"/>
          </p:nvPr>
        </p:nvSpPr>
        <p:spPr/>
        <p:txBody>
          <a:bodyPr/>
          <a:lstStyle/>
          <a:p>
            <a:fld id="{C225AA01-EB50-4B20-9364-D7BFE9A4A11B}" type="datetimeFigureOut">
              <a:rPr lang="nl-BE" smtClean="0"/>
              <a:t>29/03/2022</a:t>
            </a:fld>
            <a:endParaRPr lang="nl-BE"/>
          </a:p>
        </p:txBody>
      </p:sp>
      <p:sp>
        <p:nvSpPr>
          <p:cNvPr id="3" name="Tijdelijke aanduiding voor voettekst 2">
            <a:extLst>
              <a:ext uri="{FF2B5EF4-FFF2-40B4-BE49-F238E27FC236}">
                <a16:creationId xmlns:a16="http://schemas.microsoft.com/office/drawing/2014/main" id="{9BCAE9D1-4B64-4317-8161-B9AC95C072E8}"/>
              </a:ext>
            </a:extLst>
          </p:cNvPr>
          <p:cNvSpPr>
            <a:spLocks noGrp="1"/>
          </p:cNvSpPr>
          <p:nvPr>
            <p:ph type="ftr" sz="quarter" idx="11"/>
          </p:nvPr>
        </p:nvSpPr>
        <p:spPr/>
        <p:txBody>
          <a:bodyPr/>
          <a:lstStyle/>
          <a:p>
            <a:endParaRPr lang="nl-BE"/>
          </a:p>
        </p:txBody>
      </p:sp>
      <p:sp>
        <p:nvSpPr>
          <p:cNvPr id="4" name="Tijdelijke aanduiding voor dianummer 3">
            <a:extLst>
              <a:ext uri="{FF2B5EF4-FFF2-40B4-BE49-F238E27FC236}">
                <a16:creationId xmlns:a16="http://schemas.microsoft.com/office/drawing/2014/main" id="{25456272-6643-491E-BA01-DE21DD341910}"/>
              </a:ext>
            </a:extLst>
          </p:cNvPr>
          <p:cNvSpPr>
            <a:spLocks noGrp="1"/>
          </p:cNvSpPr>
          <p:nvPr>
            <p:ph type="sldNum" sz="quarter" idx="12"/>
          </p:nvPr>
        </p:nvSpPr>
        <p:spPr/>
        <p:txBody>
          <a:bodyPr/>
          <a:lstStyle/>
          <a:p>
            <a:fld id="{D5CEE4E9-04B8-449A-B69A-77B0DE3196A1}" type="slidenum">
              <a:rPr lang="nl-BE" smtClean="0"/>
              <a:t>‹nr.›</a:t>
            </a:fld>
            <a:endParaRPr lang="nl-BE"/>
          </a:p>
        </p:txBody>
      </p:sp>
    </p:spTree>
    <p:extLst>
      <p:ext uri="{BB962C8B-B14F-4D97-AF65-F5344CB8AC3E}">
        <p14:creationId xmlns:p14="http://schemas.microsoft.com/office/powerpoint/2010/main" val="27545305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299F27-9881-438F-857A-31B9FBF92BA5}"/>
              </a:ext>
            </a:extLst>
          </p:cNvPr>
          <p:cNvSpPr>
            <a:spLocks noGrp="1"/>
          </p:cNvSpPr>
          <p:nvPr>
            <p:ph type="title"/>
          </p:nvPr>
        </p:nvSpPr>
        <p:spPr/>
        <p:txBody>
          <a:bodyPr/>
          <a:lstStyle/>
          <a:p>
            <a:r>
              <a:rPr lang="nl-NL"/>
              <a:t>Klik om stijl te bewerken</a:t>
            </a:r>
            <a:endParaRPr lang="nl-BE"/>
          </a:p>
        </p:txBody>
      </p:sp>
      <p:sp>
        <p:nvSpPr>
          <p:cNvPr id="3" name="Tijdelijke aanduiding voor inhoud 2">
            <a:extLst>
              <a:ext uri="{FF2B5EF4-FFF2-40B4-BE49-F238E27FC236}">
                <a16:creationId xmlns:a16="http://schemas.microsoft.com/office/drawing/2014/main" id="{83594C27-9D94-4C69-908D-5F206A9AF518}"/>
              </a:ext>
            </a:extLst>
          </p:cNvPr>
          <p:cNvSpPr>
            <a:spLocks noGrp="1"/>
          </p:cNvSpPr>
          <p:nvPr>
            <p:ph idx="1"/>
          </p:nvPr>
        </p:nvSpPr>
        <p:spPr/>
        <p:txBody>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4" name="Tijdelijke aanduiding voor datum 3">
            <a:extLst>
              <a:ext uri="{FF2B5EF4-FFF2-40B4-BE49-F238E27FC236}">
                <a16:creationId xmlns:a16="http://schemas.microsoft.com/office/drawing/2014/main" id="{3CE8411E-01EA-4EFB-B3D1-02BD6490A764}"/>
              </a:ext>
            </a:extLst>
          </p:cNvPr>
          <p:cNvSpPr>
            <a:spLocks noGrp="1"/>
          </p:cNvSpPr>
          <p:nvPr>
            <p:ph type="dt" sz="half" idx="10"/>
          </p:nvPr>
        </p:nvSpPr>
        <p:spPr/>
        <p:txBody>
          <a:bodyPr/>
          <a:lstStyle/>
          <a:p>
            <a:fld id="{C225AA01-EB50-4B20-9364-D7BFE9A4A11B}" type="datetimeFigureOut">
              <a:rPr lang="nl-BE" smtClean="0"/>
              <a:t>29/03/2022</a:t>
            </a:fld>
            <a:endParaRPr lang="nl-BE"/>
          </a:p>
        </p:txBody>
      </p:sp>
      <p:sp>
        <p:nvSpPr>
          <p:cNvPr id="5" name="Tijdelijke aanduiding voor voettekst 4">
            <a:extLst>
              <a:ext uri="{FF2B5EF4-FFF2-40B4-BE49-F238E27FC236}">
                <a16:creationId xmlns:a16="http://schemas.microsoft.com/office/drawing/2014/main" id="{20010151-8F8D-47F9-B94C-3E02CBEF0CB0}"/>
              </a:ext>
            </a:extLst>
          </p:cNvPr>
          <p:cNvSpPr>
            <a:spLocks noGrp="1"/>
          </p:cNvSpPr>
          <p:nvPr>
            <p:ph type="ftr" sz="quarter" idx="11"/>
          </p:nvPr>
        </p:nvSpPr>
        <p:spPr/>
        <p:txBody>
          <a:bodyPr/>
          <a:lstStyle/>
          <a:p>
            <a:endParaRPr lang="nl-BE"/>
          </a:p>
        </p:txBody>
      </p:sp>
      <p:sp>
        <p:nvSpPr>
          <p:cNvPr id="6" name="Tijdelijke aanduiding voor dianummer 5">
            <a:extLst>
              <a:ext uri="{FF2B5EF4-FFF2-40B4-BE49-F238E27FC236}">
                <a16:creationId xmlns:a16="http://schemas.microsoft.com/office/drawing/2014/main" id="{1CF134DD-98C5-486E-809E-F23FD4759E74}"/>
              </a:ext>
            </a:extLst>
          </p:cNvPr>
          <p:cNvSpPr>
            <a:spLocks noGrp="1"/>
          </p:cNvSpPr>
          <p:nvPr>
            <p:ph type="sldNum" sz="quarter" idx="12"/>
          </p:nvPr>
        </p:nvSpPr>
        <p:spPr/>
        <p:txBody>
          <a:bodyPr/>
          <a:lstStyle/>
          <a:p>
            <a:fld id="{D5CEE4E9-04B8-449A-B69A-77B0DE3196A1}" type="slidenum">
              <a:rPr lang="nl-BE" smtClean="0"/>
              <a:t>‹nr.›</a:t>
            </a:fld>
            <a:endParaRPr lang="nl-BE"/>
          </a:p>
        </p:txBody>
      </p:sp>
    </p:spTree>
    <p:extLst>
      <p:ext uri="{BB962C8B-B14F-4D97-AF65-F5344CB8AC3E}">
        <p14:creationId xmlns:p14="http://schemas.microsoft.com/office/powerpoint/2010/main" val="42026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30900126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25049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2E8C716B-A281-D44B-A8A8-9D25BEFDAB0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5631788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FFEDF41A-DAE6-DE4B-B628-EAB454D26AB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730667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5FCA2C14-A244-AB48-BE7E-7F563CBB79C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DFA2EAB5-F960-9C45-94C5-376652319E7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334765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6A62BAAC-A79A-4643-B691-72DE0E2DD5EA}"/>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ED6716A5-F187-0044-9530-C97F7CCB182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3890185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C5579F3D-7C87-E546-9136-E957C8AF1DE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BDBEB743-12A2-2A43-B11C-450EA7A97B2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44193465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2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32666622-5CD9-2E40-95E4-9ABCB6517BC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69283565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E0BD2849-1CAD-794B-A5E5-D18EB944260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6573115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50C02262-935A-4447-B09A-097A032BA6E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086971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02_Grote foto-2">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B0BFF26E-3E70-4E4A-85DE-0E51B198F6B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837807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768BB71E-F32F-9E4C-BBD9-AC8AED3FAD8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07164805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3"/>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212967172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3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20311414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81818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57953020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335591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1A0B1CB3-10C8-F941-8D80-DC98F652E5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EAE2E959-DE26-F143-9E8E-D40B03B6DA6C}"/>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6B9ADAEB-6EC4-954D-99AF-5B84E18DEDD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234663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3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66BA6D1F-8648-DA40-9B01-A28CEC1326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0E547ECA-0BC8-D040-99A7-79064A967DC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55053439-26BA-E748-93BB-0B6BF3EF3A8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06211400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03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B4585310-5B3A-BA4D-BEB2-0D1E58F6ED71}"/>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1DDE09EB-2EAF-5849-A9B9-ABFC38E0C86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A3CD30E5-1EC0-0E4F-8852-8B5D1774D49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0276991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3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94359581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3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0" name="Graphic 9">
            <a:extLst>
              <a:ext uri="{FF2B5EF4-FFF2-40B4-BE49-F238E27FC236}">
                <a16:creationId xmlns:a16="http://schemas.microsoft.com/office/drawing/2014/main" id="{8ABECF2B-C3C4-924C-807D-278E2B8607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15798096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3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3E0DCA88-0335-1847-9090-11CB9610F4F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2327135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03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6" name="Graphic 5">
            <a:extLst>
              <a:ext uri="{FF2B5EF4-FFF2-40B4-BE49-F238E27FC236}">
                <a16:creationId xmlns:a16="http://schemas.microsoft.com/office/drawing/2014/main" id="{8B74E071-5ED2-0947-9B85-DD2849A43D7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0781425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3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6" name="Graphic 5">
            <a:extLst>
              <a:ext uri="{FF2B5EF4-FFF2-40B4-BE49-F238E27FC236}">
                <a16:creationId xmlns:a16="http://schemas.microsoft.com/office/drawing/2014/main" id="{2EFD8B61-36F4-A44A-AD9A-C5DFE15BA4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8770345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03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2"/>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190492899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04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138117451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04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7963915"/>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04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218327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04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45059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BA429864-8056-2943-A136-1D137E7CC759}"/>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0B46BCB5-12F4-C944-89E0-CD89B8F27F8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8518C7C7-8B78-9D41-A538-C3143603B81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219123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4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5680452E-DE37-524F-B693-6C91961981E2}"/>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AB19E54F-4F2E-E34D-AE95-4F8C4966F06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11902B4C-4B15-C24B-B122-A78F46BC4E9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216118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04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B8699B3B-1D01-2B46-AAEB-3884746B0845}"/>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E8FD83A9-F67D-7046-876F-F730CF153637}"/>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2701A0CB-D22E-224F-9BB7-5297E88D8C8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771100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04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401113421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4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E851286F-2F9C-D746-9C07-A322405137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43735671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4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6A6C2D97-75DF-6E47-8427-CAF1742755D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1593589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4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8" name="Graphic 7">
            <a:extLst>
              <a:ext uri="{FF2B5EF4-FFF2-40B4-BE49-F238E27FC236}">
                <a16:creationId xmlns:a16="http://schemas.microsoft.com/office/drawing/2014/main" id="{C97137BB-AA3D-F440-A9F4-55EBD07F426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97362556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04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8" name="Graphic 7">
            <a:extLst>
              <a:ext uri="{FF2B5EF4-FFF2-40B4-BE49-F238E27FC236}">
                <a16:creationId xmlns:a16="http://schemas.microsoft.com/office/drawing/2014/main" id="{7FBA68E2-85B6-D84E-8C95-6CF04B35FB2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3426233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04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4"/>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3294944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2" Type="http://schemas.openxmlformats.org/officeDocument/2006/relationships/slideLayout" Target="../slideLayouts/slideLayout43.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0" Type="http://schemas.openxmlformats.org/officeDocument/2006/relationships/slideLayout" Target="../slideLayouts/slideLayout51.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endParaRPr lang="en-US"/>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3/29/2022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395847952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9" r:id="rId4"/>
    <p:sldLayoutId id="2147483670" r:id="rId5"/>
    <p:sldLayoutId id="2147483671" r:id="rId6"/>
    <p:sldLayoutId id="2147483672" r:id="rId7"/>
    <p:sldLayoutId id="2147483667" r:id="rId8"/>
    <p:sldLayoutId id="2147483662" r:id="rId9"/>
    <p:sldLayoutId id="2147483663" r:id="rId10"/>
    <p:sldLayoutId id="2147483664" r:id="rId11"/>
    <p:sldLayoutId id="2147483668" r:id="rId12"/>
    <p:sldLayoutId id="2147483665" r:id="rId13"/>
    <p:sldLayoutId id="2147483715" r:id="rId14"/>
    <p:sldLayoutId id="2147483716" r:id="rId15"/>
  </p:sldLayoutIdLst>
  <p:txStyles>
    <p:titleStyle>
      <a:lvl1pPr algn="l" defTabSz="914400" rtl="0" eaLnBrk="1" latinLnBrk="0" hangingPunct="1">
        <a:lnSpc>
          <a:spcPct val="90000"/>
        </a:lnSpc>
        <a:spcBef>
          <a:spcPct val="0"/>
        </a:spcBef>
        <a:buNone/>
        <a:defRPr sz="4000" b="1" kern="1200">
          <a:solidFill>
            <a:srgbClr val="C4004B"/>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3/29/2022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212604592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000" b="1" kern="1200">
          <a:solidFill>
            <a:schemeClr val="accent3"/>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2"/>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3/29/2022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21805278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2" r:id="rId4"/>
    <p:sldLayoutId id="2147483693" r:id="rId5"/>
    <p:sldLayoutId id="2147483694" r:id="rId6"/>
    <p:sldLayoutId id="2147483695" r:id="rId7"/>
    <p:sldLayoutId id="2147483696" r:id="rId8"/>
    <p:sldLayoutId id="2147483697" r:id="rId9"/>
    <p:sldLayoutId id="2147483698" r:id="rId10"/>
    <p:sldLayoutId id="2147483691" r:id="rId11"/>
    <p:sldLayoutId id="2147483699" r:id="rId12"/>
    <p:sldLayoutId id="2147483700" r:id="rId13"/>
  </p:sldLayoutIdLst>
  <p:txStyles>
    <p:titleStyle>
      <a:lvl1pPr algn="l" defTabSz="914400" rtl="0" eaLnBrk="1" latinLnBrk="0" hangingPunct="1">
        <a:lnSpc>
          <a:spcPct val="90000"/>
        </a:lnSpc>
        <a:spcBef>
          <a:spcPct val="0"/>
        </a:spcBef>
        <a:buNone/>
        <a:defRPr sz="4000" b="1" kern="1200">
          <a:solidFill>
            <a:schemeClr val="accent2"/>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3/29/2022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73653536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6" r:id="rId4"/>
    <p:sldLayoutId id="2147483707" r:id="rId5"/>
    <p:sldLayoutId id="2147483708" r:id="rId6"/>
    <p:sldLayoutId id="2147483709" r:id="rId7"/>
    <p:sldLayoutId id="2147483710" r:id="rId8"/>
    <p:sldLayoutId id="2147483711" r:id="rId9"/>
    <p:sldLayoutId id="2147483712" r:id="rId10"/>
    <p:sldLayoutId id="2147483705" r:id="rId11"/>
    <p:sldLayoutId id="2147483713" r:id="rId12"/>
    <p:sldLayoutId id="2147483714" r:id="rId13"/>
  </p:sldLayoutIdLst>
  <p:txStyles>
    <p:titleStyle>
      <a:lvl1pPr algn="l" defTabSz="914400" rtl="0" eaLnBrk="1" latinLnBrk="0" hangingPunct="1">
        <a:lnSpc>
          <a:spcPct val="90000"/>
        </a:lnSpc>
        <a:spcBef>
          <a:spcPct val="0"/>
        </a:spcBef>
        <a:buNone/>
        <a:defRPr sz="4000" b="1" kern="1200">
          <a:solidFill>
            <a:schemeClr val="accent4"/>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3"/>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menti.com/" TargetMode="Externa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Zo ontwikkelt je kind een positief zelfbeeld | Ouders van Nu">
            <a:extLst>
              <a:ext uri="{FF2B5EF4-FFF2-40B4-BE49-F238E27FC236}">
                <a16:creationId xmlns:a16="http://schemas.microsoft.com/office/drawing/2014/main" id="{07298E49-D133-415B-A003-FF2395F19A9F}"/>
              </a:ext>
            </a:extLst>
          </p:cNvPr>
          <p:cNvPicPr>
            <a:picLocks noGrp="1" noChangeAspect="1" noChangeArrowheads="1"/>
          </p:cNvPicPr>
          <p:nvPr>
            <p:ph type="pic" sz="quarter" idx="10"/>
          </p:nvPr>
        </p:nvPicPr>
        <p:blipFill rotWithShape="1">
          <a:blip r:embed="rId2">
            <a:extLst>
              <a:ext uri="{28A0092B-C50C-407E-A947-70E740481C1C}">
                <a14:useLocalDpi xmlns:a14="http://schemas.microsoft.com/office/drawing/2010/main" val="0"/>
              </a:ext>
            </a:extLst>
          </a:blip>
          <a:srcRect l="4977" r="18727"/>
          <a:stretch/>
        </p:blipFill>
        <p:spPr bwMode="auto">
          <a:xfrm>
            <a:off x="6959600" y="10"/>
            <a:ext cx="5232399" cy="6857989"/>
          </a:xfrm>
          <a:prstGeom prst="rect">
            <a:avLst/>
          </a:prstGeom>
          <a:solidFill>
            <a:srgbClr val="FFFFFF"/>
          </a:solidFill>
        </p:spPr>
      </p:pic>
      <p:sp>
        <p:nvSpPr>
          <p:cNvPr id="2" name="Titel 1"/>
          <p:cNvSpPr>
            <a:spLocks noGrp="1"/>
          </p:cNvSpPr>
          <p:nvPr>
            <p:ph type="title"/>
          </p:nvPr>
        </p:nvSpPr>
        <p:spPr>
          <a:xfrm>
            <a:off x="434622" y="365126"/>
            <a:ext cx="6025512" cy="1965564"/>
          </a:xfrm>
        </p:spPr>
        <p:txBody>
          <a:bodyPr vert="horz" lIns="91440" tIns="45720" rIns="91440" bIns="45720" rtlCol="0" anchor="ctr">
            <a:normAutofit/>
          </a:bodyPr>
          <a:lstStyle/>
          <a:p>
            <a:r>
              <a:rPr lang="en-US"/>
              <a:t>Lerend netwerk GOK</a:t>
            </a:r>
            <a:br>
              <a:rPr lang="en-US"/>
            </a:br>
            <a:r>
              <a:rPr lang="en-US"/>
              <a:t>17/03/2022</a:t>
            </a:r>
          </a:p>
        </p:txBody>
      </p:sp>
      <p:sp>
        <p:nvSpPr>
          <p:cNvPr id="3" name="Tekstvak 2">
            <a:extLst>
              <a:ext uri="{FF2B5EF4-FFF2-40B4-BE49-F238E27FC236}">
                <a16:creationId xmlns:a16="http://schemas.microsoft.com/office/drawing/2014/main" id="{35422431-3CE8-4C97-A762-CCE82843D25C}"/>
              </a:ext>
            </a:extLst>
          </p:cNvPr>
          <p:cNvSpPr txBox="1"/>
          <p:nvPr/>
        </p:nvSpPr>
        <p:spPr>
          <a:xfrm>
            <a:off x="434622" y="2506904"/>
            <a:ext cx="6341096" cy="91440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90000"/>
              </a:lnSpc>
              <a:spcBef>
                <a:spcPts val="1000"/>
              </a:spcBef>
            </a:pPr>
            <a:r>
              <a:rPr lang="en-US" sz="2400">
                <a:solidFill>
                  <a:schemeClr val="bg1"/>
                </a:solidFill>
                <a:latin typeface="Flanders Art Sans" pitchFamily="2" charset="77"/>
              </a:rPr>
              <a:t>Klikken om tekst toe te voegen</a:t>
            </a:r>
          </a:p>
        </p:txBody>
      </p:sp>
    </p:spTree>
    <p:extLst>
      <p:ext uri="{BB962C8B-B14F-4D97-AF65-F5344CB8AC3E}">
        <p14:creationId xmlns:p14="http://schemas.microsoft.com/office/powerpoint/2010/main" val="1485068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Welkom terug! - De Schakel">
            <a:extLst>
              <a:ext uri="{FF2B5EF4-FFF2-40B4-BE49-F238E27FC236}">
                <a16:creationId xmlns:a16="http://schemas.microsoft.com/office/drawing/2014/main" id="{5FE7DAD3-40F1-41AB-BB5F-637607E7FBC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697"/>
          <a:stretch/>
        </p:blipFill>
        <p:spPr bwMode="auto">
          <a:xfrm>
            <a:off x="6959600" y="10"/>
            <a:ext cx="5232399" cy="6857989"/>
          </a:xfrm>
          <a:prstGeom prst="rect">
            <a:avLst/>
          </a:prstGeom>
          <a:solidFill>
            <a:srgbClr val="FFFFFF"/>
          </a:solidFill>
        </p:spPr>
      </p:pic>
      <p:sp>
        <p:nvSpPr>
          <p:cNvPr id="5" name="Titel 4"/>
          <p:cNvSpPr>
            <a:spLocks noGrp="1"/>
          </p:cNvSpPr>
          <p:nvPr>
            <p:ph type="title"/>
          </p:nvPr>
        </p:nvSpPr>
        <p:spPr>
          <a:xfrm>
            <a:off x="434622" y="365126"/>
            <a:ext cx="6025512" cy="1965564"/>
          </a:xfrm>
        </p:spPr>
        <p:txBody>
          <a:bodyPr vert="horz" lIns="91440" tIns="45720" rIns="91440" bIns="45720" rtlCol="0" anchor="ctr" anchorCtr="0">
            <a:normAutofit/>
          </a:bodyPr>
          <a:lstStyle/>
          <a:p>
            <a:r>
              <a:rPr lang="en-US" err="1"/>
              <a:t>Introductie</a:t>
            </a:r>
            <a:endParaRPr lang="en-US"/>
          </a:p>
        </p:txBody>
      </p:sp>
      <p:sp>
        <p:nvSpPr>
          <p:cNvPr id="8" name="Title 2">
            <a:extLst>
              <a:ext uri="{FF2B5EF4-FFF2-40B4-BE49-F238E27FC236}">
                <a16:creationId xmlns:a16="http://schemas.microsoft.com/office/drawing/2014/main" id="{DD99E849-4DE3-544B-AC9A-6339F1D14523}"/>
              </a:ext>
            </a:extLst>
          </p:cNvPr>
          <p:cNvSpPr txBox="1">
            <a:spLocks/>
          </p:cNvSpPr>
          <p:nvPr/>
        </p:nvSpPr>
        <p:spPr>
          <a:xfrm>
            <a:off x="434622" y="2506904"/>
            <a:ext cx="6341096" cy="914400"/>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000" b="1" kern="1200">
                <a:solidFill>
                  <a:schemeClr val="bg1"/>
                </a:solidFill>
                <a:latin typeface="Flanders Art Sans" pitchFamily="2" charset="77"/>
                <a:ea typeface="+mj-ea"/>
                <a:cs typeface="+mj-cs"/>
              </a:defRPr>
            </a:lvl1pPr>
          </a:lstStyle>
          <a:p>
            <a:pPr>
              <a:spcBef>
                <a:spcPts val="1000"/>
              </a:spcBef>
            </a:pPr>
            <a:r>
              <a:rPr lang="en-US" sz="2400" b="0">
                <a:ea typeface="+mn-ea"/>
                <a:cs typeface="+mn-cs"/>
              </a:rPr>
              <a:t>Verwelkoming</a:t>
            </a:r>
          </a:p>
        </p:txBody>
      </p:sp>
    </p:spTree>
    <p:extLst>
      <p:ext uri="{BB962C8B-B14F-4D97-AF65-F5344CB8AC3E}">
        <p14:creationId xmlns:p14="http://schemas.microsoft.com/office/powerpoint/2010/main" val="2205978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tekst 7">
            <a:extLst>
              <a:ext uri="{FF2B5EF4-FFF2-40B4-BE49-F238E27FC236}">
                <a16:creationId xmlns:a16="http://schemas.microsoft.com/office/drawing/2014/main" id="{C34BCBC8-DE7D-472B-B267-410DC38CD43D}"/>
              </a:ext>
            </a:extLst>
          </p:cNvPr>
          <p:cNvSpPr>
            <a:spLocks noGrp="1"/>
          </p:cNvSpPr>
          <p:nvPr>
            <p:ph type="body" sz="quarter" idx="14"/>
          </p:nvPr>
        </p:nvSpPr>
        <p:spPr/>
        <p:txBody>
          <a:bodyPr>
            <a:normAutofit/>
          </a:bodyPr>
          <a:lstStyle/>
          <a:p>
            <a:pPr marL="457200" indent="-457200">
              <a:buFont typeface="Arial" panose="020B0604020202020204" pitchFamily="34" charset="0"/>
              <a:buChar char="•"/>
            </a:pPr>
            <a:r>
              <a:rPr lang="nl-BE" sz="3200">
                <a:solidFill>
                  <a:schemeClr val="tx1"/>
                </a:solidFill>
              </a:rPr>
              <a:t>Wil je spreken? Steek een handje op</a:t>
            </a:r>
          </a:p>
          <a:p>
            <a:pPr marL="457200" indent="-457200">
              <a:buFont typeface="Arial" panose="020B0604020202020204" pitchFamily="34" charset="0"/>
              <a:buChar char="•"/>
            </a:pPr>
            <a:r>
              <a:rPr lang="nl-BE" sz="3200">
                <a:solidFill>
                  <a:schemeClr val="tx1"/>
                </a:solidFill>
              </a:rPr>
              <a:t>Spreek je niet? Zet je microfoon uit.</a:t>
            </a:r>
          </a:p>
          <a:p>
            <a:pPr marL="457200" indent="-457200">
              <a:buFont typeface="Arial" panose="020B0604020202020204" pitchFamily="34" charset="0"/>
              <a:buChar char="•"/>
            </a:pPr>
            <a:r>
              <a:rPr lang="nl-BE" sz="3200">
                <a:solidFill>
                  <a:schemeClr val="tx1"/>
                </a:solidFill>
              </a:rPr>
              <a:t>Laat je camera aan staan (behalve bij slechte verbinding).</a:t>
            </a:r>
          </a:p>
          <a:p>
            <a:pPr marL="457200" indent="-457200">
              <a:buFont typeface="Arial" panose="020B0604020202020204" pitchFamily="34" charset="0"/>
              <a:buChar char="•"/>
            </a:pPr>
            <a:r>
              <a:rPr lang="nl-BE" sz="3200">
                <a:solidFill>
                  <a:schemeClr val="tx1"/>
                </a:solidFill>
              </a:rPr>
              <a:t>Probleem, vraag, bedenking? Zet het in de chat.</a:t>
            </a:r>
          </a:p>
          <a:p>
            <a:endParaRPr lang="nl-BE"/>
          </a:p>
        </p:txBody>
      </p:sp>
      <p:sp>
        <p:nvSpPr>
          <p:cNvPr id="6" name="Titel 5">
            <a:extLst>
              <a:ext uri="{FF2B5EF4-FFF2-40B4-BE49-F238E27FC236}">
                <a16:creationId xmlns:a16="http://schemas.microsoft.com/office/drawing/2014/main" id="{06138543-890D-4A65-AEC0-A40AFC5707BF}"/>
              </a:ext>
            </a:extLst>
          </p:cNvPr>
          <p:cNvSpPr>
            <a:spLocks noGrp="1"/>
          </p:cNvSpPr>
          <p:nvPr>
            <p:ph type="ctrTitle"/>
          </p:nvPr>
        </p:nvSpPr>
        <p:spPr/>
        <p:txBody>
          <a:bodyPr/>
          <a:lstStyle/>
          <a:p>
            <a:r>
              <a:rPr lang="nl-BE"/>
              <a:t>Enkele afspraken</a:t>
            </a:r>
          </a:p>
        </p:txBody>
      </p:sp>
    </p:spTree>
    <p:extLst>
      <p:ext uri="{BB962C8B-B14F-4D97-AF65-F5344CB8AC3E}">
        <p14:creationId xmlns:p14="http://schemas.microsoft.com/office/powerpoint/2010/main" val="3737021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sz="quarter" idx="14"/>
          </p:nvPr>
        </p:nvSpPr>
        <p:spPr>
          <a:xfrm>
            <a:off x="326711" y="1532892"/>
            <a:ext cx="11865289" cy="4951562"/>
          </a:xfrm>
        </p:spPr>
        <p:txBody>
          <a:bodyPr vert="horz" lIns="91440" tIns="45720" rIns="91440" bIns="45720" rtlCol="0" anchor="t">
            <a:normAutofit fontScale="70000" lnSpcReduction="20000"/>
          </a:bodyPr>
          <a:lstStyle/>
          <a:p>
            <a:r>
              <a:rPr lang="nl-BE" sz="3100">
                <a:solidFill>
                  <a:srgbClr val="000000"/>
                </a:solidFill>
                <a:latin typeface="Flanders Art Sans"/>
                <a:ea typeface="Calibri" panose="020F0502020204030204" pitchFamily="34" charset="0"/>
              </a:rPr>
              <a:t>14u00 - 14u05</a:t>
            </a:r>
            <a:r>
              <a:rPr lang="nl-BE" sz="3100">
                <a:solidFill>
                  <a:srgbClr val="000000"/>
                </a:solidFill>
                <a:effectLst/>
                <a:latin typeface="Flanders Art Sans"/>
                <a:ea typeface="Calibri" panose="020F0502020204030204" pitchFamily="34" charset="0"/>
              </a:rPr>
              <a:t>: Verwelkoming</a:t>
            </a:r>
            <a:endParaRPr lang="nl-BE" sz="3100">
              <a:effectLst/>
              <a:latin typeface="Flanders Art Sans"/>
              <a:ea typeface="Calibri" panose="020F0502020204030204" pitchFamily="34" charset="0"/>
            </a:endParaRPr>
          </a:p>
          <a:p>
            <a:pPr>
              <a:lnSpc>
                <a:spcPct val="90000"/>
              </a:lnSpc>
              <a:spcBef>
                <a:spcPts val="1000"/>
              </a:spcBef>
            </a:pPr>
            <a:endParaRPr lang="nl-BE" sz="3100">
              <a:solidFill>
                <a:srgbClr val="000000"/>
              </a:solidFill>
              <a:latin typeface="Flanders Art Sans"/>
              <a:ea typeface="Calibri" panose="020F0502020204030204" pitchFamily="34" charset="0"/>
            </a:endParaRPr>
          </a:p>
          <a:p>
            <a:pPr>
              <a:lnSpc>
                <a:spcPct val="90000"/>
              </a:lnSpc>
              <a:spcBef>
                <a:spcPts val="1000"/>
              </a:spcBef>
            </a:pPr>
            <a:r>
              <a:rPr lang="nl-BE" sz="3100">
                <a:solidFill>
                  <a:srgbClr val="000000"/>
                </a:solidFill>
                <a:effectLst/>
                <a:latin typeface="Flanders Art Sans"/>
                <a:ea typeface="Calibri" panose="020F0502020204030204" pitchFamily="34" charset="0"/>
              </a:rPr>
              <a:t>14u05 – 14u20: Toelichting </a:t>
            </a:r>
            <a:r>
              <a:rPr lang="nl-BE" sz="3100" err="1">
                <a:solidFill>
                  <a:srgbClr val="000000"/>
                </a:solidFill>
                <a:effectLst/>
                <a:latin typeface="Flanders Art Sans"/>
                <a:ea typeface="Calibri" panose="020F0502020204030204" pitchFamily="34" charset="0"/>
              </a:rPr>
              <a:t>good</a:t>
            </a:r>
            <a:r>
              <a:rPr lang="nl-BE" sz="3100">
                <a:solidFill>
                  <a:srgbClr val="000000"/>
                </a:solidFill>
                <a:effectLst/>
                <a:latin typeface="Flanders Art Sans"/>
                <a:ea typeface="Calibri" panose="020F0502020204030204" pitchFamily="34" charset="0"/>
              </a:rPr>
              <a:t> </a:t>
            </a:r>
            <a:r>
              <a:rPr lang="nl-BE" sz="3100" err="1">
                <a:solidFill>
                  <a:srgbClr val="000000"/>
                </a:solidFill>
                <a:effectLst/>
                <a:latin typeface="Flanders Art Sans"/>
                <a:ea typeface="Calibri" panose="020F0502020204030204" pitchFamily="34" charset="0"/>
              </a:rPr>
              <a:t>practice</a:t>
            </a:r>
            <a:r>
              <a:rPr lang="nl-BE" sz="3100">
                <a:solidFill>
                  <a:srgbClr val="000000"/>
                </a:solidFill>
                <a:effectLst/>
                <a:latin typeface="Flanders Art Sans"/>
                <a:ea typeface="Calibri" panose="020F0502020204030204" pitchFamily="34" charset="0"/>
              </a:rPr>
              <a:t> GOK door Tina Van der Stock</a:t>
            </a:r>
            <a:endParaRPr lang="nl-BE" sz="3100">
              <a:effectLst/>
              <a:latin typeface="Flanders Art Sans"/>
              <a:ea typeface="Calibri" panose="020F0502020204030204" pitchFamily="34" charset="0"/>
            </a:endParaRPr>
          </a:p>
          <a:p>
            <a:pPr>
              <a:lnSpc>
                <a:spcPct val="90000"/>
              </a:lnSpc>
              <a:spcBef>
                <a:spcPts val="1000"/>
              </a:spcBef>
            </a:pPr>
            <a:endParaRPr lang="nl-BE" sz="3100">
              <a:solidFill>
                <a:srgbClr val="000000"/>
              </a:solidFill>
              <a:effectLst/>
              <a:latin typeface="Flanders Art Sans"/>
              <a:ea typeface="Calibri" panose="020F0502020204030204" pitchFamily="34" charset="0"/>
            </a:endParaRPr>
          </a:p>
          <a:p>
            <a:pPr>
              <a:lnSpc>
                <a:spcPct val="90000"/>
              </a:lnSpc>
              <a:spcBef>
                <a:spcPts val="1000"/>
              </a:spcBef>
            </a:pPr>
            <a:r>
              <a:rPr lang="nl-BE" sz="3100">
                <a:solidFill>
                  <a:srgbClr val="000000"/>
                </a:solidFill>
                <a:effectLst/>
                <a:latin typeface="Flanders Art Sans"/>
                <a:ea typeface="Calibri" panose="020F0502020204030204" pitchFamily="34" charset="0"/>
              </a:rPr>
              <a:t>14u20 – </a:t>
            </a:r>
            <a:r>
              <a:rPr lang="nl-BE" sz="3100">
                <a:solidFill>
                  <a:srgbClr val="000000"/>
                </a:solidFill>
                <a:latin typeface="Flanders Art Sans"/>
                <a:ea typeface="Calibri" panose="020F0502020204030204" pitchFamily="34" charset="0"/>
              </a:rPr>
              <a:t>14u40</a:t>
            </a:r>
            <a:r>
              <a:rPr lang="nl-BE" sz="3100">
                <a:solidFill>
                  <a:srgbClr val="000000"/>
                </a:solidFill>
                <a:effectLst/>
                <a:latin typeface="Flanders Art Sans"/>
                <a:ea typeface="Calibri" panose="020F0502020204030204" pitchFamily="34" charset="0"/>
              </a:rPr>
              <a:t>: Wetenschappelijke onderbouwde interventies door Jan Fransen</a:t>
            </a:r>
          </a:p>
          <a:p>
            <a:pPr>
              <a:lnSpc>
                <a:spcPct val="90000"/>
              </a:lnSpc>
              <a:spcBef>
                <a:spcPts val="1000"/>
              </a:spcBef>
            </a:pPr>
            <a:endParaRPr lang="nl-BE" sz="3100">
              <a:solidFill>
                <a:srgbClr val="000000"/>
              </a:solidFill>
              <a:effectLst/>
              <a:latin typeface="Flanders Art Sans"/>
              <a:ea typeface="Calibri" panose="020F0502020204030204" pitchFamily="34" charset="0"/>
            </a:endParaRPr>
          </a:p>
          <a:p>
            <a:r>
              <a:rPr lang="nl-BE" sz="3100">
                <a:solidFill>
                  <a:srgbClr val="000000"/>
                </a:solidFill>
                <a:latin typeface="Flanders Art Sans"/>
                <a:ea typeface="Calibri" panose="020F0502020204030204" pitchFamily="34" charset="0"/>
              </a:rPr>
              <a:t>14u40</a:t>
            </a:r>
            <a:r>
              <a:rPr lang="nl-BE" sz="3100">
                <a:solidFill>
                  <a:srgbClr val="000000"/>
                </a:solidFill>
                <a:effectLst/>
                <a:latin typeface="Flanders Art Sans"/>
                <a:ea typeface="Calibri" panose="020F0502020204030204" pitchFamily="34" charset="0"/>
              </a:rPr>
              <a:t> – </a:t>
            </a:r>
            <a:r>
              <a:rPr lang="nl-BE" sz="3100">
                <a:solidFill>
                  <a:srgbClr val="000000"/>
                </a:solidFill>
                <a:latin typeface="Flanders Art Sans"/>
                <a:ea typeface="Calibri" panose="020F0502020204030204" pitchFamily="34" charset="0"/>
              </a:rPr>
              <a:t>14u50</a:t>
            </a:r>
            <a:r>
              <a:rPr lang="nl-BE" sz="3100">
                <a:solidFill>
                  <a:srgbClr val="000000"/>
                </a:solidFill>
                <a:effectLst/>
                <a:latin typeface="Flanders Art Sans"/>
                <a:ea typeface="Calibri" panose="020F0502020204030204" pitchFamily="34" charset="0"/>
              </a:rPr>
              <a:t>:</a:t>
            </a:r>
            <a:r>
              <a:rPr lang="nl-BE" sz="3100">
                <a:solidFill>
                  <a:srgbClr val="000000"/>
                </a:solidFill>
                <a:latin typeface="Flanders Art Sans"/>
                <a:ea typeface="Calibri" panose="020F0502020204030204" pitchFamily="34" charset="0"/>
              </a:rPr>
              <a:t> Opdracht in </a:t>
            </a:r>
            <a:r>
              <a:rPr lang="nl-BE" sz="3100" err="1">
                <a:solidFill>
                  <a:srgbClr val="000000"/>
                </a:solidFill>
                <a:latin typeface="Flanders Art Sans"/>
                <a:ea typeface="Calibri" panose="020F0502020204030204" pitchFamily="34" charset="0"/>
              </a:rPr>
              <a:t>breakout</a:t>
            </a:r>
            <a:r>
              <a:rPr lang="nl-BE" sz="3100">
                <a:solidFill>
                  <a:srgbClr val="000000"/>
                </a:solidFill>
                <a:latin typeface="Flanders Art Sans"/>
                <a:ea typeface="Calibri" panose="020F0502020204030204" pitchFamily="34" charset="0"/>
              </a:rPr>
              <a:t> rooms (Nadia </a:t>
            </a:r>
            <a:r>
              <a:rPr lang="nl-BE" sz="3100" err="1">
                <a:solidFill>
                  <a:srgbClr val="000000"/>
                </a:solidFill>
                <a:latin typeface="Flanders Art Sans"/>
                <a:ea typeface="Calibri" panose="020F0502020204030204" pitchFamily="34" charset="0"/>
              </a:rPr>
              <a:t>Seay</a:t>
            </a:r>
            <a:r>
              <a:rPr lang="nl-BE" sz="3100">
                <a:solidFill>
                  <a:srgbClr val="000000"/>
                </a:solidFill>
                <a:latin typeface="Flanders Art Sans"/>
                <a:ea typeface="Calibri" panose="020F0502020204030204" pitchFamily="34" charset="0"/>
              </a:rPr>
              <a:t>)</a:t>
            </a:r>
            <a:endParaRPr lang="nl-BE" sz="3100">
              <a:latin typeface="Flanders Art Sans"/>
              <a:ea typeface="Calibri" panose="020F0502020204030204" pitchFamily="34" charset="0"/>
            </a:endParaRPr>
          </a:p>
          <a:p>
            <a:pPr>
              <a:lnSpc>
                <a:spcPct val="90000"/>
              </a:lnSpc>
              <a:spcBef>
                <a:spcPts val="1000"/>
              </a:spcBef>
            </a:pPr>
            <a:endParaRPr lang="nl-BE" sz="3100">
              <a:solidFill>
                <a:srgbClr val="000000"/>
              </a:solidFill>
              <a:effectLst/>
              <a:latin typeface="Flanders Art Sans"/>
              <a:ea typeface="Calibri" panose="020F0502020204030204" pitchFamily="34" charset="0"/>
            </a:endParaRPr>
          </a:p>
          <a:p>
            <a:r>
              <a:rPr lang="nl-BE" sz="3100">
                <a:solidFill>
                  <a:srgbClr val="000000"/>
                </a:solidFill>
                <a:latin typeface="Flanders Art Sans"/>
                <a:ea typeface="Calibri" panose="020F0502020204030204" pitchFamily="34" charset="0"/>
              </a:rPr>
              <a:t>14u50</a:t>
            </a:r>
            <a:r>
              <a:rPr lang="nl-BE" sz="3100">
                <a:solidFill>
                  <a:srgbClr val="000000"/>
                </a:solidFill>
                <a:effectLst/>
                <a:latin typeface="Flanders Art Sans"/>
                <a:ea typeface="Calibri" panose="020F0502020204030204" pitchFamily="34" charset="0"/>
              </a:rPr>
              <a:t> – </a:t>
            </a:r>
            <a:r>
              <a:rPr lang="nl-BE" sz="3100">
                <a:solidFill>
                  <a:srgbClr val="000000"/>
                </a:solidFill>
                <a:latin typeface="Flanders Art Sans"/>
                <a:ea typeface="Calibri" panose="020F0502020204030204" pitchFamily="34" charset="0"/>
              </a:rPr>
              <a:t>15u00</a:t>
            </a:r>
            <a:r>
              <a:rPr lang="nl-BE" sz="3100">
                <a:solidFill>
                  <a:srgbClr val="000000"/>
                </a:solidFill>
                <a:effectLst/>
                <a:latin typeface="Flanders Art Sans"/>
                <a:ea typeface="Calibri" panose="020F0502020204030204" pitchFamily="34" charset="0"/>
              </a:rPr>
              <a:t>: </a:t>
            </a:r>
            <a:r>
              <a:rPr lang="nl-BE" sz="3100">
                <a:solidFill>
                  <a:srgbClr val="000000"/>
                </a:solidFill>
                <a:latin typeface="Flanders Art Sans"/>
                <a:ea typeface="Calibri" panose="020F0502020204030204" pitchFamily="34" charset="0"/>
              </a:rPr>
              <a:t>Pauze</a:t>
            </a:r>
            <a:endParaRPr lang="nl-BE" sz="3100">
              <a:effectLst/>
              <a:latin typeface="Flanders Art Sans"/>
              <a:ea typeface="Calibri" panose="020F0502020204030204" pitchFamily="34" charset="0"/>
            </a:endParaRPr>
          </a:p>
          <a:p>
            <a:pPr>
              <a:lnSpc>
                <a:spcPct val="90000"/>
              </a:lnSpc>
              <a:spcBef>
                <a:spcPts val="1000"/>
              </a:spcBef>
            </a:pPr>
            <a:endParaRPr lang="nl-BE" sz="3100">
              <a:solidFill>
                <a:srgbClr val="000000"/>
              </a:solidFill>
              <a:effectLst/>
              <a:highlight>
                <a:srgbClr val="FFFF00"/>
              </a:highlight>
              <a:latin typeface="Flanders Art Sans"/>
              <a:ea typeface="Calibri" panose="020F0502020204030204" pitchFamily="34" charset="0"/>
            </a:endParaRPr>
          </a:p>
          <a:p>
            <a:r>
              <a:rPr lang="nl-BE" sz="3100">
                <a:solidFill>
                  <a:srgbClr val="000000"/>
                </a:solidFill>
                <a:latin typeface="Flanders Art Sans"/>
                <a:ea typeface="Calibri" panose="020F0502020204030204" pitchFamily="34" charset="0"/>
              </a:rPr>
              <a:t>15u00</a:t>
            </a:r>
            <a:r>
              <a:rPr lang="nl-BE" sz="3100">
                <a:solidFill>
                  <a:srgbClr val="000000"/>
                </a:solidFill>
                <a:effectLst/>
                <a:latin typeface="Flanders Art Sans"/>
                <a:ea typeface="Calibri" panose="020F0502020204030204" pitchFamily="34" charset="0"/>
              </a:rPr>
              <a:t> – </a:t>
            </a:r>
            <a:r>
              <a:rPr lang="nl-BE" sz="3100">
                <a:solidFill>
                  <a:srgbClr val="000000"/>
                </a:solidFill>
                <a:latin typeface="Flanders Art Sans"/>
                <a:ea typeface="Calibri" panose="020F0502020204030204" pitchFamily="34" charset="0"/>
              </a:rPr>
              <a:t>15u 50</a:t>
            </a:r>
            <a:r>
              <a:rPr lang="nl-BE" sz="3100">
                <a:solidFill>
                  <a:srgbClr val="000000"/>
                </a:solidFill>
                <a:effectLst/>
                <a:latin typeface="Flanders Art Sans"/>
                <a:ea typeface="Calibri" panose="020F0502020204030204" pitchFamily="34" charset="0"/>
              </a:rPr>
              <a:t>: Verkennen, reflecteren, terugkoppelen van een wetenschappelijk onderbouwde interventie naar keuze in </a:t>
            </a:r>
            <a:r>
              <a:rPr lang="nl-BE" sz="3100" err="1">
                <a:solidFill>
                  <a:srgbClr val="000000"/>
                </a:solidFill>
                <a:effectLst/>
                <a:latin typeface="Flanders Art Sans"/>
                <a:ea typeface="Calibri" panose="020F0502020204030204" pitchFamily="34" charset="0"/>
              </a:rPr>
              <a:t>breakout</a:t>
            </a:r>
            <a:r>
              <a:rPr lang="nl-BE" sz="3100">
                <a:solidFill>
                  <a:srgbClr val="000000"/>
                </a:solidFill>
                <a:effectLst/>
                <a:latin typeface="Flanders Art Sans"/>
                <a:ea typeface="Calibri" panose="020F0502020204030204" pitchFamily="34" charset="0"/>
              </a:rPr>
              <a:t> rooms</a:t>
            </a:r>
            <a:endParaRPr lang="nl-BE" sz="3100">
              <a:effectLst/>
              <a:latin typeface="Flanders Art Sans"/>
              <a:ea typeface="Calibri" panose="020F0502020204030204" pitchFamily="34" charset="0"/>
            </a:endParaRPr>
          </a:p>
          <a:p>
            <a:pPr>
              <a:lnSpc>
                <a:spcPct val="90000"/>
              </a:lnSpc>
              <a:spcBef>
                <a:spcPts val="1000"/>
              </a:spcBef>
            </a:pPr>
            <a:endParaRPr lang="nl-BE" sz="3100">
              <a:solidFill>
                <a:srgbClr val="000000"/>
              </a:solidFill>
              <a:effectLst/>
              <a:latin typeface="Flanders Art Sans"/>
              <a:ea typeface="Calibri" panose="020F0502020204030204" pitchFamily="34" charset="0"/>
            </a:endParaRPr>
          </a:p>
          <a:p>
            <a:pPr>
              <a:lnSpc>
                <a:spcPct val="90000"/>
              </a:lnSpc>
              <a:spcBef>
                <a:spcPts val="1000"/>
              </a:spcBef>
            </a:pPr>
            <a:r>
              <a:rPr lang="nl-BE" sz="3100">
                <a:solidFill>
                  <a:srgbClr val="000000"/>
                </a:solidFill>
                <a:effectLst/>
                <a:latin typeface="Flanders Art Sans"/>
                <a:ea typeface="Calibri" panose="020F0502020204030204" pitchFamily="34" charset="0"/>
              </a:rPr>
              <a:t>15u50 - 16u00: Plenaire terugkoppeling (Nadia </a:t>
            </a:r>
            <a:r>
              <a:rPr lang="nl-BE" sz="3100" err="1">
                <a:solidFill>
                  <a:srgbClr val="000000"/>
                </a:solidFill>
                <a:effectLst/>
                <a:latin typeface="Flanders Art Sans"/>
                <a:ea typeface="Calibri" panose="020F0502020204030204" pitchFamily="34" charset="0"/>
              </a:rPr>
              <a:t>Seay</a:t>
            </a:r>
            <a:r>
              <a:rPr lang="nl-BE" sz="3100">
                <a:solidFill>
                  <a:srgbClr val="000000"/>
                </a:solidFill>
                <a:effectLst/>
                <a:latin typeface="Flanders Art Sans"/>
                <a:ea typeface="Calibri" panose="020F0502020204030204" pitchFamily="34" charset="0"/>
              </a:rPr>
              <a:t>)</a:t>
            </a:r>
            <a:endParaRPr lang="nl-BE" sz="3100">
              <a:effectLst/>
              <a:latin typeface="Flanders Art Sans"/>
              <a:ea typeface="Calibri" panose="020F0502020204030204" pitchFamily="34" charset="0"/>
            </a:endParaRPr>
          </a:p>
          <a:p>
            <a:endParaRPr lang="nl-BE" sz="2400">
              <a:solidFill>
                <a:schemeClr val="tx1"/>
              </a:solidFill>
              <a:latin typeface="Flanders Art Sans"/>
            </a:endParaRPr>
          </a:p>
        </p:txBody>
      </p:sp>
      <p:sp>
        <p:nvSpPr>
          <p:cNvPr id="4" name="Titel 3"/>
          <p:cNvSpPr>
            <a:spLocks noGrp="1"/>
          </p:cNvSpPr>
          <p:nvPr>
            <p:ph type="ctrTitle"/>
          </p:nvPr>
        </p:nvSpPr>
        <p:spPr>
          <a:xfrm>
            <a:off x="601149" y="560590"/>
            <a:ext cx="8785812" cy="925160"/>
          </a:xfrm>
        </p:spPr>
        <p:txBody>
          <a:bodyPr/>
          <a:lstStyle/>
          <a:p>
            <a:r>
              <a:rPr lang="nl-BE"/>
              <a:t>Agenda</a:t>
            </a:r>
          </a:p>
        </p:txBody>
      </p:sp>
    </p:spTree>
    <p:extLst>
      <p:ext uri="{BB962C8B-B14F-4D97-AF65-F5344CB8AC3E}">
        <p14:creationId xmlns:p14="http://schemas.microsoft.com/office/powerpoint/2010/main" val="1373000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8613928D-2A6E-4000-8AEA-CD6DD6CD7219}"/>
              </a:ext>
            </a:extLst>
          </p:cNvPr>
          <p:cNvSpPr>
            <a:spLocks noGrp="1"/>
          </p:cNvSpPr>
          <p:nvPr>
            <p:ph type="body" sz="quarter" idx="11"/>
          </p:nvPr>
        </p:nvSpPr>
        <p:spPr>
          <a:xfrm>
            <a:off x="211664" y="1807683"/>
            <a:ext cx="7362782" cy="431650"/>
          </a:xfrm>
        </p:spPr>
        <p:txBody>
          <a:bodyPr/>
          <a:lstStyle/>
          <a:p>
            <a:r>
              <a:rPr lang="nl-BE"/>
              <a:t>Schooljaar 2021-2022 : reeks van 4 sessies</a:t>
            </a:r>
          </a:p>
        </p:txBody>
      </p:sp>
      <p:sp>
        <p:nvSpPr>
          <p:cNvPr id="3" name="Tijdelijke aanduiding voor tekst 2">
            <a:extLst>
              <a:ext uri="{FF2B5EF4-FFF2-40B4-BE49-F238E27FC236}">
                <a16:creationId xmlns:a16="http://schemas.microsoft.com/office/drawing/2014/main" id="{70FCCBA8-CD25-4ECF-95FD-35688B2FAD13}"/>
              </a:ext>
            </a:extLst>
          </p:cNvPr>
          <p:cNvSpPr>
            <a:spLocks noGrp="1"/>
          </p:cNvSpPr>
          <p:nvPr>
            <p:ph type="body" sz="quarter" idx="14"/>
          </p:nvPr>
        </p:nvSpPr>
        <p:spPr>
          <a:xfrm>
            <a:off x="211664" y="2498183"/>
            <a:ext cx="10651210" cy="3676586"/>
          </a:xfrm>
        </p:spPr>
        <p:txBody>
          <a:bodyPr>
            <a:normAutofit fontScale="85000" lnSpcReduction="20000"/>
          </a:bodyPr>
          <a:lstStyle/>
          <a:p>
            <a:r>
              <a:rPr lang="nl-BE" sz="2600">
                <a:solidFill>
                  <a:schemeClr val="tx1"/>
                </a:solidFill>
              </a:rPr>
              <a:t>Oktober 2021: </a:t>
            </a:r>
          </a:p>
          <a:p>
            <a:pPr lvl="1"/>
            <a:r>
              <a:rPr lang="nl-BE" sz="2600">
                <a:solidFill>
                  <a:schemeClr val="tx1"/>
                </a:solidFill>
              </a:rPr>
              <a:t>Recente beleidsontwikkelingen (OD XXXI)</a:t>
            </a:r>
          </a:p>
          <a:p>
            <a:pPr lvl="1"/>
            <a:r>
              <a:rPr lang="nl-BE" sz="2600">
                <a:solidFill>
                  <a:schemeClr val="tx1"/>
                </a:solidFill>
              </a:rPr>
              <a:t>GOK-wijs: Kan je aan de slag met nieuwe instrument? </a:t>
            </a:r>
          </a:p>
          <a:p>
            <a:pPr lvl="1"/>
            <a:r>
              <a:rPr lang="nl-BE" sz="2600">
                <a:solidFill>
                  <a:schemeClr val="tx1"/>
                </a:solidFill>
              </a:rPr>
              <a:t>Noden en verwachtingen t.a.v. het lerend netwerk? </a:t>
            </a:r>
          </a:p>
          <a:p>
            <a:r>
              <a:rPr lang="nl-BE" sz="2600">
                <a:solidFill>
                  <a:schemeClr val="tx1"/>
                </a:solidFill>
              </a:rPr>
              <a:t>Januari 2022: </a:t>
            </a:r>
          </a:p>
          <a:p>
            <a:pPr lvl="1"/>
            <a:r>
              <a:rPr lang="nl-NL" sz="2600" b="0" i="0" u="none" strike="noStrike">
                <a:solidFill>
                  <a:schemeClr val="tx1"/>
                </a:solidFill>
                <a:effectLst/>
                <a:latin typeface="Flanders Art Sans"/>
              </a:rPr>
              <a:t>Ondersteuning/praktische tools voor het opmaken van een GOK-plan </a:t>
            </a:r>
            <a:r>
              <a:rPr lang="nl-NL" sz="2600" b="0" i="0">
                <a:solidFill>
                  <a:schemeClr val="tx1"/>
                </a:solidFill>
                <a:effectLst/>
                <a:latin typeface="Flanders Art Sans"/>
              </a:rPr>
              <a:t>​</a:t>
            </a:r>
          </a:p>
          <a:p>
            <a:pPr lvl="1"/>
            <a:r>
              <a:rPr lang="nl-BE" sz="2600" b="0" i="0" u="none" strike="noStrike">
                <a:solidFill>
                  <a:schemeClr val="tx1"/>
                </a:solidFill>
                <a:effectLst/>
                <a:latin typeface="Flanders Art Sans"/>
              </a:rPr>
              <a:t>Hulp om een GOK-plan te ontwikkelen dat deel uitmaakt van een geïntegreerd schoolontwikkelingsplan (SOP)  </a:t>
            </a:r>
          </a:p>
          <a:p>
            <a:pPr lvl="1"/>
            <a:r>
              <a:rPr lang="nl-NL" sz="2600" b="0" i="0" u="none" strike="noStrike">
                <a:solidFill>
                  <a:schemeClr val="tx1"/>
                </a:solidFill>
                <a:effectLst/>
                <a:latin typeface="Flanders Art Sans"/>
              </a:rPr>
              <a:t>Kennisuitwisseling bevorderen vooral tussen scholen met een soortgelijk profiel</a:t>
            </a:r>
            <a:r>
              <a:rPr lang="nl-NL" sz="2600" b="0" i="0">
                <a:solidFill>
                  <a:schemeClr val="tx1"/>
                </a:solidFill>
                <a:effectLst/>
                <a:latin typeface="Flanders Art Sans"/>
              </a:rPr>
              <a:t>​</a:t>
            </a:r>
          </a:p>
          <a:p>
            <a:pPr marL="457200" lvl="1" indent="0">
              <a:buNone/>
            </a:pPr>
            <a:endParaRPr lang="nl-NL" sz="2600" b="0" i="0">
              <a:solidFill>
                <a:schemeClr val="tx1"/>
              </a:solidFill>
              <a:effectLst/>
              <a:latin typeface="Flanders Art Sans"/>
            </a:endParaRPr>
          </a:p>
          <a:p>
            <a:pPr lvl="3">
              <a:buFont typeface="Wingdings" panose="05000000000000000000" pitchFamily="2" charset="2"/>
              <a:buChar char="Ø"/>
            </a:pPr>
            <a:r>
              <a:rPr lang="nl-NL" sz="2200" u="none" strike="noStrike">
                <a:solidFill>
                  <a:srgbClr val="C00000"/>
                </a:solidFill>
                <a:latin typeface="Flanders Art Sans"/>
              </a:rPr>
              <a:t>Materialendatabank – instrumenten: proces kwaliteitsontwikkeling, BSA, prioritering, GOK deelplan </a:t>
            </a:r>
            <a:endParaRPr lang="nl-BE" sz="2200" b="0" i="0" u="none" strike="noStrike">
              <a:solidFill>
                <a:srgbClr val="C00000"/>
              </a:solidFill>
              <a:effectLst/>
              <a:latin typeface="Flanders Art Sans"/>
            </a:endParaRPr>
          </a:p>
          <a:p>
            <a:pPr lvl="1"/>
            <a:endParaRPr lang="nl-BE" b="0" i="0">
              <a:solidFill>
                <a:srgbClr val="000000"/>
              </a:solidFill>
              <a:effectLst/>
              <a:latin typeface="Flanders Art Sans"/>
            </a:endParaRPr>
          </a:p>
          <a:p>
            <a:pPr lvl="1"/>
            <a:endParaRPr lang="nl-BE"/>
          </a:p>
          <a:p>
            <a:pPr lvl="1"/>
            <a:endParaRPr lang="nl-BE"/>
          </a:p>
          <a:p>
            <a:pPr lvl="1"/>
            <a:endParaRPr lang="nl-BE"/>
          </a:p>
        </p:txBody>
      </p:sp>
      <p:sp>
        <p:nvSpPr>
          <p:cNvPr id="4" name="Titel 3">
            <a:extLst>
              <a:ext uri="{FF2B5EF4-FFF2-40B4-BE49-F238E27FC236}">
                <a16:creationId xmlns:a16="http://schemas.microsoft.com/office/drawing/2014/main" id="{4164634A-E6E6-4EE8-A271-33A4813B60F7}"/>
              </a:ext>
            </a:extLst>
          </p:cNvPr>
          <p:cNvSpPr>
            <a:spLocks noGrp="1"/>
          </p:cNvSpPr>
          <p:nvPr>
            <p:ph type="ctrTitle"/>
          </p:nvPr>
        </p:nvSpPr>
        <p:spPr/>
        <p:txBody>
          <a:bodyPr/>
          <a:lstStyle/>
          <a:p>
            <a:r>
              <a:rPr lang="nl-BE"/>
              <a:t>Invulling vorige netwerksessies</a:t>
            </a:r>
          </a:p>
        </p:txBody>
      </p:sp>
    </p:spTree>
    <p:extLst>
      <p:ext uri="{BB962C8B-B14F-4D97-AF65-F5344CB8AC3E}">
        <p14:creationId xmlns:p14="http://schemas.microsoft.com/office/powerpoint/2010/main" val="24312407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5FE6E0F-9198-4F5F-B177-315FC1324E1C}"/>
              </a:ext>
            </a:extLst>
          </p:cNvPr>
          <p:cNvSpPr>
            <a:spLocks noGrp="1"/>
          </p:cNvSpPr>
          <p:nvPr>
            <p:ph type="body" sz="quarter" idx="11"/>
          </p:nvPr>
        </p:nvSpPr>
        <p:spPr>
          <a:xfrm>
            <a:off x="208947" y="1787135"/>
            <a:ext cx="7362782" cy="431650"/>
          </a:xfrm>
        </p:spPr>
        <p:txBody>
          <a:bodyPr/>
          <a:lstStyle/>
          <a:p>
            <a:r>
              <a:rPr lang="nl-BE"/>
              <a:t>3</a:t>
            </a:r>
            <a:r>
              <a:rPr lang="nl-BE" baseline="30000"/>
              <a:t>de</a:t>
            </a:r>
            <a:r>
              <a:rPr lang="nl-BE"/>
              <a:t> sessie en 4</a:t>
            </a:r>
            <a:r>
              <a:rPr lang="nl-BE" baseline="30000"/>
              <a:t>de</a:t>
            </a:r>
            <a:r>
              <a:rPr lang="nl-BE"/>
              <a:t>  sessie </a:t>
            </a:r>
          </a:p>
          <a:p>
            <a:endParaRPr lang="nl-BE"/>
          </a:p>
        </p:txBody>
      </p:sp>
      <p:sp>
        <p:nvSpPr>
          <p:cNvPr id="3" name="Tijdelijke aanduiding voor tekst 2">
            <a:extLst>
              <a:ext uri="{FF2B5EF4-FFF2-40B4-BE49-F238E27FC236}">
                <a16:creationId xmlns:a16="http://schemas.microsoft.com/office/drawing/2014/main" id="{6F4679CC-5D08-4B6A-B11C-0724740D6C04}"/>
              </a:ext>
            </a:extLst>
          </p:cNvPr>
          <p:cNvSpPr>
            <a:spLocks noGrp="1"/>
          </p:cNvSpPr>
          <p:nvPr>
            <p:ph type="body" sz="quarter" idx="14"/>
          </p:nvPr>
        </p:nvSpPr>
        <p:spPr>
          <a:xfrm>
            <a:off x="208947" y="2650483"/>
            <a:ext cx="10651210" cy="3278475"/>
          </a:xfrm>
        </p:spPr>
        <p:txBody>
          <a:bodyPr>
            <a:noAutofit/>
          </a:bodyPr>
          <a:lstStyle/>
          <a:p>
            <a:r>
              <a:rPr lang="nl-BE" sz="2000">
                <a:solidFill>
                  <a:schemeClr val="tx1"/>
                </a:solidFill>
              </a:rPr>
              <a:t>17 maart 2022:</a:t>
            </a:r>
          </a:p>
          <a:p>
            <a:pPr marL="971550" lvl="1" indent="-285750"/>
            <a:r>
              <a:rPr lang="nl-NL" b="0" i="0" u="none" strike="noStrike">
                <a:solidFill>
                  <a:srgbClr val="000000"/>
                </a:solidFill>
                <a:effectLst/>
                <a:latin typeface="Flanders Art Sans"/>
              </a:rPr>
              <a:t>Inspirerend GO! praktijkvoorbeeld: leren van en met elkaar</a:t>
            </a:r>
            <a:endParaRPr lang="nl-NL" b="0" i="0">
              <a:solidFill>
                <a:srgbClr val="000000"/>
              </a:solidFill>
              <a:effectLst/>
              <a:latin typeface="Flanders Art Sans"/>
            </a:endParaRPr>
          </a:p>
          <a:p>
            <a:pPr marL="971550" lvl="1" indent="-285750"/>
            <a:r>
              <a:rPr lang="nl-NL" b="0" i="0" u="none" strike="noStrike">
                <a:solidFill>
                  <a:srgbClr val="000000"/>
                </a:solidFill>
                <a:effectLst/>
                <a:latin typeface="Flanders Art Sans"/>
              </a:rPr>
              <a:t>We willen </a:t>
            </a:r>
            <a:r>
              <a:rPr lang="nl-NL" b="0" i="0" u="none" strike="noStrike" err="1">
                <a:solidFill>
                  <a:srgbClr val="000000"/>
                </a:solidFill>
                <a:effectLst/>
                <a:latin typeface="Flanders Art Sans"/>
              </a:rPr>
              <a:t>evidence</a:t>
            </a:r>
            <a:r>
              <a:rPr lang="nl-NL" b="0" i="0" u="none" strike="noStrike">
                <a:solidFill>
                  <a:srgbClr val="000000"/>
                </a:solidFill>
                <a:effectLst/>
                <a:latin typeface="Flanders Art Sans"/>
              </a:rPr>
              <a:t> </a:t>
            </a:r>
            <a:r>
              <a:rPr lang="nl-NL" b="0" i="0" u="none" strike="noStrike" err="1">
                <a:solidFill>
                  <a:srgbClr val="000000"/>
                </a:solidFill>
                <a:effectLst/>
                <a:latin typeface="Flanders Art Sans"/>
              </a:rPr>
              <a:t>based</a:t>
            </a:r>
            <a:r>
              <a:rPr lang="nl-NL" b="0" i="0" u="none" strike="noStrike">
                <a:solidFill>
                  <a:srgbClr val="000000"/>
                </a:solidFill>
                <a:effectLst/>
                <a:latin typeface="Flanders Art Sans"/>
              </a:rPr>
              <a:t> werken. Wat zijn de resultaten/inzichten van recente wetenschappelijke studies. Hoe kunnen we hiermee aan de slag?</a:t>
            </a:r>
          </a:p>
          <a:p>
            <a:pPr marL="285750" indent="-285750"/>
            <a:r>
              <a:rPr lang="nl-NL" sz="2000">
                <a:solidFill>
                  <a:srgbClr val="000000"/>
                </a:solidFill>
                <a:latin typeface="Flanders Art Sans"/>
              </a:rPr>
              <a:t>12 mei 2022:</a:t>
            </a:r>
          </a:p>
          <a:p>
            <a:pPr marL="971550" lvl="1" indent="-285750"/>
            <a:r>
              <a:rPr lang="nl-NL">
                <a:solidFill>
                  <a:srgbClr val="000000"/>
                </a:solidFill>
                <a:latin typeface="Flanders Art Sans"/>
              </a:rPr>
              <a:t>Hoe kan door samenwerking met externe partners onze GOK-werking versterkt worden? </a:t>
            </a:r>
          </a:p>
          <a:p>
            <a:pPr marL="971550" lvl="1" indent="-285750"/>
            <a:r>
              <a:rPr lang="nl-NL">
                <a:solidFill>
                  <a:srgbClr val="000000"/>
                </a:solidFill>
                <a:latin typeface="Flanders Art Sans"/>
              </a:rPr>
              <a:t>Kennismaking met potentiële partners</a:t>
            </a:r>
          </a:p>
          <a:p>
            <a:pPr marL="971550" lvl="1" indent="-285750"/>
            <a:r>
              <a:rPr lang="nl-NL">
                <a:solidFill>
                  <a:srgbClr val="000000"/>
                </a:solidFill>
                <a:latin typeface="Flanders Art Sans"/>
              </a:rPr>
              <a:t>Inspirerende GO! praktijkvoorbeelden? </a:t>
            </a:r>
            <a:endParaRPr lang="nl-BE"/>
          </a:p>
        </p:txBody>
      </p:sp>
      <p:sp>
        <p:nvSpPr>
          <p:cNvPr id="4" name="Titel 3">
            <a:extLst>
              <a:ext uri="{FF2B5EF4-FFF2-40B4-BE49-F238E27FC236}">
                <a16:creationId xmlns:a16="http://schemas.microsoft.com/office/drawing/2014/main" id="{5401FEDB-6A4E-46BF-94C9-8C2D0FE828A2}"/>
              </a:ext>
            </a:extLst>
          </p:cNvPr>
          <p:cNvSpPr>
            <a:spLocks noGrp="1"/>
          </p:cNvSpPr>
          <p:nvPr>
            <p:ph type="ctrTitle"/>
          </p:nvPr>
        </p:nvSpPr>
        <p:spPr/>
        <p:txBody>
          <a:bodyPr/>
          <a:lstStyle/>
          <a:p>
            <a:r>
              <a:rPr lang="nl-BE"/>
              <a:t>Invulling volgende netwerksessie</a:t>
            </a:r>
          </a:p>
        </p:txBody>
      </p:sp>
    </p:spTree>
    <p:extLst>
      <p:ext uri="{BB962C8B-B14F-4D97-AF65-F5344CB8AC3E}">
        <p14:creationId xmlns:p14="http://schemas.microsoft.com/office/powerpoint/2010/main" val="406774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ctrTitle"/>
          </p:nvPr>
        </p:nvSpPr>
        <p:spPr>
          <a:xfrm>
            <a:off x="4212894" y="680573"/>
            <a:ext cx="7362783" cy="1161977"/>
          </a:xfrm>
        </p:spPr>
        <p:txBody>
          <a:bodyPr anchor="t">
            <a:normAutofit/>
          </a:bodyPr>
          <a:lstStyle/>
          <a:p>
            <a:r>
              <a:rPr lang="nl-BE"/>
              <a:t>Toelichting </a:t>
            </a:r>
            <a:r>
              <a:rPr lang="nl-BE" err="1"/>
              <a:t>good</a:t>
            </a:r>
            <a:r>
              <a:rPr lang="nl-BE"/>
              <a:t> </a:t>
            </a:r>
            <a:r>
              <a:rPr lang="nl-BE" err="1"/>
              <a:t>practice</a:t>
            </a:r>
            <a:r>
              <a:rPr lang="nl-BE"/>
              <a:t> GOK </a:t>
            </a:r>
          </a:p>
        </p:txBody>
      </p:sp>
      <p:pic>
        <p:nvPicPr>
          <p:cNvPr id="3076" name="Picture 4" descr="Woman Employee Presentation Png Image - Woman On Work Animation (626x589), Png Download">
            <a:extLst>
              <a:ext uri="{FF2B5EF4-FFF2-40B4-BE49-F238E27FC236}">
                <a16:creationId xmlns:a16="http://schemas.microsoft.com/office/drawing/2014/main" id="{3A09A28C-3A1F-4DB7-9D77-3D3BAFD308E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 y="450241"/>
            <a:ext cx="3805518" cy="5957520"/>
          </a:xfrm>
          <a:prstGeom prst="rect">
            <a:avLst/>
          </a:prstGeom>
          <a:solidFill>
            <a:srgbClr val="FFFFFF"/>
          </a:solidFill>
        </p:spPr>
      </p:pic>
      <p:sp>
        <p:nvSpPr>
          <p:cNvPr id="4" name="Tijdelijke aanduiding voor tekst 3"/>
          <p:cNvSpPr>
            <a:spLocks noGrp="1"/>
          </p:cNvSpPr>
          <p:nvPr>
            <p:ph type="body" sz="quarter" idx="11"/>
          </p:nvPr>
        </p:nvSpPr>
        <p:spPr>
          <a:xfrm>
            <a:off x="4211298" y="1960367"/>
            <a:ext cx="7362782" cy="431650"/>
          </a:xfrm>
        </p:spPr>
        <p:txBody>
          <a:bodyPr>
            <a:normAutofit/>
          </a:bodyPr>
          <a:lstStyle/>
          <a:p>
            <a:r>
              <a:rPr lang="nl-BE"/>
              <a:t>Tina Van der Stock</a:t>
            </a:r>
          </a:p>
        </p:txBody>
      </p:sp>
      <p:sp>
        <p:nvSpPr>
          <p:cNvPr id="73" name="Text Placeholder 4">
            <a:extLst>
              <a:ext uri="{FF2B5EF4-FFF2-40B4-BE49-F238E27FC236}">
                <a16:creationId xmlns:a16="http://schemas.microsoft.com/office/drawing/2014/main" id="{761DB355-F264-48E2-9F01-0BFE54CE622B}"/>
              </a:ext>
            </a:extLst>
          </p:cNvPr>
          <p:cNvSpPr>
            <a:spLocks noGrp="1"/>
          </p:cNvSpPr>
          <p:nvPr>
            <p:ph type="body" sz="quarter" idx="14"/>
          </p:nvPr>
        </p:nvSpPr>
        <p:spPr>
          <a:xfrm>
            <a:off x="4211298" y="3174946"/>
            <a:ext cx="7421562" cy="1570038"/>
          </a:xfrm>
        </p:spPr>
        <p:txBody>
          <a:bodyPr/>
          <a:lstStyle/>
          <a:p>
            <a:endParaRPr lang="en-US"/>
          </a:p>
        </p:txBody>
      </p:sp>
      <p:sp>
        <p:nvSpPr>
          <p:cNvPr id="8" name="Title 2">
            <a:extLst>
              <a:ext uri="{FF2B5EF4-FFF2-40B4-BE49-F238E27FC236}">
                <a16:creationId xmlns:a16="http://schemas.microsoft.com/office/drawing/2014/main" id="{DD99E849-4DE3-544B-AC9A-6339F1D14523}"/>
              </a:ext>
            </a:extLst>
          </p:cNvPr>
          <p:cNvSpPr txBox="1">
            <a:spLocks/>
          </p:cNvSpPr>
          <p:nvPr/>
        </p:nvSpPr>
        <p:spPr>
          <a:xfrm>
            <a:off x="4211298" y="3174946"/>
            <a:ext cx="7421562" cy="1570038"/>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000" b="1" kern="1200">
                <a:solidFill>
                  <a:schemeClr val="bg1"/>
                </a:solidFill>
                <a:latin typeface="Flanders Art Sans" pitchFamily="2" charset="77"/>
                <a:ea typeface="+mj-ea"/>
                <a:cs typeface="+mj-cs"/>
              </a:defRPr>
            </a:lvl1pPr>
          </a:lstStyle>
          <a:p>
            <a:pPr>
              <a:spcAft>
                <a:spcPts val="600"/>
              </a:spcAft>
            </a:pPr>
            <a:endParaRPr lang="en-US" sz="1600">
              <a:solidFill>
                <a:srgbClr val="AAAAAA"/>
              </a:solidFill>
            </a:endParaRPr>
          </a:p>
        </p:txBody>
      </p:sp>
    </p:spTree>
    <p:extLst>
      <p:ext uri="{BB962C8B-B14F-4D97-AF65-F5344CB8AC3E}">
        <p14:creationId xmlns:p14="http://schemas.microsoft.com/office/powerpoint/2010/main" val="3169852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vak 2">
            <a:extLst>
              <a:ext uri="{FF2B5EF4-FFF2-40B4-BE49-F238E27FC236}">
                <a16:creationId xmlns:a16="http://schemas.microsoft.com/office/drawing/2014/main" id="{DA93FAF2-DC19-4693-8A93-A816758F1151}"/>
              </a:ext>
            </a:extLst>
          </p:cNvPr>
          <p:cNvSpPr txBox="1"/>
          <p:nvPr/>
        </p:nvSpPr>
        <p:spPr>
          <a:xfrm>
            <a:off x="838200" y="184805"/>
            <a:ext cx="10515600" cy="150588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200" kern="1200">
                <a:solidFill>
                  <a:schemeClr val="tx1"/>
                </a:solidFill>
                <a:latin typeface="+mj-lt"/>
                <a:ea typeface="+mj-ea"/>
                <a:cs typeface="+mj-cs"/>
              </a:rPr>
              <a:t>De school in </a:t>
            </a:r>
            <a:r>
              <a:rPr lang="en-US" sz="4200" kern="1200" err="1">
                <a:solidFill>
                  <a:schemeClr val="tx1"/>
                </a:solidFill>
                <a:latin typeface="+mj-lt"/>
                <a:ea typeface="+mj-ea"/>
                <a:cs typeface="+mj-cs"/>
              </a:rPr>
              <a:t>cijfers</a:t>
            </a:r>
            <a:endParaRPr lang="en-US" sz="4200" kern="1200">
              <a:solidFill>
                <a:schemeClr val="tx1"/>
              </a:solidFill>
              <a:latin typeface="+mj-lt"/>
              <a:ea typeface="+mj-ea"/>
              <a:cs typeface="+mj-cs"/>
            </a:endParaRPr>
          </a:p>
        </p:txBody>
      </p:sp>
      <p:graphicFrame>
        <p:nvGraphicFramePr>
          <p:cNvPr id="2" name="Tabel 1">
            <a:extLst>
              <a:ext uri="{FF2B5EF4-FFF2-40B4-BE49-F238E27FC236}">
                <a16:creationId xmlns:a16="http://schemas.microsoft.com/office/drawing/2014/main" id="{C5E3B751-4666-4694-A153-E0CC0CE09DFF}"/>
              </a:ext>
            </a:extLst>
          </p:cNvPr>
          <p:cNvGraphicFramePr>
            <a:graphicFrameLocks noGrp="1"/>
          </p:cNvGraphicFramePr>
          <p:nvPr/>
        </p:nvGraphicFramePr>
        <p:xfrm>
          <a:off x="838200" y="2682892"/>
          <a:ext cx="10512551" cy="2775377"/>
        </p:xfrm>
        <a:graphic>
          <a:graphicData uri="http://schemas.openxmlformats.org/drawingml/2006/table">
            <a:tbl>
              <a:tblPr firstRow="1" firstCol="1" bandRow="1">
                <a:tableStyleId>{5C22544A-7EE6-4342-B048-85BDC9FD1C3A}</a:tableStyleId>
              </a:tblPr>
              <a:tblGrid>
                <a:gridCol w="1793327">
                  <a:extLst>
                    <a:ext uri="{9D8B030D-6E8A-4147-A177-3AD203B41FA5}">
                      <a16:colId xmlns:a16="http://schemas.microsoft.com/office/drawing/2014/main" val="3577982023"/>
                    </a:ext>
                  </a:extLst>
                </a:gridCol>
                <a:gridCol w="1100424">
                  <a:extLst>
                    <a:ext uri="{9D8B030D-6E8A-4147-A177-3AD203B41FA5}">
                      <a16:colId xmlns:a16="http://schemas.microsoft.com/office/drawing/2014/main" val="1430806986"/>
                    </a:ext>
                  </a:extLst>
                </a:gridCol>
                <a:gridCol w="1100424">
                  <a:extLst>
                    <a:ext uri="{9D8B030D-6E8A-4147-A177-3AD203B41FA5}">
                      <a16:colId xmlns:a16="http://schemas.microsoft.com/office/drawing/2014/main" val="555156643"/>
                    </a:ext>
                  </a:extLst>
                </a:gridCol>
                <a:gridCol w="1100424">
                  <a:extLst>
                    <a:ext uri="{9D8B030D-6E8A-4147-A177-3AD203B41FA5}">
                      <a16:colId xmlns:a16="http://schemas.microsoft.com/office/drawing/2014/main" val="3457534575"/>
                    </a:ext>
                  </a:extLst>
                </a:gridCol>
                <a:gridCol w="1100424">
                  <a:extLst>
                    <a:ext uri="{9D8B030D-6E8A-4147-A177-3AD203B41FA5}">
                      <a16:colId xmlns:a16="http://schemas.microsoft.com/office/drawing/2014/main" val="667162395"/>
                    </a:ext>
                  </a:extLst>
                </a:gridCol>
                <a:gridCol w="1100424">
                  <a:extLst>
                    <a:ext uri="{9D8B030D-6E8A-4147-A177-3AD203B41FA5}">
                      <a16:colId xmlns:a16="http://schemas.microsoft.com/office/drawing/2014/main" val="568221007"/>
                    </a:ext>
                  </a:extLst>
                </a:gridCol>
                <a:gridCol w="1100423">
                  <a:extLst>
                    <a:ext uri="{9D8B030D-6E8A-4147-A177-3AD203B41FA5}">
                      <a16:colId xmlns:a16="http://schemas.microsoft.com/office/drawing/2014/main" val="391865107"/>
                    </a:ext>
                  </a:extLst>
                </a:gridCol>
                <a:gridCol w="1100424">
                  <a:extLst>
                    <a:ext uri="{9D8B030D-6E8A-4147-A177-3AD203B41FA5}">
                      <a16:colId xmlns:a16="http://schemas.microsoft.com/office/drawing/2014/main" val="692149466"/>
                    </a:ext>
                  </a:extLst>
                </a:gridCol>
                <a:gridCol w="1016257">
                  <a:extLst>
                    <a:ext uri="{9D8B030D-6E8A-4147-A177-3AD203B41FA5}">
                      <a16:colId xmlns:a16="http://schemas.microsoft.com/office/drawing/2014/main" val="360194928"/>
                    </a:ext>
                  </a:extLst>
                </a:gridCol>
              </a:tblGrid>
              <a:tr h="672233">
                <a:tc>
                  <a:txBody>
                    <a:bodyPr/>
                    <a:lstStyle/>
                    <a:p>
                      <a:pPr algn="r">
                        <a:lnSpc>
                          <a:spcPct val="107000"/>
                        </a:lnSpc>
                        <a:spcAft>
                          <a:spcPts val="0"/>
                        </a:spcAft>
                      </a:pPr>
                      <a:r>
                        <a:rPr lang="nl-BE" sz="2000">
                          <a:effectLst/>
                        </a:rPr>
                        <a:t>indicator</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tc>
                  <a:txBody>
                    <a:bodyPr/>
                    <a:lstStyle/>
                    <a:p>
                      <a:pPr algn="r">
                        <a:lnSpc>
                          <a:spcPct val="107000"/>
                        </a:lnSpc>
                        <a:spcAft>
                          <a:spcPts val="0"/>
                        </a:spcAft>
                      </a:pPr>
                      <a:r>
                        <a:rPr lang="nl-BE" sz="2000">
                          <a:effectLst/>
                        </a:rPr>
                        <a:t>2013-2014</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tc>
                  <a:txBody>
                    <a:bodyPr/>
                    <a:lstStyle/>
                    <a:p>
                      <a:pPr algn="r">
                        <a:lnSpc>
                          <a:spcPct val="107000"/>
                        </a:lnSpc>
                        <a:spcAft>
                          <a:spcPts val="0"/>
                        </a:spcAft>
                      </a:pPr>
                      <a:r>
                        <a:rPr lang="nl-BE" sz="2000">
                          <a:effectLst/>
                        </a:rPr>
                        <a:t>2014-2015</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tc>
                  <a:txBody>
                    <a:bodyPr/>
                    <a:lstStyle/>
                    <a:p>
                      <a:pPr algn="r">
                        <a:lnSpc>
                          <a:spcPct val="107000"/>
                        </a:lnSpc>
                        <a:spcAft>
                          <a:spcPts val="0"/>
                        </a:spcAft>
                      </a:pPr>
                      <a:r>
                        <a:rPr lang="nl-BE" sz="2000">
                          <a:effectLst/>
                        </a:rPr>
                        <a:t>2015-2016</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tc>
                  <a:txBody>
                    <a:bodyPr/>
                    <a:lstStyle/>
                    <a:p>
                      <a:pPr algn="r">
                        <a:lnSpc>
                          <a:spcPct val="107000"/>
                        </a:lnSpc>
                        <a:spcAft>
                          <a:spcPts val="0"/>
                        </a:spcAft>
                      </a:pPr>
                      <a:r>
                        <a:rPr lang="nl-BE" sz="2000">
                          <a:effectLst/>
                        </a:rPr>
                        <a:t>2016-2017</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tc>
                  <a:txBody>
                    <a:bodyPr/>
                    <a:lstStyle/>
                    <a:p>
                      <a:pPr algn="r">
                        <a:lnSpc>
                          <a:spcPct val="107000"/>
                        </a:lnSpc>
                        <a:spcAft>
                          <a:spcPts val="0"/>
                        </a:spcAft>
                      </a:pPr>
                      <a:r>
                        <a:rPr lang="nl-BE" sz="2000">
                          <a:effectLst/>
                        </a:rPr>
                        <a:t>2017-2018</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tc>
                  <a:txBody>
                    <a:bodyPr/>
                    <a:lstStyle/>
                    <a:p>
                      <a:pPr algn="r">
                        <a:lnSpc>
                          <a:spcPct val="107000"/>
                        </a:lnSpc>
                        <a:spcAft>
                          <a:spcPts val="0"/>
                        </a:spcAft>
                      </a:pPr>
                      <a:r>
                        <a:rPr lang="nl-BE" sz="2000">
                          <a:effectLst/>
                        </a:rPr>
                        <a:t>2018-2019</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tc>
                  <a:txBody>
                    <a:bodyPr/>
                    <a:lstStyle/>
                    <a:p>
                      <a:pPr algn="r">
                        <a:lnSpc>
                          <a:spcPct val="107000"/>
                        </a:lnSpc>
                        <a:spcAft>
                          <a:spcPts val="0"/>
                        </a:spcAft>
                      </a:pPr>
                      <a:r>
                        <a:rPr lang="nl-BE" sz="2000">
                          <a:effectLst/>
                        </a:rPr>
                        <a:t>2019-2020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tc>
                  <a:txBody>
                    <a:bodyPr/>
                    <a:lstStyle/>
                    <a:p>
                      <a:pPr algn="r">
                        <a:lnSpc>
                          <a:spcPct val="107000"/>
                        </a:lnSpc>
                        <a:spcAft>
                          <a:spcPts val="0"/>
                        </a:spcAft>
                      </a:pPr>
                      <a:r>
                        <a:rPr lang="nl-BE" sz="2000">
                          <a:effectLst/>
                        </a:rPr>
                        <a:t>2020-2021</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extLst>
                  <a:ext uri="{0D108BD9-81ED-4DB2-BD59-A6C34878D82A}">
                    <a16:rowId xmlns:a16="http://schemas.microsoft.com/office/drawing/2014/main" val="1313629616"/>
                  </a:ext>
                </a:extLst>
              </a:tr>
              <a:tr h="350524">
                <a:tc>
                  <a:txBody>
                    <a:bodyPr/>
                    <a:lstStyle/>
                    <a:p>
                      <a:pPr>
                        <a:lnSpc>
                          <a:spcPct val="107000"/>
                        </a:lnSpc>
                        <a:spcAft>
                          <a:spcPts val="0"/>
                        </a:spcAft>
                      </a:pPr>
                      <a:r>
                        <a:rPr lang="nl-BE" sz="2000">
                          <a:effectLst/>
                        </a:rPr>
                        <a:t>taal</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18,80%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23,40%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30,20%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34,50%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39,50%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42,70%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44,50%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45,8%</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extLst>
                  <a:ext uri="{0D108BD9-81ED-4DB2-BD59-A6C34878D82A}">
                    <a16:rowId xmlns:a16="http://schemas.microsoft.com/office/drawing/2014/main" val="2486812988"/>
                  </a:ext>
                </a:extLst>
              </a:tr>
              <a:tr h="350524">
                <a:tc>
                  <a:txBody>
                    <a:bodyPr/>
                    <a:lstStyle/>
                    <a:p>
                      <a:pPr>
                        <a:lnSpc>
                          <a:spcPct val="107000"/>
                        </a:lnSpc>
                        <a:spcAft>
                          <a:spcPts val="0"/>
                        </a:spcAft>
                      </a:pPr>
                      <a:r>
                        <a:rPr lang="nl-BE" sz="2000">
                          <a:effectLst/>
                        </a:rPr>
                        <a:t>opl. Moeder</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29,40%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28,60%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30,90%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31,90%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33,00%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33,60%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37,60%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36,9%</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extLst>
                  <a:ext uri="{0D108BD9-81ED-4DB2-BD59-A6C34878D82A}">
                    <a16:rowId xmlns:a16="http://schemas.microsoft.com/office/drawing/2014/main" val="1363595408"/>
                  </a:ext>
                </a:extLst>
              </a:tr>
              <a:tr h="350524">
                <a:tc>
                  <a:txBody>
                    <a:bodyPr/>
                    <a:lstStyle/>
                    <a:p>
                      <a:pPr>
                        <a:lnSpc>
                          <a:spcPct val="107000"/>
                        </a:lnSpc>
                        <a:spcAft>
                          <a:spcPts val="0"/>
                        </a:spcAft>
                      </a:pPr>
                      <a:r>
                        <a:rPr lang="nl-BE" sz="2000">
                          <a:effectLst/>
                        </a:rPr>
                        <a:t>schooltoelage</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31,50%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36,40%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38,70%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41,40%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47,60%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50,20%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64,60%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66,6%</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extLst>
                  <a:ext uri="{0D108BD9-81ED-4DB2-BD59-A6C34878D82A}">
                    <a16:rowId xmlns:a16="http://schemas.microsoft.com/office/drawing/2014/main" val="2432130933"/>
                  </a:ext>
                </a:extLst>
              </a:tr>
              <a:tr h="350524">
                <a:tc>
                  <a:txBody>
                    <a:bodyPr/>
                    <a:lstStyle/>
                    <a:p>
                      <a:pPr>
                        <a:lnSpc>
                          <a:spcPct val="107000"/>
                        </a:lnSpc>
                        <a:spcAft>
                          <a:spcPts val="0"/>
                        </a:spcAft>
                      </a:pPr>
                      <a:r>
                        <a:rPr lang="nl-BE" sz="2000">
                          <a:effectLst/>
                        </a:rPr>
                        <a:t>buurt</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28,20%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32,90%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45,80%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39,40%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47,50%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41,60%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46,10%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39,4%</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extLst>
                  <a:ext uri="{0D108BD9-81ED-4DB2-BD59-A6C34878D82A}">
                    <a16:rowId xmlns:a16="http://schemas.microsoft.com/office/drawing/2014/main" val="4288044334"/>
                  </a:ext>
                </a:extLst>
              </a:tr>
              <a:tr h="350524">
                <a:tc>
                  <a:txBody>
                    <a:bodyPr/>
                    <a:lstStyle/>
                    <a:p>
                      <a:pPr>
                        <a:lnSpc>
                          <a:spcPct val="107000"/>
                        </a:lnSpc>
                        <a:spcAft>
                          <a:spcPts val="0"/>
                        </a:spcAft>
                      </a:pPr>
                      <a:r>
                        <a:rPr lang="nl-BE" sz="2000">
                          <a:effectLst/>
                        </a:rPr>
                        <a:t>GOK-uren</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31</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63</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extLst>
                  <a:ext uri="{0D108BD9-81ED-4DB2-BD59-A6C34878D82A}">
                    <a16:rowId xmlns:a16="http://schemas.microsoft.com/office/drawing/2014/main" val="248800508"/>
                  </a:ext>
                </a:extLst>
              </a:tr>
              <a:tr h="350524">
                <a:tc>
                  <a:txBody>
                    <a:bodyPr/>
                    <a:lstStyle/>
                    <a:p>
                      <a:pPr>
                        <a:lnSpc>
                          <a:spcPct val="107000"/>
                        </a:lnSpc>
                        <a:spcAft>
                          <a:spcPts val="0"/>
                        </a:spcAft>
                      </a:pPr>
                      <a:r>
                        <a:rPr lang="nl-BE" sz="2000">
                          <a:effectLst/>
                        </a:rPr>
                        <a:t>GOK-middelen</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 </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b"/>
                </a:tc>
                <a:tc>
                  <a:txBody>
                    <a:bodyPr/>
                    <a:lstStyle/>
                    <a:p>
                      <a:pPr algn="r">
                        <a:lnSpc>
                          <a:spcPct val="107000"/>
                        </a:lnSpc>
                        <a:spcAft>
                          <a:spcPts val="0"/>
                        </a:spcAft>
                      </a:pPr>
                      <a:r>
                        <a:rPr lang="nl-BE" sz="2000">
                          <a:effectLst/>
                        </a:rPr>
                        <a:t>60.000</a:t>
                      </a:r>
                      <a:endParaRPr lang="nl-BE" sz="2000">
                        <a:effectLst/>
                        <a:latin typeface="Calibri" panose="020F0502020204030204" pitchFamily="34" charset="0"/>
                        <a:ea typeface="Calibri" panose="020F0502020204030204" pitchFamily="34" charset="0"/>
                        <a:cs typeface="Times New Roman" panose="02020603050405020304" pitchFamily="18" charset="0"/>
                      </a:endParaRPr>
                    </a:p>
                  </a:txBody>
                  <a:tcPr marL="54806" marR="54806" marT="0" marB="0" anchor="ctr"/>
                </a:tc>
                <a:extLst>
                  <a:ext uri="{0D108BD9-81ED-4DB2-BD59-A6C34878D82A}">
                    <a16:rowId xmlns:a16="http://schemas.microsoft.com/office/drawing/2014/main" val="4229622746"/>
                  </a:ext>
                </a:extLst>
              </a:tr>
            </a:tbl>
          </a:graphicData>
        </a:graphic>
      </p:graphicFrame>
      <p:cxnSp>
        <p:nvCxnSpPr>
          <p:cNvPr id="5" name="Rechte verbindingslijn 4">
            <a:extLst>
              <a:ext uri="{FF2B5EF4-FFF2-40B4-BE49-F238E27FC236}">
                <a16:creationId xmlns:a16="http://schemas.microsoft.com/office/drawing/2014/main" id="{1B48FEC2-B843-431A-A4B4-ADC83AE4174B}"/>
              </a:ext>
            </a:extLst>
          </p:cNvPr>
          <p:cNvCxnSpPr>
            <a:cxnSpLocks/>
          </p:cNvCxnSpPr>
          <p:nvPr/>
        </p:nvCxnSpPr>
        <p:spPr>
          <a:xfrm>
            <a:off x="838200" y="1460691"/>
            <a:ext cx="4312920" cy="0"/>
          </a:xfrm>
          <a:prstGeom prst="line">
            <a:avLst/>
          </a:prstGeom>
          <a:ln w="63500"/>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6965019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564ECE-44D9-4614-8275-213E7F600DD4}"/>
              </a:ext>
            </a:extLst>
          </p:cNvPr>
          <p:cNvSpPr>
            <a:spLocks noGrp="1"/>
          </p:cNvSpPr>
          <p:nvPr>
            <p:ph type="title"/>
          </p:nvPr>
        </p:nvSpPr>
        <p:spPr>
          <a:xfrm>
            <a:off x="640080" y="325369"/>
            <a:ext cx="4368602" cy="1956841"/>
          </a:xfrm>
        </p:spPr>
        <p:txBody>
          <a:bodyPr anchor="b">
            <a:normAutofit/>
          </a:bodyPr>
          <a:lstStyle/>
          <a:p>
            <a:r>
              <a:rPr lang="nl-BE" sz="4200"/>
              <a:t>Concrete actie: leerlijn weerbaarheid</a:t>
            </a:r>
          </a:p>
        </p:txBody>
      </p:sp>
      <p:sp>
        <p:nvSpPr>
          <p:cNvPr id="3" name="Tijdelijke aanduiding voor inhoud 2">
            <a:extLst>
              <a:ext uri="{FF2B5EF4-FFF2-40B4-BE49-F238E27FC236}">
                <a16:creationId xmlns:a16="http://schemas.microsoft.com/office/drawing/2014/main" id="{35BBEFD5-16D5-4BB4-8EC9-A4712FDE1C94}"/>
              </a:ext>
            </a:extLst>
          </p:cNvPr>
          <p:cNvSpPr>
            <a:spLocks noGrp="1"/>
          </p:cNvSpPr>
          <p:nvPr>
            <p:ph idx="1"/>
          </p:nvPr>
        </p:nvSpPr>
        <p:spPr>
          <a:xfrm>
            <a:off x="640080" y="2872899"/>
            <a:ext cx="4243589" cy="3320668"/>
          </a:xfrm>
        </p:spPr>
        <p:txBody>
          <a:bodyPr>
            <a:normAutofit/>
          </a:bodyPr>
          <a:lstStyle/>
          <a:p>
            <a:r>
              <a:rPr lang="nl-BE" sz="2200"/>
              <a:t>BSA </a:t>
            </a:r>
          </a:p>
          <a:p>
            <a:r>
              <a:rPr lang="nl-BE" sz="2200"/>
              <a:t>Doelen bepalen</a:t>
            </a:r>
          </a:p>
          <a:p>
            <a:r>
              <a:rPr lang="nl-BE" sz="2200"/>
              <a:t>PDCA</a:t>
            </a:r>
          </a:p>
          <a:p>
            <a:r>
              <a:rPr lang="nl-BE" sz="2200"/>
              <a:t>Evalueren via </a:t>
            </a:r>
            <a:r>
              <a:rPr lang="nl-BE" sz="2200" err="1"/>
              <a:t>TrEt</a:t>
            </a:r>
            <a:r>
              <a:rPr lang="nl-BE" sz="2200"/>
              <a:t>/VOET</a:t>
            </a:r>
          </a:p>
          <a:p>
            <a:pPr marL="0" indent="0">
              <a:buNone/>
            </a:pPr>
            <a:endParaRPr lang="nl-BE" sz="2200"/>
          </a:p>
        </p:txBody>
      </p:sp>
      <p:pic>
        <p:nvPicPr>
          <p:cNvPr id="6" name="Afbeelding 5">
            <a:extLst>
              <a:ext uri="{FF2B5EF4-FFF2-40B4-BE49-F238E27FC236}">
                <a16:creationId xmlns:a16="http://schemas.microsoft.com/office/drawing/2014/main" id="{FE6718C2-A828-4B46-A932-6E0347603E35}"/>
              </a:ext>
            </a:extLst>
          </p:cNvPr>
          <p:cNvPicPr>
            <a:picLocks noChangeAspect="1"/>
          </p:cNvPicPr>
          <p:nvPr/>
        </p:nvPicPr>
        <p:blipFill rotWithShape="1">
          <a:blip r:embed="rId3"/>
          <a:srcRect b="5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2754112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A93BA0-7DE6-4D99-A39B-847E838A50DC}"/>
              </a:ext>
            </a:extLst>
          </p:cNvPr>
          <p:cNvSpPr>
            <a:spLocks noGrp="1"/>
          </p:cNvSpPr>
          <p:nvPr>
            <p:ph type="title"/>
          </p:nvPr>
        </p:nvSpPr>
        <p:spPr>
          <a:xfrm>
            <a:off x="976746" y="3703975"/>
            <a:ext cx="4337858" cy="2398713"/>
          </a:xfrm>
        </p:spPr>
        <p:txBody>
          <a:bodyPr>
            <a:normAutofit/>
          </a:bodyPr>
          <a:lstStyle/>
          <a:p>
            <a:pPr algn="ctr"/>
            <a:r>
              <a:rPr lang="nl-BE" sz="4000" b="1"/>
              <a:t>Sleutel tot succes?</a:t>
            </a:r>
          </a:p>
        </p:txBody>
      </p:sp>
      <p:pic>
        <p:nvPicPr>
          <p:cNvPr id="5" name="Afbeelding 4">
            <a:extLst>
              <a:ext uri="{FF2B5EF4-FFF2-40B4-BE49-F238E27FC236}">
                <a16:creationId xmlns:a16="http://schemas.microsoft.com/office/drawing/2014/main" id="{90CA0A3A-33FD-4C98-B21E-597D8E4EB3CD}"/>
              </a:ext>
            </a:extLst>
          </p:cNvPr>
          <p:cNvPicPr>
            <a:picLocks noChangeAspect="1"/>
          </p:cNvPicPr>
          <p:nvPr/>
        </p:nvPicPr>
        <p:blipFill rotWithShape="1">
          <a:blip r:embed="rId3"/>
          <a:srcRect t="15182"/>
          <a:stretch/>
        </p:blipFill>
        <p:spPr>
          <a:xfrm>
            <a:off x="2" y="10"/>
            <a:ext cx="12191999" cy="3154014"/>
          </a:xfrm>
          <a:custGeom>
            <a:avLst/>
            <a:gdLst/>
            <a:ahLst/>
            <a:cxnLst/>
            <a:rect l="l" t="t" r="r" b="b"/>
            <a:pathLst>
              <a:path w="12191999" h="3428999">
                <a:moveTo>
                  <a:pt x="0" y="0"/>
                </a:moveTo>
                <a:lnTo>
                  <a:pt x="12191999" y="0"/>
                </a:lnTo>
                <a:lnTo>
                  <a:pt x="12191999" y="920893"/>
                </a:lnTo>
                <a:lnTo>
                  <a:pt x="12191999" y="1514929"/>
                </a:lnTo>
                <a:lnTo>
                  <a:pt x="12191999" y="3130902"/>
                </a:lnTo>
                <a:lnTo>
                  <a:pt x="12188051" y="3131476"/>
                </a:lnTo>
                <a:cubicBezTo>
                  <a:pt x="12153000" y="3135813"/>
                  <a:pt x="12133655" y="3136025"/>
                  <a:pt x="12112012" y="3138906"/>
                </a:cubicBezTo>
                <a:cubicBezTo>
                  <a:pt x="12076970" y="3145595"/>
                  <a:pt x="12039899" y="3160769"/>
                  <a:pt x="12018752" y="3165642"/>
                </a:cubicBezTo>
                <a:lnTo>
                  <a:pt x="11985122" y="3168147"/>
                </a:lnTo>
                <a:lnTo>
                  <a:pt x="11986344" y="3172878"/>
                </a:lnTo>
                <a:lnTo>
                  <a:pt x="11973852" y="3173226"/>
                </a:lnTo>
                <a:lnTo>
                  <a:pt x="11945968" y="3173341"/>
                </a:lnTo>
                <a:cubicBezTo>
                  <a:pt x="11928568" y="3174057"/>
                  <a:pt x="11880184" y="3172923"/>
                  <a:pt x="11862470" y="3174654"/>
                </a:cubicBezTo>
                <a:cubicBezTo>
                  <a:pt x="11857360" y="3179700"/>
                  <a:pt x="11849473" y="3182451"/>
                  <a:pt x="11839688" y="3183726"/>
                </a:cubicBezTo>
                <a:lnTo>
                  <a:pt x="11818138" y="3183868"/>
                </a:lnTo>
                <a:lnTo>
                  <a:pt x="11693161" y="3196027"/>
                </a:lnTo>
                <a:lnTo>
                  <a:pt x="11675978" y="3196936"/>
                </a:lnTo>
                <a:lnTo>
                  <a:pt x="11666672" y="3201013"/>
                </a:lnTo>
                <a:cubicBezTo>
                  <a:pt x="11659568" y="3201827"/>
                  <a:pt x="11639160" y="3201301"/>
                  <a:pt x="11633348" y="3201823"/>
                </a:cubicBezTo>
                <a:lnTo>
                  <a:pt x="11631806" y="3204144"/>
                </a:lnTo>
                <a:cubicBezTo>
                  <a:pt x="11613292" y="3207852"/>
                  <a:pt x="11543654" y="3220200"/>
                  <a:pt x="11522270" y="3224070"/>
                </a:cubicBezTo>
                <a:cubicBezTo>
                  <a:pt x="11517998" y="3220503"/>
                  <a:pt x="11508432" y="3226137"/>
                  <a:pt x="11503503" y="3227361"/>
                </a:cubicBezTo>
                <a:cubicBezTo>
                  <a:pt x="11502740" y="3224959"/>
                  <a:pt x="11490808" y="3224226"/>
                  <a:pt x="11487288" y="3226364"/>
                </a:cubicBezTo>
                <a:cubicBezTo>
                  <a:pt x="11403406" y="3238085"/>
                  <a:pt x="11445394" y="3213864"/>
                  <a:pt x="11397514" y="3229209"/>
                </a:cubicBezTo>
                <a:cubicBezTo>
                  <a:pt x="11389044" y="3230225"/>
                  <a:pt x="11382180" y="3229256"/>
                  <a:pt x="11376160" y="3227461"/>
                </a:cubicBezTo>
                <a:lnTo>
                  <a:pt x="11367180" y="3223774"/>
                </a:lnTo>
                <a:lnTo>
                  <a:pt x="11332420" y="3230742"/>
                </a:lnTo>
                <a:cubicBezTo>
                  <a:pt x="11315298" y="3233171"/>
                  <a:pt x="11297277" y="3234781"/>
                  <a:pt x="11278786" y="3235517"/>
                </a:cubicBezTo>
                <a:cubicBezTo>
                  <a:pt x="11274637" y="3230607"/>
                  <a:pt x="11260123" y="3237582"/>
                  <a:pt x="11253295" y="3238964"/>
                </a:cubicBezTo>
                <a:cubicBezTo>
                  <a:pt x="11253224" y="3235757"/>
                  <a:pt x="11238096" y="3234220"/>
                  <a:pt x="11232727" y="3236871"/>
                </a:cubicBezTo>
                <a:cubicBezTo>
                  <a:pt x="11119903" y="3248332"/>
                  <a:pt x="11183388" y="3218382"/>
                  <a:pt x="11115682" y="3236341"/>
                </a:cubicBezTo>
                <a:cubicBezTo>
                  <a:pt x="11104356" y="3237278"/>
                  <a:pt x="11095858" y="3235671"/>
                  <a:pt x="11088768" y="3233017"/>
                </a:cubicBezTo>
                <a:lnTo>
                  <a:pt x="11076012" y="3226390"/>
                </a:lnTo>
                <a:lnTo>
                  <a:pt x="11066016" y="3228753"/>
                </a:lnTo>
                <a:cubicBezTo>
                  <a:pt x="11028292" y="3228939"/>
                  <a:pt x="11017169" y="3222147"/>
                  <a:pt x="10995221" y="3228989"/>
                </a:cubicBezTo>
                <a:cubicBezTo>
                  <a:pt x="10962786" y="3214768"/>
                  <a:pt x="10973708" y="3227571"/>
                  <a:pt x="10949038" y="3229747"/>
                </a:cubicBezTo>
                <a:cubicBezTo>
                  <a:pt x="10929576" y="3232582"/>
                  <a:pt x="10965306" y="3238039"/>
                  <a:pt x="10946231" y="3238844"/>
                </a:cubicBezTo>
                <a:cubicBezTo>
                  <a:pt x="10925596" y="3235173"/>
                  <a:pt x="10926566" y="3246575"/>
                  <a:pt x="10905107" y="3242085"/>
                </a:cubicBezTo>
                <a:cubicBezTo>
                  <a:pt x="10910320" y="3233495"/>
                  <a:pt x="10862761" y="3243750"/>
                  <a:pt x="10861282" y="3236246"/>
                </a:cubicBezTo>
                <a:cubicBezTo>
                  <a:pt x="10843055" y="3246977"/>
                  <a:pt x="10833897" y="3233757"/>
                  <a:pt x="10809627" y="3237064"/>
                </a:cubicBezTo>
                <a:cubicBezTo>
                  <a:pt x="10798198" y="3241124"/>
                  <a:pt x="10789952" y="3241821"/>
                  <a:pt x="10778718" y="3237455"/>
                </a:cubicBezTo>
                <a:cubicBezTo>
                  <a:pt x="10726069" y="3257219"/>
                  <a:pt x="10746866" y="3238339"/>
                  <a:pt x="10697595" y="3245939"/>
                </a:cubicBezTo>
                <a:cubicBezTo>
                  <a:pt x="10655146" y="3253933"/>
                  <a:pt x="10607026" y="3259119"/>
                  <a:pt x="10565970" y="3278201"/>
                </a:cubicBezTo>
                <a:cubicBezTo>
                  <a:pt x="10558434" y="3283608"/>
                  <a:pt x="10539930" y="3285654"/>
                  <a:pt x="10524645" y="3282773"/>
                </a:cubicBezTo>
                <a:cubicBezTo>
                  <a:pt x="10522018" y="3282276"/>
                  <a:pt x="10519582" y="3281649"/>
                  <a:pt x="10517421" y="3280913"/>
                </a:cubicBezTo>
                <a:cubicBezTo>
                  <a:pt x="10481928" y="3283832"/>
                  <a:pt x="10352108" y="3296870"/>
                  <a:pt x="10311683" y="3300288"/>
                </a:cubicBezTo>
                <a:cubicBezTo>
                  <a:pt x="10308410" y="3293342"/>
                  <a:pt x="10287968" y="3305875"/>
                  <a:pt x="10274873" y="3301423"/>
                </a:cubicBezTo>
                <a:cubicBezTo>
                  <a:pt x="10265494" y="3297516"/>
                  <a:pt x="10257104" y="3300407"/>
                  <a:pt x="10247307" y="3300714"/>
                </a:cubicBezTo>
                <a:cubicBezTo>
                  <a:pt x="10234401" y="3297643"/>
                  <a:pt x="10192308" y="3303190"/>
                  <a:pt x="10181334" y="3307168"/>
                </a:cubicBezTo>
                <a:cubicBezTo>
                  <a:pt x="10155109" y="3320992"/>
                  <a:pt x="10095518" y="3310726"/>
                  <a:pt x="10073729" y="3321318"/>
                </a:cubicBezTo>
                <a:cubicBezTo>
                  <a:pt x="10065823" y="3322872"/>
                  <a:pt x="10058087" y="3323501"/>
                  <a:pt x="10050495" y="3323554"/>
                </a:cubicBezTo>
                <a:lnTo>
                  <a:pt x="10029247" y="3322387"/>
                </a:lnTo>
                <a:lnTo>
                  <a:pt x="10023206" y="3319426"/>
                </a:lnTo>
                <a:lnTo>
                  <a:pt x="10010221" y="3320159"/>
                </a:lnTo>
                <a:lnTo>
                  <a:pt x="10006500" y="3319709"/>
                </a:lnTo>
                <a:cubicBezTo>
                  <a:pt x="9999392" y="3318836"/>
                  <a:pt x="9992376" y="3318075"/>
                  <a:pt x="9985433" y="3317775"/>
                </a:cubicBezTo>
                <a:cubicBezTo>
                  <a:pt x="9994564" y="3332623"/>
                  <a:pt x="9927872" y="3317665"/>
                  <a:pt x="9947096" y="3329673"/>
                </a:cubicBezTo>
                <a:cubicBezTo>
                  <a:pt x="9910530" y="3330603"/>
                  <a:pt x="9938422" y="3341787"/>
                  <a:pt x="9894468" y="3331125"/>
                </a:cubicBezTo>
                <a:cubicBezTo>
                  <a:pt x="9837697" y="3343266"/>
                  <a:pt x="9748207" y="3338748"/>
                  <a:pt x="9703741" y="3357170"/>
                </a:cubicBezTo>
                <a:cubicBezTo>
                  <a:pt x="9709264" y="3350136"/>
                  <a:pt x="9685337" y="3344679"/>
                  <a:pt x="9668763" y="3348169"/>
                </a:cubicBezTo>
                <a:cubicBezTo>
                  <a:pt x="9688139" y="3320571"/>
                  <a:pt x="9603232" y="3373038"/>
                  <a:pt x="9588644" y="3354205"/>
                </a:cubicBezTo>
                <a:cubicBezTo>
                  <a:pt x="9587925" y="3371689"/>
                  <a:pt x="9513642" y="3401336"/>
                  <a:pt x="9478680" y="3386990"/>
                </a:cubicBezTo>
                <a:cubicBezTo>
                  <a:pt x="9425416" y="3390492"/>
                  <a:pt x="9387699" y="3404944"/>
                  <a:pt x="9331856" y="3399166"/>
                </a:cubicBezTo>
                <a:cubicBezTo>
                  <a:pt x="9330123" y="3401505"/>
                  <a:pt x="9327283" y="3403463"/>
                  <a:pt x="9323679" y="3405145"/>
                </a:cubicBezTo>
                <a:lnTo>
                  <a:pt x="9311620" y="3409223"/>
                </a:lnTo>
                <a:lnTo>
                  <a:pt x="9309289" y="3408926"/>
                </a:lnTo>
                <a:cubicBezTo>
                  <a:pt x="9300131" y="3408873"/>
                  <a:pt x="9295442" y="3409859"/>
                  <a:pt x="9292731" y="3411301"/>
                </a:cubicBezTo>
                <a:lnTo>
                  <a:pt x="9290814" y="3413412"/>
                </a:lnTo>
                <a:lnTo>
                  <a:pt x="9279990" y="3415541"/>
                </a:lnTo>
                <a:lnTo>
                  <a:pt x="9260104" y="3421077"/>
                </a:lnTo>
                <a:lnTo>
                  <a:pt x="9255034" y="3420853"/>
                </a:lnTo>
                <a:lnTo>
                  <a:pt x="9222941" y="3427242"/>
                </a:lnTo>
                <a:lnTo>
                  <a:pt x="9221858" y="3426731"/>
                </a:lnTo>
                <a:cubicBezTo>
                  <a:pt x="9218700" y="3425733"/>
                  <a:pt x="9214983" y="3425271"/>
                  <a:pt x="9210014" y="3425917"/>
                </a:cubicBezTo>
                <a:cubicBezTo>
                  <a:pt x="9208256" y="3416158"/>
                  <a:pt x="9203342" y="3422957"/>
                  <a:pt x="9188839" y="3425728"/>
                </a:cubicBezTo>
                <a:cubicBezTo>
                  <a:pt x="9182870" y="3411188"/>
                  <a:pt x="9147335" y="3424352"/>
                  <a:pt x="9132080" y="3417886"/>
                </a:cubicBezTo>
                <a:cubicBezTo>
                  <a:pt x="9121557" y="3420249"/>
                  <a:pt x="9110321" y="3422482"/>
                  <a:pt x="9098549" y="3424480"/>
                </a:cubicBezTo>
                <a:lnTo>
                  <a:pt x="9003970" y="3425484"/>
                </a:lnTo>
                <a:lnTo>
                  <a:pt x="8904921" y="3413774"/>
                </a:lnTo>
                <a:cubicBezTo>
                  <a:pt x="8868284" y="3413519"/>
                  <a:pt x="8836559" y="3409171"/>
                  <a:pt x="8805551" y="3412237"/>
                </a:cubicBezTo>
                <a:cubicBezTo>
                  <a:pt x="8792955" y="3408854"/>
                  <a:pt x="8781083" y="3407488"/>
                  <a:pt x="8769572" y="3412551"/>
                </a:cubicBezTo>
                <a:cubicBezTo>
                  <a:pt x="8735382" y="3410862"/>
                  <a:pt x="8727105" y="3403632"/>
                  <a:pt x="8705440" y="3409271"/>
                </a:cubicBezTo>
                <a:cubicBezTo>
                  <a:pt x="8686231" y="3397576"/>
                  <a:pt x="8685094" y="3402040"/>
                  <a:pt x="8676067" y="3405389"/>
                </a:cubicBezTo>
                <a:lnTo>
                  <a:pt x="8674779" y="3405628"/>
                </a:lnTo>
                <a:lnTo>
                  <a:pt x="8672154" y="3403956"/>
                </a:lnTo>
                <a:lnTo>
                  <a:pt x="8666720" y="3403182"/>
                </a:lnTo>
                <a:lnTo>
                  <a:pt x="8651886" y="3403680"/>
                </a:lnTo>
                <a:lnTo>
                  <a:pt x="8646307" y="3404298"/>
                </a:lnTo>
                <a:cubicBezTo>
                  <a:pt x="8642465" y="3404565"/>
                  <a:pt x="8639912" y="3404534"/>
                  <a:pt x="8638145" y="3404287"/>
                </a:cubicBezTo>
                <a:lnTo>
                  <a:pt x="8637941" y="3404149"/>
                </a:lnTo>
                <a:lnTo>
                  <a:pt x="8630296" y="3404406"/>
                </a:lnTo>
                <a:cubicBezTo>
                  <a:pt x="8617394" y="3405155"/>
                  <a:pt x="8604838" y="3406180"/>
                  <a:pt x="8592887" y="3407398"/>
                </a:cubicBezTo>
                <a:cubicBezTo>
                  <a:pt x="8582781" y="3399722"/>
                  <a:pt x="8538622" y="3408789"/>
                  <a:pt x="8543455" y="3394319"/>
                </a:cubicBezTo>
                <a:cubicBezTo>
                  <a:pt x="8527334" y="3395534"/>
                  <a:pt x="8517583" y="3401542"/>
                  <a:pt x="8523012" y="3392051"/>
                </a:cubicBezTo>
                <a:cubicBezTo>
                  <a:pt x="8517705" y="3392178"/>
                  <a:pt x="8514435" y="3391372"/>
                  <a:pt x="8512093" y="3390108"/>
                </a:cubicBezTo>
                <a:lnTo>
                  <a:pt x="8511416" y="3389513"/>
                </a:lnTo>
                <a:lnTo>
                  <a:pt x="8475551" y="3392450"/>
                </a:lnTo>
                <a:lnTo>
                  <a:pt x="8470789" y="3391736"/>
                </a:lnTo>
                <a:lnTo>
                  <a:pt x="8447414" y="3395064"/>
                </a:lnTo>
                <a:lnTo>
                  <a:pt x="8435335" y="3396028"/>
                </a:lnTo>
                <a:lnTo>
                  <a:pt x="8431923" y="3397855"/>
                </a:lnTo>
                <a:cubicBezTo>
                  <a:pt x="8428239" y="3398965"/>
                  <a:pt x="8422959" y="3399444"/>
                  <a:pt x="8414099" y="3398491"/>
                </a:cubicBezTo>
                <a:lnTo>
                  <a:pt x="8412049" y="3397978"/>
                </a:lnTo>
                <a:lnTo>
                  <a:pt x="8397349" y="3400683"/>
                </a:lnTo>
                <a:cubicBezTo>
                  <a:pt x="8392615" y="3401933"/>
                  <a:pt x="8388424" y="3403524"/>
                  <a:pt x="8385030" y="3405585"/>
                </a:cubicBezTo>
                <a:cubicBezTo>
                  <a:pt x="8334977" y="3394568"/>
                  <a:pt x="8287750" y="3404648"/>
                  <a:pt x="8233422" y="3402742"/>
                </a:cubicBezTo>
                <a:cubicBezTo>
                  <a:pt x="8209936" y="3385601"/>
                  <a:pt x="8116056" y="3406588"/>
                  <a:pt x="8102569" y="3423208"/>
                </a:cubicBezTo>
                <a:cubicBezTo>
                  <a:pt x="8102264" y="3408645"/>
                  <a:pt x="8034186" y="3428475"/>
                  <a:pt x="8016625" y="3428989"/>
                </a:cubicBezTo>
                <a:cubicBezTo>
                  <a:pt x="8010771" y="3429161"/>
                  <a:pt x="8010530" y="3427186"/>
                  <a:pt x="8020284" y="3421076"/>
                </a:cubicBezTo>
                <a:cubicBezTo>
                  <a:pt x="8001623" y="3422777"/>
                  <a:pt x="7982361" y="3415208"/>
                  <a:pt x="7992871" y="3409037"/>
                </a:cubicBezTo>
                <a:cubicBezTo>
                  <a:pt x="7936181" y="3422244"/>
                  <a:pt x="7852511" y="3409112"/>
                  <a:pt x="7788452" y="3415110"/>
                </a:cubicBezTo>
                <a:cubicBezTo>
                  <a:pt x="7753529" y="3400598"/>
                  <a:pt x="7772461" y="3414025"/>
                  <a:pt x="7736237" y="3411311"/>
                </a:cubicBezTo>
                <a:cubicBezTo>
                  <a:pt x="7746145" y="3424670"/>
                  <a:pt x="7692261" y="3403816"/>
                  <a:pt x="7690279" y="3418893"/>
                </a:cubicBezTo>
                <a:cubicBezTo>
                  <a:pt x="7683750" y="3417921"/>
                  <a:pt x="7677487" y="3416505"/>
                  <a:pt x="7671219" y="3414970"/>
                </a:cubicBezTo>
                <a:lnTo>
                  <a:pt x="7667928" y="3414173"/>
                </a:lnTo>
                <a:lnTo>
                  <a:pt x="7654774" y="3413595"/>
                </a:lnTo>
                <a:lnTo>
                  <a:pt x="7651067" y="3410171"/>
                </a:lnTo>
                <a:lnTo>
                  <a:pt x="7631267" y="3406963"/>
                </a:lnTo>
                <a:cubicBezTo>
                  <a:pt x="7623851" y="3406267"/>
                  <a:pt x="7615871" y="3406106"/>
                  <a:pt x="7607053" y="3406809"/>
                </a:cubicBezTo>
                <a:cubicBezTo>
                  <a:pt x="7585359" y="3412784"/>
                  <a:pt x="7551579" y="3405461"/>
                  <a:pt x="7521027" y="3405904"/>
                </a:cubicBezTo>
                <a:lnTo>
                  <a:pt x="7506997" y="3407754"/>
                </a:lnTo>
                <a:lnTo>
                  <a:pt x="7461204" y="3404669"/>
                </a:lnTo>
                <a:cubicBezTo>
                  <a:pt x="7448169" y="3404071"/>
                  <a:pt x="7434640" y="3403756"/>
                  <a:pt x="7420396" y="3403975"/>
                </a:cubicBezTo>
                <a:lnTo>
                  <a:pt x="7393955" y="3405447"/>
                </a:lnTo>
                <a:lnTo>
                  <a:pt x="7387024" y="3404227"/>
                </a:lnTo>
                <a:cubicBezTo>
                  <a:pt x="7374952" y="3404363"/>
                  <a:pt x="7358975" y="3408656"/>
                  <a:pt x="7360398" y="3403441"/>
                </a:cubicBezTo>
                <a:lnTo>
                  <a:pt x="7346837" y="3405249"/>
                </a:lnTo>
                <a:lnTo>
                  <a:pt x="7333451" y="3401087"/>
                </a:lnTo>
                <a:cubicBezTo>
                  <a:pt x="7331985" y="3400120"/>
                  <a:pt x="7330882" y="3399091"/>
                  <a:pt x="7330179" y="3398037"/>
                </a:cubicBezTo>
                <a:lnTo>
                  <a:pt x="7311232" y="3399406"/>
                </a:lnTo>
                <a:lnTo>
                  <a:pt x="7295699" y="3396426"/>
                </a:lnTo>
                <a:lnTo>
                  <a:pt x="7282158" y="3398374"/>
                </a:lnTo>
                <a:lnTo>
                  <a:pt x="7276538" y="3397935"/>
                </a:lnTo>
                <a:lnTo>
                  <a:pt x="7262569" y="3396460"/>
                </a:lnTo>
                <a:cubicBezTo>
                  <a:pt x="7255407" y="3395426"/>
                  <a:pt x="7247392" y="3394180"/>
                  <a:pt x="7238468" y="3393183"/>
                </a:cubicBezTo>
                <a:lnTo>
                  <a:pt x="7230949" y="3392727"/>
                </a:lnTo>
                <a:lnTo>
                  <a:pt x="7214580" y="3387715"/>
                </a:lnTo>
                <a:cubicBezTo>
                  <a:pt x="7202670" y="3383926"/>
                  <a:pt x="7193296" y="3381373"/>
                  <a:pt x="7182893" y="3383429"/>
                </a:cubicBezTo>
                <a:cubicBezTo>
                  <a:pt x="7165160" y="3378534"/>
                  <a:pt x="7152772" y="3364815"/>
                  <a:pt x="7127104" y="3368475"/>
                </a:cubicBezTo>
                <a:cubicBezTo>
                  <a:pt x="7134894" y="3362260"/>
                  <a:pt x="7098599" y="3367723"/>
                  <a:pt x="7094311" y="3361339"/>
                </a:cubicBezTo>
                <a:cubicBezTo>
                  <a:pt x="7092331" y="3356198"/>
                  <a:pt x="7080860" y="3356657"/>
                  <a:pt x="7072124" y="3354762"/>
                </a:cubicBezTo>
                <a:cubicBezTo>
                  <a:pt x="7065898" y="3349511"/>
                  <a:pt x="7021942" y="3344717"/>
                  <a:pt x="7006638" y="3345473"/>
                </a:cubicBezTo>
                <a:cubicBezTo>
                  <a:pt x="6963504" y="3350697"/>
                  <a:pt x="6928807" y="3329559"/>
                  <a:pt x="6894320" y="3333192"/>
                </a:cubicBezTo>
                <a:cubicBezTo>
                  <a:pt x="6885290" y="3332697"/>
                  <a:pt x="6877803" y="3331507"/>
                  <a:pt x="6871318" y="3329892"/>
                </a:cubicBezTo>
                <a:lnTo>
                  <a:pt x="6855157" y="3324330"/>
                </a:lnTo>
                <a:cubicBezTo>
                  <a:pt x="6854956" y="3323109"/>
                  <a:pt x="6854755" y="3321887"/>
                  <a:pt x="6854555" y="3320665"/>
                </a:cubicBezTo>
                <a:lnTo>
                  <a:pt x="6842483" y="3318413"/>
                </a:lnTo>
                <a:lnTo>
                  <a:pt x="6840027" y="3317245"/>
                </a:lnTo>
                <a:cubicBezTo>
                  <a:pt x="6835354" y="3315001"/>
                  <a:pt x="6830588" y="3312868"/>
                  <a:pt x="6825185" y="3311114"/>
                </a:cubicBezTo>
                <a:cubicBezTo>
                  <a:pt x="6810331" y="3324866"/>
                  <a:pt x="6776772" y="3298463"/>
                  <a:pt x="6774755" y="3312168"/>
                </a:cubicBezTo>
                <a:cubicBezTo>
                  <a:pt x="6742477" y="3304924"/>
                  <a:pt x="6749024" y="3319870"/>
                  <a:pt x="6728129" y="3301832"/>
                </a:cubicBezTo>
                <a:cubicBezTo>
                  <a:pt x="6661764" y="3299056"/>
                  <a:pt x="6593104" y="3275946"/>
                  <a:pt x="6527587" y="3280829"/>
                </a:cubicBezTo>
                <a:cubicBezTo>
                  <a:pt x="6542935" y="3276465"/>
                  <a:pt x="6531033" y="3266920"/>
                  <a:pt x="6511742" y="3266067"/>
                </a:cubicBezTo>
                <a:cubicBezTo>
                  <a:pt x="6570025" y="3248440"/>
                  <a:pt x="6418649" y="3271458"/>
                  <a:pt x="6434953" y="3253360"/>
                </a:cubicBezTo>
                <a:cubicBezTo>
                  <a:pt x="6407781" y="3267048"/>
                  <a:pt x="6300040" y="3274313"/>
                  <a:pt x="6292331" y="3255322"/>
                </a:cubicBezTo>
                <a:cubicBezTo>
                  <a:pt x="6242057" y="3246469"/>
                  <a:pt x="6188266" y="3249680"/>
                  <a:pt x="6149913" y="3232917"/>
                </a:cubicBezTo>
                <a:cubicBezTo>
                  <a:pt x="6144898" y="3234391"/>
                  <a:pt x="6139526" y="3235322"/>
                  <a:pt x="6133930" y="3235867"/>
                </a:cubicBezTo>
                <a:lnTo>
                  <a:pt x="6117554" y="3236464"/>
                </a:lnTo>
                <a:lnTo>
                  <a:pt x="6116039" y="3235720"/>
                </a:lnTo>
                <a:cubicBezTo>
                  <a:pt x="6108393" y="3233681"/>
                  <a:pt x="6102936" y="3233437"/>
                  <a:pt x="6098459" y="3233988"/>
                </a:cubicBezTo>
                <a:lnTo>
                  <a:pt x="6093630" y="3235240"/>
                </a:lnTo>
                <a:lnTo>
                  <a:pt x="6081261" y="3234563"/>
                </a:lnTo>
                <a:lnTo>
                  <a:pt x="6056067" y="3234608"/>
                </a:lnTo>
                <a:lnTo>
                  <a:pt x="6052129" y="3233324"/>
                </a:lnTo>
                <a:lnTo>
                  <a:pt x="6015338" y="3231378"/>
                </a:lnTo>
                <a:cubicBezTo>
                  <a:pt x="6015291" y="3231165"/>
                  <a:pt x="6015245" y="3230951"/>
                  <a:pt x="6015198" y="3230737"/>
                </a:cubicBezTo>
                <a:cubicBezTo>
                  <a:pt x="6014048" y="3229257"/>
                  <a:pt x="6011617" y="3228081"/>
                  <a:pt x="6006436" y="3227508"/>
                </a:cubicBezTo>
                <a:cubicBezTo>
                  <a:pt x="6019781" y="3219395"/>
                  <a:pt x="6005305" y="3223709"/>
                  <a:pt x="5988851" y="3222735"/>
                </a:cubicBezTo>
                <a:cubicBezTo>
                  <a:pt x="6005907" y="3209918"/>
                  <a:pt x="5955918" y="3212588"/>
                  <a:pt x="5952863" y="3204137"/>
                </a:cubicBezTo>
                <a:cubicBezTo>
                  <a:pt x="5940395" y="3203711"/>
                  <a:pt x="5927517" y="3203028"/>
                  <a:pt x="5914548" y="3202041"/>
                </a:cubicBezTo>
                <a:lnTo>
                  <a:pt x="5907020" y="3201283"/>
                </a:lnTo>
                <a:cubicBezTo>
                  <a:pt x="5906995" y="3201231"/>
                  <a:pt x="5906969" y="3201180"/>
                  <a:pt x="5906944" y="3201129"/>
                </a:cubicBezTo>
                <a:cubicBezTo>
                  <a:pt x="5905471" y="3200668"/>
                  <a:pt x="5903056" y="3200308"/>
                  <a:pt x="5899155" y="3200053"/>
                </a:cubicBezTo>
                <a:lnTo>
                  <a:pt x="5893294" y="3199901"/>
                </a:lnTo>
                <a:lnTo>
                  <a:pt x="5878691" y="3198431"/>
                </a:lnTo>
                <a:lnTo>
                  <a:pt x="5874165" y="3197003"/>
                </a:lnTo>
                <a:lnTo>
                  <a:pt x="5873092" y="3195108"/>
                </a:lnTo>
                <a:lnTo>
                  <a:pt x="5871658" y="3195162"/>
                </a:lnTo>
                <a:cubicBezTo>
                  <a:pt x="5860152" y="3197097"/>
                  <a:pt x="5855231" y="3201097"/>
                  <a:pt x="5846928" y="3187725"/>
                </a:cubicBezTo>
                <a:cubicBezTo>
                  <a:pt x="5821379" y="3190142"/>
                  <a:pt x="5819686" y="3182343"/>
                  <a:pt x="5788468" y="3176316"/>
                </a:cubicBezTo>
                <a:cubicBezTo>
                  <a:pt x="5773119" y="3179521"/>
                  <a:pt x="5762947" y="3176704"/>
                  <a:pt x="5753823" y="3171919"/>
                </a:cubicBezTo>
                <a:cubicBezTo>
                  <a:pt x="5721557" y="3170726"/>
                  <a:pt x="5694983" y="3162549"/>
                  <a:pt x="5660194" y="3157536"/>
                </a:cubicBezTo>
                <a:cubicBezTo>
                  <a:pt x="5619608" y="3159495"/>
                  <a:pt x="5604384" y="3146636"/>
                  <a:pt x="5567188" y="3141325"/>
                </a:cubicBezTo>
                <a:cubicBezTo>
                  <a:pt x="5530345" y="3148235"/>
                  <a:pt x="5543868" y="3129416"/>
                  <a:pt x="5526178" y="3123274"/>
                </a:cubicBezTo>
                <a:lnTo>
                  <a:pt x="5520866" y="3122322"/>
                </a:lnTo>
                <a:lnTo>
                  <a:pt x="5506009" y="3122332"/>
                </a:lnTo>
                <a:lnTo>
                  <a:pt x="5500363" y="3122766"/>
                </a:lnTo>
                <a:cubicBezTo>
                  <a:pt x="5496497" y="3122905"/>
                  <a:pt x="5493953" y="3122792"/>
                  <a:pt x="5492228" y="3122486"/>
                </a:cubicBezTo>
                <a:lnTo>
                  <a:pt x="5492044" y="3122342"/>
                </a:lnTo>
                <a:lnTo>
                  <a:pt x="5484386" y="3122347"/>
                </a:lnTo>
                <a:cubicBezTo>
                  <a:pt x="5471420" y="3122670"/>
                  <a:pt x="5458764" y="3123280"/>
                  <a:pt x="5446679" y="3124105"/>
                </a:cubicBezTo>
                <a:cubicBezTo>
                  <a:pt x="5437659" y="3116107"/>
                  <a:pt x="5392392" y="3123709"/>
                  <a:pt x="5399188" y="3109418"/>
                </a:cubicBezTo>
                <a:cubicBezTo>
                  <a:pt x="5382948" y="3110102"/>
                  <a:pt x="5372407" y="3115781"/>
                  <a:pt x="5379117" y="3106482"/>
                </a:cubicBezTo>
                <a:cubicBezTo>
                  <a:pt x="5373809" y="3106435"/>
                  <a:pt x="5370660" y="3105521"/>
                  <a:pt x="5368499" y="3104181"/>
                </a:cubicBezTo>
                <a:lnTo>
                  <a:pt x="5367902" y="3103566"/>
                </a:lnTo>
                <a:lnTo>
                  <a:pt x="5331747" y="3105319"/>
                </a:lnTo>
                <a:lnTo>
                  <a:pt x="5327095" y="3104450"/>
                </a:lnTo>
                <a:lnTo>
                  <a:pt x="5303337" y="3107003"/>
                </a:lnTo>
                <a:lnTo>
                  <a:pt x="5291164" y="3107570"/>
                </a:lnTo>
                <a:lnTo>
                  <a:pt x="5287515" y="3109282"/>
                </a:lnTo>
                <a:cubicBezTo>
                  <a:pt x="5283689" y="3110269"/>
                  <a:pt x="5278356" y="3110573"/>
                  <a:pt x="5269654" y="3109330"/>
                </a:cubicBezTo>
                <a:lnTo>
                  <a:pt x="5267681" y="3108752"/>
                </a:lnTo>
                <a:lnTo>
                  <a:pt x="5252655" y="3110969"/>
                </a:lnTo>
                <a:cubicBezTo>
                  <a:pt x="5247766" y="3112062"/>
                  <a:pt x="5243369" y="3113511"/>
                  <a:pt x="5239703" y="3115460"/>
                </a:cubicBezTo>
                <a:cubicBezTo>
                  <a:pt x="5191311" y="3102811"/>
                  <a:pt x="5142849" y="3111324"/>
                  <a:pt x="5088947" y="3107634"/>
                </a:cubicBezTo>
                <a:cubicBezTo>
                  <a:pt x="5027989" y="3108214"/>
                  <a:pt x="4985627" y="3110432"/>
                  <a:pt x="4945514" y="3110162"/>
                </a:cubicBezTo>
                <a:cubicBezTo>
                  <a:pt x="4926678" y="3111245"/>
                  <a:pt x="4789238" y="3111826"/>
                  <a:pt x="4800559" y="3106010"/>
                </a:cubicBezTo>
                <a:cubicBezTo>
                  <a:pt x="4742239" y="3117333"/>
                  <a:pt x="4708324" y="3101468"/>
                  <a:pt x="4643642" y="3105351"/>
                </a:cubicBezTo>
                <a:cubicBezTo>
                  <a:pt x="4610808" y="3089712"/>
                  <a:pt x="4627845" y="3103743"/>
                  <a:pt x="4592107" y="3099840"/>
                </a:cubicBezTo>
                <a:cubicBezTo>
                  <a:pt x="4600157" y="3113506"/>
                  <a:pt x="4549287" y="3090911"/>
                  <a:pt x="4545249" y="3105899"/>
                </a:cubicBezTo>
                <a:cubicBezTo>
                  <a:pt x="4538872" y="3104716"/>
                  <a:pt x="4532825" y="3103094"/>
                  <a:pt x="4526782" y="3101355"/>
                </a:cubicBezTo>
                <a:lnTo>
                  <a:pt x="4523614" y="3100453"/>
                </a:lnTo>
                <a:lnTo>
                  <a:pt x="4510579" y="3099442"/>
                </a:lnTo>
                <a:lnTo>
                  <a:pt x="4507348" y="3095901"/>
                </a:lnTo>
                <a:lnTo>
                  <a:pt x="4348949" y="3090220"/>
                </a:lnTo>
                <a:cubicBezTo>
                  <a:pt x="4335046" y="3092487"/>
                  <a:pt x="4290056" y="3092155"/>
                  <a:pt x="4280362" y="3087618"/>
                </a:cubicBezTo>
                <a:cubicBezTo>
                  <a:pt x="4270739" y="3086627"/>
                  <a:pt x="4260237" y="3088220"/>
                  <a:pt x="4254634" y="3083366"/>
                </a:cubicBezTo>
                <a:cubicBezTo>
                  <a:pt x="4233731" y="3080512"/>
                  <a:pt x="4185859" y="3073948"/>
                  <a:pt x="4154942" y="3070490"/>
                </a:cubicBezTo>
                <a:cubicBezTo>
                  <a:pt x="4138280" y="3076599"/>
                  <a:pt x="4112117" y="3064194"/>
                  <a:pt x="4069131" y="3062612"/>
                </a:cubicBezTo>
                <a:cubicBezTo>
                  <a:pt x="4050897" y="3069679"/>
                  <a:pt x="4040160" y="3061449"/>
                  <a:pt x="4005249" y="3070810"/>
                </a:cubicBezTo>
                <a:cubicBezTo>
                  <a:pt x="4003818" y="3069842"/>
                  <a:pt x="4002032" y="3068943"/>
                  <a:pt x="3999945" y="3068139"/>
                </a:cubicBezTo>
                <a:cubicBezTo>
                  <a:pt x="3987818" y="3063468"/>
                  <a:pt x="3968381" y="3062958"/>
                  <a:pt x="3956529" y="3067000"/>
                </a:cubicBezTo>
                <a:cubicBezTo>
                  <a:pt x="3900898" y="3079382"/>
                  <a:pt x="3850463" y="3077929"/>
                  <a:pt x="3803031" y="3079823"/>
                </a:cubicBezTo>
                <a:cubicBezTo>
                  <a:pt x="3749421" y="3080464"/>
                  <a:pt x="3785521" y="3065630"/>
                  <a:pt x="3718229" y="3077134"/>
                </a:cubicBezTo>
                <a:cubicBezTo>
                  <a:pt x="3711244" y="3071611"/>
                  <a:pt x="3702770" y="3071184"/>
                  <a:pt x="3688357" y="3073468"/>
                </a:cubicBezTo>
                <a:cubicBezTo>
                  <a:pt x="3662326" y="3073378"/>
                  <a:pt x="3664937" y="3059899"/>
                  <a:pt x="3638298" y="3067494"/>
                </a:cubicBezTo>
                <a:cubicBezTo>
                  <a:pt x="3643333" y="3060328"/>
                  <a:pt x="3589079" y="3063658"/>
                  <a:pt x="3601443" y="3056355"/>
                </a:cubicBezTo>
                <a:cubicBezTo>
                  <a:pt x="3584797" y="3049384"/>
                  <a:pt x="3575923" y="3060108"/>
                  <a:pt x="3559361" y="3054005"/>
                </a:cubicBezTo>
                <a:cubicBezTo>
                  <a:pt x="3540444" y="3052269"/>
                  <a:pt x="3569896" y="3061996"/>
                  <a:pt x="3548859" y="3062094"/>
                </a:cubicBezTo>
                <a:cubicBezTo>
                  <a:pt x="3523419" y="3060901"/>
                  <a:pt x="3522848" y="3074222"/>
                  <a:pt x="3504082" y="3056779"/>
                </a:cubicBezTo>
                <a:lnTo>
                  <a:pt x="3436234" y="3047769"/>
                </a:lnTo>
                <a:cubicBezTo>
                  <a:pt x="3420764" y="3051629"/>
                  <a:pt x="3408644" y="3049227"/>
                  <a:pt x="3396914" y="3044803"/>
                </a:cubicBezTo>
                <a:cubicBezTo>
                  <a:pt x="3361398" y="3044955"/>
                  <a:pt x="3329425" y="3037856"/>
                  <a:pt x="3289720" y="3034278"/>
                </a:cubicBezTo>
                <a:cubicBezTo>
                  <a:pt x="3246348" y="3037943"/>
                  <a:pt x="3224942" y="3025667"/>
                  <a:pt x="3182509" y="3021890"/>
                </a:cubicBezTo>
                <a:cubicBezTo>
                  <a:pt x="3139731" y="3031583"/>
                  <a:pt x="3155749" y="3004773"/>
                  <a:pt x="3119879" y="3004134"/>
                </a:cubicBezTo>
                <a:cubicBezTo>
                  <a:pt x="3060941" y="3012153"/>
                  <a:pt x="3121880" y="2995117"/>
                  <a:pt x="3031656" y="2995077"/>
                </a:cubicBezTo>
                <a:cubicBezTo>
                  <a:pt x="3026453" y="2996603"/>
                  <a:pt x="3015685" y="2994367"/>
                  <a:pt x="3017018" y="2992034"/>
                </a:cubicBezTo>
                <a:cubicBezTo>
                  <a:pt x="2997245" y="2992118"/>
                  <a:pt x="2941342" y="2976346"/>
                  <a:pt x="2913012" y="2978042"/>
                </a:cubicBezTo>
                <a:cubicBezTo>
                  <a:pt x="2858481" y="2969139"/>
                  <a:pt x="2831094" y="2979433"/>
                  <a:pt x="2791382" y="2975899"/>
                </a:cubicBezTo>
                <a:cubicBezTo>
                  <a:pt x="2745836" y="2966063"/>
                  <a:pt x="2719288" y="2957529"/>
                  <a:pt x="2639738" y="2936567"/>
                </a:cubicBezTo>
                <a:lnTo>
                  <a:pt x="2369741" y="2876435"/>
                </a:lnTo>
                <a:cubicBezTo>
                  <a:pt x="2269614" y="2832081"/>
                  <a:pt x="2140023" y="2856176"/>
                  <a:pt x="2078755" y="2852909"/>
                </a:cubicBezTo>
                <a:cubicBezTo>
                  <a:pt x="2053362" y="2866100"/>
                  <a:pt x="2032778" y="2851474"/>
                  <a:pt x="2002128" y="2856835"/>
                </a:cubicBezTo>
                <a:cubicBezTo>
                  <a:pt x="1933939" y="2859736"/>
                  <a:pt x="1866254" y="2874726"/>
                  <a:pt x="1777746" y="2864566"/>
                </a:cubicBezTo>
                <a:cubicBezTo>
                  <a:pt x="1737851" y="2905864"/>
                  <a:pt x="1634115" y="2880970"/>
                  <a:pt x="1549425" y="2904556"/>
                </a:cubicBezTo>
                <a:cubicBezTo>
                  <a:pt x="1500265" y="2909373"/>
                  <a:pt x="1423030" y="2888862"/>
                  <a:pt x="1405992" y="2911144"/>
                </a:cubicBezTo>
                <a:cubicBezTo>
                  <a:pt x="1383494" y="2897507"/>
                  <a:pt x="1362438" y="2919536"/>
                  <a:pt x="1337848" y="2921491"/>
                </a:cubicBezTo>
                <a:cubicBezTo>
                  <a:pt x="1318218" y="2912820"/>
                  <a:pt x="1308478" y="2920319"/>
                  <a:pt x="1290645" y="2921985"/>
                </a:cubicBezTo>
                <a:cubicBezTo>
                  <a:pt x="1282569" y="2916637"/>
                  <a:pt x="1267476" y="2916916"/>
                  <a:pt x="1262341" y="2923190"/>
                </a:cubicBezTo>
                <a:cubicBezTo>
                  <a:pt x="1269627" y="2937654"/>
                  <a:pt x="1217209" y="2930439"/>
                  <a:pt x="1213314" y="2940415"/>
                </a:cubicBezTo>
                <a:cubicBezTo>
                  <a:pt x="1182890" y="2942495"/>
                  <a:pt x="1050782" y="2929830"/>
                  <a:pt x="1028405" y="2945799"/>
                </a:cubicBezTo>
                <a:cubicBezTo>
                  <a:pt x="966896" y="2953381"/>
                  <a:pt x="877997" y="2927977"/>
                  <a:pt x="851857" y="2928423"/>
                </a:cubicBezTo>
                <a:cubicBezTo>
                  <a:pt x="825919" y="2899251"/>
                  <a:pt x="699677" y="2976135"/>
                  <a:pt x="588681" y="2977769"/>
                </a:cubicBezTo>
                <a:cubicBezTo>
                  <a:pt x="573724" y="2974953"/>
                  <a:pt x="565729" y="2974991"/>
                  <a:pt x="561717" y="2981641"/>
                </a:cubicBezTo>
                <a:cubicBezTo>
                  <a:pt x="532860" y="2985482"/>
                  <a:pt x="475932" y="2991762"/>
                  <a:pt x="415541" y="3000819"/>
                </a:cubicBezTo>
                <a:cubicBezTo>
                  <a:pt x="370154" y="3008289"/>
                  <a:pt x="146634" y="3001788"/>
                  <a:pt x="86183" y="3009699"/>
                </a:cubicBezTo>
                <a:lnTo>
                  <a:pt x="0" y="3044978"/>
                </a:lnTo>
                <a:close/>
              </a:path>
            </a:pathLst>
          </a:custGeom>
        </p:spPr>
      </p:pic>
      <p:sp>
        <p:nvSpPr>
          <p:cNvPr id="3" name="Tijdelijke aanduiding voor inhoud 2">
            <a:extLst>
              <a:ext uri="{FF2B5EF4-FFF2-40B4-BE49-F238E27FC236}">
                <a16:creationId xmlns:a16="http://schemas.microsoft.com/office/drawing/2014/main" id="{6C7233C8-87BF-4081-A09B-67DC1ED7F684}"/>
              </a:ext>
            </a:extLst>
          </p:cNvPr>
          <p:cNvSpPr>
            <a:spLocks noGrp="1"/>
          </p:cNvSpPr>
          <p:nvPr>
            <p:ph idx="1"/>
          </p:nvPr>
        </p:nvSpPr>
        <p:spPr>
          <a:xfrm>
            <a:off x="6096000" y="3703975"/>
            <a:ext cx="5257800" cy="2398713"/>
          </a:xfrm>
        </p:spPr>
        <p:txBody>
          <a:bodyPr anchor="ctr">
            <a:normAutofit/>
          </a:bodyPr>
          <a:lstStyle/>
          <a:p>
            <a:r>
              <a:rPr lang="nl-BE" sz="2000"/>
              <a:t>LLB/GOK samenwerking</a:t>
            </a:r>
          </a:p>
          <a:p>
            <a:r>
              <a:rPr lang="nl-BE" sz="2000"/>
              <a:t>LLB/GOK = schoolbeleid</a:t>
            </a:r>
          </a:p>
        </p:txBody>
      </p:sp>
    </p:spTree>
    <p:extLst>
      <p:ext uri="{BB962C8B-B14F-4D97-AF65-F5344CB8AC3E}">
        <p14:creationId xmlns:p14="http://schemas.microsoft.com/office/powerpoint/2010/main" val="30353275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etenschappelijk onderzoek met microscoop | Gratis Foto">
            <a:extLst>
              <a:ext uri="{FF2B5EF4-FFF2-40B4-BE49-F238E27FC236}">
                <a16:creationId xmlns:a16="http://schemas.microsoft.com/office/drawing/2014/main" id="{F50B582D-5A80-42C4-90F6-4FF61F509757}"/>
              </a:ext>
            </a:extLst>
          </p:cNvPr>
          <p:cNvPicPr>
            <a:picLocks noGrp="1" noChangeAspect="1" noChangeArrowheads="1"/>
          </p:cNvPicPr>
          <p:nvPr>
            <p:ph type="pic" sz="quarter" idx="10"/>
          </p:nvPr>
        </p:nvPicPr>
        <p:blipFill rotWithShape="1">
          <a:blip r:embed="rId2">
            <a:extLst>
              <a:ext uri="{28A0092B-C50C-407E-A947-70E740481C1C}">
                <a14:useLocalDpi xmlns:a14="http://schemas.microsoft.com/office/drawing/2010/main" val="0"/>
              </a:ext>
            </a:extLst>
          </a:blip>
          <a:srcRect l="4629"/>
          <a:stretch/>
        </p:blipFill>
        <p:spPr bwMode="auto">
          <a:xfrm>
            <a:off x="6959600" y="10"/>
            <a:ext cx="5232399" cy="6857989"/>
          </a:xfrm>
          <a:prstGeom prst="rect">
            <a:avLst/>
          </a:prstGeom>
          <a:solidFill>
            <a:srgbClr val="FFFFFF"/>
          </a:solidFill>
        </p:spPr>
      </p:pic>
      <p:sp>
        <p:nvSpPr>
          <p:cNvPr id="3" name="Titel 2">
            <a:extLst>
              <a:ext uri="{FF2B5EF4-FFF2-40B4-BE49-F238E27FC236}">
                <a16:creationId xmlns:a16="http://schemas.microsoft.com/office/drawing/2014/main" id="{773AF012-17C3-4769-9EBD-D9EAF9FDA257}"/>
              </a:ext>
            </a:extLst>
          </p:cNvPr>
          <p:cNvSpPr>
            <a:spLocks noGrp="1"/>
          </p:cNvSpPr>
          <p:nvPr>
            <p:ph type="title"/>
          </p:nvPr>
        </p:nvSpPr>
        <p:spPr>
          <a:xfrm>
            <a:off x="434622" y="365126"/>
            <a:ext cx="6025512" cy="1965564"/>
          </a:xfrm>
        </p:spPr>
        <p:txBody>
          <a:bodyPr anchor="ctr">
            <a:normAutofit/>
          </a:bodyPr>
          <a:lstStyle/>
          <a:p>
            <a:r>
              <a:rPr lang="en-US" err="1"/>
              <a:t>Wetenschappelijke</a:t>
            </a:r>
            <a:r>
              <a:rPr lang="en-US"/>
              <a:t> </a:t>
            </a:r>
            <a:r>
              <a:rPr lang="en-US" err="1"/>
              <a:t>onderbouwde</a:t>
            </a:r>
            <a:r>
              <a:rPr lang="en-US"/>
              <a:t> </a:t>
            </a:r>
            <a:r>
              <a:rPr lang="en-US" err="1"/>
              <a:t>interventies</a:t>
            </a:r>
            <a:endParaRPr lang="nl-BE"/>
          </a:p>
        </p:txBody>
      </p:sp>
      <p:sp>
        <p:nvSpPr>
          <p:cNvPr id="71" name="Text Placeholder 3">
            <a:extLst>
              <a:ext uri="{FF2B5EF4-FFF2-40B4-BE49-F238E27FC236}">
                <a16:creationId xmlns:a16="http://schemas.microsoft.com/office/drawing/2014/main" id="{A60A4A0C-1753-4819-8773-3D3F555B0734}"/>
              </a:ext>
            </a:extLst>
          </p:cNvPr>
          <p:cNvSpPr>
            <a:spLocks noGrp="1"/>
          </p:cNvSpPr>
          <p:nvPr>
            <p:ph type="body" sz="quarter" idx="11"/>
          </p:nvPr>
        </p:nvSpPr>
        <p:spPr>
          <a:xfrm>
            <a:off x="434622" y="2506904"/>
            <a:ext cx="6341096" cy="914400"/>
          </a:xfrm>
        </p:spPr>
        <p:txBody>
          <a:bodyPr/>
          <a:lstStyle/>
          <a:p>
            <a:endParaRPr lang="en-US"/>
          </a:p>
        </p:txBody>
      </p:sp>
    </p:spTree>
    <p:extLst>
      <p:ext uri="{BB962C8B-B14F-4D97-AF65-F5344CB8AC3E}">
        <p14:creationId xmlns:p14="http://schemas.microsoft.com/office/powerpoint/2010/main" val="37613561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Een aantal vaststellingen</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a:solidFill>
                  <a:schemeClr val="tx1"/>
                </a:solidFill>
                <a:latin typeface="Flanders Art Sans"/>
              </a:rPr>
              <a:t>Een goed GOK-beleid kan resultaten boeken!</a:t>
            </a:r>
          </a:p>
          <a:p>
            <a:pPr marL="457200" indent="-457200">
              <a:buFont typeface="Arial" panose="020B0604020202020204" pitchFamily="34" charset="0"/>
              <a:buChar char="•"/>
            </a:pPr>
            <a:r>
              <a:rPr lang="nl-BE" sz="2800">
                <a:solidFill>
                  <a:schemeClr val="tx1"/>
                </a:solidFill>
                <a:latin typeface="Flanders Art Sans"/>
              </a:rPr>
              <a:t>Niet één interventie, maar jarenlang volgehouden inspanning van een schoolteam</a:t>
            </a:r>
          </a:p>
          <a:p>
            <a:pPr marL="457200" indent="-457200">
              <a:buFont typeface="Arial" panose="020B0604020202020204" pitchFamily="34" charset="0"/>
              <a:buChar char="•"/>
            </a:pPr>
            <a:r>
              <a:rPr lang="nl-BE" sz="2800">
                <a:solidFill>
                  <a:schemeClr val="tx1"/>
                </a:solidFill>
                <a:latin typeface="Flanders Art Sans"/>
              </a:rPr>
              <a:t>Pedagogisch-didactische aanpak van verschillen in leerprestaties = zeker! Maar ook ruimer schoolbeleid nodig rond gelijke onderwijskansen </a:t>
            </a:r>
          </a:p>
          <a:p>
            <a:endParaRPr lang="nl-BE" sz="2800">
              <a:solidFill>
                <a:schemeClr val="tx1"/>
              </a:solidFill>
              <a:latin typeface="Flanders Art Sans"/>
            </a:endParaRPr>
          </a:p>
          <a:p>
            <a:endParaRPr lang="nl-BE" sz="2800">
              <a:solidFill>
                <a:schemeClr val="tx1"/>
              </a:solidFill>
              <a:latin typeface="Flanders Art Sans"/>
            </a:endParaRPr>
          </a:p>
        </p:txBody>
      </p:sp>
      <p:sp>
        <p:nvSpPr>
          <p:cNvPr id="4" name="Titel 3"/>
          <p:cNvSpPr>
            <a:spLocks noGrp="1"/>
          </p:cNvSpPr>
          <p:nvPr>
            <p:ph type="ctrTitle"/>
          </p:nvPr>
        </p:nvSpPr>
        <p:spPr>
          <a:xfrm>
            <a:off x="211664" y="929041"/>
            <a:ext cx="10933664" cy="925160"/>
          </a:xfrm>
        </p:spPr>
        <p:txBody>
          <a:bodyPr>
            <a:normAutofit/>
          </a:bodyPr>
          <a:lstStyle/>
          <a:p>
            <a:r>
              <a:rPr lang="nl-BE"/>
              <a:t>Gelijke onderwijskansen</a:t>
            </a:r>
          </a:p>
        </p:txBody>
      </p:sp>
    </p:spTree>
    <p:extLst>
      <p:ext uri="{BB962C8B-B14F-4D97-AF65-F5344CB8AC3E}">
        <p14:creationId xmlns:p14="http://schemas.microsoft.com/office/powerpoint/2010/main" val="522293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Wetenschappelijk onderbouwde interventies</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a:solidFill>
                  <a:schemeClr val="tx1"/>
                </a:solidFill>
                <a:latin typeface="Flanders Art Sans"/>
              </a:rPr>
              <a:t>Doelgerichte differentiatie</a:t>
            </a:r>
          </a:p>
          <a:p>
            <a:pPr marL="457200" indent="-457200">
              <a:buFont typeface="Arial" panose="020B0604020202020204" pitchFamily="34" charset="0"/>
              <a:buChar char="•"/>
            </a:pPr>
            <a:r>
              <a:rPr lang="nl-BE" sz="2800">
                <a:solidFill>
                  <a:schemeClr val="tx1"/>
                </a:solidFill>
                <a:latin typeface="Flanders Art Sans"/>
              </a:rPr>
              <a:t>Co-gestuurd en sociaal gestuurd leren (“samen leren”)</a:t>
            </a:r>
          </a:p>
          <a:p>
            <a:pPr marL="457200" indent="-457200">
              <a:buFont typeface="Arial" panose="020B0604020202020204" pitchFamily="34" charset="0"/>
              <a:buChar char="•"/>
            </a:pPr>
            <a:r>
              <a:rPr lang="nl-BE" sz="2800">
                <a:solidFill>
                  <a:schemeClr val="tx1"/>
                </a:solidFill>
                <a:latin typeface="Flanders Art Sans"/>
              </a:rPr>
              <a:t>Hoge verwachtingen en open leerpotentieel</a:t>
            </a:r>
          </a:p>
          <a:p>
            <a:pPr marL="457200" indent="-457200">
              <a:buFont typeface="Arial" panose="020B0604020202020204" pitchFamily="34" charset="0"/>
              <a:buChar char="•"/>
            </a:pPr>
            <a:r>
              <a:rPr lang="nl-BE" sz="2800">
                <a:solidFill>
                  <a:schemeClr val="tx1"/>
                </a:solidFill>
                <a:latin typeface="Flanders Art Sans"/>
              </a:rPr>
              <a:t>Deskundigheid rond meertaligheid en diversiteit verhogen</a:t>
            </a:r>
          </a:p>
          <a:p>
            <a:pPr marL="457200" indent="-457200">
              <a:buFont typeface="Arial" panose="020B0604020202020204" pitchFamily="34" charset="0"/>
              <a:buChar char="•"/>
            </a:pPr>
            <a:r>
              <a:rPr lang="nl-BE" sz="2800">
                <a:solidFill>
                  <a:schemeClr val="tx1"/>
                </a:solidFill>
                <a:latin typeface="Flanders Art Sans"/>
              </a:rPr>
              <a:t>Belang van betrokkenheid in brede zin</a:t>
            </a:r>
          </a:p>
          <a:p>
            <a:pPr marL="457200" indent="-457200">
              <a:buFont typeface="Arial" panose="020B0604020202020204" pitchFamily="34" charset="0"/>
              <a:buChar char="•"/>
            </a:pPr>
            <a:endParaRPr lang="nl-BE" sz="2800">
              <a:solidFill>
                <a:schemeClr val="tx1"/>
              </a:solidFill>
              <a:latin typeface="Flanders Art Sans"/>
            </a:endParaRPr>
          </a:p>
          <a:p>
            <a:endParaRPr lang="nl-BE" sz="2800">
              <a:solidFill>
                <a:schemeClr val="tx1"/>
              </a:solidFill>
              <a:latin typeface="Flanders Art Sans"/>
            </a:endParaRPr>
          </a:p>
          <a:p>
            <a:endParaRPr lang="nl-BE" sz="2800">
              <a:solidFill>
                <a:schemeClr val="tx1"/>
              </a:solidFill>
              <a:latin typeface="Flanders Art Sans"/>
            </a:endParaRPr>
          </a:p>
        </p:txBody>
      </p:sp>
      <p:sp>
        <p:nvSpPr>
          <p:cNvPr id="4" name="Titel 3"/>
          <p:cNvSpPr>
            <a:spLocks noGrp="1"/>
          </p:cNvSpPr>
          <p:nvPr>
            <p:ph type="ctrTitle"/>
          </p:nvPr>
        </p:nvSpPr>
        <p:spPr>
          <a:xfrm>
            <a:off x="211664" y="929041"/>
            <a:ext cx="10933664" cy="925160"/>
          </a:xfrm>
        </p:spPr>
        <p:txBody>
          <a:bodyPr>
            <a:normAutofit/>
          </a:bodyPr>
          <a:lstStyle/>
          <a:p>
            <a:r>
              <a:rPr lang="nl-BE"/>
              <a:t>Gelijke onderwijskansen</a:t>
            </a:r>
          </a:p>
        </p:txBody>
      </p:sp>
    </p:spTree>
    <p:extLst>
      <p:ext uri="{BB962C8B-B14F-4D97-AF65-F5344CB8AC3E}">
        <p14:creationId xmlns:p14="http://schemas.microsoft.com/office/powerpoint/2010/main" val="15909328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Wetenschappelijk onderbouwde interventies</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lnSpcReduction="10000"/>
          </a:bodyPr>
          <a:lstStyle/>
          <a:p>
            <a:pPr marL="457200" indent="-457200">
              <a:buFont typeface="Arial" panose="020B0604020202020204" pitchFamily="34" charset="0"/>
              <a:buChar char="•"/>
            </a:pPr>
            <a:r>
              <a:rPr lang="nl-BE" sz="2800">
                <a:solidFill>
                  <a:schemeClr val="tx1"/>
                </a:solidFill>
                <a:latin typeface="Flanders Art Sans"/>
              </a:rPr>
              <a:t>Sociaal kwetsbare leerlingen hebben baat bij individuele, gedifferentieerde ondersteuning vanaf begin schooltraject;</a:t>
            </a:r>
          </a:p>
          <a:p>
            <a:pPr marL="457200" indent="-457200">
              <a:buFont typeface="Arial" panose="020B0604020202020204" pitchFamily="34" charset="0"/>
              <a:buChar char="•"/>
            </a:pPr>
            <a:r>
              <a:rPr lang="nl-BE" sz="2800">
                <a:solidFill>
                  <a:schemeClr val="tx1"/>
                </a:solidFill>
                <a:latin typeface="Flanders Art Sans"/>
              </a:rPr>
              <a:t>Die ondersteuning is het meest effectief </a:t>
            </a:r>
            <a:r>
              <a:rPr lang="nl-BE" sz="2800" i="1">
                <a:solidFill>
                  <a:schemeClr val="tx1"/>
                </a:solidFill>
                <a:latin typeface="Flanders Art Sans"/>
              </a:rPr>
              <a:t>in de klas;</a:t>
            </a:r>
          </a:p>
          <a:p>
            <a:pPr marL="457200" indent="-457200">
              <a:buFont typeface="Arial" panose="020B0604020202020204" pitchFamily="34" charset="0"/>
              <a:buChar char="•"/>
            </a:pPr>
            <a:r>
              <a:rPr lang="nl-BE" sz="2800">
                <a:solidFill>
                  <a:schemeClr val="tx1"/>
                </a:solidFill>
                <a:latin typeface="Flanders Art Sans"/>
              </a:rPr>
              <a:t>Remediëring buiten schooluren/extra curriculaire activiteiten = minder effectief</a:t>
            </a:r>
          </a:p>
          <a:p>
            <a:pPr marL="457200" indent="-457200">
              <a:buFont typeface="Arial" panose="020B0604020202020204" pitchFamily="34" charset="0"/>
              <a:buChar char="•"/>
            </a:pPr>
            <a:r>
              <a:rPr lang="nl-BE" sz="2800">
                <a:solidFill>
                  <a:schemeClr val="tx1"/>
                </a:solidFill>
                <a:latin typeface="Flanders Art Sans"/>
              </a:rPr>
              <a:t>Kerndoelen niet uit oog verliezen</a:t>
            </a:r>
          </a:p>
          <a:p>
            <a:pPr marL="457200" indent="-457200">
              <a:buFont typeface="Arial" panose="020B0604020202020204" pitchFamily="34" charset="0"/>
              <a:buChar char="•"/>
            </a:pPr>
            <a:r>
              <a:rPr lang="nl-BE" sz="2800">
                <a:solidFill>
                  <a:schemeClr val="tx1"/>
                </a:solidFill>
                <a:latin typeface="Flanders Art Sans"/>
              </a:rPr>
              <a:t>Verbinding </a:t>
            </a:r>
            <a:r>
              <a:rPr lang="nl-BE" sz="2800" err="1">
                <a:solidFill>
                  <a:schemeClr val="tx1"/>
                </a:solidFill>
                <a:latin typeface="Flanders Art Sans"/>
              </a:rPr>
              <a:t>binnenklasdifferentiatie</a:t>
            </a:r>
            <a:r>
              <a:rPr lang="nl-BE" sz="2800">
                <a:solidFill>
                  <a:schemeClr val="tx1"/>
                </a:solidFill>
                <a:latin typeface="Flanders Art Sans"/>
              </a:rPr>
              <a:t> met “teaching up”: differentiatie is effectief op voorwaarde dat leerkrachten bewust vertrekken van verwachting dat leerlingen hun grenzen kunnen en zullen verleggen</a:t>
            </a:r>
          </a:p>
        </p:txBody>
      </p:sp>
      <p:sp>
        <p:nvSpPr>
          <p:cNvPr id="4" name="Titel 3"/>
          <p:cNvSpPr>
            <a:spLocks noGrp="1"/>
          </p:cNvSpPr>
          <p:nvPr>
            <p:ph type="ctrTitle"/>
          </p:nvPr>
        </p:nvSpPr>
        <p:spPr>
          <a:xfrm>
            <a:off x="211664" y="929041"/>
            <a:ext cx="10933664" cy="925160"/>
          </a:xfrm>
        </p:spPr>
        <p:txBody>
          <a:bodyPr>
            <a:normAutofit/>
          </a:bodyPr>
          <a:lstStyle/>
          <a:p>
            <a:r>
              <a:rPr lang="nl-BE"/>
              <a:t>Doelgerichte differentiatie</a:t>
            </a:r>
          </a:p>
        </p:txBody>
      </p:sp>
    </p:spTree>
    <p:extLst>
      <p:ext uri="{BB962C8B-B14F-4D97-AF65-F5344CB8AC3E}">
        <p14:creationId xmlns:p14="http://schemas.microsoft.com/office/powerpoint/2010/main" val="937901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Wetenschappelijk onderbouwde interventies</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a:solidFill>
                  <a:schemeClr val="tx1"/>
                </a:solidFill>
                <a:latin typeface="Flanders Art Sans"/>
              </a:rPr>
              <a:t>Bewezen methode in divers effectiviteitsonderzoek;</a:t>
            </a:r>
          </a:p>
          <a:p>
            <a:pPr marL="457200" indent="-457200">
              <a:buFont typeface="Arial" panose="020B0604020202020204" pitchFamily="34" charset="0"/>
              <a:buChar char="•"/>
            </a:pPr>
            <a:r>
              <a:rPr lang="nl-BE" sz="2800">
                <a:solidFill>
                  <a:schemeClr val="tx1"/>
                </a:solidFill>
                <a:latin typeface="Flanders Art Sans"/>
              </a:rPr>
              <a:t>Effecten van samenwerkend leren op rekenen/wiskunde (allerhoogst effect voor breuken) en zaakvakken, maar ook voor begrijpend lezen;</a:t>
            </a:r>
          </a:p>
          <a:p>
            <a:pPr marL="457200" indent="-457200">
              <a:buFont typeface="Arial" panose="020B0604020202020204" pitchFamily="34" charset="0"/>
              <a:buChar char="•"/>
            </a:pPr>
            <a:r>
              <a:rPr lang="nl-BE" sz="2800">
                <a:solidFill>
                  <a:schemeClr val="tx1"/>
                </a:solidFill>
                <a:latin typeface="Flanders Art Sans"/>
              </a:rPr>
              <a:t>Verkleinen kloof tussen sterkere en zwakkere leerlingen;</a:t>
            </a:r>
          </a:p>
          <a:p>
            <a:pPr marL="457200" indent="-457200">
              <a:buFont typeface="Arial" panose="020B0604020202020204" pitchFamily="34" charset="0"/>
              <a:buChar char="•"/>
            </a:pPr>
            <a:r>
              <a:rPr lang="nl-BE" sz="2800">
                <a:solidFill>
                  <a:schemeClr val="tx1"/>
                </a:solidFill>
                <a:latin typeface="Flanders Art Sans"/>
              </a:rPr>
              <a:t>Creëert betrokkenheid bij leerlingen én positieve invloed op leerprestaties, persoonlijkheidsontwikkeling, sociale en emotionele ontwikkeling en metacognitie. Het stimuleert leren en brengt een veilig klimaat in groep en school.</a:t>
            </a:r>
          </a:p>
        </p:txBody>
      </p:sp>
      <p:sp>
        <p:nvSpPr>
          <p:cNvPr id="4" name="Titel 3"/>
          <p:cNvSpPr>
            <a:spLocks noGrp="1"/>
          </p:cNvSpPr>
          <p:nvPr>
            <p:ph type="ctrTitle"/>
          </p:nvPr>
        </p:nvSpPr>
        <p:spPr>
          <a:xfrm>
            <a:off x="211664" y="929041"/>
            <a:ext cx="10933664" cy="925160"/>
          </a:xfrm>
        </p:spPr>
        <p:txBody>
          <a:bodyPr>
            <a:normAutofit/>
          </a:bodyPr>
          <a:lstStyle/>
          <a:p>
            <a:r>
              <a:rPr lang="nl-BE"/>
              <a:t>Co-gestuurd en sociaal gestuurd leren</a:t>
            </a:r>
          </a:p>
        </p:txBody>
      </p:sp>
    </p:spTree>
    <p:extLst>
      <p:ext uri="{BB962C8B-B14F-4D97-AF65-F5344CB8AC3E}">
        <p14:creationId xmlns:p14="http://schemas.microsoft.com/office/powerpoint/2010/main" val="7840758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Wetenschappelijk onderbouwde interventies</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Autofit/>
          </a:bodyPr>
          <a:lstStyle/>
          <a:p>
            <a:pPr marL="457200" indent="-457200">
              <a:buFont typeface="Arial" panose="020B0604020202020204" pitchFamily="34" charset="0"/>
              <a:buChar char="•"/>
            </a:pPr>
            <a:r>
              <a:rPr lang="nl-BE" sz="1800">
                <a:solidFill>
                  <a:schemeClr val="tx1"/>
                </a:solidFill>
                <a:latin typeface="Flanders Art Sans"/>
              </a:rPr>
              <a:t>Onderzoek naar impact van verwachtingen van leerkrachten op ontwikkeling van leerlingen gaat terug tot jaren ’60 van 20</a:t>
            </a:r>
            <a:r>
              <a:rPr lang="nl-BE" sz="1800" baseline="30000">
                <a:solidFill>
                  <a:schemeClr val="tx1"/>
                </a:solidFill>
                <a:latin typeface="Flanders Art Sans"/>
              </a:rPr>
              <a:t>ste</a:t>
            </a:r>
            <a:r>
              <a:rPr lang="nl-BE" sz="1800">
                <a:solidFill>
                  <a:schemeClr val="tx1"/>
                </a:solidFill>
                <a:latin typeface="Flanders Art Sans"/>
              </a:rPr>
              <a:t> eeuw;</a:t>
            </a:r>
          </a:p>
          <a:p>
            <a:pPr marL="457200" indent="-457200">
              <a:buFont typeface="Arial" panose="020B0604020202020204" pitchFamily="34" charset="0"/>
              <a:buChar char="•"/>
            </a:pPr>
            <a:r>
              <a:rPr lang="nl-BE" sz="1800">
                <a:solidFill>
                  <a:schemeClr val="tx1"/>
                </a:solidFill>
                <a:latin typeface="Flanders Art Sans"/>
              </a:rPr>
              <a:t>“High </a:t>
            </a:r>
            <a:r>
              <a:rPr lang="nl-BE" sz="1800" err="1">
                <a:solidFill>
                  <a:schemeClr val="tx1"/>
                </a:solidFill>
                <a:latin typeface="Flanders Art Sans"/>
              </a:rPr>
              <a:t>expectations</a:t>
            </a:r>
            <a:r>
              <a:rPr lang="nl-BE" sz="1800">
                <a:solidFill>
                  <a:schemeClr val="tx1"/>
                </a:solidFill>
                <a:latin typeface="Flanders Art Sans"/>
              </a:rPr>
              <a:t> teacher”: welke kenmerken?</a:t>
            </a:r>
          </a:p>
          <a:p>
            <a:pPr marL="1143000" lvl="1" indent="-457200"/>
            <a:r>
              <a:rPr lang="nl-BE" sz="1800">
                <a:solidFill>
                  <a:schemeClr val="tx1"/>
                </a:solidFill>
                <a:latin typeface="Flanders Art Sans"/>
              </a:rPr>
              <a:t>Bewust werken aan warme relaties</a:t>
            </a:r>
          </a:p>
          <a:p>
            <a:pPr marL="1143000" lvl="1" indent="-457200"/>
            <a:r>
              <a:rPr lang="nl-BE" sz="1800">
                <a:solidFill>
                  <a:schemeClr val="tx1"/>
                </a:solidFill>
                <a:latin typeface="Flanders Art Sans"/>
              </a:rPr>
              <a:t>Geen lagere doelen voor bepaalde leerlingen/groepen;</a:t>
            </a:r>
          </a:p>
          <a:p>
            <a:pPr marL="1143000" lvl="1" indent="-457200"/>
            <a:r>
              <a:rPr lang="nl-BE" sz="1800">
                <a:solidFill>
                  <a:schemeClr val="tx1"/>
                </a:solidFill>
                <a:latin typeface="Flanders Art Sans"/>
              </a:rPr>
              <a:t>Gelijke kansen op beurt krijgen &amp; gelijkwaardige feedback;</a:t>
            </a:r>
          </a:p>
          <a:p>
            <a:pPr marL="1143000" lvl="1" indent="-457200"/>
            <a:r>
              <a:rPr lang="nl-BE" sz="1800">
                <a:solidFill>
                  <a:schemeClr val="tx1"/>
                </a:solidFill>
                <a:latin typeface="Flanders Art Sans"/>
              </a:rPr>
              <a:t>Kansen om fouten zelf te verbeteren;</a:t>
            </a:r>
          </a:p>
          <a:p>
            <a:pPr marL="1143000" lvl="1" indent="-457200"/>
            <a:r>
              <a:rPr lang="nl-BE" sz="1800">
                <a:solidFill>
                  <a:schemeClr val="tx1"/>
                </a:solidFill>
                <a:latin typeface="Flanders Art Sans"/>
              </a:rPr>
              <a:t>Meer tijd om zelfregulerende vaardigheden te ontwikkelen;</a:t>
            </a:r>
          </a:p>
          <a:p>
            <a:pPr marL="1143000" lvl="1" indent="-457200"/>
            <a:r>
              <a:rPr lang="nl-BE" sz="1800">
                <a:solidFill>
                  <a:schemeClr val="tx1"/>
                </a:solidFill>
                <a:latin typeface="Flanders Art Sans"/>
              </a:rPr>
              <a:t>Expliciet hogere verwachtingen rond waarin ze in staat zijn;</a:t>
            </a:r>
          </a:p>
          <a:p>
            <a:pPr marL="1143000" lvl="1" indent="-457200"/>
            <a:r>
              <a:rPr lang="nl-BE" sz="1800">
                <a:solidFill>
                  <a:schemeClr val="tx1"/>
                </a:solidFill>
                <a:latin typeface="Flanders Art Sans"/>
              </a:rPr>
              <a:t>Taak-, proces-, zelfregulatiegerichte feedback</a:t>
            </a:r>
          </a:p>
          <a:p>
            <a:pPr marL="1143000" lvl="1" indent="-457200"/>
            <a:r>
              <a:rPr lang="nl-BE" sz="1800">
                <a:solidFill>
                  <a:schemeClr val="tx1"/>
                </a:solidFill>
                <a:latin typeface="Flanders Art Sans"/>
              </a:rPr>
              <a:t>Aandacht non-verbale communicatie;</a:t>
            </a:r>
          </a:p>
          <a:p>
            <a:pPr marL="1143000" lvl="1" indent="-457200"/>
            <a:r>
              <a:rPr lang="nl-BE" sz="1800">
                <a:solidFill>
                  <a:schemeClr val="tx1"/>
                </a:solidFill>
                <a:latin typeface="Flanders Art Sans"/>
              </a:rPr>
              <a:t>Bewust zijn over hoe verwachtingen zich vormen.</a:t>
            </a:r>
          </a:p>
        </p:txBody>
      </p:sp>
      <p:sp>
        <p:nvSpPr>
          <p:cNvPr id="4" name="Titel 3"/>
          <p:cNvSpPr>
            <a:spLocks noGrp="1"/>
          </p:cNvSpPr>
          <p:nvPr>
            <p:ph type="ctrTitle"/>
          </p:nvPr>
        </p:nvSpPr>
        <p:spPr>
          <a:xfrm>
            <a:off x="211664" y="929041"/>
            <a:ext cx="10933664" cy="925160"/>
          </a:xfrm>
        </p:spPr>
        <p:txBody>
          <a:bodyPr>
            <a:normAutofit/>
          </a:bodyPr>
          <a:lstStyle/>
          <a:p>
            <a:r>
              <a:rPr lang="nl-BE"/>
              <a:t>Hoge verwachtingen</a:t>
            </a:r>
          </a:p>
        </p:txBody>
      </p:sp>
    </p:spTree>
    <p:extLst>
      <p:ext uri="{BB962C8B-B14F-4D97-AF65-F5344CB8AC3E}">
        <p14:creationId xmlns:p14="http://schemas.microsoft.com/office/powerpoint/2010/main" val="14799400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Wetenschappelijk onderbouwde interventies</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a:solidFill>
                  <a:schemeClr val="tx1"/>
                </a:solidFill>
                <a:latin typeface="Flanders Art Sans"/>
              </a:rPr>
              <a:t>Actief diversiteitsbeleid: waarderen thuisculturen, bevorderen in interculturele dialoog;</a:t>
            </a:r>
          </a:p>
          <a:p>
            <a:pPr marL="457200" indent="-457200">
              <a:buFont typeface="Arial" panose="020B0604020202020204" pitchFamily="34" charset="0"/>
              <a:buChar char="•"/>
            </a:pPr>
            <a:r>
              <a:rPr lang="nl-BE" sz="2800">
                <a:solidFill>
                  <a:schemeClr val="tx1"/>
                </a:solidFill>
                <a:latin typeface="Flanders Art Sans"/>
              </a:rPr>
              <a:t>Positieve gevolgen: </a:t>
            </a:r>
          </a:p>
          <a:p>
            <a:pPr marL="1143000" lvl="1" indent="-457200"/>
            <a:r>
              <a:rPr lang="nl-BE" sz="2800">
                <a:solidFill>
                  <a:schemeClr val="tx1"/>
                </a:solidFill>
                <a:latin typeface="Flanders Art Sans"/>
              </a:rPr>
              <a:t>sociale kloof verkleint gaandeweg;</a:t>
            </a:r>
          </a:p>
          <a:p>
            <a:pPr marL="1143000" lvl="1" indent="-457200"/>
            <a:r>
              <a:rPr lang="nl-BE" sz="2800">
                <a:solidFill>
                  <a:schemeClr val="tx1"/>
                </a:solidFill>
                <a:latin typeface="Flanders Art Sans"/>
              </a:rPr>
              <a:t>Grotere betrokkenheid van leerlingen met andere etnische afkomst;</a:t>
            </a:r>
          </a:p>
          <a:p>
            <a:pPr marL="1143000" lvl="1" indent="-457200"/>
            <a:r>
              <a:rPr lang="nl-BE" sz="2800">
                <a:solidFill>
                  <a:schemeClr val="tx1"/>
                </a:solidFill>
                <a:latin typeface="Flanders Art Sans"/>
              </a:rPr>
              <a:t>Meer leerwinst voor die leerlingen, maar ook voor alle leerlingen in het algemeen;</a:t>
            </a:r>
          </a:p>
        </p:txBody>
      </p:sp>
      <p:sp>
        <p:nvSpPr>
          <p:cNvPr id="4" name="Titel 3"/>
          <p:cNvSpPr>
            <a:spLocks noGrp="1"/>
          </p:cNvSpPr>
          <p:nvPr>
            <p:ph type="ctrTitle"/>
          </p:nvPr>
        </p:nvSpPr>
        <p:spPr>
          <a:xfrm>
            <a:off x="211664" y="929041"/>
            <a:ext cx="10933664" cy="925160"/>
          </a:xfrm>
        </p:spPr>
        <p:txBody>
          <a:bodyPr>
            <a:normAutofit/>
          </a:bodyPr>
          <a:lstStyle/>
          <a:p>
            <a:r>
              <a:rPr lang="nl-BE"/>
              <a:t>Actief diversiteitsbeleid</a:t>
            </a:r>
          </a:p>
        </p:txBody>
      </p:sp>
    </p:spTree>
    <p:extLst>
      <p:ext uri="{BB962C8B-B14F-4D97-AF65-F5344CB8AC3E}">
        <p14:creationId xmlns:p14="http://schemas.microsoft.com/office/powerpoint/2010/main" val="18841504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Wetenschappelijk onderbouwde interventies</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a:solidFill>
                  <a:schemeClr val="tx1"/>
                </a:solidFill>
                <a:latin typeface="Flanders Art Sans"/>
              </a:rPr>
              <a:t>Differentiatiepraktijken effectiever dan louter klassikaal werken als ze deel vormen van een bredere onderwijscontext of integraal programma waarin leerkrachten met elkaar, ouders, leerlingen en externe partners samenwerken;</a:t>
            </a:r>
          </a:p>
          <a:p>
            <a:pPr marL="457200" indent="-457200">
              <a:buFont typeface="Arial" panose="020B0604020202020204" pitchFamily="34" charset="0"/>
              <a:buChar char="•"/>
            </a:pPr>
            <a:r>
              <a:rPr lang="nl-BE" sz="2800">
                <a:solidFill>
                  <a:schemeClr val="tx1"/>
                </a:solidFill>
                <a:latin typeface="Flanders Art Sans"/>
              </a:rPr>
              <a:t>Ouderbetrokkenheid: gelijkwaardig partnerschap rond succesvolle schoolloopbaan van het kind.</a:t>
            </a:r>
          </a:p>
        </p:txBody>
      </p:sp>
      <p:sp>
        <p:nvSpPr>
          <p:cNvPr id="4" name="Titel 3"/>
          <p:cNvSpPr>
            <a:spLocks noGrp="1"/>
          </p:cNvSpPr>
          <p:nvPr>
            <p:ph type="ctrTitle"/>
          </p:nvPr>
        </p:nvSpPr>
        <p:spPr>
          <a:xfrm>
            <a:off x="211664" y="929041"/>
            <a:ext cx="10933664" cy="925160"/>
          </a:xfrm>
        </p:spPr>
        <p:txBody>
          <a:bodyPr>
            <a:normAutofit/>
          </a:bodyPr>
          <a:lstStyle/>
          <a:p>
            <a:r>
              <a:rPr lang="nl-BE"/>
              <a:t>Belang van betrokkenheid in brede zin</a:t>
            </a:r>
          </a:p>
        </p:txBody>
      </p:sp>
    </p:spTree>
    <p:extLst>
      <p:ext uri="{BB962C8B-B14F-4D97-AF65-F5344CB8AC3E}">
        <p14:creationId xmlns:p14="http://schemas.microsoft.com/office/powerpoint/2010/main" val="15750968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Wetenschappelijk onderzoeksresultaten</a:t>
            </a:r>
          </a:p>
        </p:txBody>
      </p:sp>
      <p:sp>
        <p:nvSpPr>
          <p:cNvPr id="3" name="Tijdelijke aanduiding voor tekst 2"/>
          <p:cNvSpPr>
            <a:spLocks noGrp="1"/>
          </p:cNvSpPr>
          <p:nvPr>
            <p:ph type="body" sz="quarter" idx="14"/>
          </p:nvPr>
        </p:nvSpPr>
        <p:spPr>
          <a:xfrm>
            <a:off x="352891" y="2274739"/>
            <a:ext cx="10651210" cy="4036442"/>
          </a:xfrm>
        </p:spPr>
        <p:txBody>
          <a:bodyPr vert="horz" lIns="91440" tIns="45720" rIns="91440" bIns="45720" rtlCol="0" anchor="t">
            <a:normAutofit/>
          </a:bodyPr>
          <a:lstStyle/>
          <a:p>
            <a:pPr marL="457200" indent="-457200">
              <a:buFont typeface="Arial" panose="020B0604020202020204" pitchFamily="34" charset="0"/>
              <a:buChar char="•"/>
            </a:pPr>
            <a:r>
              <a:rPr lang="nl-BE" sz="2800">
                <a:solidFill>
                  <a:schemeClr val="tx1"/>
                </a:solidFill>
                <a:latin typeface="Flanders Art Sans"/>
              </a:rPr>
              <a:t>Aanwending grotendeels gericht op mogelijk maken en versterken van differentiatie in de klasgroepen;</a:t>
            </a:r>
          </a:p>
          <a:p>
            <a:pPr marL="457200" indent="-457200">
              <a:buFont typeface="Arial" panose="020B0604020202020204" pitchFamily="34" charset="0"/>
              <a:buChar char="•"/>
            </a:pPr>
            <a:r>
              <a:rPr lang="nl-BE" sz="2800">
                <a:solidFill>
                  <a:schemeClr val="tx1"/>
                </a:solidFill>
                <a:latin typeface="Flanders Art Sans"/>
              </a:rPr>
              <a:t>Ook remediëring buiten klas, maar dan voornamelijk aangewend bij specifieke doelgroepen waar brede basiszorg ontoereikend blijft;</a:t>
            </a:r>
          </a:p>
          <a:p>
            <a:pPr marL="457200" indent="-457200">
              <a:buFont typeface="Arial" panose="020B0604020202020204" pitchFamily="34" charset="0"/>
              <a:buChar char="•"/>
            </a:pPr>
            <a:r>
              <a:rPr lang="nl-BE" sz="2800">
                <a:solidFill>
                  <a:schemeClr val="tx1"/>
                </a:solidFill>
                <a:latin typeface="Flanders Art Sans"/>
              </a:rPr>
              <a:t>Veel minder aanwending van middelen op niveau van leerkrachten of voor projecten op schoolniveau;</a:t>
            </a:r>
          </a:p>
          <a:p>
            <a:pPr marL="457200" indent="-457200">
              <a:buFont typeface="Arial" panose="020B0604020202020204" pitchFamily="34" charset="0"/>
              <a:buChar char="•"/>
            </a:pPr>
            <a:r>
              <a:rPr lang="nl-BE" sz="2800">
                <a:solidFill>
                  <a:schemeClr val="tx1"/>
                </a:solidFill>
                <a:latin typeface="Flanders Art Sans"/>
              </a:rPr>
              <a:t>Praktijken om leeromgeving krachtiger te maken: samenwerking met ouders en externe partners.</a:t>
            </a:r>
          </a:p>
        </p:txBody>
      </p:sp>
      <p:sp>
        <p:nvSpPr>
          <p:cNvPr id="4" name="Titel 3"/>
          <p:cNvSpPr>
            <a:spLocks noGrp="1"/>
          </p:cNvSpPr>
          <p:nvPr>
            <p:ph type="ctrTitle"/>
          </p:nvPr>
        </p:nvSpPr>
        <p:spPr>
          <a:xfrm>
            <a:off x="211664" y="929041"/>
            <a:ext cx="10933664" cy="925160"/>
          </a:xfrm>
        </p:spPr>
        <p:txBody>
          <a:bodyPr>
            <a:normAutofit/>
          </a:bodyPr>
          <a:lstStyle/>
          <a:p>
            <a:r>
              <a:rPr lang="nl-BE"/>
              <a:t>Aanwending van de middelen</a:t>
            </a:r>
          </a:p>
        </p:txBody>
      </p:sp>
    </p:spTree>
    <p:extLst>
      <p:ext uri="{BB962C8B-B14F-4D97-AF65-F5344CB8AC3E}">
        <p14:creationId xmlns:p14="http://schemas.microsoft.com/office/powerpoint/2010/main" val="2724546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Onderzoeksnetwerk stimuleert praktijkgericht onderzoek in wijkverpleging -  ZonMw">
            <a:extLst>
              <a:ext uri="{FF2B5EF4-FFF2-40B4-BE49-F238E27FC236}">
                <a16:creationId xmlns:a16="http://schemas.microsoft.com/office/drawing/2014/main" id="{57EA0DE9-CFD5-40DC-8A5F-158C656E47C2}"/>
              </a:ext>
            </a:extLst>
          </p:cNvPr>
          <p:cNvPicPr>
            <a:picLocks noGrp="1" noChangeAspect="1" noChangeArrowheads="1"/>
          </p:cNvPicPr>
          <p:nvPr>
            <p:ph type="pic" sz="quarter" idx="10"/>
          </p:nvPr>
        </p:nvPicPr>
        <p:blipFill rotWithShape="1">
          <a:blip r:embed="rId2">
            <a:extLst>
              <a:ext uri="{28A0092B-C50C-407E-A947-70E740481C1C}">
                <a14:useLocalDpi xmlns:a14="http://schemas.microsoft.com/office/drawing/2010/main" val="0"/>
              </a:ext>
            </a:extLst>
          </a:blip>
          <a:srcRect l="29864" r="27219"/>
          <a:stretch/>
        </p:blipFill>
        <p:spPr bwMode="auto">
          <a:xfrm>
            <a:off x="6959600" y="10"/>
            <a:ext cx="5232399" cy="6857989"/>
          </a:xfrm>
          <a:prstGeom prst="rect">
            <a:avLst/>
          </a:prstGeom>
          <a:solidFill>
            <a:srgbClr val="FFFFFF"/>
          </a:solidFill>
        </p:spPr>
      </p:pic>
      <p:sp>
        <p:nvSpPr>
          <p:cNvPr id="3" name="Titel 2"/>
          <p:cNvSpPr>
            <a:spLocks noGrp="1"/>
          </p:cNvSpPr>
          <p:nvPr>
            <p:ph type="title"/>
          </p:nvPr>
        </p:nvSpPr>
        <p:spPr>
          <a:xfrm>
            <a:off x="434622" y="365126"/>
            <a:ext cx="6025512" cy="1965564"/>
          </a:xfrm>
        </p:spPr>
        <p:txBody>
          <a:bodyPr anchor="ctr">
            <a:normAutofit/>
          </a:bodyPr>
          <a:lstStyle/>
          <a:p>
            <a:r>
              <a:rPr lang="nl-BE"/>
              <a:t>Verduidelijking</a:t>
            </a:r>
          </a:p>
        </p:txBody>
      </p:sp>
      <p:sp>
        <p:nvSpPr>
          <p:cNvPr id="71" name="Text Placeholder 3">
            <a:extLst>
              <a:ext uri="{FF2B5EF4-FFF2-40B4-BE49-F238E27FC236}">
                <a16:creationId xmlns:a16="http://schemas.microsoft.com/office/drawing/2014/main" id="{23F6722F-3C9E-4DD0-9CB2-99FB922381F0}"/>
              </a:ext>
            </a:extLst>
          </p:cNvPr>
          <p:cNvSpPr>
            <a:spLocks noGrp="1"/>
          </p:cNvSpPr>
          <p:nvPr>
            <p:ph type="body" sz="quarter" idx="11"/>
          </p:nvPr>
        </p:nvSpPr>
        <p:spPr>
          <a:xfrm>
            <a:off x="434622" y="2506904"/>
            <a:ext cx="6341096" cy="914400"/>
          </a:xfrm>
        </p:spPr>
        <p:txBody>
          <a:bodyPr>
            <a:normAutofit/>
          </a:bodyPr>
          <a:lstStyle/>
          <a:p>
            <a:r>
              <a:rPr lang="en-US" err="1"/>
              <a:t>Opdracht</a:t>
            </a:r>
            <a:r>
              <a:rPr lang="en-US"/>
              <a:t> in breakout rooms</a:t>
            </a:r>
          </a:p>
        </p:txBody>
      </p:sp>
    </p:spTree>
    <p:extLst>
      <p:ext uri="{BB962C8B-B14F-4D97-AF65-F5344CB8AC3E}">
        <p14:creationId xmlns:p14="http://schemas.microsoft.com/office/powerpoint/2010/main" val="8835986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2036517"/>
            <a:ext cx="7362782" cy="431650"/>
          </a:xfrm>
        </p:spPr>
        <p:txBody>
          <a:bodyPr/>
          <a:lstStyle/>
          <a:p>
            <a:r>
              <a:rPr lang="nl-BE"/>
              <a:t>Opdracht in </a:t>
            </a:r>
            <a:r>
              <a:rPr lang="nl-BE" err="1"/>
              <a:t>breakout</a:t>
            </a:r>
            <a:r>
              <a:rPr lang="nl-BE"/>
              <a:t> rooms</a:t>
            </a:r>
          </a:p>
        </p:txBody>
      </p:sp>
      <p:sp>
        <p:nvSpPr>
          <p:cNvPr id="4" name="Titel 3"/>
          <p:cNvSpPr>
            <a:spLocks noGrp="1"/>
          </p:cNvSpPr>
          <p:nvPr>
            <p:ph type="ctrTitle"/>
          </p:nvPr>
        </p:nvSpPr>
        <p:spPr>
          <a:xfrm>
            <a:off x="208947" y="929040"/>
            <a:ext cx="10800047" cy="925160"/>
          </a:xfrm>
        </p:spPr>
        <p:txBody>
          <a:bodyPr>
            <a:normAutofit/>
          </a:bodyPr>
          <a:lstStyle/>
          <a:p>
            <a:r>
              <a:rPr lang="nl-BE"/>
              <a:t>Verduidelijking</a:t>
            </a:r>
          </a:p>
        </p:txBody>
      </p:sp>
      <p:sp>
        <p:nvSpPr>
          <p:cNvPr id="6" name="Tijdelijke aanduiding voor tekst 5">
            <a:extLst>
              <a:ext uri="{FF2B5EF4-FFF2-40B4-BE49-F238E27FC236}">
                <a16:creationId xmlns:a16="http://schemas.microsoft.com/office/drawing/2014/main" id="{75932D19-6DF6-4ABC-A01D-456B220C183B}"/>
              </a:ext>
            </a:extLst>
          </p:cNvPr>
          <p:cNvSpPr>
            <a:spLocks noGrp="1"/>
          </p:cNvSpPr>
          <p:nvPr>
            <p:ph type="body" sz="quarter" idx="14"/>
          </p:nvPr>
        </p:nvSpPr>
        <p:spPr/>
        <p:txBody>
          <a:bodyPr>
            <a:normAutofit/>
          </a:bodyPr>
          <a:lstStyle/>
          <a:p>
            <a:pPr marL="342900" indent="-342900">
              <a:buFont typeface="Arial" panose="020B0604020202020204" pitchFamily="34" charset="0"/>
              <a:buChar char="•"/>
            </a:pPr>
            <a:r>
              <a:rPr lang="nl-BE" sz="2400">
                <a:solidFill>
                  <a:schemeClr val="tx1"/>
                </a:solidFill>
                <a:effectLst/>
                <a:latin typeface="Flanders Art Sans"/>
                <a:ea typeface="Calibri" panose="020F0502020204030204" pitchFamily="34" charset="0"/>
              </a:rPr>
              <a:t>Welke effecte</a:t>
            </a:r>
            <a:r>
              <a:rPr lang="nl-BE" sz="2400">
                <a:solidFill>
                  <a:schemeClr val="tx1"/>
                </a:solidFill>
                <a:latin typeface="Flanders Art Sans"/>
                <a:ea typeface="Calibri" panose="020F0502020204030204" pitchFamily="34" charset="0"/>
              </a:rPr>
              <a:t>n wil je met de interventie bereiken? </a:t>
            </a:r>
          </a:p>
          <a:p>
            <a:pPr marL="342900" indent="-342900">
              <a:buFont typeface="Arial" panose="020B0604020202020204" pitchFamily="34" charset="0"/>
              <a:buChar char="•"/>
            </a:pPr>
            <a:r>
              <a:rPr lang="nl-BE" sz="2400">
                <a:solidFill>
                  <a:schemeClr val="tx1"/>
                </a:solidFill>
                <a:effectLst/>
                <a:latin typeface="Flanders Art Sans"/>
                <a:ea typeface="Calibri" panose="020F0502020204030204" pitchFamily="34" charset="0"/>
              </a:rPr>
              <a:t>Hoe ga je de effecten meten? </a:t>
            </a:r>
          </a:p>
          <a:p>
            <a:pPr marL="342900" indent="-342900">
              <a:buFont typeface="Arial" panose="020B0604020202020204" pitchFamily="34" charset="0"/>
              <a:buChar char="•"/>
            </a:pPr>
            <a:r>
              <a:rPr lang="nl-BE" sz="2400">
                <a:solidFill>
                  <a:schemeClr val="tx1"/>
                </a:solidFill>
                <a:latin typeface="Flanders Art Sans"/>
                <a:ea typeface="Calibri" panose="020F0502020204030204" pitchFamily="34" charset="0"/>
              </a:rPr>
              <a:t>Welke acties zet je op om deze effecten te bereiken? </a:t>
            </a:r>
          </a:p>
          <a:p>
            <a:pPr marL="342900" indent="-342900">
              <a:buFont typeface="Arial" panose="020B0604020202020204" pitchFamily="34" charset="0"/>
              <a:buChar char="•"/>
            </a:pPr>
            <a:r>
              <a:rPr lang="nl-BE" sz="2400">
                <a:solidFill>
                  <a:schemeClr val="tx1"/>
                </a:solidFill>
                <a:latin typeface="Flanders Art Sans"/>
                <a:ea typeface="Calibri" panose="020F0502020204030204" pitchFamily="34" charset="0"/>
              </a:rPr>
              <a:t>Welke </a:t>
            </a:r>
            <a:r>
              <a:rPr lang="nl-BE" sz="2400" err="1">
                <a:solidFill>
                  <a:schemeClr val="tx1"/>
                </a:solidFill>
                <a:latin typeface="Flanders Art Sans"/>
                <a:ea typeface="Calibri" panose="020F0502020204030204" pitchFamily="34" charset="0"/>
              </a:rPr>
              <a:t>good</a:t>
            </a:r>
            <a:r>
              <a:rPr lang="nl-BE" sz="2400">
                <a:solidFill>
                  <a:schemeClr val="tx1"/>
                </a:solidFill>
                <a:latin typeface="Flanders Art Sans"/>
                <a:ea typeface="Calibri" panose="020F0502020204030204" pitchFamily="34" charset="0"/>
              </a:rPr>
              <a:t> </a:t>
            </a:r>
            <a:r>
              <a:rPr lang="nl-BE" sz="2400" err="1">
                <a:solidFill>
                  <a:schemeClr val="tx1"/>
                </a:solidFill>
                <a:latin typeface="Flanders Art Sans"/>
                <a:ea typeface="Calibri" panose="020F0502020204030204" pitchFamily="34" charset="0"/>
              </a:rPr>
              <a:t>practices</a:t>
            </a:r>
            <a:r>
              <a:rPr lang="nl-BE" sz="2400">
                <a:solidFill>
                  <a:schemeClr val="tx1"/>
                </a:solidFill>
                <a:latin typeface="Flanders Art Sans"/>
                <a:ea typeface="Calibri" panose="020F0502020204030204" pitchFamily="34" charset="0"/>
              </a:rPr>
              <a:t> ken je? </a:t>
            </a:r>
            <a:endParaRPr lang="nl-BE" sz="2400">
              <a:solidFill>
                <a:schemeClr val="tx1"/>
              </a:solidFill>
              <a:effectLst/>
              <a:latin typeface="Flanders Art Sans"/>
              <a:ea typeface="Calibri" panose="020F0502020204030204" pitchFamily="34" charset="0"/>
            </a:endParaRPr>
          </a:p>
        </p:txBody>
      </p:sp>
    </p:spTree>
    <p:extLst>
      <p:ext uri="{BB962C8B-B14F-4D97-AF65-F5344CB8AC3E}">
        <p14:creationId xmlns:p14="http://schemas.microsoft.com/office/powerpoint/2010/main" val="12705517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NOS: 1200 jongeren in de horeca krijgen niet altijd pauze - Misset Horeca">
            <a:extLst>
              <a:ext uri="{FF2B5EF4-FFF2-40B4-BE49-F238E27FC236}">
                <a16:creationId xmlns:a16="http://schemas.microsoft.com/office/drawing/2014/main" id="{0EA8FCA5-1A5E-4B35-BFBE-A9C11B23783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0108" r="18964" b="-1"/>
          <a:stretch/>
        </p:blipFill>
        <p:spPr bwMode="auto">
          <a:xfrm>
            <a:off x="6959600" y="10"/>
            <a:ext cx="5232399" cy="6857989"/>
          </a:xfrm>
          <a:prstGeom prst="rect">
            <a:avLst/>
          </a:prstGeom>
          <a:solidFill>
            <a:srgbClr val="FFFFFF"/>
          </a:solidFill>
        </p:spPr>
      </p:pic>
      <p:sp>
        <p:nvSpPr>
          <p:cNvPr id="4" name="Titel 3">
            <a:extLst>
              <a:ext uri="{FF2B5EF4-FFF2-40B4-BE49-F238E27FC236}">
                <a16:creationId xmlns:a16="http://schemas.microsoft.com/office/drawing/2014/main" id="{3AB67D15-E547-47C5-A631-1E0D37ED6CB8}"/>
              </a:ext>
            </a:extLst>
          </p:cNvPr>
          <p:cNvSpPr>
            <a:spLocks noGrp="1"/>
          </p:cNvSpPr>
          <p:nvPr>
            <p:ph type="title"/>
          </p:nvPr>
        </p:nvSpPr>
        <p:spPr>
          <a:xfrm>
            <a:off x="434622" y="365126"/>
            <a:ext cx="6025512" cy="1965564"/>
          </a:xfrm>
        </p:spPr>
        <p:txBody>
          <a:bodyPr anchor="ctr">
            <a:normAutofit/>
          </a:bodyPr>
          <a:lstStyle/>
          <a:p>
            <a:r>
              <a:rPr lang="nl-BE"/>
              <a:t>PAUZE</a:t>
            </a:r>
          </a:p>
        </p:txBody>
      </p:sp>
      <p:sp>
        <p:nvSpPr>
          <p:cNvPr id="2" name="Tijdelijke aanduiding voor tekst 1">
            <a:extLst>
              <a:ext uri="{FF2B5EF4-FFF2-40B4-BE49-F238E27FC236}">
                <a16:creationId xmlns:a16="http://schemas.microsoft.com/office/drawing/2014/main" id="{24BA7CF1-0058-4DC7-8AC1-D14BEC6E970C}"/>
              </a:ext>
            </a:extLst>
          </p:cNvPr>
          <p:cNvSpPr>
            <a:spLocks noGrp="1"/>
          </p:cNvSpPr>
          <p:nvPr>
            <p:ph type="body" sz="quarter" idx="11"/>
          </p:nvPr>
        </p:nvSpPr>
        <p:spPr>
          <a:xfrm>
            <a:off x="434622" y="2506904"/>
            <a:ext cx="6341096" cy="914400"/>
          </a:xfrm>
        </p:spPr>
        <p:txBody>
          <a:bodyPr>
            <a:normAutofit/>
          </a:bodyPr>
          <a:lstStyle/>
          <a:p>
            <a:endParaRPr lang="nl-BE"/>
          </a:p>
        </p:txBody>
      </p:sp>
    </p:spTree>
    <p:extLst>
      <p:ext uri="{BB962C8B-B14F-4D97-AF65-F5344CB8AC3E}">
        <p14:creationId xmlns:p14="http://schemas.microsoft.com/office/powerpoint/2010/main" val="1152097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2036517"/>
            <a:ext cx="7362782" cy="431650"/>
          </a:xfrm>
        </p:spPr>
        <p:txBody>
          <a:bodyPr/>
          <a:lstStyle/>
          <a:p>
            <a:r>
              <a:rPr lang="nl-BE"/>
              <a:t>In </a:t>
            </a:r>
            <a:r>
              <a:rPr lang="nl-BE" err="1"/>
              <a:t>breakout</a:t>
            </a:r>
            <a:r>
              <a:rPr lang="nl-BE"/>
              <a:t> rooms</a:t>
            </a:r>
          </a:p>
        </p:txBody>
      </p:sp>
      <p:sp>
        <p:nvSpPr>
          <p:cNvPr id="4" name="Titel 3"/>
          <p:cNvSpPr>
            <a:spLocks noGrp="1"/>
          </p:cNvSpPr>
          <p:nvPr>
            <p:ph type="ctrTitle"/>
          </p:nvPr>
        </p:nvSpPr>
        <p:spPr>
          <a:xfrm>
            <a:off x="208947" y="929040"/>
            <a:ext cx="10800047" cy="925160"/>
          </a:xfrm>
        </p:spPr>
        <p:txBody>
          <a:bodyPr>
            <a:normAutofit fontScale="90000"/>
          </a:bodyPr>
          <a:lstStyle/>
          <a:p>
            <a:r>
              <a:rPr lang="nl-BE"/>
              <a:t>Verkennen, reflecteren, terugkoppelen over een wetenschappelijk onderbouwde interventie naar keuze</a:t>
            </a:r>
          </a:p>
        </p:txBody>
      </p:sp>
      <p:sp>
        <p:nvSpPr>
          <p:cNvPr id="6" name="Tijdelijke aanduiding voor tekst 5">
            <a:extLst>
              <a:ext uri="{FF2B5EF4-FFF2-40B4-BE49-F238E27FC236}">
                <a16:creationId xmlns:a16="http://schemas.microsoft.com/office/drawing/2014/main" id="{75932D19-6DF6-4ABC-A01D-456B220C183B}"/>
              </a:ext>
            </a:extLst>
          </p:cNvPr>
          <p:cNvSpPr>
            <a:spLocks noGrp="1"/>
          </p:cNvSpPr>
          <p:nvPr>
            <p:ph type="body" sz="quarter" idx="14"/>
          </p:nvPr>
        </p:nvSpPr>
        <p:spPr/>
        <p:txBody>
          <a:bodyPr>
            <a:normAutofit/>
          </a:bodyPr>
          <a:lstStyle/>
          <a:p>
            <a:pPr marL="342900" indent="-342900">
              <a:buFont typeface="Arial" panose="020B0604020202020204" pitchFamily="34" charset="0"/>
              <a:buChar char="•"/>
            </a:pPr>
            <a:endParaRPr lang="nl-BE" sz="2400">
              <a:solidFill>
                <a:schemeClr val="tx1"/>
              </a:solidFill>
              <a:effectLst/>
              <a:latin typeface="Flanders Art Sans"/>
              <a:ea typeface="Calibri" panose="020F0502020204030204" pitchFamily="34" charset="0"/>
            </a:endParaRPr>
          </a:p>
        </p:txBody>
      </p:sp>
    </p:spTree>
    <p:extLst>
      <p:ext uri="{BB962C8B-B14F-4D97-AF65-F5344CB8AC3E}">
        <p14:creationId xmlns:p14="http://schemas.microsoft.com/office/powerpoint/2010/main" val="14340644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D99E849-4DE3-544B-AC9A-6339F1D14523}"/>
              </a:ext>
            </a:extLst>
          </p:cNvPr>
          <p:cNvSpPr>
            <a:spLocks noGrp="1"/>
          </p:cNvSpPr>
          <p:nvPr>
            <p:ph type="title"/>
          </p:nvPr>
        </p:nvSpPr>
        <p:spPr>
          <a:xfrm>
            <a:off x="434622" y="365126"/>
            <a:ext cx="6025512" cy="1965564"/>
          </a:xfrm>
        </p:spPr>
        <p:txBody>
          <a:bodyPr anchor="ctr">
            <a:normAutofit/>
          </a:bodyPr>
          <a:lstStyle/>
          <a:p>
            <a:r>
              <a:rPr lang="en-US" err="1"/>
              <a:t>Plenaire</a:t>
            </a:r>
            <a:r>
              <a:rPr lang="en-US"/>
              <a:t> </a:t>
            </a:r>
            <a:r>
              <a:rPr lang="en-US" err="1"/>
              <a:t>terugkoppeling</a:t>
            </a:r>
            <a:endParaRPr lang="en-US"/>
          </a:p>
        </p:txBody>
      </p:sp>
      <p:sp>
        <p:nvSpPr>
          <p:cNvPr id="71" name="Text Placeholder 3">
            <a:extLst>
              <a:ext uri="{FF2B5EF4-FFF2-40B4-BE49-F238E27FC236}">
                <a16:creationId xmlns:a16="http://schemas.microsoft.com/office/drawing/2014/main" id="{BA7824BD-4722-421A-91DC-2C64CD4F7514}"/>
              </a:ext>
            </a:extLst>
          </p:cNvPr>
          <p:cNvSpPr>
            <a:spLocks noGrp="1"/>
          </p:cNvSpPr>
          <p:nvPr>
            <p:ph type="body" sz="quarter" idx="11"/>
          </p:nvPr>
        </p:nvSpPr>
        <p:spPr>
          <a:xfrm>
            <a:off x="434622" y="2506904"/>
            <a:ext cx="6341096" cy="914400"/>
          </a:xfrm>
        </p:spPr>
        <p:txBody>
          <a:bodyPr/>
          <a:lstStyle/>
          <a:p>
            <a:endParaRPr lang="en-US"/>
          </a:p>
        </p:txBody>
      </p:sp>
      <p:pic>
        <p:nvPicPr>
          <p:cNvPr id="8194" name="Picture 2" descr="Terugkoppelen - Nederlands-Vlaams Bijbelgenootschap">
            <a:extLst>
              <a:ext uri="{FF2B5EF4-FFF2-40B4-BE49-F238E27FC236}">
                <a16:creationId xmlns:a16="http://schemas.microsoft.com/office/drawing/2014/main" id="{0AD2FD9F-A94E-4275-9F52-D08D2DC1A030}"/>
              </a:ext>
            </a:extLst>
          </p:cNvPr>
          <p:cNvPicPr>
            <a:picLocks noGrp="1" noChangeAspect="1" noChangeArrowheads="1"/>
          </p:cNvPicPr>
          <p:nvPr>
            <p:ph type="pic" sz="quarter" idx="10"/>
          </p:nvPr>
        </p:nvPicPr>
        <p:blipFill>
          <a:blip r:embed="rId3">
            <a:extLst>
              <a:ext uri="{28A0092B-C50C-407E-A947-70E740481C1C}">
                <a14:useLocalDpi xmlns:a14="http://schemas.microsoft.com/office/drawing/2010/main" val="0"/>
              </a:ext>
            </a:extLst>
          </a:blip>
          <a:srcRect l="16499" r="16499"/>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235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vak 5">
            <a:extLst>
              <a:ext uri="{FF2B5EF4-FFF2-40B4-BE49-F238E27FC236}">
                <a16:creationId xmlns:a16="http://schemas.microsoft.com/office/drawing/2014/main" id="{3DA6788A-FE1D-4F7D-9D1A-1EBA89B13D61}"/>
              </a:ext>
            </a:extLst>
          </p:cNvPr>
          <p:cNvSpPr txBox="1"/>
          <p:nvPr/>
        </p:nvSpPr>
        <p:spPr>
          <a:xfrm>
            <a:off x="2167848" y="164385"/>
            <a:ext cx="9133725" cy="6217087"/>
          </a:xfrm>
          <a:prstGeom prst="rect">
            <a:avLst/>
          </a:prstGeom>
          <a:noFill/>
        </p:spPr>
        <p:txBody>
          <a:bodyPr wrap="square">
            <a:spAutoFit/>
          </a:bodyPr>
          <a:lstStyle/>
          <a:p>
            <a:r>
              <a:rPr lang="nl-BE" sz="3400" u="sng">
                <a:solidFill>
                  <a:srgbClr val="0563C1"/>
                </a:solidFill>
                <a:effectLst/>
                <a:latin typeface="Calibri" panose="020F0502020204030204" pitchFamily="34" charset="0"/>
                <a:ea typeface="Calibri" panose="020F0502020204030204" pitchFamily="34" charset="0"/>
                <a:hlinkClick r:id="rId2"/>
              </a:rPr>
              <a:t>www.menti.com</a:t>
            </a:r>
            <a:endParaRPr lang="nl-BE" sz="3400">
              <a:effectLst/>
              <a:latin typeface="Calibri" panose="020F0502020204030204" pitchFamily="34" charset="0"/>
              <a:ea typeface="Calibri" panose="020F0502020204030204" pitchFamily="34" charset="0"/>
            </a:endParaRPr>
          </a:p>
          <a:p>
            <a:r>
              <a:rPr lang="nl-BE" sz="3400">
                <a:solidFill>
                  <a:schemeClr val="tx1"/>
                </a:solidFill>
                <a:effectLst/>
                <a:latin typeface="Calibri" panose="020F0502020204030204" pitchFamily="34" charset="0"/>
                <a:ea typeface="Calibri" panose="020F0502020204030204" pitchFamily="34" charset="0"/>
              </a:rPr>
              <a:t>code: 2127 2739</a:t>
            </a:r>
          </a:p>
          <a:p>
            <a:r>
              <a:rPr lang="nl-BE" sz="3400">
                <a:solidFill>
                  <a:schemeClr val="tx1"/>
                </a:solidFill>
              </a:rPr>
              <a:t> </a:t>
            </a:r>
          </a:p>
          <a:p>
            <a:endParaRPr lang="nl-BE" sz="2400">
              <a:solidFill>
                <a:schemeClr val="tx1"/>
              </a:solidFill>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BE" altLang="nl-BE" sz="2400" b="0" i="0" u="sng" strike="noStrike" cap="none" normalizeH="0" baseline="0">
              <a:ln>
                <a:noFill/>
              </a:ln>
              <a:solidFill>
                <a:schemeClr val="tx1"/>
              </a:solidFill>
              <a:effectLst/>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BE" altLang="nl-BE" sz="2400" b="0" i="0" u="sng" strike="noStrike" cap="none" normalizeH="0" baseline="0">
              <a:ln>
                <a:noFill/>
              </a:ln>
              <a:solidFill>
                <a:schemeClr val="tx1"/>
              </a:solidFill>
              <a:effectLst/>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BE" altLang="nl-BE" sz="2400" b="0" i="0" u="sng" strike="noStrike" cap="none" normalizeH="0" baseline="0">
              <a:ln>
                <a:noFill/>
              </a:ln>
              <a:solidFill>
                <a:schemeClr val="tx1"/>
              </a:solidFill>
              <a:effectLst/>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BE" altLang="nl-BE" sz="2400" b="0" i="0" u="sng" strike="noStrike" cap="none" normalizeH="0" baseline="0">
              <a:ln>
                <a:noFill/>
              </a:ln>
              <a:solidFill>
                <a:schemeClr val="tx1"/>
              </a:solidFill>
              <a:effectLst/>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BE" altLang="nl-BE" sz="2400" b="0" i="0" u="sng" strike="noStrike" cap="none" normalizeH="0" baseline="0">
              <a:ln>
                <a:noFill/>
              </a:ln>
              <a:solidFill>
                <a:schemeClr val="tx1"/>
              </a:solidFill>
              <a:effectLst/>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BE" altLang="nl-BE" sz="2400" b="0" i="0" u="sng" strike="noStrike" cap="none" normalizeH="0" baseline="0">
              <a:ln>
                <a:noFill/>
              </a:ln>
              <a:solidFill>
                <a:schemeClr val="tx1"/>
              </a:solidFill>
              <a:effectLst/>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nl-BE" altLang="nl-BE" sz="2400" b="0" i="0" u="sng" strike="noStrike" cap="none" normalizeH="0" baseline="0">
              <a:ln>
                <a:noFill/>
              </a:ln>
              <a:solidFill>
                <a:schemeClr val="tx1"/>
              </a:solidFill>
              <a:effectLst/>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nl-BE" altLang="nl-BE" sz="2400" u="sng">
              <a:solidFill>
                <a:schemeClr val="tx1"/>
              </a:solidFill>
              <a:latin typeface="Arial" panose="020B0604020202020204" pitchFamily="34" charset="0"/>
              <a:ea typeface="Calibri" panose="020F05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BE" altLang="nl-BE" sz="2400" b="0" i="0" u="sng" strike="noStrike" cap="none" normalizeH="0" baseline="0">
                <a:ln>
                  <a:noFill/>
                </a:ln>
                <a:solidFill>
                  <a:schemeClr val="tx1"/>
                </a:solidFill>
                <a:effectLst/>
                <a:latin typeface="Arial" panose="020B0604020202020204" pitchFamily="34" charset="0"/>
                <a:ea typeface="Calibri" panose="020F0502020204030204" pitchFamily="34" charset="0"/>
              </a:rPr>
              <a:t>2 vragen om uit te checken:</a:t>
            </a:r>
            <a:endParaRPr kumimoji="0" lang="nl-BE" altLang="nl-BE" sz="1400" b="0" i="0" u="none" strike="noStrike" cap="none" normalizeH="0" baseline="0">
              <a:ln>
                <a:noFill/>
              </a:ln>
              <a:solidFill>
                <a:schemeClr val="tx1"/>
              </a:solidFill>
              <a:effectLst/>
              <a:latin typeface="Arial" panose="020B0604020202020204" pitchFamily="34" charset="0"/>
            </a:endParaRPr>
          </a:p>
          <a:p>
            <a:pPr lvl="1" indent="0" eaLnBrk="0" fontAlgn="base" hangingPunct="0">
              <a:lnSpc>
                <a:spcPct val="100000"/>
              </a:lnSpc>
              <a:spcBef>
                <a:spcPct val="0"/>
              </a:spcBef>
              <a:spcAft>
                <a:spcPct val="0"/>
              </a:spcAft>
              <a:buFontTx/>
              <a:buChar char="•"/>
            </a:pPr>
            <a:r>
              <a:rPr kumimoji="0" lang="nl-BE" altLang="nl-BE" sz="28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Wat heeft je vandaag geïnspireerd?</a:t>
            </a:r>
            <a:endParaRPr kumimoji="0" lang="nl-BE" altLang="nl-BE" sz="2800" b="0" i="0" u="none" strike="noStrike" cap="none" normalizeH="0" baseline="0">
              <a:ln>
                <a:noFill/>
              </a:ln>
              <a:solidFill>
                <a:schemeClr val="tx1"/>
              </a:solidFill>
              <a:effectLst/>
              <a:latin typeface="Arial" panose="020B0604020202020204" pitchFamily="34" charset="0"/>
              <a:ea typeface="Calibri" panose="020F0502020204030204" pitchFamily="34" charset="0"/>
            </a:endParaRPr>
          </a:p>
          <a:p>
            <a:pPr lvl="1" indent="0" eaLnBrk="0" fontAlgn="base" hangingPunct="0">
              <a:lnSpc>
                <a:spcPct val="100000"/>
              </a:lnSpc>
              <a:spcBef>
                <a:spcPct val="0"/>
              </a:spcBef>
              <a:spcAft>
                <a:spcPct val="0"/>
              </a:spcAft>
              <a:buFontTx/>
              <a:buChar char="•"/>
            </a:pPr>
            <a:r>
              <a:rPr kumimoji="0" lang="nl-BE" altLang="nl-BE" sz="2800" b="0" i="0" u="none" strike="noStrike" cap="none" normalizeH="0" baseline="0">
                <a:ln>
                  <a:noFill/>
                </a:ln>
                <a:solidFill>
                  <a:schemeClr val="tx1"/>
                </a:solidFill>
                <a:effectLst/>
                <a:latin typeface="Arial" panose="020B0604020202020204" pitchFamily="34" charset="0"/>
                <a:ea typeface="Times New Roman" panose="02020603050405020304" pitchFamily="18" charset="0"/>
              </a:rPr>
              <a:t>Waar wil je nog meer diepgang rond zien?</a:t>
            </a:r>
            <a:endParaRPr kumimoji="0" lang="nl-BE" altLang="nl-BE" sz="1800" b="0" i="0" u="none" strike="noStrike" cap="none" normalizeH="0" baseline="0">
              <a:ln>
                <a:noFill/>
              </a:ln>
              <a:solidFill>
                <a:schemeClr val="tx1"/>
              </a:solidFill>
              <a:effectLst/>
              <a:latin typeface="Arial" panose="020B0604020202020204" pitchFamily="34" charset="0"/>
            </a:endParaRPr>
          </a:p>
        </p:txBody>
      </p:sp>
      <p:pic>
        <p:nvPicPr>
          <p:cNvPr id="7" name="Afbeelding 6">
            <a:extLst>
              <a:ext uri="{FF2B5EF4-FFF2-40B4-BE49-F238E27FC236}">
                <a16:creationId xmlns:a16="http://schemas.microsoft.com/office/drawing/2014/main" id="{36198A91-8ECC-480B-9DD1-CC842C24B15C}"/>
              </a:ext>
            </a:extLst>
          </p:cNvPr>
          <p:cNvPicPr>
            <a:picLocks noChangeAspect="1"/>
          </p:cNvPicPr>
          <p:nvPr/>
        </p:nvPicPr>
        <p:blipFill>
          <a:blip r:embed="rId3"/>
          <a:stretch>
            <a:fillRect/>
          </a:stretch>
        </p:blipFill>
        <p:spPr>
          <a:xfrm>
            <a:off x="4284324" y="1617324"/>
            <a:ext cx="3154166" cy="3154166"/>
          </a:xfrm>
          <a:prstGeom prst="rect">
            <a:avLst/>
          </a:prstGeom>
        </p:spPr>
      </p:pic>
    </p:spTree>
    <p:extLst>
      <p:ext uri="{BB962C8B-B14F-4D97-AF65-F5344CB8AC3E}">
        <p14:creationId xmlns:p14="http://schemas.microsoft.com/office/powerpoint/2010/main" val="34014554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48042-75F8-4D96-9236-28FFCCA23106}"/>
              </a:ext>
            </a:extLst>
          </p:cNvPr>
          <p:cNvSpPr>
            <a:spLocks noGrp="1"/>
          </p:cNvSpPr>
          <p:nvPr>
            <p:ph type="ctrTitle"/>
          </p:nvPr>
        </p:nvSpPr>
        <p:spPr>
          <a:xfrm>
            <a:off x="1267802" y="3737943"/>
            <a:ext cx="10300422" cy="1141503"/>
          </a:xfrm>
        </p:spPr>
        <p:txBody>
          <a:bodyPr>
            <a:normAutofit fontScale="90000"/>
          </a:bodyPr>
          <a:lstStyle/>
          <a:p>
            <a:br>
              <a:rPr lang="nl-BE" sz="4800"/>
            </a:br>
            <a:br>
              <a:rPr lang="nl-BE" sz="4800"/>
            </a:br>
            <a:br>
              <a:rPr lang="nl-BE" sz="4800"/>
            </a:br>
            <a:br>
              <a:rPr lang="nl-BE" sz="4800"/>
            </a:br>
            <a:endParaRPr lang="nl-BE" sz="5300"/>
          </a:p>
        </p:txBody>
      </p:sp>
      <p:sp>
        <p:nvSpPr>
          <p:cNvPr id="5" name="AutoShape 4" descr="thats's all folks">
            <a:extLst>
              <a:ext uri="{FF2B5EF4-FFF2-40B4-BE49-F238E27FC236}">
                <a16:creationId xmlns:a16="http://schemas.microsoft.com/office/drawing/2014/main" id="{802123F0-046D-42CA-A889-DFE9976C929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6" name="AutoShape 6" descr="thats's all folks">
            <a:extLst>
              <a:ext uri="{FF2B5EF4-FFF2-40B4-BE49-F238E27FC236}">
                <a16:creationId xmlns:a16="http://schemas.microsoft.com/office/drawing/2014/main" id="{1EF39DD2-F63E-4834-B6EA-69E531E29A20}"/>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7" name="AutoShape 8" descr="10 tips voor een goede plenaire afsluiting">
            <a:extLst>
              <a:ext uri="{FF2B5EF4-FFF2-40B4-BE49-F238E27FC236}">
                <a16:creationId xmlns:a16="http://schemas.microsoft.com/office/drawing/2014/main" id="{2480DCBB-7CB2-41EC-AAEF-C023D1AC2071}"/>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sp>
        <p:nvSpPr>
          <p:cNvPr id="8" name="AutoShape 10" descr="10 tips voor een goede plenaire afsluiting">
            <a:extLst>
              <a:ext uri="{FF2B5EF4-FFF2-40B4-BE49-F238E27FC236}">
                <a16:creationId xmlns:a16="http://schemas.microsoft.com/office/drawing/2014/main" id="{3DD6CD56-5F5D-43AD-AD52-6E5FFBB5BBBF}"/>
              </a:ext>
            </a:extLst>
          </p:cNvPr>
          <p:cNvSpPr>
            <a:spLocks noChangeAspect="1" noChangeArrowheads="1"/>
          </p:cNvSpPr>
          <p:nvPr/>
        </p:nvSpPr>
        <p:spPr bwMode="auto">
          <a:xfrm>
            <a:off x="6400800" y="3733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nl-BE"/>
          </a:p>
        </p:txBody>
      </p:sp>
      <p:pic>
        <p:nvPicPr>
          <p:cNvPr id="7180" name="Picture 12" descr="Een krachtig slot bij je presentatie | Serie winnende debattips 2020">
            <a:extLst>
              <a:ext uri="{FF2B5EF4-FFF2-40B4-BE49-F238E27FC236}">
                <a16:creationId xmlns:a16="http://schemas.microsoft.com/office/drawing/2014/main" id="{BC28BBFB-FE41-43D0-9D52-2867A81A55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554" y="1260216"/>
            <a:ext cx="12044665" cy="43912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8565582"/>
      </p:ext>
    </p:extLst>
  </p:cSld>
  <p:clrMapOvr>
    <a:masterClrMapping/>
  </p:clrMapOvr>
</p:sld>
</file>

<file path=ppt/theme/theme1.xml><?xml version="1.0" encoding="utf-8"?>
<a:theme xmlns:a="http://schemas.openxmlformats.org/drawingml/2006/main" name="GO!-Magenta">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9140710C-E770-4D04-AE9B-29989F4EA45E}"/>
    </a:ext>
  </a:extLst>
</a:theme>
</file>

<file path=ppt/theme/theme2.xml><?xml version="1.0" encoding="utf-8"?>
<a:theme xmlns:a="http://schemas.openxmlformats.org/drawingml/2006/main" name="02_GO!-Blauw">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0594ED0E-768C-479C-AF54-41B74362B4E1}"/>
    </a:ext>
  </a:extLst>
</a:theme>
</file>

<file path=ppt/theme/theme3.xml><?xml version="1.0" encoding="utf-8"?>
<a:theme xmlns:a="http://schemas.openxmlformats.org/drawingml/2006/main" name="03_GO!-Oranje">
  <a:themeElements>
    <a:clrScheme name="GO!">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A7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6ADD8168-B670-4BB1-8C28-1EEA78D7D27D}"/>
    </a:ext>
  </a:extLst>
</a:theme>
</file>

<file path=ppt/theme/theme4.xml><?xml version="1.0" encoding="utf-8"?>
<a:theme xmlns:a="http://schemas.openxmlformats.org/drawingml/2006/main" name="04_GO!-Groen">
  <a:themeElements>
    <a:clrScheme name="GO! 2">
      <a:dk1>
        <a:srgbClr val="000000"/>
      </a:dk1>
      <a:lt1>
        <a:srgbClr val="FFFFFF"/>
      </a:lt1>
      <a:dk2>
        <a:srgbClr val="44546A"/>
      </a:dk2>
      <a:lt2>
        <a:srgbClr val="E7E6E6"/>
      </a:lt2>
      <a:accent1>
        <a:srgbClr val="C3014B"/>
      </a:accent1>
      <a:accent2>
        <a:srgbClr val="F18500"/>
      </a:accent2>
      <a:accent3>
        <a:srgbClr val="00B3D9"/>
      </a:accent3>
      <a:accent4>
        <a:srgbClr val="A7BA19"/>
      </a:accent4>
      <a:accent5>
        <a:srgbClr val="8369D5"/>
      </a:accent5>
      <a:accent6>
        <a:srgbClr val="FF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DAEBD9E0-A8D9-4069-931B-10677D5BEAD1}"/>
    </a:ext>
  </a:extLst>
</a:theme>
</file>

<file path=ppt/theme/theme5.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90</Value>
      <Value>1</Value>
      <Value>14</Value>
    </TaxCatchAll>
    <lcf76f155ced4ddcb4097134ff3c332f xmlns="90099885-9432-4caf-9870-10dd17e557ce">
      <Terms xmlns="http://schemas.microsoft.com/office/infopath/2007/PartnerControls"/>
    </lcf76f155ced4ddcb4097134ff3c332f>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GOPRO-1830562155-18286</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https://gemeenschapsonderwijs.sharepoint.com/sites/prodoc/_layouts/15/DocIdRedir.aspx?ID=GOPRO-1830562155-18286</Url>
      <Description>GOPRO-1830562155-18286</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Beleid en standpunten</TermName>
          <TermId xmlns="http://schemas.microsoft.com/office/infopath/2007/PartnerControls">8e147e35-9423-4b48-9f14-15e8c830d659</TermId>
        </TermInfo>
      </Terms>
    </fef4875bd7d04335af313950a580cd9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967A2F00-D318-4A28-B94C-CD8A7A1D5F32}"/>
</file>

<file path=customXml/itemProps2.xml><?xml version="1.0" encoding="utf-8"?>
<ds:datastoreItem xmlns:ds="http://schemas.openxmlformats.org/officeDocument/2006/customXml" ds:itemID="{32531D34-305F-4507-B0CA-3730CD00EC06}">
  <ds:schemaRefs>
    <ds:schemaRef ds:uri="ac4e3425-b595-4116-9c23-5c910031916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021FB17-3396-4285-822B-62F600F03DC6}">
  <ds:schemaRefs>
    <ds:schemaRef ds:uri="http://schemas.microsoft.com/sharepoint/v3/contenttype/forms"/>
  </ds:schemaRefs>
</ds:datastoreItem>
</file>

<file path=customXml/itemProps4.xml><?xml version="1.0" encoding="utf-8"?>
<ds:datastoreItem xmlns:ds="http://schemas.openxmlformats.org/officeDocument/2006/customXml" ds:itemID="{10DD62B0-BAD3-4F82-A191-A588412BB942}"/>
</file>

<file path=docProps/app.xml><?xml version="1.0" encoding="utf-8"?>
<Properties xmlns="http://schemas.openxmlformats.org/officeDocument/2006/extended-properties" xmlns:vt="http://schemas.openxmlformats.org/officeDocument/2006/docPropsVTypes">
  <Template>Powerpoint-sjabloon-presentatie_Finaal</Template>
  <TotalTime>0</TotalTime>
  <Words>1505</Words>
  <Application>Microsoft Office PowerPoint</Application>
  <PresentationFormat>Breedbeeld</PresentationFormat>
  <Paragraphs>222</Paragraphs>
  <Slides>26</Slides>
  <Notes>10</Notes>
  <HiddenSlides>0</HiddenSlides>
  <MMClips>0</MMClips>
  <ScaleCrop>false</ScaleCrop>
  <HeadingPairs>
    <vt:vector size="6" baseType="variant">
      <vt:variant>
        <vt:lpstr>Gebruikte lettertypen</vt:lpstr>
      </vt:variant>
      <vt:variant>
        <vt:i4>7</vt:i4>
      </vt:variant>
      <vt:variant>
        <vt:lpstr>Thema</vt:lpstr>
      </vt:variant>
      <vt:variant>
        <vt:i4>4</vt:i4>
      </vt:variant>
      <vt:variant>
        <vt:lpstr>Diatitels</vt:lpstr>
      </vt:variant>
      <vt:variant>
        <vt:i4>26</vt:i4>
      </vt:variant>
    </vt:vector>
  </HeadingPairs>
  <TitlesOfParts>
    <vt:vector size="37" baseType="lpstr">
      <vt:lpstr>Arial</vt:lpstr>
      <vt:lpstr>Calibri</vt:lpstr>
      <vt:lpstr>Calibri Light</vt:lpstr>
      <vt:lpstr>Flanders Art Sans</vt:lpstr>
      <vt:lpstr>Flanders Art Sans Medium</vt:lpstr>
      <vt:lpstr>Georgia</vt:lpstr>
      <vt:lpstr>Wingdings</vt:lpstr>
      <vt:lpstr>GO!-Magenta</vt:lpstr>
      <vt:lpstr>02_GO!-Blauw</vt:lpstr>
      <vt:lpstr>03_GO!-Oranje</vt:lpstr>
      <vt:lpstr>04_GO!-Groen</vt:lpstr>
      <vt:lpstr>Lerend netwerk GOK 17/03/2022</vt:lpstr>
      <vt:lpstr>Introductie</vt:lpstr>
      <vt:lpstr>Enkele afspraken</vt:lpstr>
      <vt:lpstr>Agenda</vt:lpstr>
      <vt:lpstr>Invulling vorige netwerksessies</vt:lpstr>
      <vt:lpstr>Invulling volgende netwerksessie</vt:lpstr>
      <vt:lpstr>Toelichting good practice GOK </vt:lpstr>
      <vt:lpstr>PowerPoint-presentatie</vt:lpstr>
      <vt:lpstr>Concrete actie: leerlijn weerbaarheid</vt:lpstr>
      <vt:lpstr>Sleutel tot succes?</vt:lpstr>
      <vt:lpstr>Wetenschappelijke onderbouwde interventies</vt:lpstr>
      <vt:lpstr>Gelijke onderwijskansen</vt:lpstr>
      <vt:lpstr>Gelijke onderwijskansen</vt:lpstr>
      <vt:lpstr>Doelgerichte differentiatie</vt:lpstr>
      <vt:lpstr>Co-gestuurd en sociaal gestuurd leren</vt:lpstr>
      <vt:lpstr>Hoge verwachtingen</vt:lpstr>
      <vt:lpstr>Actief diversiteitsbeleid</vt:lpstr>
      <vt:lpstr>Belang van betrokkenheid in brede zin</vt:lpstr>
      <vt:lpstr>Aanwending van de middelen</vt:lpstr>
      <vt:lpstr>Verduidelijking</vt:lpstr>
      <vt:lpstr>Verduidelijking</vt:lpstr>
      <vt:lpstr>PAUZE</vt:lpstr>
      <vt:lpstr>Verkennen, reflecteren, terugkoppelen over een wetenschappelijk onderbouwde interventie naar keuze</vt:lpstr>
      <vt:lpstr>Plenaire terugkoppeling</vt:lpstr>
      <vt:lpstr>PowerPoint-presentatie</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GOK netwerksessie 17032022</dc:title>
  <dc:creator>Marianne De Paduwa</dc:creator>
  <cp:lastModifiedBy>Katleen Janssens</cp:lastModifiedBy>
  <cp:revision>1</cp:revision>
  <dcterms:created xsi:type="dcterms:W3CDTF">2021-03-15T17:37:13Z</dcterms:created>
  <dcterms:modified xsi:type="dcterms:W3CDTF">2022-03-29T09:48:04Z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_dlc_DocIdItemGuid">
    <vt:lpwstr>3dae5df4-81e9-472d-8315-242a41c55898</vt:lpwstr>
  </property>
  <property fmtid="{D5CDD505-2E9C-101B-9397-08002B2CF9AE}" pid="4" name="GOProPublicatiestatus">
    <vt:lpwstr>1;#Online|5d773375-47c0-4896-afa8-6eac5ed3e165</vt:lpwstr>
  </property>
  <property fmtid="{D5CDD505-2E9C-101B-9397-08002B2CF9AE}" pid="5" name="GOProOnderwijsniveaus">
    <vt:lpwstr>14;#Alle onderwijsniveaus|2fe7c676-0ce6-4fab-b265-4b19c15279a5</vt:lpwstr>
  </property>
  <property fmtid="{D5CDD505-2E9C-101B-9397-08002B2CF9AE}" pid="6" name="MediaServiceImageTags">
    <vt:lpwstr/>
  </property>
  <property fmtid="{D5CDD505-2E9C-101B-9397-08002B2CF9AE}" pid="7" name="GOProOorsprong">
    <vt:lpwstr/>
  </property>
  <property fmtid="{D5CDD505-2E9C-101B-9397-08002B2CF9AE}" pid="8" name="GOProThemas">
    <vt:lpwstr>90;#Beleid en standpunten|8e147e35-9423-4b48-9f14-15e8c830d659</vt:lpwstr>
  </property>
  <property fmtid="{D5CDD505-2E9C-101B-9397-08002B2CF9AE}" pid="9" name="GOProSchooljaar">
    <vt:lpwstr/>
  </property>
  <property fmtid="{D5CDD505-2E9C-101B-9397-08002B2CF9AE}" pid="10" name="GOProJaar">
    <vt:lpwstr/>
  </property>
</Properties>
</file>