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Amatic SC Bold" panose="020B0604020202020204" charset="-79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Muli Bold" panose="020B0604020202020204" charset="0"/>
      <p:regular r:id="rId18"/>
    </p:embeddedFont>
    <p:embeddedFont>
      <p:font typeface="Muli Regular" panose="020B0604020202020204" charset="0"/>
      <p:regular r:id="rId19"/>
    </p:embeddedFont>
    <p:embeddedFont>
      <p:font typeface="Muli Regular Bold" panose="020B0604020202020204" charset="0"/>
      <p:regular r:id="rId20"/>
    </p:embeddedFont>
    <p:embeddedFont>
      <p:font typeface="Open Sans" panose="020B0606030504020204" pitchFamily="34" charset="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7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svg"/><Relationship Id="rId18" Type="http://schemas.openxmlformats.org/officeDocument/2006/relationships/image" Target="../media/image31.png"/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12" Type="http://schemas.openxmlformats.org/officeDocument/2006/relationships/image" Target="../media/image25.png"/><Relationship Id="rId17" Type="http://schemas.openxmlformats.org/officeDocument/2006/relationships/image" Target="../media/image30.svg"/><Relationship Id="rId2" Type="http://schemas.openxmlformats.org/officeDocument/2006/relationships/image" Target="../media/image15.png"/><Relationship Id="rId16" Type="http://schemas.openxmlformats.org/officeDocument/2006/relationships/image" Target="../media/image29.png"/><Relationship Id="rId20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svg"/><Relationship Id="rId5" Type="http://schemas.openxmlformats.org/officeDocument/2006/relationships/image" Target="../media/image18.svg"/><Relationship Id="rId15" Type="http://schemas.openxmlformats.org/officeDocument/2006/relationships/image" Target="../media/image28.svg"/><Relationship Id="rId10" Type="http://schemas.openxmlformats.org/officeDocument/2006/relationships/image" Target="../media/image23.png"/><Relationship Id="rId19" Type="http://schemas.openxmlformats.org/officeDocument/2006/relationships/image" Target="../media/image32.svg"/><Relationship Id="rId4" Type="http://schemas.openxmlformats.org/officeDocument/2006/relationships/image" Target="../media/image17.png"/><Relationship Id="rId9" Type="http://schemas.openxmlformats.org/officeDocument/2006/relationships/image" Target="../media/image22.svg"/><Relationship Id="rId1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35.svg"/><Relationship Id="rId7" Type="http://schemas.openxmlformats.org/officeDocument/2006/relationships/image" Target="../media/image6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7.svg"/><Relationship Id="rId4" Type="http://schemas.openxmlformats.org/officeDocument/2006/relationships/image" Target="../media/image36.png"/><Relationship Id="rId9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svg"/><Relationship Id="rId3" Type="http://schemas.openxmlformats.org/officeDocument/2006/relationships/image" Target="../media/image41.svg"/><Relationship Id="rId7" Type="http://schemas.openxmlformats.org/officeDocument/2006/relationships/image" Target="../media/image45.svg"/><Relationship Id="rId12" Type="http://schemas.openxmlformats.org/officeDocument/2006/relationships/image" Target="../media/image5.png"/><Relationship Id="rId17" Type="http://schemas.openxmlformats.org/officeDocument/2006/relationships/image" Target="../media/image4.svg"/><Relationship Id="rId2" Type="http://schemas.openxmlformats.org/officeDocument/2006/relationships/image" Target="../media/image40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11" Type="http://schemas.openxmlformats.org/officeDocument/2006/relationships/image" Target="../media/image47.svg"/><Relationship Id="rId5" Type="http://schemas.openxmlformats.org/officeDocument/2006/relationships/image" Target="../media/image43.svg"/><Relationship Id="rId15" Type="http://schemas.openxmlformats.org/officeDocument/2006/relationships/image" Target="../media/image12.svg"/><Relationship Id="rId10" Type="http://schemas.openxmlformats.org/officeDocument/2006/relationships/image" Target="../media/image46.png"/><Relationship Id="rId4" Type="http://schemas.openxmlformats.org/officeDocument/2006/relationships/image" Target="../media/image42.png"/><Relationship Id="rId9" Type="http://schemas.openxmlformats.org/officeDocument/2006/relationships/image" Target="../media/image2.svg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6.svg"/><Relationship Id="rId18" Type="http://schemas.openxmlformats.org/officeDocument/2006/relationships/image" Target="../media/image11.png"/><Relationship Id="rId3" Type="http://schemas.openxmlformats.org/officeDocument/2006/relationships/image" Target="../media/image43.svg"/><Relationship Id="rId7" Type="http://schemas.openxmlformats.org/officeDocument/2006/relationships/image" Target="../media/image47.svg"/><Relationship Id="rId12" Type="http://schemas.openxmlformats.org/officeDocument/2006/relationships/image" Target="../media/image5.png"/><Relationship Id="rId17" Type="http://schemas.openxmlformats.org/officeDocument/2006/relationships/image" Target="../media/image8.svg"/><Relationship Id="rId2" Type="http://schemas.openxmlformats.org/officeDocument/2006/relationships/image" Target="../media/image42.pn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4.svg"/><Relationship Id="rId5" Type="http://schemas.openxmlformats.org/officeDocument/2006/relationships/image" Target="../media/image18.svg"/><Relationship Id="rId15" Type="http://schemas.openxmlformats.org/officeDocument/2006/relationships/image" Target="../media/image10.svg"/><Relationship Id="rId10" Type="http://schemas.openxmlformats.org/officeDocument/2006/relationships/image" Target="../media/image3.png"/><Relationship Id="rId19" Type="http://schemas.openxmlformats.org/officeDocument/2006/relationships/image" Target="../media/image12.svg"/><Relationship Id="rId4" Type="http://schemas.openxmlformats.org/officeDocument/2006/relationships/image" Target="../media/image17.png"/><Relationship Id="rId9" Type="http://schemas.openxmlformats.org/officeDocument/2006/relationships/image" Target="../media/image45.svg"/><Relationship Id="rId1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svg"/><Relationship Id="rId7" Type="http://schemas.openxmlformats.org/officeDocument/2006/relationships/image" Target="../media/image4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8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4.svg"/><Relationship Id="rId3" Type="http://schemas.openxmlformats.org/officeDocument/2006/relationships/image" Target="../media/image26.svg"/><Relationship Id="rId7" Type="http://schemas.openxmlformats.org/officeDocument/2006/relationships/image" Target="../media/image43.svg"/><Relationship Id="rId12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51.svg"/><Relationship Id="rId5" Type="http://schemas.openxmlformats.org/officeDocument/2006/relationships/image" Target="../media/image49.svg"/><Relationship Id="rId15" Type="http://schemas.openxmlformats.org/officeDocument/2006/relationships/image" Target="../media/image32.svg"/><Relationship Id="rId10" Type="http://schemas.openxmlformats.org/officeDocument/2006/relationships/image" Target="../media/image50.png"/><Relationship Id="rId4" Type="http://schemas.openxmlformats.org/officeDocument/2006/relationships/image" Target="../media/image48.png"/><Relationship Id="rId9" Type="http://schemas.openxmlformats.org/officeDocument/2006/relationships/image" Target="../media/image18.svg"/><Relationship Id="rId1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2.svg"/><Relationship Id="rId3" Type="http://schemas.openxmlformats.org/officeDocument/2006/relationships/image" Target="../media/image2.svg"/><Relationship Id="rId7" Type="http://schemas.openxmlformats.org/officeDocument/2006/relationships/image" Target="../media/image26.svg"/><Relationship Id="rId12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openxmlformats.org/officeDocument/2006/relationships/image" Target="../media/image28.svg"/><Relationship Id="rId5" Type="http://schemas.openxmlformats.org/officeDocument/2006/relationships/image" Target="../media/image24.sv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openxmlformats.org/officeDocument/2006/relationships/image" Target="../media/image30.svg"/><Relationship Id="rId14" Type="http://schemas.openxmlformats.org/officeDocument/2006/relationships/image" Target="../media/image5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svg"/><Relationship Id="rId18" Type="http://schemas.openxmlformats.org/officeDocument/2006/relationships/image" Target="../media/image55.png"/><Relationship Id="rId3" Type="http://schemas.openxmlformats.org/officeDocument/2006/relationships/image" Target="../media/image16.svg"/><Relationship Id="rId7" Type="http://schemas.openxmlformats.org/officeDocument/2006/relationships/image" Target="../media/image24.svg"/><Relationship Id="rId12" Type="http://schemas.openxmlformats.org/officeDocument/2006/relationships/image" Target="../media/image29.png"/><Relationship Id="rId17" Type="http://schemas.openxmlformats.org/officeDocument/2006/relationships/image" Target="../media/image54.svg"/><Relationship Id="rId2" Type="http://schemas.openxmlformats.org/officeDocument/2006/relationships/image" Target="../media/image15.png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openxmlformats.org/officeDocument/2006/relationships/image" Target="../media/image28.svg"/><Relationship Id="rId5" Type="http://schemas.openxmlformats.org/officeDocument/2006/relationships/image" Target="../media/image18.svg"/><Relationship Id="rId15" Type="http://schemas.openxmlformats.org/officeDocument/2006/relationships/image" Target="../media/image32.svg"/><Relationship Id="rId10" Type="http://schemas.openxmlformats.org/officeDocument/2006/relationships/image" Target="../media/image27.png"/><Relationship Id="rId4" Type="http://schemas.openxmlformats.org/officeDocument/2006/relationships/image" Target="../media/image17.png"/><Relationship Id="rId9" Type="http://schemas.openxmlformats.org/officeDocument/2006/relationships/image" Target="../media/image26.svg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297725">
            <a:off x="3130158" y="2146524"/>
            <a:ext cx="13380378" cy="4233065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5309550" y="1669509"/>
            <a:ext cx="9021593" cy="5006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60"/>
              </a:lnSpc>
              <a:spcBef>
                <a:spcPct val="0"/>
              </a:spcBef>
            </a:pPr>
            <a:r>
              <a:rPr lang="en-US" sz="14400">
                <a:solidFill>
                  <a:srgbClr val="000000"/>
                </a:solidFill>
                <a:latin typeface="Amatic SC Bold"/>
              </a:rPr>
              <a:t>DE KRACHT VAN SAMENWERKEN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0084657">
            <a:off x="3627756" y="1869066"/>
            <a:ext cx="541332" cy="5196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460983">
            <a:off x="614841" y="5406196"/>
            <a:ext cx="1748898" cy="219987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159206">
            <a:off x="2754259" y="4340976"/>
            <a:ext cx="662036" cy="112209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5486684" y="8801590"/>
            <a:ext cx="758759" cy="8379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4810274">
            <a:off x="15575808" y="739774"/>
            <a:ext cx="1675438" cy="210746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422455">
            <a:off x="887331" y="3945578"/>
            <a:ext cx="509049" cy="48868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243703">
            <a:off x="7393027" y="2454017"/>
            <a:ext cx="437368" cy="41987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851397">
            <a:off x="9208285" y="507545"/>
            <a:ext cx="319992" cy="307192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0019461">
            <a:off x="13288030" y="1319249"/>
            <a:ext cx="516571" cy="495908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6383107">
            <a:off x="16927791" y="5017806"/>
            <a:ext cx="513645" cy="493100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8915872">
            <a:off x="13556984" y="5742925"/>
            <a:ext cx="424393" cy="4074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5756806">
            <a:off x="4802333" y="6847344"/>
            <a:ext cx="424393" cy="40741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800043">
            <a:off x="11671035" y="347808"/>
            <a:ext cx="567418" cy="626667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154087">
            <a:off x="15305381" y="3449328"/>
            <a:ext cx="489149" cy="8290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669974">
            <a:off x="6165299" y="822791"/>
            <a:ext cx="530353" cy="898904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839255">
            <a:off x="8938249" y="9486280"/>
            <a:ext cx="554415" cy="532238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693431">
            <a:off x="1252195" y="916550"/>
            <a:ext cx="826577" cy="1185137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2011406">
            <a:off x="10044564" y="1829281"/>
            <a:ext cx="716911" cy="1027900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2419102">
            <a:off x="10304913" y="7786465"/>
            <a:ext cx="927423" cy="13297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1076583" y="7311787"/>
            <a:ext cx="7426698" cy="2132927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>
          <a:xfrm>
            <a:off x="12672002" y="6675849"/>
            <a:ext cx="3741525" cy="33694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6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 flipH="1">
            <a:off x="4234307" y="601474"/>
            <a:ext cx="4279619" cy="1032364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33821" flipH="1">
            <a:off x="1390887" y="2569689"/>
            <a:ext cx="9585460" cy="191709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5400000">
            <a:off x="10590564" y="2811244"/>
            <a:ext cx="7704150" cy="466451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2110382" y="1619319"/>
            <a:ext cx="4844147" cy="704836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2481782" y="4767825"/>
            <a:ext cx="8135191" cy="2165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Vierdewereldgroep Mensen voor Mensen - Aalst</a:t>
            </a:r>
          </a:p>
          <a:p>
            <a:pPr marL="539749" lvl="1" indent="-269875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Vereniging waar armen het woord nemen</a:t>
            </a:r>
          </a:p>
          <a:p>
            <a:pPr marL="539749" lvl="1" indent="-269875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Doel = structurele armoedebestrijding (mensen in armoede - partners - beleid) </a:t>
            </a:r>
          </a:p>
          <a:p>
            <a:pPr marL="539749" lvl="1" indent="-269875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Vertrekpunt = ervaringen van mensen in armoede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750261" y="2934193"/>
            <a:ext cx="8866712" cy="113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00"/>
              </a:lnSpc>
            </a:pPr>
            <a:r>
              <a:rPr lang="en-US" sz="8000">
                <a:solidFill>
                  <a:srgbClr val="000000"/>
                </a:solidFill>
                <a:latin typeface="Amatic SC Bold"/>
              </a:rPr>
              <a:t>WELZIJN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0084657">
            <a:off x="3468471" y="1680602"/>
            <a:ext cx="541332" cy="51967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4810274">
            <a:off x="1020104" y="8204565"/>
            <a:ext cx="1675438" cy="210746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2851397">
            <a:off x="10850024" y="2008572"/>
            <a:ext cx="319992" cy="307192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019461">
            <a:off x="17308486" y="743740"/>
            <a:ext cx="516571" cy="495908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1800043">
            <a:off x="10907350" y="8454140"/>
            <a:ext cx="567418" cy="626667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-1669974">
            <a:off x="7286577" y="612038"/>
            <a:ext cx="530353" cy="898904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rot="693431">
            <a:off x="920907" y="611011"/>
            <a:ext cx="826577" cy="118513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7483644">
            <a:off x="4148934" y="8357039"/>
            <a:ext cx="509049" cy="48868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839255">
            <a:off x="7718892" y="8992181"/>
            <a:ext cx="554415" cy="532238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rot="-2419102">
            <a:off x="16795589" y="5492859"/>
            <a:ext cx="927423" cy="1329729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20"/>
          <a:srcRect l="13249" r="18963"/>
          <a:stretch>
            <a:fillRect/>
          </a:stretch>
        </p:blipFill>
        <p:spPr>
          <a:xfrm>
            <a:off x="12383708" y="2508097"/>
            <a:ext cx="4091840" cy="539500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flipV="1">
            <a:off x="1483892" y="1412781"/>
            <a:ext cx="7976488" cy="74833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57313" y="1560256"/>
            <a:ext cx="8591591" cy="727942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10905270" y="2688936"/>
            <a:ext cx="6469523" cy="4909127"/>
            <a:chOff x="0" y="0"/>
            <a:chExt cx="8626031" cy="6545503"/>
          </a:xfrm>
        </p:grpSpPr>
        <p:sp>
          <p:nvSpPr>
            <p:cNvPr id="5" name="TextBox 5"/>
            <p:cNvSpPr txBox="1"/>
            <p:nvPr/>
          </p:nvSpPr>
          <p:spPr>
            <a:xfrm>
              <a:off x="0" y="2108758"/>
              <a:ext cx="8626031" cy="44367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359"/>
                </a:lnSpc>
              </a:pPr>
              <a:r>
                <a:rPr lang="en-US" sz="2399">
                  <a:solidFill>
                    <a:srgbClr val="000000"/>
                  </a:solidFill>
                  <a:latin typeface="Muli Regular"/>
                </a:rPr>
                <a:t>Basisschool De Nieuwe Arend - Aalst</a:t>
              </a:r>
            </a:p>
            <a:p>
              <a:pPr marL="518158" lvl="1" indent="-259079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000000"/>
                  </a:solidFill>
                  <a:latin typeface="Muli Regular"/>
                </a:rPr>
                <a:t>SES: 104 lestijden (35 kleuter, 69 lager)</a:t>
              </a:r>
            </a:p>
            <a:p>
              <a:pPr>
                <a:lnSpc>
                  <a:spcPts val="3359"/>
                </a:lnSpc>
              </a:pPr>
              <a:endParaRPr lang="en-US" sz="2399">
                <a:solidFill>
                  <a:srgbClr val="000000"/>
                </a:solidFill>
                <a:latin typeface="Muli Regular"/>
              </a:endParaRPr>
            </a:p>
            <a:p>
              <a:pPr marL="518158" lvl="1" indent="-259079">
                <a:lnSpc>
                  <a:spcPts val="3359"/>
                </a:lnSpc>
                <a:buFont typeface="Arial"/>
                <a:buChar char="•"/>
              </a:pPr>
              <a:r>
                <a:rPr lang="en-US" sz="2399">
                  <a:solidFill>
                    <a:srgbClr val="000000"/>
                  </a:solidFill>
                  <a:latin typeface="Muli Regular"/>
                </a:rPr>
                <a:t>Lage kleuterparticipatie: samenwerking met Odisee EF bij ouders, brugfiguren stad Aalst, KOALA warme transitie stad Aalst,...</a:t>
              </a:r>
            </a:p>
            <a:p>
              <a:pPr>
                <a:lnSpc>
                  <a:spcPts val="3359"/>
                </a:lnSpc>
              </a:pPr>
              <a:endParaRPr lang="en-US" sz="2399">
                <a:solidFill>
                  <a:srgbClr val="000000"/>
                </a:solidFill>
                <a:latin typeface="Muli Regular"/>
              </a:endParaRP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76200"/>
              <a:ext cx="8626031" cy="15451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800"/>
                </a:lnSpc>
              </a:pPr>
              <a:r>
                <a:rPr lang="en-US" sz="8000">
                  <a:solidFill>
                    <a:srgbClr val="000000"/>
                  </a:solidFill>
                  <a:latin typeface="Amatic SC Bold"/>
                </a:rPr>
                <a:t>ONDERWIJS</a:t>
              </a:r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7192640">
            <a:off x="16670561" y="7695388"/>
            <a:ext cx="1801962" cy="226661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267651">
            <a:off x="951848" y="1047928"/>
            <a:ext cx="513645" cy="4931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14222" r="1422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10084657">
            <a:off x="3627756" y="1869066"/>
            <a:ext cx="541332" cy="51967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691221" y="6297296"/>
            <a:ext cx="1748898" cy="219987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-1159206">
            <a:off x="2754259" y="4340976"/>
            <a:ext cx="662036" cy="112209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>
            <a:off x="5486684" y="8801590"/>
            <a:ext cx="758759" cy="83798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5575808" y="739774"/>
            <a:ext cx="1675438" cy="210746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1422455">
            <a:off x="887331" y="3945578"/>
            <a:ext cx="509049" cy="48868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243703">
            <a:off x="7393027" y="2454017"/>
            <a:ext cx="437368" cy="41987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2851397">
            <a:off x="9208285" y="507545"/>
            <a:ext cx="319992" cy="30719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10019461">
            <a:off x="13288030" y="1319249"/>
            <a:ext cx="516571" cy="49590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6383107">
            <a:off x="16927791" y="5017806"/>
            <a:ext cx="513645" cy="493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5756806">
            <a:off x="15020060" y="9178423"/>
            <a:ext cx="424393" cy="40741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8915872">
            <a:off x="14407882" y="6383025"/>
            <a:ext cx="424393" cy="4074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5756806">
            <a:off x="4802333" y="6847344"/>
            <a:ext cx="424393" cy="40741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1345741">
            <a:off x="12100836" y="8176526"/>
            <a:ext cx="511678" cy="86725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800043">
            <a:off x="11671035" y="347808"/>
            <a:ext cx="567418" cy="6266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-10154087">
            <a:off x="15305381" y="3449328"/>
            <a:ext cx="489149" cy="82906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 rot="-1669974">
            <a:off x="6165299" y="822791"/>
            <a:ext cx="530353" cy="898904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-1839255">
            <a:off x="8938249" y="9486280"/>
            <a:ext cx="554415" cy="532238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693431">
            <a:off x="1252195" y="916550"/>
            <a:ext cx="826577" cy="1185137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2011406">
            <a:off x="10044564" y="1829281"/>
            <a:ext cx="716911" cy="1027900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2419102">
            <a:off x="16011837" y="6705132"/>
            <a:ext cx="927423" cy="132972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6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538123" y="1449612"/>
            <a:ext cx="7867878" cy="682538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244331">
            <a:off x="10817650" y="872246"/>
            <a:ext cx="6890503" cy="2179905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0959844" y="1009063"/>
            <a:ext cx="7027910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"/>
              </a:rPr>
              <a:t>Acties gericht op ouders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 rot="244331">
            <a:off x="721059" y="7389659"/>
            <a:ext cx="6890503" cy="217990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537470" y="7526476"/>
            <a:ext cx="5257681" cy="1811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"/>
              </a:rPr>
              <a:t>Acties gericht op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Open Sans"/>
              </a:rPr>
              <a:t>school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6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100748" y="3102650"/>
            <a:ext cx="7467910" cy="7006258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10700920" y="3676196"/>
            <a:ext cx="5920991" cy="6009989"/>
            <a:chOff x="0" y="0"/>
            <a:chExt cx="7894655" cy="8013319"/>
          </a:xfrm>
        </p:grpSpPr>
        <p:sp>
          <p:nvSpPr>
            <p:cNvPr id="4" name="TextBox 4"/>
            <p:cNvSpPr txBox="1"/>
            <p:nvPr/>
          </p:nvSpPr>
          <p:spPr>
            <a:xfrm>
              <a:off x="0" y="-76200"/>
              <a:ext cx="7894655" cy="191516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5879"/>
                </a:lnSpc>
                <a:spcBef>
                  <a:spcPct val="0"/>
                </a:spcBef>
              </a:pPr>
              <a:r>
                <a:rPr lang="en-US" sz="4199" spc="125">
                  <a:solidFill>
                    <a:srgbClr val="000000"/>
                  </a:solidFill>
                  <a:latin typeface="Muli Bold"/>
                </a:rPr>
                <a:t>Versterken van de gezinnen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2186311"/>
              <a:ext cx="7894655" cy="582700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766437" lvl="1" indent="-383218">
                <a:lnSpc>
                  <a:spcPts val="4969"/>
                </a:lnSpc>
                <a:buFont typeface="Arial"/>
                <a:buChar char="•"/>
              </a:pPr>
              <a:r>
                <a:rPr lang="en-US" sz="3549">
                  <a:solidFill>
                    <a:srgbClr val="000000"/>
                  </a:solidFill>
                  <a:latin typeface="Muli Regular"/>
                </a:rPr>
                <a:t>Vanuit vertrouwen</a:t>
              </a:r>
            </a:p>
            <a:p>
              <a:pPr marL="766437" lvl="1" indent="-383218">
                <a:lnSpc>
                  <a:spcPts val="4969"/>
                </a:lnSpc>
                <a:buFont typeface="Arial"/>
                <a:buChar char="•"/>
              </a:pPr>
              <a:r>
                <a:rPr lang="en-US" sz="3549">
                  <a:solidFill>
                    <a:srgbClr val="000000"/>
                  </a:solidFill>
                  <a:latin typeface="Muli Regular"/>
                </a:rPr>
                <a:t>Altijd samen</a:t>
              </a:r>
            </a:p>
            <a:p>
              <a:pPr marL="766437" lvl="1" indent="-383218">
                <a:lnSpc>
                  <a:spcPts val="4969"/>
                </a:lnSpc>
                <a:buFont typeface="Arial"/>
                <a:buChar char="•"/>
              </a:pPr>
              <a:r>
                <a:rPr lang="en-US" sz="3549">
                  <a:solidFill>
                    <a:srgbClr val="000000"/>
                  </a:solidFill>
                  <a:latin typeface="Muli Regular"/>
                </a:rPr>
                <a:t>Alle mogelijke hulpverleningsvragen</a:t>
              </a:r>
            </a:p>
            <a:p>
              <a:pPr marL="766437" lvl="1" indent="-383218">
                <a:lnSpc>
                  <a:spcPts val="4969"/>
                </a:lnSpc>
                <a:buFont typeface="Arial"/>
                <a:buChar char="•"/>
              </a:pPr>
              <a:r>
                <a:rPr lang="en-US" sz="3549">
                  <a:solidFill>
                    <a:srgbClr val="000000"/>
                  </a:solidFill>
                  <a:latin typeface="Muli Regular"/>
                </a:rPr>
                <a:t>Ontmoeting &amp; dialoog</a:t>
              </a:r>
            </a:p>
            <a:p>
              <a:pPr marL="766437" lvl="1" indent="-383218">
                <a:lnSpc>
                  <a:spcPts val="4969"/>
                </a:lnSpc>
                <a:buFont typeface="Arial"/>
                <a:buChar char="•"/>
              </a:pPr>
              <a:r>
                <a:rPr lang="en-US" sz="3549">
                  <a:solidFill>
                    <a:srgbClr val="000000"/>
                  </a:solidFill>
                  <a:latin typeface="Muli Regular"/>
                </a:rPr>
                <a:t>Drempelverlagende initiatieven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6042805" y="3102650"/>
            <a:ext cx="1158212" cy="1258207"/>
            <a:chOff x="0" y="0"/>
            <a:chExt cx="1544282" cy="1677609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 rot="5902287">
              <a:off x="22929" y="168600"/>
              <a:ext cx="1498424" cy="1340409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 l="24681" t="19957" r="25654" b="19187"/>
            <a:stretch>
              <a:fillRect/>
            </a:stretch>
          </p:blipFill>
          <p:spPr>
            <a:xfrm rot="489684">
              <a:off x="249959" y="276757"/>
              <a:ext cx="917365" cy="1124095"/>
            </a:xfrm>
            <a:prstGeom prst="rect">
              <a:avLst/>
            </a:prstGeom>
          </p:spPr>
        </p:pic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262007">
            <a:off x="4362082" y="353094"/>
            <a:ext cx="9387953" cy="2970007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5076365" y="301553"/>
            <a:ext cx="8135270" cy="2453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60"/>
              </a:lnSpc>
              <a:spcBef>
                <a:spcPct val="0"/>
              </a:spcBef>
            </a:pPr>
            <a:r>
              <a:rPr lang="en-US" sz="14400">
                <a:solidFill>
                  <a:srgbClr val="000000"/>
                </a:solidFill>
                <a:latin typeface="Amatic SC Bold"/>
              </a:rPr>
              <a:t>TWEE DOMEINEN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437957">
            <a:off x="3602088" y="482616"/>
            <a:ext cx="1321100" cy="113614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63033" y="3102650"/>
            <a:ext cx="7467910" cy="7006258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7305023" y="3102650"/>
            <a:ext cx="1158212" cy="1258207"/>
            <a:chOff x="0" y="0"/>
            <a:chExt cx="1544282" cy="1677609"/>
          </a:xfrm>
        </p:grpSpPr>
        <p:pic>
          <p:nvPicPr>
            <p:cNvPr id="14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 rot="5902287">
              <a:off x="22929" y="168600"/>
              <a:ext cx="1498424" cy="1340409"/>
            </a:xfrm>
            <a:prstGeom prst="rect">
              <a:avLst/>
            </a:prstGeom>
          </p:spPr>
        </p:pic>
        <p:pic>
          <p:nvPicPr>
            <p:cNvPr id="15" name="Picture 1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 l="24681" t="19957" r="25654" b="19187"/>
            <a:stretch>
              <a:fillRect/>
            </a:stretch>
          </p:blipFill>
          <p:spPr>
            <a:xfrm rot="489684">
              <a:off x="249959" y="276757"/>
              <a:ext cx="917365" cy="1124095"/>
            </a:xfrm>
            <a:prstGeom prst="rect">
              <a:avLst/>
            </a:prstGeom>
          </p:spPr>
        </p:pic>
      </p:grpSp>
      <p:grpSp>
        <p:nvGrpSpPr>
          <p:cNvPr id="16" name="Group 16"/>
          <p:cNvGrpSpPr/>
          <p:nvPr/>
        </p:nvGrpSpPr>
        <p:grpSpPr>
          <a:xfrm>
            <a:off x="1803533" y="3731753"/>
            <a:ext cx="7027410" cy="5855311"/>
            <a:chOff x="0" y="0"/>
            <a:chExt cx="9369880" cy="7807081"/>
          </a:xfrm>
        </p:grpSpPr>
        <p:sp>
          <p:nvSpPr>
            <p:cNvPr id="17" name="TextBox 17"/>
            <p:cNvSpPr txBox="1"/>
            <p:nvPr/>
          </p:nvSpPr>
          <p:spPr>
            <a:xfrm>
              <a:off x="0" y="-76200"/>
              <a:ext cx="9369880" cy="18752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5752"/>
                </a:lnSpc>
                <a:spcBef>
                  <a:spcPct val="0"/>
                </a:spcBef>
              </a:pPr>
              <a:r>
                <a:rPr lang="en-US" sz="4108" spc="123">
                  <a:solidFill>
                    <a:srgbClr val="000000"/>
                  </a:solidFill>
                  <a:latin typeface="Muli Bold"/>
                </a:rPr>
                <a:t>Leerkrachten &amp; beleidsteam ondersteunen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2212815"/>
              <a:ext cx="9369880" cy="55942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739249" lvl="1" indent="-369625">
                <a:lnSpc>
                  <a:spcPts val="4793"/>
                </a:lnSpc>
                <a:buFont typeface="Arial"/>
                <a:buChar char="•"/>
              </a:pPr>
              <a:r>
                <a:rPr lang="en-US" sz="3424">
                  <a:solidFill>
                    <a:srgbClr val="000000"/>
                  </a:solidFill>
                  <a:latin typeface="Muli Regular"/>
                </a:rPr>
                <a:t>Nauwe samenwerking met zoco en directie</a:t>
              </a:r>
            </a:p>
            <a:p>
              <a:pPr marL="739249" lvl="1" indent="-369625">
                <a:lnSpc>
                  <a:spcPts val="4793"/>
                </a:lnSpc>
                <a:buFont typeface="Arial"/>
                <a:buChar char="•"/>
              </a:pPr>
              <a:r>
                <a:rPr lang="en-US" sz="3424">
                  <a:solidFill>
                    <a:srgbClr val="000000"/>
                  </a:solidFill>
                  <a:latin typeface="Muli Regular"/>
                </a:rPr>
                <a:t>Signaalfunctie</a:t>
              </a:r>
            </a:p>
            <a:p>
              <a:pPr marL="739249" lvl="1" indent="-369625">
                <a:lnSpc>
                  <a:spcPts val="4793"/>
                </a:lnSpc>
                <a:buFont typeface="Arial"/>
                <a:buChar char="•"/>
              </a:pPr>
              <a:r>
                <a:rPr lang="en-US" sz="3424">
                  <a:solidFill>
                    <a:srgbClr val="000000"/>
                  </a:solidFill>
                  <a:latin typeface="Muli Regular"/>
                </a:rPr>
                <a:t>Actieplannen rond bepaalde thema's</a:t>
              </a:r>
            </a:p>
            <a:p>
              <a:pPr marL="739249" lvl="1" indent="-369625">
                <a:lnSpc>
                  <a:spcPts val="4793"/>
                </a:lnSpc>
                <a:buFont typeface="Arial"/>
                <a:buChar char="•"/>
              </a:pPr>
              <a:r>
                <a:rPr lang="en-US" sz="3424">
                  <a:solidFill>
                    <a:srgbClr val="000000"/>
                  </a:solidFill>
                  <a:latin typeface="Muli Regular"/>
                </a:rPr>
                <a:t>Leefwereld van de ouders binnenbrengen</a:t>
              </a:r>
            </a:p>
          </p:txBody>
        </p:sp>
      </p:grpSp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0359667" flipV="1">
            <a:off x="13278788" y="2187120"/>
            <a:ext cx="1321100" cy="113614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1308254">
            <a:off x="15757273" y="750503"/>
            <a:ext cx="1729275" cy="2175189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2233833" y="1845900"/>
            <a:ext cx="826577" cy="1185137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359050" y="707268"/>
            <a:ext cx="669650" cy="642864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2390934">
            <a:off x="14839796" y="568253"/>
            <a:ext cx="669650" cy="64286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801474" y="2133653"/>
            <a:ext cx="2770185" cy="247805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181237">
            <a:off x="2518566" y="5294768"/>
            <a:ext cx="13219977" cy="2643995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357995" y="5094830"/>
            <a:ext cx="11572009" cy="2453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0160"/>
              </a:lnSpc>
              <a:spcBef>
                <a:spcPct val="0"/>
              </a:spcBef>
            </a:pPr>
            <a:r>
              <a:rPr lang="en-US" sz="14400">
                <a:solidFill>
                  <a:srgbClr val="000000"/>
                </a:solidFill>
                <a:latin typeface="Amatic SC Bold"/>
              </a:rPr>
              <a:t>IN DE PRAKTIJK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437957">
            <a:off x="6796137" y="2973399"/>
            <a:ext cx="1321100" cy="113614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0359667" flipV="1">
            <a:off x="10277409" y="3289062"/>
            <a:ext cx="1321100" cy="113614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24681" t="19957" r="25654" b="19187"/>
          <a:stretch>
            <a:fillRect/>
          </a:stretch>
        </p:blipFill>
        <p:spPr>
          <a:xfrm rot="489684">
            <a:off x="8390699" y="2589278"/>
            <a:ext cx="1419676" cy="173960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243703">
            <a:off x="2127626" y="4963251"/>
            <a:ext cx="437368" cy="41987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8915872">
            <a:off x="15994003" y="7629196"/>
            <a:ext cx="424393" cy="40741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0084657">
            <a:off x="1076541" y="943740"/>
            <a:ext cx="541332" cy="519679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1460983">
            <a:off x="-63881" y="6717696"/>
            <a:ext cx="1748898" cy="219987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4810274">
            <a:off x="14961304" y="438282"/>
            <a:ext cx="1675438" cy="2107469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2851397">
            <a:off x="17320633" y="9450263"/>
            <a:ext cx="319992" cy="307192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019461">
            <a:off x="13132166" y="2805840"/>
            <a:ext cx="516571" cy="495908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6383107">
            <a:off x="18031177" y="5467478"/>
            <a:ext cx="513645" cy="4931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1800043">
            <a:off x="11268667" y="998301"/>
            <a:ext cx="567418" cy="626667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-10154087">
            <a:off x="15992066" y="3895523"/>
            <a:ext cx="489149" cy="8290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 rot="-1669974">
            <a:off x="5912815" y="754128"/>
            <a:ext cx="530353" cy="898904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 rot="693431">
            <a:off x="3048616" y="2204439"/>
            <a:ext cx="826577" cy="1185137"/>
          </a:xfrm>
          <a:prstGeom prst="rect">
            <a:avLst/>
          </a:prstGeom>
        </p:spPr>
      </p:pic>
      <p:sp>
        <p:nvSpPr>
          <p:cNvPr id="21" name="TextBox 21"/>
          <p:cNvSpPr txBox="1"/>
          <p:nvPr/>
        </p:nvSpPr>
        <p:spPr>
          <a:xfrm>
            <a:off x="5064434" y="8269777"/>
            <a:ext cx="9189601" cy="113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00"/>
              </a:lnSpc>
              <a:spcBef>
                <a:spcPct val="0"/>
              </a:spcBef>
            </a:pPr>
            <a:r>
              <a:rPr lang="en-US" sz="8000">
                <a:solidFill>
                  <a:srgbClr val="000000"/>
                </a:solidFill>
                <a:latin typeface="Amatic SC Bold"/>
              </a:rPr>
              <a:t>HTTPS://YOUTU.BE/8CZZPVBBJQA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196676" y="1104900"/>
            <a:ext cx="11887586" cy="113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800"/>
              </a:lnSpc>
            </a:pPr>
            <a:r>
              <a:rPr lang="en-US" sz="8000">
                <a:solidFill>
                  <a:srgbClr val="000000"/>
                </a:solidFill>
                <a:latin typeface="Amatic SC Bold"/>
              </a:rPr>
              <a:t>ENKELE ACTIES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 flipH="1">
            <a:off x="395874" y="4135988"/>
            <a:ext cx="6319789" cy="382634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11462">
            <a:off x="1580140" y="2994507"/>
            <a:ext cx="4164177" cy="605898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2116666" y="3344884"/>
            <a:ext cx="2878206" cy="5015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SMARTSCHOOL</a:t>
            </a:r>
          </a:p>
          <a:p>
            <a:pPr>
              <a:lnSpc>
                <a:spcPts val="3359"/>
              </a:lnSpc>
            </a:pPr>
            <a:endParaRPr lang="en-US" sz="2400" spc="72">
              <a:solidFill>
                <a:srgbClr val="000000"/>
              </a:solidFill>
              <a:latin typeface="Muli Bold"/>
            </a:endParaRP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Ouders en school wensen contact</a:t>
            </a: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Drempels bij ouders/school</a:t>
            </a: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Alle stapjes onder de loep</a:t>
            </a: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oa stappenplan voor ouders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 flipH="1">
            <a:off x="5784423" y="4135988"/>
            <a:ext cx="6319789" cy="3826345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11462">
            <a:off x="6968689" y="2994507"/>
            <a:ext cx="4164177" cy="6058987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7140469" y="3344884"/>
            <a:ext cx="3242951" cy="50158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GEZONDE VOEDING</a:t>
            </a:r>
          </a:p>
          <a:p>
            <a:pPr>
              <a:lnSpc>
                <a:spcPts val="3359"/>
              </a:lnSpc>
            </a:pPr>
            <a:endParaRPr lang="en-US" sz="2400" spc="72">
              <a:solidFill>
                <a:srgbClr val="000000"/>
              </a:solidFill>
              <a:latin typeface="Muli Bold"/>
            </a:endParaRP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Vertrekpunt vooral vanuit de school</a:t>
            </a: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Aan de slag in de klas</a:t>
            </a: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Aan de slag met ouders oa stoepbezoek</a:t>
            </a:r>
          </a:p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Jaarthema van de school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 flipH="1">
            <a:off x="11172971" y="4110828"/>
            <a:ext cx="6319789" cy="382634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11462">
            <a:off x="12357237" y="2969346"/>
            <a:ext cx="4164177" cy="6058987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12893762" y="3319724"/>
            <a:ext cx="2878206" cy="54349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359"/>
              </a:lnSpc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OUDERKAFFEE</a:t>
            </a:r>
          </a:p>
          <a:p>
            <a:pPr>
              <a:lnSpc>
                <a:spcPts val="3359"/>
              </a:lnSpc>
            </a:pPr>
            <a:endParaRPr lang="en-US" sz="2400" spc="72">
              <a:solidFill>
                <a:srgbClr val="000000"/>
              </a:solidFill>
              <a:latin typeface="Muli Bold"/>
            </a:endParaRP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Ouders en school wensen contact</a:t>
            </a:r>
          </a:p>
          <a:p>
            <a:pPr marL="518160" lvl="1" indent="-259080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Toeleiding: schoolpoortcontacten met lekkers + inzet school</a:t>
            </a:r>
          </a:p>
          <a:p>
            <a:pPr marL="518160" lvl="1" indent="-259080" algn="l">
              <a:lnSpc>
                <a:spcPts val="3359"/>
              </a:lnSpc>
              <a:buFont typeface="Arial"/>
              <a:buChar char="•"/>
            </a:pPr>
            <a:r>
              <a:rPr lang="en-US" sz="2400" spc="72">
                <a:solidFill>
                  <a:srgbClr val="000000"/>
                </a:solidFill>
                <a:latin typeface="Muli Bold"/>
              </a:rPr>
              <a:t>Inzet van externe partners</a:t>
            </a: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5252589">
            <a:off x="11046612" y="2680649"/>
            <a:ext cx="516571" cy="49590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6383107">
            <a:off x="12003300" y="8937345"/>
            <a:ext cx="513645" cy="493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10154087">
            <a:off x="974625" y="4276046"/>
            <a:ext cx="489149" cy="82906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6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460983">
            <a:off x="1235743" y="6151559"/>
            <a:ext cx="1748898" cy="219987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810274">
            <a:off x="15425225" y="324206"/>
            <a:ext cx="1675438" cy="210746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548483" y="1203580"/>
            <a:ext cx="15191034" cy="919748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189031" y="4511616"/>
            <a:ext cx="1909937" cy="170852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3174073" y="3004411"/>
            <a:ext cx="1909937" cy="170852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647926" y="5010656"/>
            <a:ext cx="4962232" cy="3041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Muli Regular Bold"/>
              </a:rPr>
              <a:t>SUCCESFACTOREN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Vertrekken vanuit noden van scholen én ouders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Ouderbril blijven opzetten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Samen doen en ervaren op de klasvloer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Kernteam als trekker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662884" y="6512431"/>
            <a:ext cx="4962232" cy="2165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Muli Regular Bold"/>
              </a:rPr>
              <a:t>RANDVOORWAARDEN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Openheid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Vertrouwen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Tijd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Betrokkenheid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34838">
            <a:off x="3848543" y="679393"/>
            <a:ext cx="10590914" cy="2118183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4701985" y="1066800"/>
            <a:ext cx="8884030" cy="113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00"/>
              </a:lnSpc>
            </a:pPr>
            <a:r>
              <a:rPr lang="en-US" sz="8000">
                <a:solidFill>
                  <a:srgbClr val="000000"/>
                </a:solidFill>
                <a:latin typeface="Amatic SC Bold"/>
              </a:rPr>
              <a:t>EEN MEERWAARDE !</a:t>
            </a: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24274" t="12627" r="27335" b="10210"/>
          <a:stretch>
            <a:fillRect/>
          </a:stretch>
        </p:blipFill>
        <p:spPr>
          <a:xfrm>
            <a:off x="3698167" y="3479837"/>
            <a:ext cx="640773" cy="102177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24274" t="12627" r="27335" b="10210"/>
          <a:stretch>
            <a:fillRect/>
          </a:stretch>
        </p:blipFill>
        <p:spPr>
          <a:xfrm>
            <a:off x="8823614" y="4903283"/>
            <a:ext cx="640773" cy="1021773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10084657">
            <a:off x="3221913" y="633590"/>
            <a:ext cx="541332" cy="519679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7483644">
            <a:off x="541517" y="9362339"/>
            <a:ext cx="509049" cy="48868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1422455">
            <a:off x="887331" y="3746380"/>
            <a:ext cx="509049" cy="48868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693431">
            <a:off x="920907" y="611011"/>
            <a:ext cx="826577" cy="118513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6383107">
            <a:off x="17308741" y="4581008"/>
            <a:ext cx="513645" cy="4931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5590816">
            <a:off x="17447185" y="9542024"/>
            <a:ext cx="424393" cy="40741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2419102">
            <a:off x="16411918" y="7142291"/>
            <a:ext cx="927423" cy="1329729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3024989" y="3119032"/>
            <a:ext cx="1909937" cy="170852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24274" t="12627" r="27335" b="10210"/>
          <a:stretch>
            <a:fillRect/>
          </a:stretch>
        </p:blipFill>
        <p:spPr>
          <a:xfrm>
            <a:off x="13586015" y="3489843"/>
            <a:ext cx="640773" cy="1021773"/>
          </a:xfrm>
          <a:prstGeom prst="rect">
            <a:avLst/>
          </a:prstGeom>
        </p:spPr>
      </p:pic>
      <p:sp>
        <p:nvSpPr>
          <p:cNvPr id="22" name="TextBox 22"/>
          <p:cNvSpPr txBox="1"/>
          <p:nvPr/>
        </p:nvSpPr>
        <p:spPr>
          <a:xfrm>
            <a:off x="11498842" y="5010656"/>
            <a:ext cx="4962232" cy="2165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Muli Regular Bold"/>
              </a:rPr>
              <a:t>UITDAGINGEN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Hele team meekrijgen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Vooroordelen ontkrachten</a:t>
            </a:r>
          </a:p>
          <a:p>
            <a:pPr marL="539748" lvl="1" indent="-269874" algn="ctr">
              <a:lnSpc>
                <a:spcPts val="3499"/>
              </a:lnSpc>
              <a:buFont typeface="Arial"/>
              <a:buChar char="•"/>
            </a:pPr>
            <a:r>
              <a:rPr lang="en-US" sz="2499">
                <a:solidFill>
                  <a:srgbClr val="000000"/>
                </a:solidFill>
                <a:latin typeface="Muli Regular"/>
              </a:rPr>
              <a:t>Kwetsbare ouders tot in kern schoolbeleid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6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71195" y="69662"/>
            <a:ext cx="12120177" cy="6842104"/>
            <a:chOff x="0" y="0"/>
            <a:chExt cx="16160236" cy="9122805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r="20529" b="20529"/>
            <a:stretch>
              <a:fillRect/>
            </a:stretch>
          </p:blipFill>
          <p:spPr>
            <a:xfrm rot="262007">
              <a:off x="2025778" y="455425"/>
              <a:ext cx="12108679" cy="3830746"/>
            </a:xfrm>
            <a:prstGeom prst="rect">
              <a:avLst/>
            </a:prstGeom>
          </p:spPr>
        </p:pic>
        <p:sp>
          <p:nvSpPr>
            <p:cNvPr id="4" name="TextBox 4"/>
            <p:cNvSpPr txBox="1"/>
            <p:nvPr/>
          </p:nvSpPr>
          <p:spPr>
            <a:xfrm>
              <a:off x="2555403" y="716405"/>
              <a:ext cx="11049430" cy="304208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9144"/>
                </a:lnSpc>
                <a:spcBef>
                  <a:spcPct val="0"/>
                </a:spcBef>
              </a:pPr>
              <a:r>
                <a:rPr lang="en-US" sz="13674">
                  <a:solidFill>
                    <a:srgbClr val="000000"/>
                  </a:solidFill>
                  <a:latin typeface="Amatic SC Bold"/>
                </a:rPr>
                <a:t>NOG INSPIRATIE ?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201782" y="6529132"/>
              <a:ext cx="15756672" cy="259367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949"/>
                </a:lnSpc>
              </a:pPr>
              <a:r>
                <a:rPr lang="en-US" sz="2821">
                  <a:solidFill>
                    <a:srgbClr val="F8F4E8"/>
                  </a:solidFill>
                  <a:latin typeface="Muli Regular"/>
                </a:rPr>
                <a:t>BROCHURE BETROKKEN SCHOLEN, BETROKKEN OUDERS</a:t>
              </a:r>
            </a:p>
            <a:p>
              <a:pPr algn="ctr">
                <a:lnSpc>
                  <a:spcPts val="3949"/>
                </a:lnSpc>
              </a:pPr>
              <a:r>
                <a:rPr lang="en-US" sz="2821">
                  <a:solidFill>
                    <a:srgbClr val="F8F4E8"/>
                  </a:solidFill>
                  <a:latin typeface="Muli Regular"/>
                </a:rPr>
                <a:t>https://vierdewereldgroepaalst.be/uploads/file/files/brochure-ouderbetrokkenheid.pdf</a:t>
              </a:r>
            </a:p>
            <a:p>
              <a:pPr marL="0" lvl="0" indent="0" algn="ctr">
                <a:lnSpc>
                  <a:spcPts val="3949"/>
                </a:lnSpc>
                <a:spcBef>
                  <a:spcPct val="0"/>
                </a:spcBef>
              </a:pPr>
              <a:endParaRPr lang="en-US" sz="2821">
                <a:solidFill>
                  <a:srgbClr val="F8F4E8"/>
                </a:solidFill>
                <a:latin typeface="Muli Regular"/>
              </a:endParaRP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4835895"/>
              <a:ext cx="16160236" cy="5541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564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715342">
            <a:off x="14569864" y="8736804"/>
            <a:ext cx="541332" cy="51967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9339016">
            <a:off x="15534760" y="2137828"/>
            <a:ext cx="1748898" cy="2199872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9640793">
            <a:off x="14658911" y="5167994"/>
            <a:ext cx="542729" cy="919879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800000">
            <a:off x="12058295" y="999013"/>
            <a:ext cx="758759" cy="837986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5989725">
            <a:off x="947961" y="7781886"/>
            <a:ext cx="1675438" cy="2107469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3316355">
            <a:off x="15084002" y="1020946"/>
            <a:ext cx="509049" cy="488687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9377544">
            <a:off x="17027424" y="6146079"/>
            <a:ext cx="509049" cy="488687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7948602">
            <a:off x="8831852" y="8360614"/>
            <a:ext cx="319992" cy="307192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780538">
            <a:off x="4234126" y="8587666"/>
            <a:ext cx="516571" cy="495908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4416892">
            <a:off x="982367" y="5827930"/>
            <a:ext cx="513645" cy="4931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5043193">
            <a:off x="2979351" y="795305"/>
            <a:ext cx="424393" cy="407417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8999956">
            <a:off x="6587718" y="9163963"/>
            <a:ext cx="567418" cy="6266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645912">
            <a:off x="3171569" y="4498755"/>
            <a:ext cx="489149" cy="82906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9130025">
            <a:off x="11728151" y="8659450"/>
            <a:ext cx="530353" cy="898904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8960744">
            <a:off x="8867465" y="594786"/>
            <a:ext cx="554415" cy="532238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0106568">
            <a:off x="16676320" y="8584997"/>
            <a:ext cx="826577" cy="1185137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8380897">
            <a:off x="775479" y="1871714"/>
            <a:ext cx="927423" cy="13297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4"/>
          <a:srcRect l="32576"/>
          <a:stretch>
            <a:fillRect/>
          </a:stretch>
        </p:blipFill>
        <p:spPr>
          <a:xfrm>
            <a:off x="11091444" y="2387037"/>
            <a:ext cx="6521792" cy="644858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66A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5400000" flipH="1">
            <a:off x="6107550" y="-361599"/>
            <a:ext cx="5942135" cy="1433409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133821" flipH="1">
            <a:off x="1365986" y="1290506"/>
            <a:ext cx="15416287" cy="308325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0084657">
            <a:off x="3468471" y="1680602"/>
            <a:ext cx="541332" cy="5196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4810274">
            <a:off x="1020104" y="8204565"/>
            <a:ext cx="1675438" cy="210746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2851397">
            <a:off x="10850024" y="2008572"/>
            <a:ext cx="319992" cy="307192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9461">
            <a:off x="17308486" y="743740"/>
            <a:ext cx="516571" cy="495908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800043">
            <a:off x="10907350" y="8454140"/>
            <a:ext cx="567418" cy="62666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-1669974">
            <a:off x="7286577" y="612038"/>
            <a:ext cx="530353" cy="898904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693431">
            <a:off x="920907" y="611011"/>
            <a:ext cx="826577" cy="118513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7483644">
            <a:off x="4148934" y="8357039"/>
            <a:ext cx="509049" cy="488687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839255">
            <a:off x="7718892" y="8992181"/>
            <a:ext cx="554415" cy="53223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2419102">
            <a:off x="16795589" y="5492859"/>
            <a:ext cx="927423" cy="1329729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2201880" y="5102147"/>
            <a:ext cx="6675745" cy="2841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4"/>
              </a:lnSpc>
            </a:pPr>
            <a:r>
              <a:rPr lang="en-US" sz="2860">
                <a:solidFill>
                  <a:srgbClr val="000000"/>
                </a:solidFill>
                <a:latin typeface="Muli Regular"/>
              </a:rPr>
              <a:t>Nele: 0491/34 85 52</a:t>
            </a:r>
          </a:p>
          <a:p>
            <a:pPr algn="ctr">
              <a:lnSpc>
                <a:spcPts val="4004"/>
              </a:lnSpc>
            </a:pPr>
            <a:r>
              <a:rPr lang="en-US" sz="2860">
                <a:solidFill>
                  <a:srgbClr val="000000"/>
                </a:solidFill>
                <a:latin typeface="Muli Regular"/>
              </a:rPr>
              <a:t>nele@vierdewereldgroepaalst.be</a:t>
            </a:r>
          </a:p>
          <a:p>
            <a:pPr algn="ctr">
              <a:lnSpc>
                <a:spcPts val="1679"/>
              </a:lnSpc>
            </a:pPr>
            <a:endParaRPr lang="en-US" sz="2860">
              <a:solidFill>
                <a:srgbClr val="000000"/>
              </a:solidFill>
              <a:latin typeface="Muli Regular"/>
            </a:endParaRPr>
          </a:p>
          <a:p>
            <a:pPr algn="ctr">
              <a:lnSpc>
                <a:spcPts val="1679"/>
              </a:lnSpc>
            </a:pPr>
            <a:endParaRPr lang="en-US" sz="2860">
              <a:solidFill>
                <a:srgbClr val="000000"/>
              </a:solidFill>
              <a:latin typeface="Muli Regular"/>
            </a:endParaRPr>
          </a:p>
          <a:p>
            <a:pPr algn="ctr">
              <a:lnSpc>
                <a:spcPts val="1679"/>
              </a:lnSpc>
            </a:pPr>
            <a:endParaRPr lang="en-US" sz="2860">
              <a:solidFill>
                <a:srgbClr val="000000"/>
              </a:solidFill>
              <a:latin typeface="Muli Regular"/>
            </a:endParaRPr>
          </a:p>
          <a:p>
            <a:pPr algn="ctr">
              <a:lnSpc>
                <a:spcPts val="1679"/>
              </a:lnSpc>
            </a:pPr>
            <a:endParaRPr lang="en-US" sz="2860">
              <a:solidFill>
                <a:srgbClr val="000000"/>
              </a:solidFill>
              <a:latin typeface="Muli Regular"/>
            </a:endParaRPr>
          </a:p>
          <a:p>
            <a:pPr algn="ctr">
              <a:lnSpc>
                <a:spcPts val="4004"/>
              </a:lnSpc>
            </a:pPr>
            <a:r>
              <a:rPr lang="en-US" sz="2860">
                <a:solidFill>
                  <a:srgbClr val="000000"/>
                </a:solidFill>
                <a:latin typeface="Muli Regular"/>
              </a:rPr>
              <a:t>Elke: 0491/ 62 93 24</a:t>
            </a:r>
          </a:p>
          <a:p>
            <a:pPr algn="ctr">
              <a:lnSpc>
                <a:spcPts val="4004"/>
              </a:lnSpc>
              <a:spcBef>
                <a:spcPct val="0"/>
              </a:spcBef>
            </a:pPr>
            <a:r>
              <a:rPr lang="en-US" sz="2860">
                <a:solidFill>
                  <a:srgbClr val="000000"/>
                </a:solidFill>
                <a:latin typeface="Muli Regular"/>
              </a:rPr>
              <a:t>directie@denieuwearend.be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700422" y="2084957"/>
            <a:ext cx="13811430" cy="1139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00"/>
              </a:lnSpc>
            </a:pPr>
            <a:r>
              <a:rPr lang="en-US" sz="8000">
                <a:solidFill>
                  <a:srgbClr val="000000"/>
                </a:solidFill>
                <a:latin typeface="Amatic SC Bold"/>
              </a:rPr>
              <a:t>CONTACT</a:t>
            </a: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 l="33478" t="16622" r="27373" b="19508"/>
          <a:stretch>
            <a:fillRect/>
          </a:stretch>
        </p:blipFill>
        <p:spPr>
          <a:xfrm rot="1855476">
            <a:off x="12212503" y="2707959"/>
            <a:ext cx="635508" cy="1036822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8"/>
          <a:srcRect l="12881" r="12881"/>
          <a:stretch>
            <a:fillRect/>
          </a:stretch>
        </p:blipFill>
        <p:spPr>
          <a:xfrm>
            <a:off x="8877625" y="4571323"/>
            <a:ext cx="7305263" cy="39607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GOPRO-1830562155-18283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https://gemeenschapsonderwijs.sharepoint.com/sites/prodoc/_layouts/15/DocIdRedir.aspx?ID=GOPRO-1830562155-18283</Url>
      <Description>GOPRO-1830562155-18283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D787BD26-96AA-44B9-BFA2-28904DE7A2CA}"/>
</file>

<file path=customXml/itemProps2.xml><?xml version="1.0" encoding="utf-8"?>
<ds:datastoreItem xmlns:ds="http://schemas.openxmlformats.org/officeDocument/2006/customXml" ds:itemID="{74B2A80C-C5DB-4E73-9167-4F02B6268CBB}"/>
</file>

<file path=customXml/itemProps3.xml><?xml version="1.0" encoding="utf-8"?>
<ds:datastoreItem xmlns:ds="http://schemas.openxmlformats.org/officeDocument/2006/customXml" ds:itemID="{3FEFAD60-A2A9-4558-BF74-F74EEDF4B586}"/>
</file>

<file path=customXml/itemProps4.xml><?xml version="1.0" encoding="utf-8"?>
<ds:datastoreItem xmlns:ds="http://schemas.openxmlformats.org/officeDocument/2006/customXml" ds:itemID="{572AB4B8-28F1-4048-95BB-1C2D8665852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283</Words>
  <Application>Microsoft Office PowerPoint</Application>
  <PresentationFormat>Aangepast</PresentationFormat>
  <Paragraphs>73</Paragraphs>
  <Slides>11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9" baseType="lpstr">
      <vt:lpstr>Arial</vt:lpstr>
      <vt:lpstr>Amatic SC Bold</vt:lpstr>
      <vt:lpstr>Muli Regular</vt:lpstr>
      <vt:lpstr>Muli Regular Bold</vt:lpstr>
      <vt:lpstr>Calibri</vt:lpstr>
      <vt:lpstr>Open Sans</vt:lpstr>
      <vt:lpstr>Muli Bold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Netwerk GOK Vierdewerledgroep - 12-05-22</dc:title>
  <dc:creator>Katleen Janssens</dc:creator>
  <cp:lastModifiedBy>Katleen Janssens</cp:lastModifiedBy>
  <cp:revision>1</cp:revision>
  <dcterms:created xsi:type="dcterms:W3CDTF">2006-08-16T00:00:00Z</dcterms:created>
  <dcterms:modified xsi:type="dcterms:W3CDTF">2022-05-12T07:11:59Z</dcterms:modified>
  <dc:identifier>DAE_P1TuVAs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71d856c5-f3be-4b65-82b1-a3c9dddb0159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