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306" r:id="rId3"/>
    <p:sldId id="307" r:id="rId4"/>
    <p:sldId id="283" r:id="rId5"/>
    <p:sldId id="286" r:id="rId6"/>
    <p:sldId id="274" r:id="rId7"/>
    <p:sldId id="288" r:id="rId8"/>
    <p:sldId id="289" r:id="rId9"/>
    <p:sldId id="290" r:id="rId10"/>
    <p:sldId id="292" r:id="rId11"/>
    <p:sldId id="291" r:id="rId12"/>
    <p:sldId id="293" r:id="rId13"/>
    <p:sldId id="294" r:id="rId14"/>
    <p:sldId id="295" r:id="rId15"/>
    <p:sldId id="296" r:id="rId16"/>
    <p:sldId id="284" r:id="rId17"/>
    <p:sldId id="301" r:id="rId18"/>
    <p:sldId id="298" r:id="rId19"/>
    <p:sldId id="302" r:id="rId20"/>
    <p:sldId id="303" r:id="rId21"/>
    <p:sldId id="305" r:id="rId22"/>
  </p:sldIdLst>
  <p:sldSz cx="9144000" cy="6858000" type="screen4x3"/>
  <p:notesSz cx="6858000" cy="9144000"/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BF9F"/>
    <a:srgbClr val="3F6C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09"/>
    <p:restoredTop sz="94558"/>
  </p:normalViewPr>
  <p:slideViewPr>
    <p:cSldViewPr snapToGrid="0" snapToObjects="1">
      <p:cViewPr varScale="1">
        <p:scale>
          <a:sx n="62" d="100"/>
          <a:sy n="62" d="100"/>
        </p:scale>
        <p:origin x="11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ustomXml" Target="../customXml/item1.xml"/><Relationship Id="rId30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1554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5056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552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3139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4112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0349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54599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8463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4827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572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6570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2E464-5A71-B647-8915-8308D3F099D9}" type="datetimeFigureOut">
              <a:rPr lang="nl-NL" smtClean="0"/>
              <a:t>13-5-2022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24BF0-8EFA-0743-81D1-724C90B697C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452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ok.spectrumschool.net/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80121"/>
            <a:ext cx="9144000" cy="81086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32"/>
            <a:ext cx="9144000" cy="806400"/>
          </a:xfrm>
          <a:prstGeom prst="rect">
            <a:avLst/>
          </a:prstGeom>
        </p:spPr>
      </p:pic>
      <p:sp>
        <p:nvSpPr>
          <p:cNvPr id="12" name="Tekstvak 11"/>
          <p:cNvSpPr txBox="1"/>
          <p:nvPr/>
        </p:nvSpPr>
        <p:spPr>
          <a:xfrm>
            <a:off x="0" y="3107653"/>
            <a:ext cx="91439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5400" dirty="0">
                <a:cs typeface="Biko"/>
              </a:rPr>
              <a:t>GOK ontwikkelingsplan</a:t>
            </a:r>
          </a:p>
          <a:p>
            <a:pPr algn="ctr"/>
            <a:endParaRPr lang="nl-NL" sz="5400" dirty="0">
              <a:cs typeface="Biko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118" y="1049779"/>
            <a:ext cx="4374000" cy="127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30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80121"/>
            <a:ext cx="9144000" cy="81086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32"/>
            <a:ext cx="9144000" cy="806400"/>
          </a:xfrm>
          <a:prstGeom prst="rect">
            <a:avLst/>
          </a:prstGeom>
        </p:spPr>
      </p:pic>
      <p:sp>
        <p:nvSpPr>
          <p:cNvPr id="12" name="Tekstvak 11"/>
          <p:cNvSpPr txBox="1"/>
          <p:nvPr/>
        </p:nvSpPr>
        <p:spPr>
          <a:xfrm>
            <a:off x="79899" y="2814690"/>
            <a:ext cx="9143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6000" dirty="0">
                <a:cs typeface="Biko"/>
              </a:rPr>
              <a:t>Situering van onze school </a:t>
            </a:r>
          </a:p>
        </p:txBody>
      </p:sp>
    </p:spTree>
    <p:extLst>
      <p:ext uri="{BB962C8B-B14F-4D97-AF65-F5344CB8AC3E}">
        <p14:creationId xmlns:p14="http://schemas.microsoft.com/office/powerpoint/2010/main" val="1525990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1187359" y="289086"/>
            <a:ext cx="7051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Onze school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259919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Grootstedelijke context (Deurne)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+/- 170 leerkrachten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+/- 1100 leerlingen campus </a:t>
            </a:r>
            <a:r>
              <a:rPr lang="nl-BE" sz="2800" b="1" dirty="0" err="1">
                <a:solidFill>
                  <a:srgbClr val="70C1B7"/>
                </a:solidFill>
                <a:latin typeface="Myriad Pro"/>
                <a:cs typeface="Myriad Pro"/>
              </a:rPr>
              <a:t>Ruggeveld</a:t>
            </a: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+/- 60 nationaliteiten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+/- 95 % GOK leerlingen 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TSO en BSO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Harde en zachte sector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Voltijds, duaal en deeltijds </a:t>
            </a: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74320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80121"/>
            <a:ext cx="9144000" cy="81086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32"/>
            <a:ext cx="9144000" cy="806400"/>
          </a:xfrm>
          <a:prstGeom prst="rect">
            <a:avLst/>
          </a:prstGeom>
        </p:spPr>
      </p:pic>
      <p:sp>
        <p:nvSpPr>
          <p:cNvPr id="12" name="Tekstvak 11"/>
          <p:cNvSpPr txBox="1"/>
          <p:nvPr/>
        </p:nvSpPr>
        <p:spPr>
          <a:xfrm>
            <a:off x="0" y="3107653"/>
            <a:ext cx="9143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6000" dirty="0">
                <a:cs typeface="Biko"/>
              </a:rPr>
              <a:t>Waar komen we vandaan? </a:t>
            </a:r>
          </a:p>
        </p:txBody>
      </p:sp>
    </p:spTree>
    <p:extLst>
      <p:ext uri="{BB962C8B-B14F-4D97-AF65-F5344CB8AC3E}">
        <p14:creationId xmlns:p14="http://schemas.microsoft.com/office/powerpoint/2010/main" val="435358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1187359" y="289086"/>
            <a:ext cx="7051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Zes pijlers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259919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Taalvaardigheid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Socio-emotionele ontwikkeling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Preventie en remediëring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Leerlingen- en ouderparticipatie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Intercultureel onderwijs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Doorstroming en oriëntering</a:t>
            </a: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2192587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sz="2400" dirty="0">
              <a:latin typeface="Myriad Pro"/>
              <a:cs typeface="Myriad Pro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DE300BCE-D1B9-419B-A46E-E85337267395}"/>
              </a:ext>
            </a:extLst>
          </p:cNvPr>
          <p:cNvSpPr txBox="1"/>
          <p:nvPr/>
        </p:nvSpPr>
        <p:spPr>
          <a:xfrm>
            <a:off x="2258374" y="4308741"/>
            <a:ext cx="525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/>
              <a:t>Acties geclassificeerd per pijler</a:t>
            </a:r>
          </a:p>
        </p:txBody>
      </p:sp>
      <p:sp>
        <p:nvSpPr>
          <p:cNvPr id="7" name="Pijl: rechts 6">
            <a:extLst>
              <a:ext uri="{FF2B5EF4-FFF2-40B4-BE49-F238E27FC236}">
                <a16:creationId xmlns:a16="http://schemas.microsoft.com/office/drawing/2014/main" id="{ECC9EA1D-395D-4B70-B8DD-D1830BF95C70}"/>
              </a:ext>
            </a:extLst>
          </p:cNvPr>
          <p:cNvSpPr/>
          <p:nvPr/>
        </p:nvSpPr>
        <p:spPr>
          <a:xfrm>
            <a:off x="1436914" y="4377165"/>
            <a:ext cx="606490" cy="386371"/>
          </a:xfrm>
          <a:prstGeom prst="rightArrow">
            <a:avLst/>
          </a:prstGeom>
          <a:solidFill>
            <a:srgbClr val="61B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0190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transparantie	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187" y="1303993"/>
            <a:ext cx="527288" cy="508456"/>
          </a:xfrm>
          <a:prstGeom prst="rect">
            <a:avLst/>
          </a:prstGeom>
        </p:spPr>
      </p:pic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GOK-website</a:t>
            </a: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1888971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nl-NL" sz="2000" dirty="0">
                <a:latin typeface="+mj-lt"/>
                <a:cs typeface="Myriad Pro"/>
                <a:hlinkClick r:id="rId3"/>
              </a:rPr>
              <a:t>https://gok.spectrumschool.net</a:t>
            </a:r>
            <a:endParaRPr lang="nl-NL" sz="2000" dirty="0">
              <a:latin typeface="+mj-lt"/>
              <a:cs typeface="Myriad Pro"/>
            </a:endParaRPr>
          </a:p>
          <a:p>
            <a:pPr marL="457200" lvl="1" indent="0">
              <a:buNone/>
            </a:pPr>
            <a:endParaRPr lang="nl-NL" sz="2000" dirty="0">
              <a:latin typeface="Myriad Pro"/>
              <a:cs typeface="Myriad Pro"/>
            </a:endParaRPr>
          </a:p>
          <a:p>
            <a:endParaRPr lang="nl-NL" sz="2400" dirty="0">
              <a:latin typeface="Myriad Pro"/>
              <a:cs typeface="Myriad Pro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8F7E3B22-8DAD-43C6-98FE-A78BAF03FC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2208387"/>
            <a:ext cx="6595745" cy="4641247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AF3598D9-436C-427A-A830-B4A26E0EB3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8055" y="2396497"/>
            <a:ext cx="1867853" cy="3179161"/>
          </a:xfrm>
          <a:prstGeom prst="rect">
            <a:avLst/>
          </a:prstGeom>
        </p:spPr>
      </p:pic>
      <p:sp>
        <p:nvSpPr>
          <p:cNvPr id="9" name="Pijl: gebogen 8">
            <a:extLst>
              <a:ext uri="{FF2B5EF4-FFF2-40B4-BE49-F238E27FC236}">
                <a16:creationId xmlns:a16="http://schemas.microsoft.com/office/drawing/2014/main" id="{C073DE0D-88DC-4AC6-8091-245887ECD3AE}"/>
              </a:ext>
            </a:extLst>
          </p:cNvPr>
          <p:cNvSpPr/>
          <p:nvPr/>
        </p:nvSpPr>
        <p:spPr>
          <a:xfrm>
            <a:off x="2432482" y="2396497"/>
            <a:ext cx="4463791" cy="2110189"/>
          </a:xfrm>
          <a:prstGeom prst="bentArrow">
            <a:avLst>
              <a:gd name="adj1" fmla="val 10632"/>
              <a:gd name="adj2" fmla="val 16667"/>
              <a:gd name="adj3" fmla="val 22126"/>
              <a:gd name="adj4" fmla="val 43750"/>
            </a:avLst>
          </a:prstGeom>
          <a:solidFill>
            <a:srgbClr val="61B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12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transparantie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GOK-website</a:t>
            </a: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1888971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nl-NL" sz="2000" dirty="0">
              <a:latin typeface="Myriad Pro"/>
              <a:cs typeface="Myriad Pro"/>
            </a:endParaRPr>
          </a:p>
          <a:p>
            <a:endParaRPr lang="nl-NL" sz="2400" dirty="0">
              <a:latin typeface="Myriad Pro"/>
              <a:cs typeface="Myriad Pro"/>
            </a:endParaRP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E4A2C9E9-CF2E-4585-9918-5DE4E4782471}"/>
              </a:ext>
            </a:extLst>
          </p:cNvPr>
          <p:cNvSpPr txBox="1"/>
          <p:nvPr/>
        </p:nvSpPr>
        <p:spPr>
          <a:xfrm>
            <a:off x="1187359" y="2002700"/>
            <a:ext cx="74587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/>
              <a:t>Elke actie leidt naar: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/>
              <a:t>Een beschrijving (meestal SMART geformuleerd)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/>
              <a:t>Bijhorende documenten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/>
              <a:t>Bijhorende verslagen van de werkgroepen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/>
              <a:t>Fotomateriaal</a:t>
            </a: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343B888F-8280-4BE2-BACA-B522145C5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236" y="3701106"/>
            <a:ext cx="3673890" cy="1249769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E3697B45-76EA-491D-BD94-2EB9C69626AE}"/>
              </a:ext>
            </a:extLst>
          </p:cNvPr>
          <p:cNvSpPr txBox="1"/>
          <p:nvPr/>
        </p:nvSpPr>
        <p:spPr>
          <a:xfrm>
            <a:off x="1272425" y="4780750"/>
            <a:ext cx="757676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/>
              <a:t>Link naar achterliggende documenten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/>
              <a:t>gekoppeld aan een Google drive map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/>
              <a:t>enkel toegankelijk voor schoolteam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0333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transparantie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 err="1">
                <a:solidFill>
                  <a:srgbClr val="70C1B7"/>
                </a:solidFill>
                <a:latin typeface="Myriad Pro"/>
                <a:cs typeface="Myriad Pro"/>
              </a:rPr>
              <a:t>GOK-kast</a:t>
            </a: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1888971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nl-NL" sz="2000" dirty="0">
              <a:latin typeface="Myriad Pro"/>
              <a:cs typeface="Myriad Pro"/>
            </a:endParaRPr>
          </a:p>
          <a:p>
            <a:endParaRPr lang="nl-NL" sz="2400" dirty="0">
              <a:latin typeface="Myriad Pro"/>
              <a:cs typeface="Myriad Pro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7908544-F1BD-49DE-A309-3255BABF63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513" y="1812448"/>
            <a:ext cx="6727402" cy="504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3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transparantie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 err="1">
                <a:solidFill>
                  <a:srgbClr val="70C1B7"/>
                </a:solidFill>
                <a:latin typeface="Myriad Pro"/>
                <a:cs typeface="Myriad Pro"/>
              </a:rPr>
              <a:t>GOK-kast</a:t>
            </a: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1888971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nl-NL" sz="2000" dirty="0">
              <a:latin typeface="Myriad Pro"/>
              <a:cs typeface="Myriad Pro"/>
            </a:endParaRPr>
          </a:p>
          <a:p>
            <a:endParaRPr lang="nl-NL" sz="2400" dirty="0">
              <a:latin typeface="Myriad Pro"/>
              <a:cs typeface="Myriad Pro"/>
            </a:endParaRP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F94CFD02-E077-4D3A-B3A1-5BC6133C3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953" y="1812449"/>
            <a:ext cx="6727401" cy="504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coördinatie 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375285" y="1362912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GOK-coördinatoren</a:t>
            </a: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1888971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nl-NL" sz="2000" dirty="0">
              <a:latin typeface="Myriad Pro"/>
              <a:cs typeface="Myriad Pro"/>
            </a:endParaRPr>
          </a:p>
          <a:p>
            <a:endParaRPr lang="nl-NL" sz="2400" dirty="0">
              <a:latin typeface="Myriad Pro"/>
              <a:cs typeface="Myriad Pro"/>
            </a:endParaRP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3A3652CE-438E-496A-8B4F-3E6408F52606}"/>
              </a:ext>
            </a:extLst>
          </p:cNvPr>
          <p:cNvSpPr txBox="1"/>
          <p:nvPr/>
        </p:nvSpPr>
        <p:spPr>
          <a:xfrm>
            <a:off x="1375285" y="2218347"/>
            <a:ext cx="6490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600" dirty="0"/>
              <a:t>Streven naar wekelijks overleg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C3759B2-9A6E-47D0-88C0-1936350A7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432" y="2864677"/>
            <a:ext cx="5331568" cy="399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9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gedragenheid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282342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Werkgroepen</a:t>
            </a: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886831" y="1888971"/>
            <a:ext cx="7576767" cy="410224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nl-NL" sz="2000" dirty="0">
              <a:latin typeface="Myriad Pro"/>
              <a:cs typeface="Myriad Pro"/>
            </a:endParaRPr>
          </a:p>
          <a:p>
            <a:endParaRPr lang="nl-NL" sz="2400" dirty="0">
              <a:latin typeface="Myriad Pro"/>
              <a:cs typeface="Myriad Pro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1F98EEB8-2394-4B32-866A-8427624FD8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658" y="1812449"/>
            <a:ext cx="7358168" cy="465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9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Aandacht voor evaluatie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645874" y="1305949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PDCA cyclus per actie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359FCE47-2F9B-48F2-A139-2C3F02E88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461" y="1908729"/>
            <a:ext cx="8467918" cy="502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64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Valkuilen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743768" y="1529883"/>
            <a:ext cx="8400232" cy="28834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Overzicht verliezen (5WH en prioriteiten)</a:t>
            </a:r>
          </a:p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Te weinig tijd voor overleg tussen coördinatoren</a:t>
            </a:r>
          </a:p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Te weinig tijd voor coördinatie</a:t>
            </a:r>
          </a:p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Onvoldoende nadruk op evaluatie en bijsturing</a:t>
            </a: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marL="457200" indent="-457200" algn="l">
              <a:buBlip>
                <a:blip r:embed="rId2"/>
              </a:buBlip>
            </a:pP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63594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80121"/>
            <a:ext cx="9144000" cy="81086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32"/>
            <a:ext cx="9144000" cy="806400"/>
          </a:xfrm>
          <a:prstGeom prst="rect">
            <a:avLst/>
          </a:prstGeom>
        </p:spPr>
      </p:pic>
      <p:sp>
        <p:nvSpPr>
          <p:cNvPr id="12" name="Tekstvak 11"/>
          <p:cNvSpPr txBox="1"/>
          <p:nvPr/>
        </p:nvSpPr>
        <p:spPr>
          <a:xfrm>
            <a:off x="0" y="3107653"/>
            <a:ext cx="9143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6000" dirty="0">
                <a:cs typeface="Biko"/>
              </a:rPr>
              <a:t>Waar gaan we naartoe?</a:t>
            </a:r>
          </a:p>
        </p:txBody>
      </p:sp>
    </p:spTree>
    <p:extLst>
      <p:ext uri="{BB962C8B-B14F-4D97-AF65-F5344CB8AC3E}">
        <p14:creationId xmlns:p14="http://schemas.microsoft.com/office/powerpoint/2010/main" val="641692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187359" y="289086"/>
            <a:ext cx="757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Kwaliteitsmanagement 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095367" y="2537590"/>
            <a:ext cx="7274192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DATA gestuurde prioriteiten</a:t>
            </a:r>
          </a:p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vanuit het R-OK</a:t>
            </a:r>
          </a:p>
          <a:p>
            <a:pPr marL="457200" indent="-457200" algn="l">
              <a:buBlip>
                <a:blip r:embed="rId2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Aandacht voor alle facetten van PDCA</a:t>
            </a: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1DD4E843-A0C5-4D93-89DE-B9D260CB61B4}"/>
              </a:ext>
            </a:extLst>
          </p:cNvPr>
          <p:cNvSpPr txBox="1"/>
          <p:nvPr/>
        </p:nvSpPr>
        <p:spPr>
          <a:xfrm>
            <a:off x="1095367" y="1567543"/>
            <a:ext cx="4805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GOK-ontwikkelingsplan</a:t>
            </a:r>
            <a:r>
              <a:rPr lang="nl-BE" dirty="0"/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211101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2016" y="441851"/>
            <a:ext cx="7688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DATA-gestuurde prioriteiten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047565" y="1635629"/>
            <a:ext cx="7857388" cy="191543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NL" sz="1600" b="1" dirty="0">
                <a:solidFill>
                  <a:srgbClr val="70C1B7"/>
                </a:solidFill>
                <a:latin typeface="Myriad Pro"/>
                <a:cs typeface="Myriad Pro"/>
              </a:rPr>
              <a:t> </a:t>
            </a:r>
          </a:p>
          <a:p>
            <a:pPr algn="l"/>
            <a:r>
              <a:rPr lang="nl-NL" sz="1600" dirty="0">
                <a:latin typeface="Myriad Pro"/>
                <a:cs typeface="Myriad Pro"/>
              </a:rPr>
              <a:t>Gebrek aan inzet en motivatie</a:t>
            </a:r>
          </a:p>
          <a:p>
            <a:pPr algn="l"/>
            <a:endParaRPr lang="nl-NL" sz="16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r>
              <a:rPr lang="nl-NL" sz="1600" dirty="0">
                <a:latin typeface="Myriad Pro"/>
                <a:cs typeface="Myriad Pro"/>
              </a:rPr>
              <a:t>						</a:t>
            </a:r>
          </a:p>
          <a:p>
            <a:pPr algn="l"/>
            <a:r>
              <a:rPr lang="nl-NL" sz="1600" dirty="0">
                <a:latin typeface="Myriad Pro"/>
                <a:cs typeface="Myriad Pro"/>
              </a:rPr>
              <a:t>		</a:t>
            </a:r>
            <a:endParaRPr lang="nl-BE" sz="16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37092C31-FA44-4F0E-8A5F-B2BA782F4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255" y="3757473"/>
            <a:ext cx="2356308" cy="1996613"/>
          </a:xfrm>
          <a:prstGeom prst="rect">
            <a:avLst/>
          </a:prstGeom>
        </p:spPr>
      </p:pic>
      <p:sp>
        <p:nvSpPr>
          <p:cNvPr id="13" name="Tekstvak 12">
            <a:extLst>
              <a:ext uri="{FF2B5EF4-FFF2-40B4-BE49-F238E27FC236}">
                <a16:creationId xmlns:a16="http://schemas.microsoft.com/office/drawing/2014/main" id="{11AA5B21-CEDC-4FD8-B443-01EDA061A5D5}"/>
              </a:ext>
            </a:extLst>
          </p:cNvPr>
          <p:cNvSpPr txBox="1"/>
          <p:nvPr/>
        </p:nvSpPr>
        <p:spPr>
          <a:xfrm>
            <a:off x="1045254" y="1344393"/>
            <a:ext cx="745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rgbClr val="70C1B7"/>
                </a:solidFill>
                <a:latin typeface="Myriad Pro"/>
                <a:cs typeface="Myriad Pro"/>
              </a:rPr>
              <a:t>Data-analyse oorzakelijke factoren #B-C attesten </a:t>
            </a: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DC1B6618-535F-4A9B-815A-2A6D784B5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1489" y="4149956"/>
            <a:ext cx="3292951" cy="1536203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4EDCA5E0-AAB4-447C-9A11-75289F8E2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529" y="2268316"/>
            <a:ext cx="4909261" cy="11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60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2016" y="441851"/>
            <a:ext cx="7688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DATA-gestuurde prioriteiten	</a:t>
            </a:r>
          </a:p>
        </p:txBody>
      </p:sp>
      <p:sp>
        <p:nvSpPr>
          <p:cNvPr id="13" name="Tekstvak 12">
            <a:extLst>
              <a:ext uri="{FF2B5EF4-FFF2-40B4-BE49-F238E27FC236}">
                <a16:creationId xmlns:a16="http://schemas.microsoft.com/office/drawing/2014/main" id="{11AA5B21-CEDC-4FD8-B443-01EDA061A5D5}"/>
              </a:ext>
            </a:extLst>
          </p:cNvPr>
          <p:cNvSpPr txBox="1"/>
          <p:nvPr/>
        </p:nvSpPr>
        <p:spPr>
          <a:xfrm>
            <a:off x="1080823" y="1415414"/>
            <a:ext cx="2949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rgbClr val="70C1B7"/>
                </a:solidFill>
                <a:latin typeface="Myriad Pro"/>
                <a:cs typeface="Myriad Pro"/>
              </a:rPr>
              <a:t>Drie prioriteiten</a:t>
            </a:r>
          </a:p>
          <a:p>
            <a:endParaRPr lang="nl-BE" sz="2400" dirty="0"/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1CD5A630-3F17-4B27-B3AF-1E64382F74EA}"/>
              </a:ext>
            </a:extLst>
          </p:cNvPr>
          <p:cNvSpPr txBox="1"/>
          <p:nvPr/>
        </p:nvSpPr>
        <p:spPr>
          <a:xfrm>
            <a:off x="1080823" y="1973478"/>
            <a:ext cx="6982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nl-NL" sz="2400" b="1" dirty="0">
                <a:solidFill>
                  <a:srgbClr val="70C1B7"/>
                </a:solidFill>
                <a:latin typeface="Myriad Pro"/>
                <a:cs typeface="Myriad Pro"/>
              </a:rPr>
              <a:t>Professionalisering van leerkrachten</a:t>
            </a:r>
          </a:p>
          <a:p>
            <a:pPr marL="342900" indent="-342900">
              <a:buBlip>
                <a:blip r:embed="rId3"/>
              </a:buBlip>
            </a:pPr>
            <a:r>
              <a:rPr lang="nl-NL" sz="2400" b="1" dirty="0">
                <a:solidFill>
                  <a:srgbClr val="70C1B7"/>
                </a:solidFill>
                <a:latin typeface="Myriad Pro"/>
                <a:cs typeface="Myriad Pro"/>
              </a:rPr>
              <a:t>Ouderbetrokkenheid en ouderparticipatie</a:t>
            </a:r>
          </a:p>
          <a:p>
            <a:pPr marL="342900" indent="-342900">
              <a:buBlip>
                <a:blip r:embed="rId3"/>
              </a:buBlip>
            </a:pPr>
            <a:r>
              <a:rPr lang="nl-NL" sz="2400" b="1" dirty="0">
                <a:solidFill>
                  <a:srgbClr val="70C1B7"/>
                </a:solidFill>
                <a:latin typeface="Myriad Pro"/>
                <a:cs typeface="Myriad Pro"/>
              </a:rPr>
              <a:t>Welbevinden leerlingen 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43484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2016" y="441851"/>
            <a:ext cx="7688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Vanuit het R-OK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547395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000" b="1" dirty="0">
                <a:solidFill>
                  <a:srgbClr val="70C1B7"/>
                </a:solidFill>
                <a:latin typeface="Myriad Pro"/>
                <a:cs typeface="Myriad Pro"/>
              </a:rPr>
              <a:t>Selectie GOK-doelen vanuit het R-OK per prioriteit</a:t>
            </a:r>
          </a:p>
          <a:p>
            <a:pPr algn="l"/>
            <a:endParaRPr lang="nl-BE" sz="1400" dirty="0">
              <a:latin typeface="Myriad Pro"/>
              <a:cs typeface="Myriad Pro"/>
            </a:endParaRPr>
          </a:p>
          <a:p>
            <a:pPr algn="l"/>
            <a:r>
              <a:rPr lang="nl-BE" sz="1400" dirty="0">
                <a:latin typeface="Myriad Pro"/>
                <a:cs typeface="Myriad Pro"/>
              </a:rPr>
              <a:t>bv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6E5A3CF9-C939-476D-BBAC-59B68AA5E4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1216665" y="2352049"/>
            <a:ext cx="7306322" cy="2145312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CEDCD3F1-6C68-4DE1-8E65-8E5F7C2D2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83" y="4556266"/>
            <a:ext cx="7243754" cy="185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64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2016" y="441851"/>
            <a:ext cx="7688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Vanuit het R-OK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547395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2000" b="1" dirty="0">
                <a:solidFill>
                  <a:srgbClr val="70C1B7"/>
                </a:solidFill>
                <a:latin typeface="Myriad Pro"/>
                <a:cs typeface="Myriad Pro"/>
              </a:rPr>
              <a:t>Selectie GOK-doelen vanuit het R-OK per prioriteit</a:t>
            </a: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0F084472-A8C2-48A3-9ADA-68B30B4C0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398" y="1931856"/>
            <a:ext cx="7469906" cy="1870637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1FA615E7-532E-4417-B891-7B2FD37E56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6665" y="3872940"/>
            <a:ext cx="7469906" cy="181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62" y="5686159"/>
            <a:ext cx="723554" cy="91195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2016" y="441851"/>
            <a:ext cx="7688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Vanuit het R-OK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621437" y="1547395"/>
            <a:ext cx="8090685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Bestaande acties overlopen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Lopende, </a:t>
            </a:r>
            <a:r>
              <a:rPr lang="nl-BE" sz="2800" b="1" dirty="0" err="1">
                <a:solidFill>
                  <a:srgbClr val="70C1B7"/>
                </a:solidFill>
                <a:latin typeface="Myriad Pro"/>
                <a:cs typeface="Myriad Pro"/>
              </a:rPr>
              <a:t>schoolbrede</a:t>
            </a: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 acties overgeheveld naar SWP </a:t>
            </a:r>
            <a:r>
              <a:rPr lang="nl-BE" sz="2000" b="1" dirty="0">
                <a:solidFill>
                  <a:srgbClr val="70C1B7"/>
                </a:solidFill>
                <a:latin typeface="Myriad Pro"/>
                <a:cs typeface="Myriad Pro"/>
              </a:rPr>
              <a:t>(bv leesbeleid, projectdagen,…)</a:t>
            </a:r>
          </a:p>
          <a:p>
            <a:pPr marL="457200" indent="-457200" algn="l">
              <a:buBlip>
                <a:blip r:embed="rId3"/>
              </a:buBlip>
            </a:pPr>
            <a:r>
              <a:rPr lang="nl-BE" sz="2800" b="1" dirty="0">
                <a:solidFill>
                  <a:srgbClr val="70C1B7"/>
                </a:solidFill>
                <a:latin typeface="Myriad Pro"/>
                <a:cs typeface="Myriad Pro"/>
              </a:rPr>
              <a:t>Overblijvende acties bij de overeenkomstige prioriteiten geplaatst</a:t>
            </a: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marL="457200" indent="-457200" algn="l">
              <a:buBlip>
                <a:blip r:embed="rId3"/>
              </a:buBlip>
            </a:pP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0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02322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>
            <a:extLst>
              <a:ext uri="{FF2B5EF4-FFF2-40B4-BE49-F238E27FC236}">
                <a16:creationId xmlns:a16="http://schemas.microsoft.com/office/drawing/2014/main" id="{896C30FD-1050-425B-8BBB-03901CB86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2"/>
            <a:ext cx="9144000" cy="6858002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2016" y="441851"/>
            <a:ext cx="7688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800" dirty="0">
                <a:latin typeface="+mj-lt"/>
                <a:cs typeface="Biko"/>
              </a:rPr>
              <a:t>En nu?	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216665" y="1547395"/>
            <a:ext cx="7688288" cy="530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marL="457200" indent="-457200" algn="l">
              <a:buBlip>
                <a:blip r:embed="rId3"/>
              </a:buBlip>
            </a:pP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marL="457200" indent="-457200" algn="l">
              <a:buBlip>
                <a:blip r:embed="rId3"/>
              </a:buBlip>
            </a:pPr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marL="457200" indent="-457200" algn="l">
              <a:buBlip>
                <a:blip r:embed="rId3"/>
              </a:buBlip>
            </a:pPr>
            <a:endParaRPr lang="nl-BE" sz="20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A1DC8D3-2115-4711-BCFC-9458E8F51534}"/>
              </a:ext>
            </a:extLst>
          </p:cNvPr>
          <p:cNvSpPr txBox="1">
            <a:spLocks/>
          </p:cNvSpPr>
          <p:nvPr/>
        </p:nvSpPr>
        <p:spPr>
          <a:xfrm>
            <a:off x="1756174" y="1548706"/>
            <a:ext cx="6609270" cy="116963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8000" b="1" dirty="0">
                <a:solidFill>
                  <a:srgbClr val="70C1B7"/>
                </a:solidFill>
                <a:latin typeface="Myriad Pro"/>
                <a:cs typeface="Myriad Pro"/>
              </a:rPr>
              <a:t>3-2-1 </a:t>
            </a:r>
            <a:r>
              <a:rPr lang="nl-BE" sz="8000" b="1" dirty="0">
                <a:solidFill>
                  <a:schemeClr val="accent2"/>
                </a:solidFill>
                <a:latin typeface="Myriad Pro"/>
                <a:cs typeface="Myriad Pro"/>
              </a:rPr>
              <a:t>GO! ...</a:t>
            </a:r>
          </a:p>
          <a:p>
            <a:pPr lvl="1"/>
            <a:endParaRPr lang="nl-BE" sz="80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000" b="1" dirty="0">
              <a:solidFill>
                <a:srgbClr val="70C1B7"/>
              </a:solidFill>
              <a:latin typeface="Myriad Pro"/>
              <a:cs typeface="Myriad Pro"/>
            </a:endParaRPr>
          </a:p>
          <a:p>
            <a:pPr algn="l"/>
            <a:endParaRPr lang="nl-BE" sz="2800" b="1" dirty="0">
              <a:solidFill>
                <a:srgbClr val="70C1B7"/>
              </a:solidFill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76004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theme/theme1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GOPRO-1830562155-18281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https://gemeenschapsonderwijs.sharepoint.com/sites/prodoc/_layouts/15/DocIdRedir.aspx?ID=GOPRO-1830562155-18281</Url>
      <Description>GOPRO-1830562155-18281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F40E78C-7439-43C1-912E-992D2E3A46D0}"/>
</file>

<file path=customXml/itemProps2.xml><?xml version="1.0" encoding="utf-8"?>
<ds:datastoreItem xmlns:ds="http://schemas.openxmlformats.org/officeDocument/2006/customXml" ds:itemID="{3CD148A3-2D1D-4E41-B2BA-BED5D8CCC7C4}"/>
</file>

<file path=customXml/itemProps3.xml><?xml version="1.0" encoding="utf-8"?>
<ds:datastoreItem xmlns:ds="http://schemas.openxmlformats.org/officeDocument/2006/customXml" ds:itemID="{7E86AD70-9188-41A3-BB19-5E3796181D51}"/>
</file>

<file path=customXml/itemProps4.xml><?xml version="1.0" encoding="utf-8"?>
<ds:datastoreItem xmlns:ds="http://schemas.openxmlformats.org/officeDocument/2006/customXml" ds:itemID="{CA5727B4-E323-42B4-BA61-B9DEBCB7B42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Diavoorstelling (4:3)</PresentationFormat>
  <Paragraphs>88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5" baseType="lpstr">
      <vt:lpstr>Arial</vt:lpstr>
      <vt:lpstr>Calibri</vt:lpstr>
      <vt:lpstr>Myriad Pro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Spectrumschool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 ontwikkelingsplan presentatie PBD</dc:title>
  <dc:creator>Bert Roos</dc:creator>
  <cp:lastModifiedBy>Katleen Janssens</cp:lastModifiedBy>
  <cp:revision>72</cp:revision>
  <dcterms:created xsi:type="dcterms:W3CDTF">2015-09-11T07:20:26Z</dcterms:created>
  <dcterms:modified xsi:type="dcterms:W3CDTF">2022-05-13T11:52:45Z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54d5dcce-dd1d-4a64-b6ae-89d054870872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