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5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1.xml" ContentType="application/vnd.openxmlformats-officedocument.customXml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docProps/core.xml" ContentType="application/vnd.openxmlformats-package.core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2" r:id="rId5"/>
    <p:sldMasterId id="2147483680" r:id="rId6"/>
    <p:sldMasterId id="2147483685" r:id="rId7"/>
    <p:sldMasterId id="2147483690" r:id="rId8"/>
  </p:sldMasterIdLst>
  <p:notesMasterIdLst>
    <p:notesMasterId r:id="rId38"/>
  </p:notesMasterIdLst>
  <p:handoutMasterIdLst>
    <p:handoutMasterId r:id="rId39"/>
  </p:handoutMasterIdLst>
  <p:sldIdLst>
    <p:sldId id="319" r:id="rId9"/>
    <p:sldId id="333" r:id="rId10"/>
    <p:sldId id="334" r:id="rId11"/>
    <p:sldId id="335" r:id="rId12"/>
    <p:sldId id="337" r:id="rId13"/>
    <p:sldId id="336" r:id="rId14"/>
    <p:sldId id="354" r:id="rId15"/>
    <p:sldId id="338" r:id="rId16"/>
    <p:sldId id="351" r:id="rId17"/>
    <p:sldId id="348" r:id="rId18"/>
    <p:sldId id="345" r:id="rId19"/>
    <p:sldId id="326" r:id="rId20"/>
    <p:sldId id="320" r:id="rId21"/>
    <p:sldId id="321" r:id="rId22"/>
    <p:sldId id="324" r:id="rId23"/>
    <p:sldId id="323" r:id="rId24"/>
    <p:sldId id="325" r:id="rId25"/>
    <p:sldId id="356" r:id="rId26"/>
    <p:sldId id="357" r:id="rId27"/>
    <p:sldId id="358" r:id="rId28"/>
    <p:sldId id="359" r:id="rId29"/>
    <p:sldId id="360" r:id="rId30"/>
    <p:sldId id="361" r:id="rId31"/>
    <p:sldId id="362" r:id="rId32"/>
    <p:sldId id="363" r:id="rId33"/>
    <p:sldId id="364" r:id="rId34"/>
    <p:sldId id="365" r:id="rId35"/>
    <p:sldId id="366" r:id="rId36"/>
    <p:sldId id="368" r:id="rId37"/>
  </p:sldIdLst>
  <p:sldSz cx="9144000" cy="6858000" type="screen4x3"/>
  <p:notesSz cx="6794500" cy="9906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F1EB51-6C10-4884-8B3E-DA74DD62C9DD}" v="7" dt="2022-05-11T09:08:35.9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128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71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presProps" Target="presProps.xml"/><Relationship Id="rId45" Type="http://schemas.openxmlformats.org/officeDocument/2006/relationships/customXml" Target="../customXml/item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notesMaster" Target="notesMasters/notesMaster1.xml"/><Relationship Id="rId20" Type="http://schemas.openxmlformats.org/officeDocument/2006/relationships/slide" Target="slides/slide12.xml"/><Relationship Id="rId4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544043" y="9718800"/>
            <a:ext cx="722848" cy="187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300"/>
            </a:lvl1pPr>
          </a:lstStyle>
          <a:p>
            <a:pPr algn="l"/>
            <a:fld id="{9315242F-80AF-48B4-ACF9-1C6EA8F04FC6}" type="datetime1">
              <a:rPr lang="nl-BE" sz="800">
                <a:latin typeface="Arial" panose="020B0604020202020204" pitchFamily="34" charset="0"/>
                <a:cs typeface="Arial" panose="020B0604020202020204" pitchFamily="34" charset="0"/>
              </a:rPr>
              <a:t>12/05/2022</a:t>
            </a:fld>
            <a:endParaRPr lang="nl-BE" sz="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1289477" y="9718800"/>
            <a:ext cx="4580037" cy="187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300"/>
            </a:lvl1pPr>
          </a:lstStyle>
          <a:p>
            <a:r>
              <a:rPr lang="nl-NL" sz="800" dirty="0">
                <a:latin typeface="Arial" panose="020B0604020202020204" pitchFamily="34" charset="0"/>
                <a:cs typeface="Arial" panose="020B0604020202020204" pitchFamily="34" charset="0"/>
              </a:rPr>
              <a:t>kies "Lint › Invoegen › Tekst › Koptekst en voettekst" om hier de titel van de presentatie in te voegen.</a:t>
            </a:r>
            <a:endParaRPr lang="nl-BE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5869514" y="9718800"/>
            <a:ext cx="381633" cy="187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300"/>
            </a:lvl1pPr>
          </a:lstStyle>
          <a:p>
            <a:fld id="{D705F4A5-B7FD-4CA5-8E15-C06B0309A278}" type="slidenum">
              <a:rPr lang="nl-BE" sz="800">
                <a:latin typeface="Arial" panose="020B0604020202020204" pitchFamily="34" charset="0"/>
                <a:cs typeface="Arial" panose="020B0604020202020204" pitchFamily="34" charset="0"/>
              </a:rPr>
              <a:pPr/>
              <a:t>‹nr.›</a:t>
            </a:fld>
            <a:endParaRPr lang="nl-BE" sz="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Rechte verbindingslijn 6"/>
          <p:cNvCxnSpPr/>
          <p:nvPr/>
        </p:nvCxnSpPr>
        <p:spPr>
          <a:xfrm>
            <a:off x="544044" y="9679342"/>
            <a:ext cx="57071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3307201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544042" y="9718800"/>
            <a:ext cx="724033" cy="187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DF95D69-BCF1-4FED-894F-024CB3A12698}" type="datetime1">
              <a:rPr lang="nl-BE" smtClean="0"/>
              <a:t>12/05/2022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38250"/>
            <a:ext cx="44577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1289475" y="9718800"/>
            <a:ext cx="4579600" cy="187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l-NL" dirty="0"/>
              <a:t>kies "Lint › Invoegen › Tekst › Koptekst en voettekst" om hier de titel van de presentatie in te voegen.</a:t>
            </a:r>
            <a:endParaRPr lang="nl-BE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5869076" y="9714635"/>
            <a:ext cx="381633" cy="187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ED3DA4B-36C4-4958-99F5-EDADE568466D}" type="slidenum">
              <a:rPr lang="nl-BE" smtClean="0"/>
              <a:pPr/>
              <a:t>‹nr.›</a:t>
            </a:fld>
            <a:endParaRPr lang="nl-BE"/>
          </a:p>
        </p:txBody>
      </p:sp>
      <p:cxnSp>
        <p:nvCxnSpPr>
          <p:cNvPr id="8" name="Rechte verbindingslijn 7"/>
          <p:cNvCxnSpPr/>
          <p:nvPr/>
        </p:nvCxnSpPr>
        <p:spPr>
          <a:xfrm>
            <a:off x="544044" y="9679342"/>
            <a:ext cx="57071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jdelijke aanduiding voor notities 8"/>
          <p:cNvSpPr>
            <a:spLocks noGrp="1"/>
          </p:cNvSpPr>
          <p:nvPr>
            <p:ph type="body" sz="quarter" idx="3"/>
          </p:nvPr>
        </p:nvSpPr>
        <p:spPr>
          <a:xfrm>
            <a:off x="679450" y="4767263"/>
            <a:ext cx="5435600" cy="3900488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30006668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19976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1132" userDrawn="1">
          <p15:clr>
            <a:srgbClr val="FBAE40"/>
          </p15:clr>
        </p15:guide>
        <p15:guide id="4" orient="horz" pos="4087" userDrawn="1">
          <p15:clr>
            <a:srgbClr val="FBAE40"/>
          </p15:clr>
        </p15:guide>
        <p15:guide id="5" pos="427" userDrawn="1">
          <p15:clr>
            <a:srgbClr val="FBAE40"/>
          </p15:clr>
        </p15:guide>
        <p15:guide id="6" pos="4325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359" y="0"/>
            <a:ext cx="1870641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596346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4" orient="horz" pos="4087" userDrawn="1">
          <p15:clr>
            <a:srgbClr val="FBAE40"/>
          </p15:clr>
        </p15:guide>
        <p15:guide id="5" pos="427" userDrawn="1">
          <p15:clr>
            <a:srgbClr val="FBAE40"/>
          </p15:clr>
        </p15:guide>
        <p15:guide id="6" pos="4325" userDrawn="1">
          <p15:clr>
            <a:srgbClr val="FBAE40"/>
          </p15:clr>
        </p15:guide>
        <p15:guide id="7" orient="horz" pos="113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inhoud op 2 kol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452" y="0"/>
            <a:ext cx="1864548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81037" y="1800000"/>
            <a:ext cx="3132000" cy="4680000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3938651" y="1800000"/>
            <a:ext cx="3132000" cy="4680000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 dirty="0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61201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427" userDrawn="1">
          <p15:clr>
            <a:srgbClr val="FBAE40"/>
          </p15:clr>
        </p15:guide>
        <p15:guide id="4" pos="2478" userDrawn="1">
          <p15:clr>
            <a:srgbClr val="FBAE40"/>
          </p15:clr>
        </p15:guide>
        <p15:guide id="5" pos="2403" userDrawn="1">
          <p15:clr>
            <a:srgbClr val="FBAE40"/>
          </p15:clr>
        </p15:guide>
        <p15:guide id="6" pos="4454" userDrawn="1">
          <p15:clr>
            <a:srgbClr val="FBAE40"/>
          </p15:clr>
        </p15:guide>
        <p15:guide id="8" orient="horz" pos="4087" userDrawn="1">
          <p15:clr>
            <a:srgbClr val="FBAE40"/>
          </p15:clr>
        </p15:guide>
        <p15:guide id="10" orient="horz" pos="113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schermvull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afbeelding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 anchor="ctr" anchorCtr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l-BE" dirty="0"/>
              <a:t>Klik op dit pictogram </a:t>
            </a:r>
            <a:br>
              <a:rPr lang="nl-BE" dirty="0"/>
            </a:br>
            <a:br>
              <a:rPr lang="nl-BE" dirty="0"/>
            </a:br>
            <a:r>
              <a:rPr lang="nl-BE" dirty="0"/>
              <a:t>om een afbeelding in te voegen.</a:t>
            </a:r>
          </a:p>
        </p:txBody>
      </p:sp>
      <p:sp>
        <p:nvSpPr>
          <p:cNvPr id="19" name="Tijdelijke aanduiding voor tekst 18"/>
          <p:cNvSpPr>
            <a:spLocks noGrp="1"/>
          </p:cNvSpPr>
          <p:nvPr>
            <p:ph type="body" sz="quarter" idx="11" hasCustomPrompt="1"/>
          </p:nvPr>
        </p:nvSpPr>
        <p:spPr>
          <a:xfrm>
            <a:off x="4788000" y="1130400"/>
            <a:ext cx="6253200" cy="7153200"/>
          </a:xfrm>
          <a:custGeom>
            <a:avLst/>
            <a:gdLst>
              <a:gd name="connsiteX0" fmla="*/ 1681039 w 6253200"/>
              <a:gd name="connsiteY0" fmla="*/ 0 h 7153200"/>
              <a:gd name="connsiteX1" fmla="*/ 3728203 w 6253200"/>
              <a:gd name="connsiteY1" fmla="*/ 0 h 7153200"/>
              <a:gd name="connsiteX2" fmla="*/ 3728203 w 6253200"/>
              <a:gd name="connsiteY2" fmla="*/ 1913051 h 7153200"/>
              <a:gd name="connsiteX3" fmla="*/ 6253200 w 6253200"/>
              <a:gd name="connsiteY3" fmla="*/ 1913051 h 7153200"/>
              <a:gd name="connsiteX4" fmla="*/ 6253200 w 6253200"/>
              <a:gd name="connsiteY4" fmla="*/ 7153200 h 7153200"/>
              <a:gd name="connsiteX5" fmla="*/ 3332418 w 6253200"/>
              <a:gd name="connsiteY5" fmla="*/ 7153200 h 7153200"/>
              <a:gd name="connsiteX6" fmla="*/ 3332418 w 6253200"/>
              <a:gd name="connsiteY6" fmla="*/ 5243104 h 7153200"/>
              <a:gd name="connsiteX7" fmla="*/ 0 w 6253200"/>
              <a:gd name="connsiteY7" fmla="*/ 5243104 h 7153200"/>
              <a:gd name="connsiteX8" fmla="*/ 0 w 6253200"/>
              <a:gd name="connsiteY8" fmla="*/ 2895690 h 7153200"/>
              <a:gd name="connsiteX9" fmla="*/ 1681039 w 6253200"/>
              <a:gd name="connsiteY9" fmla="*/ 2895690 h 715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253200" h="7153200">
                <a:moveTo>
                  <a:pt x="1681039" y="0"/>
                </a:moveTo>
                <a:lnTo>
                  <a:pt x="3728203" y="0"/>
                </a:lnTo>
                <a:lnTo>
                  <a:pt x="3728203" y="1913051"/>
                </a:lnTo>
                <a:lnTo>
                  <a:pt x="6253200" y="1913051"/>
                </a:lnTo>
                <a:lnTo>
                  <a:pt x="6253200" y="7153200"/>
                </a:lnTo>
                <a:lnTo>
                  <a:pt x="3332418" y="7153200"/>
                </a:lnTo>
                <a:lnTo>
                  <a:pt x="3332418" y="5243104"/>
                </a:lnTo>
                <a:lnTo>
                  <a:pt x="0" y="5243104"/>
                </a:lnTo>
                <a:lnTo>
                  <a:pt x="0" y="2895690"/>
                </a:lnTo>
                <a:lnTo>
                  <a:pt x="1681039" y="289569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pPr lvl="0"/>
            <a:r>
              <a:rPr lang="nl-BE" dirty="0"/>
              <a:t> </a:t>
            </a:r>
          </a:p>
        </p:txBody>
      </p:sp>
      <p:sp>
        <p:nvSpPr>
          <p:cNvPr id="22" name="Tijdelijke aanduiding voor tekst 21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156000"/>
            <a:ext cx="1843200" cy="702000"/>
          </a:xfrm>
          <a:blipFill>
            <a:blip r:embed="rId3"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07058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+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156" y="0"/>
            <a:ext cx="1767844" cy="156667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9" name="Tijdelijke aanduiding voor afbeelding 8"/>
          <p:cNvSpPr>
            <a:spLocks noGrp="1"/>
          </p:cNvSpPr>
          <p:nvPr>
            <p:ph type="pic" sz="quarter" idx="10" hasCustomPrompt="1"/>
          </p:nvPr>
        </p:nvSpPr>
        <p:spPr>
          <a:xfrm>
            <a:off x="668338" y="1915200"/>
            <a:ext cx="8475662" cy="4942800"/>
          </a:xfrm>
          <a:noFill/>
        </p:spPr>
        <p:txBody>
          <a:bodyPr anchor="ctr" anchorCtr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l-BE" dirty="0"/>
              <a:t>Klik op dit pictogram </a:t>
            </a:r>
            <a:br>
              <a:rPr lang="nl-BE" dirty="0"/>
            </a:br>
            <a:br>
              <a:rPr lang="nl-BE" dirty="0"/>
            </a:br>
            <a:r>
              <a:rPr lang="nl-BE" dirty="0"/>
              <a:t>om een afbeelding in te voegen.</a:t>
            </a:r>
          </a:p>
        </p:txBody>
      </p:sp>
    </p:spTree>
    <p:extLst>
      <p:ext uri="{BB962C8B-B14F-4D97-AF65-F5344CB8AC3E}">
        <p14:creationId xmlns:p14="http://schemas.microsoft.com/office/powerpoint/2010/main" val="522186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+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81037" y="646120"/>
            <a:ext cx="3132000" cy="5833879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 dirty="0"/>
          </a:p>
        </p:txBody>
      </p:sp>
      <p:sp>
        <p:nvSpPr>
          <p:cNvPr id="6" name="Tijdelijke aanduiding voor afbeelding 8"/>
          <p:cNvSpPr>
            <a:spLocks noGrp="1"/>
          </p:cNvSpPr>
          <p:nvPr>
            <p:ph type="pic" sz="quarter" idx="10" hasCustomPrompt="1"/>
          </p:nvPr>
        </p:nvSpPr>
        <p:spPr>
          <a:xfrm>
            <a:off x="4082400" y="0"/>
            <a:ext cx="5061600" cy="6858000"/>
          </a:xfrm>
          <a:noFill/>
        </p:spPr>
        <p:txBody>
          <a:bodyPr anchor="ctr" anchorCtr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l-BE" dirty="0"/>
              <a:t>Klik op dit pictogram </a:t>
            </a:r>
            <a:br>
              <a:rPr lang="nl-BE" dirty="0"/>
            </a:br>
            <a:br>
              <a:rPr lang="nl-BE" dirty="0"/>
            </a:br>
            <a:r>
              <a:rPr lang="nl-BE" dirty="0"/>
              <a:t>om een afbeelding in te voegen.</a:t>
            </a:r>
          </a:p>
        </p:txBody>
      </p:sp>
      <p:sp>
        <p:nvSpPr>
          <p:cNvPr id="21" name="Tijdelijke aanduiding voor tekst 20"/>
          <p:cNvSpPr>
            <a:spLocks noGrp="1"/>
          </p:cNvSpPr>
          <p:nvPr>
            <p:ph type="body" sz="quarter" idx="11" hasCustomPrompt="1"/>
          </p:nvPr>
        </p:nvSpPr>
        <p:spPr>
          <a:xfrm>
            <a:off x="4215600" y="4395600"/>
            <a:ext cx="5490000" cy="2948400"/>
          </a:xfrm>
          <a:custGeom>
            <a:avLst/>
            <a:gdLst>
              <a:gd name="connsiteX0" fmla="*/ 0 w 5490000"/>
              <a:gd name="connsiteY0" fmla="*/ 0 h 2948400"/>
              <a:gd name="connsiteX1" fmla="*/ 877395 w 5490000"/>
              <a:gd name="connsiteY1" fmla="*/ 0 h 2948400"/>
              <a:gd name="connsiteX2" fmla="*/ 877395 w 5490000"/>
              <a:gd name="connsiteY2" fmla="*/ 516642 h 2948400"/>
              <a:gd name="connsiteX3" fmla="*/ 2940112 w 5490000"/>
              <a:gd name="connsiteY3" fmla="*/ 516642 h 2948400"/>
              <a:gd name="connsiteX4" fmla="*/ 2940112 w 5490000"/>
              <a:gd name="connsiteY4" fmla="*/ 984474 h 2948400"/>
              <a:gd name="connsiteX5" fmla="*/ 5490000 w 5490000"/>
              <a:gd name="connsiteY5" fmla="*/ 984474 h 2948400"/>
              <a:gd name="connsiteX6" fmla="*/ 5490000 w 5490000"/>
              <a:gd name="connsiteY6" fmla="*/ 2110018 h 2948400"/>
              <a:gd name="connsiteX7" fmla="*/ 3046438 w 5490000"/>
              <a:gd name="connsiteY7" fmla="*/ 2110018 h 2948400"/>
              <a:gd name="connsiteX8" fmla="*/ 3046438 w 5490000"/>
              <a:gd name="connsiteY8" fmla="*/ 2948400 h 2948400"/>
              <a:gd name="connsiteX9" fmla="*/ 2233088 w 5490000"/>
              <a:gd name="connsiteY9" fmla="*/ 2948400 h 2948400"/>
              <a:gd name="connsiteX10" fmla="*/ 2233088 w 5490000"/>
              <a:gd name="connsiteY10" fmla="*/ 2110018 h 2948400"/>
              <a:gd name="connsiteX11" fmla="*/ 733163 w 5490000"/>
              <a:gd name="connsiteY11" fmla="*/ 2110018 h 2948400"/>
              <a:gd name="connsiteX12" fmla="*/ 0 w 5490000"/>
              <a:gd name="connsiteY12" fmla="*/ 807246 h 294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90000" h="2948400">
                <a:moveTo>
                  <a:pt x="0" y="0"/>
                </a:moveTo>
                <a:lnTo>
                  <a:pt x="877395" y="0"/>
                </a:lnTo>
                <a:lnTo>
                  <a:pt x="877395" y="516642"/>
                </a:lnTo>
                <a:lnTo>
                  <a:pt x="2940112" y="516642"/>
                </a:lnTo>
                <a:lnTo>
                  <a:pt x="2940112" y="984474"/>
                </a:lnTo>
                <a:lnTo>
                  <a:pt x="5490000" y="984474"/>
                </a:lnTo>
                <a:lnTo>
                  <a:pt x="5490000" y="2110018"/>
                </a:lnTo>
                <a:lnTo>
                  <a:pt x="3046438" y="2110018"/>
                </a:lnTo>
                <a:lnTo>
                  <a:pt x="3046438" y="2948400"/>
                </a:lnTo>
                <a:lnTo>
                  <a:pt x="2233088" y="2948400"/>
                </a:lnTo>
                <a:lnTo>
                  <a:pt x="2233088" y="2110018"/>
                </a:lnTo>
                <a:lnTo>
                  <a:pt x="733163" y="2110018"/>
                </a:lnTo>
                <a:lnTo>
                  <a:pt x="0" y="8072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nl-NL" dirty="0"/>
              <a:t>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9297064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404" userDrawn="1">
          <p15:clr>
            <a:srgbClr val="FBAE40"/>
          </p15:clr>
        </p15:guide>
        <p15:guide id="3" pos="427" userDrawn="1">
          <p15:clr>
            <a:srgbClr val="FBAE40"/>
          </p15:clr>
        </p15:guide>
        <p15:guide id="4" orient="horz" pos="397" userDrawn="1">
          <p15:clr>
            <a:srgbClr val="FBAE40"/>
          </p15:clr>
        </p15:guide>
        <p15:guide id="5" orient="horz" pos="4087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presenta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Afbeelding 3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2651"/>
            <a:ext cx="3938024" cy="969266"/>
          </a:xfrm>
          <a:prstGeom prst="rect">
            <a:avLst/>
          </a:prstGeom>
        </p:spPr>
      </p:pic>
      <p:pic>
        <p:nvPicPr>
          <p:cNvPr id="32" name="Afbeelding 3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35" y="0"/>
            <a:ext cx="3074065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69128" y="500400"/>
            <a:ext cx="6181200" cy="1986372"/>
          </a:xfrm>
        </p:spPr>
        <p:txBody>
          <a:bodyPr anchor="b" anchorCtr="0">
            <a:normAutofit/>
          </a:bodyPr>
          <a:lstStyle>
            <a:lvl1pPr algn="l">
              <a:lnSpc>
                <a:spcPct val="101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88176" y="2563810"/>
            <a:ext cx="6169824" cy="2317914"/>
          </a:xfrm>
        </p:spPr>
        <p:txBody>
          <a:bodyPr anchor="t" anchorCtr="0">
            <a:normAutofit/>
          </a:bodyPr>
          <a:lstStyle>
            <a:lvl1pPr marL="0" indent="0" algn="l">
              <a:lnSpc>
                <a:spcPct val="103000"/>
              </a:lnSpc>
              <a:buNone/>
              <a:defRPr sz="22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697700" y="267497"/>
            <a:ext cx="4130182" cy="197507"/>
          </a:xfrm>
        </p:spPr>
        <p:txBody>
          <a:bodyPr anchor="t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000" b="1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nl-NL" dirty="0"/>
              <a:t>Klik om de datum in te voegen.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561555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presentatie +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Afbeelding 3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2651"/>
            <a:ext cx="3938024" cy="96926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69128" y="500400"/>
            <a:ext cx="4738072" cy="1987200"/>
          </a:xfrm>
        </p:spPr>
        <p:txBody>
          <a:bodyPr anchor="b" anchorCtr="0">
            <a:normAutofit/>
          </a:bodyPr>
          <a:lstStyle>
            <a:lvl1pPr algn="l">
              <a:lnSpc>
                <a:spcPct val="101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88176" y="2563810"/>
            <a:ext cx="4719024" cy="2317914"/>
          </a:xfrm>
        </p:spPr>
        <p:txBody>
          <a:bodyPr anchor="t" anchorCtr="0">
            <a:normAutofit/>
          </a:bodyPr>
          <a:lstStyle>
            <a:lvl1pPr marL="0" indent="0" algn="l">
              <a:lnSpc>
                <a:spcPct val="103000"/>
              </a:lnSpc>
              <a:buNone/>
              <a:defRPr sz="22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697700" y="267497"/>
            <a:ext cx="4130182" cy="197507"/>
          </a:xfrm>
        </p:spPr>
        <p:txBody>
          <a:bodyPr anchor="t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000" b="1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nl-NL" dirty="0"/>
              <a:t>Klik om de datum in te voegen.</a:t>
            </a:r>
            <a:endParaRPr lang="nl-BE" dirty="0"/>
          </a:p>
        </p:txBody>
      </p:sp>
      <p:sp>
        <p:nvSpPr>
          <p:cNvPr id="5" name="Tijdelijke aanduiding voor afbeelding 4"/>
          <p:cNvSpPr>
            <a:spLocks noGrp="1"/>
          </p:cNvSpPr>
          <p:nvPr>
            <p:ph type="pic" sz="quarter" idx="11" hasCustomPrompt="1"/>
          </p:nvPr>
        </p:nvSpPr>
        <p:spPr>
          <a:xfrm>
            <a:off x="6076328" y="0"/>
            <a:ext cx="3060000" cy="6851650"/>
          </a:xfrm>
        </p:spPr>
        <p:txBody>
          <a:bodyPr anchor="ctr" anchorCtr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br>
              <a:rPr lang="nl-BE" dirty="0"/>
            </a:br>
            <a:r>
              <a:rPr lang="nl-BE" dirty="0"/>
              <a:t>Klik op dit pictogram</a:t>
            </a:r>
            <a:br>
              <a:rPr lang="nl-BE" dirty="0"/>
            </a:br>
            <a:br>
              <a:rPr lang="nl-BE" dirty="0"/>
            </a:br>
            <a:r>
              <a:rPr lang="nl-BE" dirty="0"/>
              <a:t>om een afbeelding in te voegen.</a:t>
            </a:r>
          </a:p>
        </p:txBody>
      </p:sp>
      <p:sp>
        <p:nvSpPr>
          <p:cNvPr id="36" name="Tijdelijke aanduiding voor tekst 35"/>
          <p:cNvSpPr>
            <a:spLocks noGrp="1"/>
          </p:cNvSpPr>
          <p:nvPr>
            <p:ph type="body" sz="quarter" idx="12" hasCustomPrompt="1"/>
          </p:nvPr>
        </p:nvSpPr>
        <p:spPr>
          <a:xfrm>
            <a:off x="4039200" y="4370400"/>
            <a:ext cx="5666400" cy="2988000"/>
          </a:xfrm>
          <a:custGeom>
            <a:avLst/>
            <a:gdLst>
              <a:gd name="connsiteX0" fmla="*/ 0 w 5666400"/>
              <a:gd name="connsiteY0" fmla="*/ 0 h 2988000"/>
              <a:gd name="connsiteX1" fmla="*/ 820581 w 5666400"/>
              <a:gd name="connsiteY1" fmla="*/ 0 h 2988000"/>
              <a:gd name="connsiteX2" fmla="*/ 820581 w 5666400"/>
              <a:gd name="connsiteY2" fmla="*/ 553856 h 2988000"/>
              <a:gd name="connsiteX3" fmla="*/ 2967656 w 5666400"/>
              <a:gd name="connsiteY3" fmla="*/ 553856 h 2988000"/>
              <a:gd name="connsiteX4" fmla="*/ 2967656 w 5666400"/>
              <a:gd name="connsiteY4" fmla="*/ 1009674 h 2988000"/>
              <a:gd name="connsiteX5" fmla="*/ 5666400 w 5666400"/>
              <a:gd name="connsiteY5" fmla="*/ 1009674 h 2988000"/>
              <a:gd name="connsiteX6" fmla="*/ 5666400 w 5666400"/>
              <a:gd name="connsiteY6" fmla="*/ 2988000 h 2988000"/>
              <a:gd name="connsiteX7" fmla="*/ 0 w 5666400"/>
              <a:gd name="connsiteY7" fmla="*/ 2988000 h 298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66400" h="2988000">
                <a:moveTo>
                  <a:pt x="0" y="0"/>
                </a:moveTo>
                <a:lnTo>
                  <a:pt x="820581" y="0"/>
                </a:lnTo>
                <a:lnTo>
                  <a:pt x="820581" y="553856"/>
                </a:lnTo>
                <a:lnTo>
                  <a:pt x="2967656" y="553856"/>
                </a:lnTo>
                <a:lnTo>
                  <a:pt x="2967656" y="1009674"/>
                </a:lnTo>
                <a:lnTo>
                  <a:pt x="5666400" y="1009674"/>
                </a:lnTo>
                <a:lnTo>
                  <a:pt x="5666400" y="2988000"/>
                </a:lnTo>
                <a:lnTo>
                  <a:pt x="0" y="298800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nl-NL" dirty="0"/>
              <a:t> 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9354491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hoofdstu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91059" cy="16154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1727" y="0"/>
            <a:ext cx="652273" cy="2502413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0156"/>
            <a:ext cx="5766828" cy="1767844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231200"/>
            <a:ext cx="7772400" cy="1986372"/>
          </a:xfrm>
        </p:spPr>
        <p:txBody>
          <a:bodyPr anchor="b" anchorCtr="0">
            <a:normAutofit/>
          </a:bodyPr>
          <a:lstStyle>
            <a:lvl1pPr algn="ctr">
              <a:lnSpc>
                <a:spcPct val="101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85800" y="3297234"/>
            <a:ext cx="7772400" cy="2317914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103000"/>
              </a:lnSpc>
              <a:buNone/>
              <a:defRPr sz="22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2506909" y="267497"/>
            <a:ext cx="4130182" cy="197507"/>
          </a:xfrm>
        </p:spPr>
        <p:txBody>
          <a:bodyPr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000" b="1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nl-NL" dirty="0"/>
              <a:t>Klik om de datum in te voegen.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730297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otsche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" y="5319730"/>
            <a:ext cx="9144000" cy="1550915"/>
          </a:xfrm>
          <a:prstGeom prst="rect">
            <a:avLst/>
          </a:prstGeom>
        </p:spPr>
      </p:pic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2751084" y="5354543"/>
            <a:ext cx="6400800" cy="1516102"/>
          </a:xfrm>
          <a:solidFill>
            <a:schemeClr val="tx1"/>
          </a:solidFill>
        </p:spPr>
        <p:txBody>
          <a:bodyPr lIns="108000" tIns="108000" rIns="144000" bIns="108000" anchor="b" anchorCtr="0">
            <a:normAutofit/>
          </a:bodyPr>
          <a:lstStyle>
            <a:lvl1pPr algn="r">
              <a:defRPr sz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l-BE" dirty="0"/>
              <a:t>[ indien je logo’s wil plaatsen: klik op de kaderrand van dit zwarte vlak en verwijder het ]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dirty="0"/>
              <a:t>Klik en voeg de slotgroet in.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351601" y="2114542"/>
            <a:ext cx="5201192" cy="4168800"/>
          </a:xfrm>
        </p:spPr>
        <p:txBody>
          <a:bodyPr/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" y="-7883"/>
            <a:ext cx="2301245" cy="400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918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presenta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Afbeelding 3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2651"/>
            <a:ext cx="3938024" cy="969266"/>
          </a:xfrm>
          <a:prstGeom prst="rect">
            <a:avLst/>
          </a:prstGeom>
        </p:spPr>
      </p:pic>
      <p:pic>
        <p:nvPicPr>
          <p:cNvPr id="32" name="Afbeelding 3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35" y="0"/>
            <a:ext cx="3074065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69128" y="500400"/>
            <a:ext cx="6181200" cy="1986372"/>
          </a:xfrm>
        </p:spPr>
        <p:txBody>
          <a:bodyPr anchor="b" anchorCtr="0">
            <a:normAutofit/>
          </a:bodyPr>
          <a:lstStyle>
            <a:lvl1pPr algn="l">
              <a:lnSpc>
                <a:spcPct val="101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88176" y="2563810"/>
            <a:ext cx="6169824" cy="2317914"/>
          </a:xfrm>
        </p:spPr>
        <p:txBody>
          <a:bodyPr anchor="t" anchorCtr="0">
            <a:normAutofit/>
          </a:bodyPr>
          <a:lstStyle>
            <a:lvl1pPr marL="0" indent="0" algn="l">
              <a:lnSpc>
                <a:spcPct val="103000"/>
              </a:lnSpc>
              <a:buNone/>
              <a:defRPr sz="22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697700" y="267497"/>
            <a:ext cx="4130182" cy="197507"/>
          </a:xfrm>
        </p:spPr>
        <p:txBody>
          <a:bodyPr anchor="t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000" b="1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nl-NL" dirty="0"/>
              <a:t>Klik om de datum in te voegen.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0830969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presentatie +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Afbeelding 3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2651"/>
            <a:ext cx="3938024" cy="96926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69128" y="500400"/>
            <a:ext cx="4738072" cy="1987200"/>
          </a:xfrm>
        </p:spPr>
        <p:txBody>
          <a:bodyPr anchor="b" anchorCtr="0">
            <a:normAutofit/>
          </a:bodyPr>
          <a:lstStyle>
            <a:lvl1pPr algn="l">
              <a:lnSpc>
                <a:spcPct val="101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88176" y="2563810"/>
            <a:ext cx="4719024" cy="2317914"/>
          </a:xfrm>
        </p:spPr>
        <p:txBody>
          <a:bodyPr anchor="t" anchorCtr="0">
            <a:normAutofit/>
          </a:bodyPr>
          <a:lstStyle>
            <a:lvl1pPr marL="0" indent="0" algn="l">
              <a:lnSpc>
                <a:spcPct val="103000"/>
              </a:lnSpc>
              <a:buNone/>
              <a:defRPr sz="22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697700" y="267497"/>
            <a:ext cx="4130182" cy="197507"/>
          </a:xfrm>
        </p:spPr>
        <p:txBody>
          <a:bodyPr anchor="t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000" b="1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nl-NL" dirty="0"/>
              <a:t>Klik om de datum in te voegen.</a:t>
            </a:r>
            <a:endParaRPr lang="nl-BE" dirty="0"/>
          </a:p>
        </p:txBody>
      </p:sp>
      <p:sp>
        <p:nvSpPr>
          <p:cNvPr id="5" name="Tijdelijke aanduiding voor afbeelding 4"/>
          <p:cNvSpPr>
            <a:spLocks noGrp="1"/>
          </p:cNvSpPr>
          <p:nvPr>
            <p:ph type="pic" sz="quarter" idx="11" hasCustomPrompt="1"/>
          </p:nvPr>
        </p:nvSpPr>
        <p:spPr>
          <a:xfrm>
            <a:off x="6076328" y="0"/>
            <a:ext cx="3060000" cy="6851650"/>
          </a:xfrm>
        </p:spPr>
        <p:txBody>
          <a:bodyPr anchor="ctr" anchorCtr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br>
              <a:rPr lang="nl-BE" dirty="0"/>
            </a:br>
            <a:r>
              <a:rPr lang="nl-BE" dirty="0"/>
              <a:t>Klik op dit pictogram</a:t>
            </a:r>
            <a:br>
              <a:rPr lang="nl-BE" dirty="0"/>
            </a:br>
            <a:br>
              <a:rPr lang="nl-BE" dirty="0"/>
            </a:br>
            <a:r>
              <a:rPr lang="nl-BE" dirty="0"/>
              <a:t>om een afbeelding in te voegen.</a:t>
            </a:r>
          </a:p>
        </p:txBody>
      </p:sp>
      <p:sp>
        <p:nvSpPr>
          <p:cNvPr id="36" name="Tijdelijke aanduiding voor tekst 35"/>
          <p:cNvSpPr>
            <a:spLocks noGrp="1"/>
          </p:cNvSpPr>
          <p:nvPr>
            <p:ph type="body" sz="quarter" idx="12" hasCustomPrompt="1"/>
          </p:nvPr>
        </p:nvSpPr>
        <p:spPr>
          <a:xfrm>
            <a:off x="4039200" y="4370400"/>
            <a:ext cx="5666400" cy="2988000"/>
          </a:xfrm>
          <a:custGeom>
            <a:avLst/>
            <a:gdLst>
              <a:gd name="connsiteX0" fmla="*/ 0 w 5666400"/>
              <a:gd name="connsiteY0" fmla="*/ 0 h 2988000"/>
              <a:gd name="connsiteX1" fmla="*/ 820581 w 5666400"/>
              <a:gd name="connsiteY1" fmla="*/ 0 h 2988000"/>
              <a:gd name="connsiteX2" fmla="*/ 820581 w 5666400"/>
              <a:gd name="connsiteY2" fmla="*/ 553856 h 2988000"/>
              <a:gd name="connsiteX3" fmla="*/ 2967656 w 5666400"/>
              <a:gd name="connsiteY3" fmla="*/ 553856 h 2988000"/>
              <a:gd name="connsiteX4" fmla="*/ 2967656 w 5666400"/>
              <a:gd name="connsiteY4" fmla="*/ 1009674 h 2988000"/>
              <a:gd name="connsiteX5" fmla="*/ 5666400 w 5666400"/>
              <a:gd name="connsiteY5" fmla="*/ 1009674 h 2988000"/>
              <a:gd name="connsiteX6" fmla="*/ 5666400 w 5666400"/>
              <a:gd name="connsiteY6" fmla="*/ 2988000 h 2988000"/>
              <a:gd name="connsiteX7" fmla="*/ 0 w 5666400"/>
              <a:gd name="connsiteY7" fmla="*/ 2988000 h 298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66400" h="2988000">
                <a:moveTo>
                  <a:pt x="0" y="0"/>
                </a:moveTo>
                <a:lnTo>
                  <a:pt x="820581" y="0"/>
                </a:lnTo>
                <a:lnTo>
                  <a:pt x="820581" y="553856"/>
                </a:lnTo>
                <a:lnTo>
                  <a:pt x="2967656" y="553856"/>
                </a:lnTo>
                <a:lnTo>
                  <a:pt x="2967656" y="1009674"/>
                </a:lnTo>
                <a:lnTo>
                  <a:pt x="5666400" y="1009674"/>
                </a:lnTo>
                <a:lnTo>
                  <a:pt x="5666400" y="2988000"/>
                </a:lnTo>
                <a:lnTo>
                  <a:pt x="0" y="298800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nl-NL" dirty="0"/>
              <a:t> 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0760592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hoofdstu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91059" cy="16154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1727" y="0"/>
            <a:ext cx="652273" cy="2502413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0156"/>
            <a:ext cx="5766828" cy="1767844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231200"/>
            <a:ext cx="7772400" cy="1986372"/>
          </a:xfrm>
        </p:spPr>
        <p:txBody>
          <a:bodyPr anchor="b" anchorCtr="0">
            <a:normAutofit/>
          </a:bodyPr>
          <a:lstStyle>
            <a:lvl1pPr algn="ctr">
              <a:lnSpc>
                <a:spcPct val="101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85800" y="3297234"/>
            <a:ext cx="7772400" cy="2317914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103000"/>
              </a:lnSpc>
              <a:buNone/>
              <a:defRPr sz="22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2506909" y="267497"/>
            <a:ext cx="4130182" cy="197507"/>
          </a:xfrm>
        </p:spPr>
        <p:txBody>
          <a:bodyPr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000" b="1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nl-NL" dirty="0"/>
              <a:t>Klik om de datum in te voegen.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335458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otsche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" y="5319730"/>
            <a:ext cx="9144000" cy="1550915"/>
          </a:xfrm>
          <a:prstGeom prst="rect">
            <a:avLst/>
          </a:prstGeom>
        </p:spPr>
      </p:pic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2751084" y="5354543"/>
            <a:ext cx="6400800" cy="1516102"/>
          </a:xfrm>
          <a:solidFill>
            <a:schemeClr val="tx1"/>
          </a:solidFill>
        </p:spPr>
        <p:txBody>
          <a:bodyPr lIns="108000" tIns="108000" rIns="144000" bIns="108000" anchor="b" anchorCtr="0">
            <a:normAutofit/>
          </a:bodyPr>
          <a:lstStyle>
            <a:lvl1pPr algn="r">
              <a:defRPr sz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l-BE" dirty="0"/>
              <a:t>[ indien je logo’s wil plaatsen: klik op de kaderrand van dit zwarte vlak en verwijder het ]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dirty="0"/>
              <a:t>Klik en voeg de slotgroet in.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351601" y="2114542"/>
            <a:ext cx="5201192" cy="4168800"/>
          </a:xfrm>
        </p:spPr>
        <p:txBody>
          <a:bodyPr/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" y="-7883"/>
            <a:ext cx="2301245" cy="400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3238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presenta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Afbeelding 3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2651"/>
            <a:ext cx="3938024" cy="969266"/>
          </a:xfrm>
          <a:prstGeom prst="rect">
            <a:avLst/>
          </a:prstGeom>
        </p:spPr>
      </p:pic>
      <p:pic>
        <p:nvPicPr>
          <p:cNvPr id="32" name="Afbeelding 3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35" y="0"/>
            <a:ext cx="3074065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69128" y="500400"/>
            <a:ext cx="6181200" cy="1986372"/>
          </a:xfrm>
        </p:spPr>
        <p:txBody>
          <a:bodyPr anchor="b" anchorCtr="0">
            <a:normAutofit/>
          </a:bodyPr>
          <a:lstStyle>
            <a:lvl1pPr algn="l">
              <a:lnSpc>
                <a:spcPct val="101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88176" y="2563810"/>
            <a:ext cx="6169824" cy="2317914"/>
          </a:xfrm>
        </p:spPr>
        <p:txBody>
          <a:bodyPr anchor="t" anchorCtr="0">
            <a:normAutofit/>
          </a:bodyPr>
          <a:lstStyle>
            <a:lvl1pPr marL="0" indent="0" algn="l">
              <a:lnSpc>
                <a:spcPct val="103000"/>
              </a:lnSpc>
              <a:buNone/>
              <a:defRPr sz="22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697700" y="267497"/>
            <a:ext cx="4130182" cy="197507"/>
          </a:xfrm>
        </p:spPr>
        <p:txBody>
          <a:bodyPr anchor="t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000" b="1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nl-NL" dirty="0"/>
              <a:t>Klik om de datum in te voegen.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5837234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presentatie +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Afbeelding 3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2651"/>
            <a:ext cx="3938024" cy="96926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69128" y="500400"/>
            <a:ext cx="4738072" cy="1987200"/>
          </a:xfrm>
        </p:spPr>
        <p:txBody>
          <a:bodyPr anchor="b" anchorCtr="0">
            <a:normAutofit/>
          </a:bodyPr>
          <a:lstStyle>
            <a:lvl1pPr algn="l">
              <a:lnSpc>
                <a:spcPct val="101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88176" y="2563810"/>
            <a:ext cx="4719024" cy="2317914"/>
          </a:xfrm>
        </p:spPr>
        <p:txBody>
          <a:bodyPr anchor="t" anchorCtr="0">
            <a:normAutofit/>
          </a:bodyPr>
          <a:lstStyle>
            <a:lvl1pPr marL="0" indent="0" algn="l">
              <a:lnSpc>
                <a:spcPct val="103000"/>
              </a:lnSpc>
              <a:buNone/>
              <a:defRPr sz="22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697700" y="267497"/>
            <a:ext cx="4130182" cy="197507"/>
          </a:xfrm>
        </p:spPr>
        <p:txBody>
          <a:bodyPr anchor="t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000" b="1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nl-NL" dirty="0"/>
              <a:t>Klik om de datum in te voegen.</a:t>
            </a:r>
            <a:endParaRPr lang="nl-BE" dirty="0"/>
          </a:p>
        </p:txBody>
      </p:sp>
      <p:sp>
        <p:nvSpPr>
          <p:cNvPr id="5" name="Tijdelijke aanduiding voor afbeelding 4"/>
          <p:cNvSpPr>
            <a:spLocks noGrp="1"/>
          </p:cNvSpPr>
          <p:nvPr>
            <p:ph type="pic" sz="quarter" idx="11" hasCustomPrompt="1"/>
          </p:nvPr>
        </p:nvSpPr>
        <p:spPr>
          <a:xfrm>
            <a:off x="6076328" y="0"/>
            <a:ext cx="3060000" cy="6851650"/>
          </a:xfrm>
        </p:spPr>
        <p:txBody>
          <a:bodyPr anchor="ctr" anchorCtr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br>
              <a:rPr lang="nl-BE" dirty="0"/>
            </a:br>
            <a:r>
              <a:rPr lang="nl-BE" dirty="0"/>
              <a:t>Klik op dit pictogram</a:t>
            </a:r>
            <a:br>
              <a:rPr lang="nl-BE" dirty="0"/>
            </a:br>
            <a:br>
              <a:rPr lang="nl-BE" dirty="0"/>
            </a:br>
            <a:r>
              <a:rPr lang="nl-BE" dirty="0"/>
              <a:t>om een afbeelding in te voegen.</a:t>
            </a:r>
          </a:p>
        </p:txBody>
      </p:sp>
      <p:sp>
        <p:nvSpPr>
          <p:cNvPr id="36" name="Tijdelijke aanduiding voor tekst 35"/>
          <p:cNvSpPr>
            <a:spLocks noGrp="1"/>
          </p:cNvSpPr>
          <p:nvPr>
            <p:ph type="body" sz="quarter" idx="12" hasCustomPrompt="1"/>
          </p:nvPr>
        </p:nvSpPr>
        <p:spPr>
          <a:xfrm>
            <a:off x="4039200" y="4370400"/>
            <a:ext cx="5666400" cy="2988000"/>
          </a:xfrm>
          <a:custGeom>
            <a:avLst/>
            <a:gdLst>
              <a:gd name="connsiteX0" fmla="*/ 0 w 5666400"/>
              <a:gd name="connsiteY0" fmla="*/ 0 h 2988000"/>
              <a:gd name="connsiteX1" fmla="*/ 820581 w 5666400"/>
              <a:gd name="connsiteY1" fmla="*/ 0 h 2988000"/>
              <a:gd name="connsiteX2" fmla="*/ 820581 w 5666400"/>
              <a:gd name="connsiteY2" fmla="*/ 553856 h 2988000"/>
              <a:gd name="connsiteX3" fmla="*/ 2967656 w 5666400"/>
              <a:gd name="connsiteY3" fmla="*/ 553856 h 2988000"/>
              <a:gd name="connsiteX4" fmla="*/ 2967656 w 5666400"/>
              <a:gd name="connsiteY4" fmla="*/ 1009674 h 2988000"/>
              <a:gd name="connsiteX5" fmla="*/ 5666400 w 5666400"/>
              <a:gd name="connsiteY5" fmla="*/ 1009674 h 2988000"/>
              <a:gd name="connsiteX6" fmla="*/ 5666400 w 5666400"/>
              <a:gd name="connsiteY6" fmla="*/ 2988000 h 2988000"/>
              <a:gd name="connsiteX7" fmla="*/ 0 w 5666400"/>
              <a:gd name="connsiteY7" fmla="*/ 2988000 h 298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66400" h="2988000">
                <a:moveTo>
                  <a:pt x="0" y="0"/>
                </a:moveTo>
                <a:lnTo>
                  <a:pt x="820581" y="0"/>
                </a:lnTo>
                <a:lnTo>
                  <a:pt x="820581" y="553856"/>
                </a:lnTo>
                <a:lnTo>
                  <a:pt x="2967656" y="553856"/>
                </a:lnTo>
                <a:lnTo>
                  <a:pt x="2967656" y="1009674"/>
                </a:lnTo>
                <a:lnTo>
                  <a:pt x="5666400" y="1009674"/>
                </a:lnTo>
                <a:lnTo>
                  <a:pt x="5666400" y="2988000"/>
                </a:lnTo>
                <a:lnTo>
                  <a:pt x="0" y="298800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nl-NL" dirty="0"/>
              <a:t> 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3360584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hoofdstu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91059" cy="161544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1727" y="0"/>
            <a:ext cx="652273" cy="2502413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0156"/>
            <a:ext cx="5766828" cy="1767844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231200"/>
            <a:ext cx="7772400" cy="1986372"/>
          </a:xfrm>
        </p:spPr>
        <p:txBody>
          <a:bodyPr anchor="b" anchorCtr="0">
            <a:normAutofit/>
          </a:bodyPr>
          <a:lstStyle>
            <a:lvl1pPr algn="ctr">
              <a:lnSpc>
                <a:spcPct val="101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85800" y="3297234"/>
            <a:ext cx="7772400" cy="2317914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103000"/>
              </a:lnSpc>
              <a:buNone/>
              <a:defRPr sz="22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 om de ondertitelstijl van het model te bewerken</a:t>
            </a:r>
            <a:endParaRPr lang="nl-BE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2506909" y="267497"/>
            <a:ext cx="4130182" cy="197507"/>
          </a:xfrm>
        </p:spPr>
        <p:txBody>
          <a:bodyPr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000" b="1" baseline="0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1000"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nl-NL" dirty="0"/>
              <a:t>Klik om de datum in te voegen.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809466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otsche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" y="5319730"/>
            <a:ext cx="9144000" cy="1550915"/>
          </a:xfrm>
          <a:prstGeom prst="rect">
            <a:avLst/>
          </a:prstGeom>
        </p:spPr>
      </p:pic>
      <p:sp>
        <p:nvSpPr>
          <p:cNvPr id="14" name="Tijdelijke aanduiding voor tekst 13"/>
          <p:cNvSpPr>
            <a:spLocks noGrp="1"/>
          </p:cNvSpPr>
          <p:nvPr>
            <p:ph type="body" sz="quarter" idx="10" hasCustomPrompt="1"/>
          </p:nvPr>
        </p:nvSpPr>
        <p:spPr>
          <a:xfrm>
            <a:off x="2751084" y="5354543"/>
            <a:ext cx="6400800" cy="1516102"/>
          </a:xfrm>
          <a:solidFill>
            <a:schemeClr val="tx1"/>
          </a:solidFill>
        </p:spPr>
        <p:txBody>
          <a:bodyPr lIns="108000" tIns="108000" rIns="144000" bIns="108000" anchor="b" anchorCtr="0">
            <a:normAutofit/>
          </a:bodyPr>
          <a:lstStyle>
            <a:lvl1pPr algn="r">
              <a:defRPr sz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l-BE" dirty="0"/>
              <a:t>[ indien je logo’s wil plaatsen: klik op de kaderrand van dit zwarte vlak en verwijder het ]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dirty="0"/>
              <a:t>Klik en voeg de slotgroet in.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351601" y="2114542"/>
            <a:ext cx="5201192" cy="4168800"/>
          </a:xfrm>
        </p:spPr>
        <p:txBody>
          <a:bodyPr/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" y="-7883"/>
            <a:ext cx="2301245" cy="400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0750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52261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1132">
          <p15:clr>
            <a:srgbClr val="FBAE40"/>
          </p15:clr>
        </p15:guide>
        <p15:guide id="4" orient="horz" pos="4087">
          <p15:clr>
            <a:srgbClr val="FBAE40"/>
          </p15:clr>
        </p15:guide>
        <p15:guide id="5" pos="427">
          <p15:clr>
            <a:srgbClr val="FBAE40"/>
          </p15:clr>
        </p15:guide>
        <p15:guide id="6" pos="4325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359" y="0"/>
            <a:ext cx="1870641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907704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4" orient="horz" pos="4087">
          <p15:clr>
            <a:srgbClr val="FBAE40"/>
          </p15:clr>
        </p15:guide>
        <p15:guide id="5" pos="427">
          <p15:clr>
            <a:srgbClr val="FBAE40"/>
          </p15:clr>
        </p15:guide>
        <p15:guide id="6" pos="4325">
          <p15:clr>
            <a:srgbClr val="FBAE40"/>
          </p15:clr>
        </p15:guide>
        <p15:guide id="7" orient="horz" pos="1132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+ inhoud op 2 kol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452" y="0"/>
            <a:ext cx="1864548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81037" y="1800000"/>
            <a:ext cx="3132000" cy="46800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3938651" y="1800000"/>
            <a:ext cx="3132000" cy="46800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 dirty="0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626766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427">
          <p15:clr>
            <a:srgbClr val="FBAE40"/>
          </p15:clr>
        </p15:guide>
        <p15:guide id="4" pos="2478">
          <p15:clr>
            <a:srgbClr val="FBAE40"/>
          </p15:clr>
        </p15:guide>
        <p15:guide id="5" pos="2403">
          <p15:clr>
            <a:srgbClr val="FBAE40"/>
          </p15:clr>
        </p15:guide>
        <p15:guide id="6" pos="4454">
          <p15:clr>
            <a:srgbClr val="FBAE40"/>
          </p15:clr>
        </p15:guide>
        <p15:guide id="8" orient="horz" pos="4087">
          <p15:clr>
            <a:srgbClr val="FBAE40"/>
          </p15:clr>
        </p15:guide>
        <p15:guide id="10" orient="horz" pos="1132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schermvull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afbeelding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 anchor="ctr" anchorCtr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l-BE" dirty="0"/>
              <a:t>Klik op dit pictogram </a:t>
            </a:r>
            <a:br>
              <a:rPr lang="nl-BE" dirty="0"/>
            </a:br>
            <a:br>
              <a:rPr lang="nl-BE" dirty="0"/>
            </a:br>
            <a:r>
              <a:rPr lang="nl-BE" dirty="0"/>
              <a:t>om een afbeelding in te voegen.</a:t>
            </a:r>
          </a:p>
        </p:txBody>
      </p:sp>
      <p:sp>
        <p:nvSpPr>
          <p:cNvPr id="19" name="Tijdelijke aanduiding voor tekst 18"/>
          <p:cNvSpPr>
            <a:spLocks noGrp="1"/>
          </p:cNvSpPr>
          <p:nvPr>
            <p:ph type="body" sz="quarter" idx="11" hasCustomPrompt="1"/>
          </p:nvPr>
        </p:nvSpPr>
        <p:spPr>
          <a:xfrm>
            <a:off x="4788000" y="1130400"/>
            <a:ext cx="6253200" cy="7153200"/>
          </a:xfrm>
          <a:custGeom>
            <a:avLst/>
            <a:gdLst>
              <a:gd name="connsiteX0" fmla="*/ 1681039 w 6253200"/>
              <a:gd name="connsiteY0" fmla="*/ 0 h 7153200"/>
              <a:gd name="connsiteX1" fmla="*/ 3728203 w 6253200"/>
              <a:gd name="connsiteY1" fmla="*/ 0 h 7153200"/>
              <a:gd name="connsiteX2" fmla="*/ 3728203 w 6253200"/>
              <a:gd name="connsiteY2" fmla="*/ 1913051 h 7153200"/>
              <a:gd name="connsiteX3" fmla="*/ 6253200 w 6253200"/>
              <a:gd name="connsiteY3" fmla="*/ 1913051 h 7153200"/>
              <a:gd name="connsiteX4" fmla="*/ 6253200 w 6253200"/>
              <a:gd name="connsiteY4" fmla="*/ 7153200 h 7153200"/>
              <a:gd name="connsiteX5" fmla="*/ 3332418 w 6253200"/>
              <a:gd name="connsiteY5" fmla="*/ 7153200 h 7153200"/>
              <a:gd name="connsiteX6" fmla="*/ 3332418 w 6253200"/>
              <a:gd name="connsiteY6" fmla="*/ 5243104 h 7153200"/>
              <a:gd name="connsiteX7" fmla="*/ 0 w 6253200"/>
              <a:gd name="connsiteY7" fmla="*/ 5243104 h 7153200"/>
              <a:gd name="connsiteX8" fmla="*/ 0 w 6253200"/>
              <a:gd name="connsiteY8" fmla="*/ 2895690 h 7153200"/>
              <a:gd name="connsiteX9" fmla="*/ 1681039 w 6253200"/>
              <a:gd name="connsiteY9" fmla="*/ 2895690 h 715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253200" h="7153200">
                <a:moveTo>
                  <a:pt x="1681039" y="0"/>
                </a:moveTo>
                <a:lnTo>
                  <a:pt x="3728203" y="0"/>
                </a:lnTo>
                <a:lnTo>
                  <a:pt x="3728203" y="1913051"/>
                </a:lnTo>
                <a:lnTo>
                  <a:pt x="6253200" y="1913051"/>
                </a:lnTo>
                <a:lnTo>
                  <a:pt x="6253200" y="7153200"/>
                </a:lnTo>
                <a:lnTo>
                  <a:pt x="3332418" y="7153200"/>
                </a:lnTo>
                <a:lnTo>
                  <a:pt x="3332418" y="5243104"/>
                </a:lnTo>
                <a:lnTo>
                  <a:pt x="0" y="5243104"/>
                </a:lnTo>
                <a:lnTo>
                  <a:pt x="0" y="2895690"/>
                </a:lnTo>
                <a:lnTo>
                  <a:pt x="1681039" y="289569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pPr lvl="0"/>
            <a:r>
              <a:rPr lang="nl-BE" dirty="0"/>
              <a:t> </a:t>
            </a:r>
          </a:p>
        </p:txBody>
      </p:sp>
      <p:sp>
        <p:nvSpPr>
          <p:cNvPr id="22" name="Tijdelijke aanduiding voor tekst 21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156000"/>
            <a:ext cx="1843200" cy="702000"/>
          </a:xfrm>
          <a:blipFill>
            <a:blip r:embed="rId3"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pPr lvl="0"/>
            <a:r>
              <a:rPr lang="nl-NL" dirty="0"/>
              <a:t>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165049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+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156" y="0"/>
            <a:ext cx="1767844" cy="156667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9" name="Tijdelijke aanduiding voor afbeelding 8"/>
          <p:cNvSpPr>
            <a:spLocks noGrp="1"/>
          </p:cNvSpPr>
          <p:nvPr>
            <p:ph type="pic" sz="quarter" idx="10" hasCustomPrompt="1"/>
          </p:nvPr>
        </p:nvSpPr>
        <p:spPr>
          <a:xfrm>
            <a:off x="668338" y="1915200"/>
            <a:ext cx="8475662" cy="4942800"/>
          </a:xfrm>
          <a:noFill/>
        </p:spPr>
        <p:txBody>
          <a:bodyPr anchor="ctr" anchorCtr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l-BE" dirty="0"/>
              <a:t>Klik op dit pictogram </a:t>
            </a:r>
            <a:br>
              <a:rPr lang="nl-BE" dirty="0"/>
            </a:br>
            <a:br>
              <a:rPr lang="nl-BE" dirty="0"/>
            </a:br>
            <a:r>
              <a:rPr lang="nl-BE" dirty="0"/>
              <a:t>om een afbeelding in te voegen.</a:t>
            </a:r>
          </a:p>
        </p:txBody>
      </p:sp>
    </p:spTree>
    <p:extLst>
      <p:ext uri="{BB962C8B-B14F-4D97-AF65-F5344CB8AC3E}">
        <p14:creationId xmlns:p14="http://schemas.microsoft.com/office/powerpoint/2010/main" val="28759633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+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81037" y="646120"/>
            <a:ext cx="3132000" cy="5833879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 dirty="0"/>
          </a:p>
        </p:txBody>
      </p:sp>
      <p:sp>
        <p:nvSpPr>
          <p:cNvPr id="6" name="Tijdelijke aanduiding voor afbeelding 8"/>
          <p:cNvSpPr>
            <a:spLocks noGrp="1"/>
          </p:cNvSpPr>
          <p:nvPr>
            <p:ph type="pic" sz="quarter" idx="10" hasCustomPrompt="1"/>
          </p:nvPr>
        </p:nvSpPr>
        <p:spPr>
          <a:xfrm>
            <a:off x="4082400" y="0"/>
            <a:ext cx="5061600" cy="6858000"/>
          </a:xfrm>
          <a:noFill/>
        </p:spPr>
        <p:txBody>
          <a:bodyPr anchor="ctr" anchorCtr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nl-BE" dirty="0"/>
              <a:t>Klik op dit pictogram </a:t>
            </a:r>
            <a:br>
              <a:rPr lang="nl-BE" dirty="0"/>
            </a:br>
            <a:br>
              <a:rPr lang="nl-BE" dirty="0"/>
            </a:br>
            <a:r>
              <a:rPr lang="nl-BE" dirty="0"/>
              <a:t>om een afbeelding in te voegen.</a:t>
            </a:r>
          </a:p>
        </p:txBody>
      </p:sp>
      <p:sp>
        <p:nvSpPr>
          <p:cNvPr id="21" name="Tijdelijke aanduiding voor tekst 20"/>
          <p:cNvSpPr>
            <a:spLocks noGrp="1"/>
          </p:cNvSpPr>
          <p:nvPr>
            <p:ph type="body" sz="quarter" idx="11" hasCustomPrompt="1"/>
          </p:nvPr>
        </p:nvSpPr>
        <p:spPr>
          <a:xfrm>
            <a:off x="4215600" y="4395600"/>
            <a:ext cx="5490000" cy="2948400"/>
          </a:xfrm>
          <a:custGeom>
            <a:avLst/>
            <a:gdLst>
              <a:gd name="connsiteX0" fmla="*/ 0 w 5490000"/>
              <a:gd name="connsiteY0" fmla="*/ 0 h 2948400"/>
              <a:gd name="connsiteX1" fmla="*/ 877395 w 5490000"/>
              <a:gd name="connsiteY1" fmla="*/ 0 h 2948400"/>
              <a:gd name="connsiteX2" fmla="*/ 877395 w 5490000"/>
              <a:gd name="connsiteY2" fmla="*/ 516642 h 2948400"/>
              <a:gd name="connsiteX3" fmla="*/ 2940112 w 5490000"/>
              <a:gd name="connsiteY3" fmla="*/ 516642 h 2948400"/>
              <a:gd name="connsiteX4" fmla="*/ 2940112 w 5490000"/>
              <a:gd name="connsiteY4" fmla="*/ 984474 h 2948400"/>
              <a:gd name="connsiteX5" fmla="*/ 5490000 w 5490000"/>
              <a:gd name="connsiteY5" fmla="*/ 984474 h 2948400"/>
              <a:gd name="connsiteX6" fmla="*/ 5490000 w 5490000"/>
              <a:gd name="connsiteY6" fmla="*/ 2110018 h 2948400"/>
              <a:gd name="connsiteX7" fmla="*/ 3046438 w 5490000"/>
              <a:gd name="connsiteY7" fmla="*/ 2110018 h 2948400"/>
              <a:gd name="connsiteX8" fmla="*/ 3046438 w 5490000"/>
              <a:gd name="connsiteY8" fmla="*/ 2948400 h 2948400"/>
              <a:gd name="connsiteX9" fmla="*/ 2233088 w 5490000"/>
              <a:gd name="connsiteY9" fmla="*/ 2948400 h 2948400"/>
              <a:gd name="connsiteX10" fmla="*/ 2233088 w 5490000"/>
              <a:gd name="connsiteY10" fmla="*/ 2110018 h 2948400"/>
              <a:gd name="connsiteX11" fmla="*/ 733163 w 5490000"/>
              <a:gd name="connsiteY11" fmla="*/ 2110018 h 2948400"/>
              <a:gd name="connsiteX12" fmla="*/ 0 w 5490000"/>
              <a:gd name="connsiteY12" fmla="*/ 807246 h 294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90000" h="2948400">
                <a:moveTo>
                  <a:pt x="0" y="0"/>
                </a:moveTo>
                <a:lnTo>
                  <a:pt x="877395" y="0"/>
                </a:lnTo>
                <a:lnTo>
                  <a:pt x="877395" y="516642"/>
                </a:lnTo>
                <a:lnTo>
                  <a:pt x="2940112" y="516642"/>
                </a:lnTo>
                <a:lnTo>
                  <a:pt x="2940112" y="984474"/>
                </a:lnTo>
                <a:lnTo>
                  <a:pt x="5490000" y="984474"/>
                </a:lnTo>
                <a:lnTo>
                  <a:pt x="5490000" y="2110018"/>
                </a:lnTo>
                <a:lnTo>
                  <a:pt x="3046438" y="2110018"/>
                </a:lnTo>
                <a:lnTo>
                  <a:pt x="3046438" y="2948400"/>
                </a:lnTo>
                <a:lnTo>
                  <a:pt x="2233088" y="2948400"/>
                </a:lnTo>
                <a:lnTo>
                  <a:pt x="2233088" y="2110018"/>
                </a:lnTo>
                <a:lnTo>
                  <a:pt x="733163" y="2110018"/>
                </a:lnTo>
                <a:lnTo>
                  <a:pt x="0" y="8072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pPr lvl="0"/>
            <a:r>
              <a:rPr lang="nl-NL" dirty="0"/>
              <a:t>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1707170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404">
          <p15:clr>
            <a:srgbClr val="FBAE40"/>
          </p15:clr>
        </p15:guide>
        <p15:guide id="3" pos="427">
          <p15:clr>
            <a:srgbClr val="FBAE40"/>
          </p15:clr>
        </p15:guide>
        <p15:guide id="4" orient="horz" pos="397">
          <p15:clr>
            <a:srgbClr val="FBAE40"/>
          </p15:clr>
        </p15:guide>
        <p15:guide id="5" orient="horz" pos="4087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69128" y="646120"/>
            <a:ext cx="6192000" cy="100800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81037" y="1800000"/>
            <a:ext cx="6181200" cy="4680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BE"/>
              <a:t>10/09/2021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18619-51E3-45BC-B588-E076BCFF4B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08078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0" r:id="rId2"/>
    <p:sldLayoutId id="2147483652" r:id="rId3"/>
    <p:sldLayoutId id="2147483660" r:id="rId4"/>
    <p:sldLayoutId id="2147483654" r:id="rId5"/>
    <p:sldLayoutId id="2147483661" r:id="rId6"/>
  </p:sldLayoutIdLst>
  <p:hf sldNum="0" hdr="0" ftr="0" dt="0"/>
  <p:txStyles>
    <p:titleStyle>
      <a:lvl1pPr algn="l" defTabSz="914400" rtl="0" eaLnBrk="1" latinLnBrk="0" hangingPunct="1">
        <a:lnSpc>
          <a:spcPct val="86000"/>
        </a:lnSpc>
        <a:spcBef>
          <a:spcPct val="0"/>
        </a:spcBef>
        <a:buNone/>
        <a:defRPr sz="3600" b="1" kern="1200">
          <a:solidFill>
            <a:schemeClr val="accent4"/>
          </a:solidFill>
          <a:latin typeface="+mj-lt"/>
          <a:ea typeface="+mj-ea"/>
          <a:cs typeface="+mj-cs"/>
        </a:defRPr>
      </a:lvl1pPr>
    </p:titleStyle>
    <p:bodyStyle>
      <a:lvl1pPr marL="3600" indent="-3600" algn="l" defTabSz="914400" rtl="0" eaLnBrk="1" latinLnBrk="0" hangingPunct="1">
        <a:lnSpc>
          <a:spcPct val="102000"/>
        </a:lnSpc>
        <a:spcBef>
          <a:spcPts val="750"/>
        </a:spcBef>
        <a:buFont typeface="Arial" panose="020B0604020202020204" pitchFamily="34" charset="0"/>
        <a:buChar char="​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600" indent="-3600" algn="l" defTabSz="914400" rtl="0" eaLnBrk="1" latinLnBrk="0" hangingPunct="1">
        <a:lnSpc>
          <a:spcPct val="96000"/>
        </a:lnSpc>
        <a:spcBef>
          <a:spcPts val="1000"/>
        </a:spcBef>
        <a:buFont typeface="Arial" panose="020B0604020202020204" pitchFamily="34" charset="0"/>
        <a:buChar char="​"/>
        <a:defRPr sz="2110" b="1" kern="1200" spc="-20" baseline="0">
          <a:solidFill>
            <a:schemeClr val="accent1"/>
          </a:solidFill>
          <a:latin typeface="+mn-lt"/>
          <a:ea typeface="+mn-ea"/>
          <a:cs typeface="+mn-cs"/>
        </a:defRPr>
      </a:lvl2pPr>
      <a:lvl3pPr marL="216000" indent="-216000" algn="l" defTabSz="914400" rtl="0" eaLnBrk="1" latinLnBrk="0" hangingPunct="1">
        <a:lnSpc>
          <a:spcPct val="102000"/>
        </a:lnSpc>
        <a:spcBef>
          <a:spcPts val="768"/>
        </a:spcBef>
        <a:buClr>
          <a:schemeClr val="accent4"/>
        </a:buClr>
        <a:buSzPct val="9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30000" indent="-396000" algn="l" defTabSz="914400" rtl="0" eaLnBrk="1" latinLnBrk="0" hangingPunct="1">
        <a:lnSpc>
          <a:spcPct val="102000"/>
        </a:lnSpc>
        <a:spcBef>
          <a:spcPts val="768"/>
        </a:spcBef>
        <a:buClr>
          <a:schemeClr val="accent4"/>
        </a:buClr>
        <a:buFont typeface="Arial" panose="020B0604020202020204" pitchFamily="34" charset="0"/>
        <a:buChar char="▬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849600" indent="-216000" algn="l" defTabSz="914400" rtl="0" eaLnBrk="1" latinLnBrk="0" hangingPunct="1">
        <a:lnSpc>
          <a:spcPct val="102000"/>
        </a:lnSpc>
        <a:spcBef>
          <a:spcPts val="510"/>
        </a:spcBef>
        <a:buClr>
          <a:schemeClr val="accent4"/>
        </a:buClr>
        <a:buFont typeface="Arial" panose="020B0604020202020204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BE"/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3351600" y="586589"/>
            <a:ext cx="5108400" cy="12615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351600" y="2112163"/>
            <a:ext cx="5201999" cy="41688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l-NL" dirty="0"/>
              <a:t>Klik om de modelstijlen te bewerken - broodtekst</a:t>
            </a:r>
          </a:p>
          <a:p>
            <a:pPr lvl="1"/>
            <a:r>
              <a:rPr lang="nl-NL" dirty="0"/>
              <a:t>Tweede niveau – naam medewerker</a:t>
            </a:r>
          </a:p>
          <a:p>
            <a:pPr lvl="2"/>
            <a:r>
              <a:rPr lang="nl-NL" dirty="0"/>
              <a:t>Derde niveau – functie medewerker</a:t>
            </a:r>
          </a:p>
          <a:p>
            <a:pPr lvl="3"/>
            <a:r>
              <a:rPr lang="nl-NL" dirty="0"/>
              <a:t>Vierde niveau – instituut </a:t>
            </a:r>
          </a:p>
          <a:p>
            <a:pPr lvl="4"/>
            <a:r>
              <a:rPr lang="nl-NL" dirty="0"/>
              <a:t>Vijfde niveau – team/project</a:t>
            </a:r>
          </a:p>
          <a:p>
            <a:pPr lvl="5"/>
            <a:r>
              <a:rPr lang="nl-NL" dirty="0"/>
              <a:t>Zesde niveau – </a:t>
            </a:r>
            <a:r>
              <a:rPr lang="nl-NL" dirty="0" err="1"/>
              <a:t>url’s</a:t>
            </a:r>
            <a:endParaRPr lang="nl-NL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BE"/>
              <a:t>10/09/2021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18619-51E3-45BC-B588-E076BCFF4B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3121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6" r:id="rId2"/>
    <p:sldLayoutId id="2147483677" r:id="rId3"/>
    <p:sldLayoutId id="2147483664" r:id="rId4"/>
  </p:sldLayoutIdLst>
  <p:hf sldNum="0" hdr="0" ftr="0" dt="0"/>
  <p:txStyles>
    <p:titleStyle>
      <a:lvl1pPr algn="l" defTabSz="914400" rtl="0" eaLnBrk="1" latinLnBrk="0" hangingPunct="1">
        <a:lnSpc>
          <a:spcPct val="101000"/>
        </a:lnSpc>
        <a:spcBef>
          <a:spcPct val="0"/>
        </a:spcBef>
        <a:buNone/>
        <a:defRPr sz="42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3600" indent="-360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​"/>
        <a:defRPr sz="1900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3600" indent="-360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​"/>
        <a:defRPr sz="2030" b="1" kern="1200" spc="0" baseline="0">
          <a:solidFill>
            <a:schemeClr val="bg1"/>
          </a:solidFill>
          <a:latin typeface="+mn-lt"/>
          <a:ea typeface="+mn-ea"/>
          <a:cs typeface="+mn-cs"/>
        </a:defRPr>
      </a:lvl2pPr>
      <a:lvl3pPr marL="3600" indent="-3600" algn="l" defTabSz="914400" rtl="0" eaLnBrk="1" latinLnBrk="0" hangingPunct="1">
        <a:lnSpc>
          <a:spcPct val="102000"/>
        </a:lnSpc>
        <a:spcBef>
          <a:spcPts val="0"/>
        </a:spcBef>
        <a:buClr>
          <a:schemeClr val="accent4"/>
        </a:buClr>
        <a:buSzPct val="90000"/>
        <a:buFont typeface="Arial" panose="020B0604020202020204" pitchFamily="34" charset="0"/>
        <a:buChar char="​"/>
        <a:defRPr sz="1900" b="0" i="1" kern="1200">
          <a:solidFill>
            <a:schemeClr val="bg1"/>
          </a:solidFill>
          <a:latin typeface="+mn-lt"/>
          <a:ea typeface="+mn-ea"/>
          <a:cs typeface="+mn-cs"/>
        </a:defRPr>
      </a:lvl3pPr>
      <a:lvl4pPr marL="3600" indent="-3600" algn="l" defTabSz="914400" rtl="0" eaLnBrk="1" latinLnBrk="0" hangingPunct="1">
        <a:lnSpc>
          <a:spcPct val="102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​"/>
        <a:defRPr sz="1900" b="1" i="0" kern="1200">
          <a:solidFill>
            <a:schemeClr val="accent2"/>
          </a:solidFill>
          <a:latin typeface="+mn-lt"/>
          <a:ea typeface="+mn-ea"/>
          <a:cs typeface="+mn-cs"/>
        </a:defRPr>
      </a:lvl4pPr>
      <a:lvl5pPr marL="3600" indent="-3600" algn="l" defTabSz="914400" rtl="0" eaLnBrk="1" latinLnBrk="0" hangingPunct="1">
        <a:lnSpc>
          <a:spcPct val="102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​"/>
        <a:defRPr sz="1900" b="1" kern="1200">
          <a:solidFill>
            <a:schemeClr val="bg1"/>
          </a:solidFill>
          <a:latin typeface="+mn-lt"/>
          <a:ea typeface="+mn-ea"/>
          <a:cs typeface="+mn-cs"/>
        </a:defRPr>
      </a:lvl5pPr>
      <a:lvl6pPr marL="3600" indent="-360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​"/>
        <a:defRPr sz="1800" b="0" kern="1200" baseline="0">
          <a:solidFill>
            <a:schemeClr val="bg1"/>
          </a:solidFill>
          <a:latin typeface="+mn-lt"/>
          <a:ea typeface="+mn-ea"/>
          <a:cs typeface="+mn-cs"/>
        </a:defRPr>
      </a:lvl6pPr>
      <a:lvl7pPr marL="2281238" indent="-31115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BE"/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3351600" y="586589"/>
            <a:ext cx="5108400" cy="12615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351600" y="2112163"/>
            <a:ext cx="5201999" cy="41688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l-NL" dirty="0"/>
              <a:t>Klik om de modelstijlen te bewerken - broodtekst</a:t>
            </a:r>
          </a:p>
          <a:p>
            <a:pPr lvl="1"/>
            <a:r>
              <a:rPr lang="nl-NL" dirty="0"/>
              <a:t>Tweede niveau – naam medewerker</a:t>
            </a:r>
          </a:p>
          <a:p>
            <a:pPr lvl="2"/>
            <a:r>
              <a:rPr lang="nl-NL" dirty="0"/>
              <a:t>Derde niveau – functie medewerker</a:t>
            </a:r>
          </a:p>
          <a:p>
            <a:pPr lvl="3"/>
            <a:r>
              <a:rPr lang="nl-NL" dirty="0"/>
              <a:t>Vierde niveau – instituut </a:t>
            </a:r>
          </a:p>
          <a:p>
            <a:pPr lvl="4"/>
            <a:r>
              <a:rPr lang="nl-NL" dirty="0"/>
              <a:t>Vijfde niveau – team/project</a:t>
            </a:r>
          </a:p>
          <a:p>
            <a:pPr lvl="5"/>
            <a:r>
              <a:rPr lang="nl-NL" dirty="0"/>
              <a:t>Zesde niveau – </a:t>
            </a:r>
            <a:r>
              <a:rPr lang="nl-NL" dirty="0" err="1"/>
              <a:t>url’s</a:t>
            </a:r>
            <a:endParaRPr lang="nl-NL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BE"/>
              <a:t>10/09/2021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18619-51E3-45BC-B588-E076BCFF4B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91609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</p:sldLayoutIdLst>
  <p:hf sldNum="0" hdr="0" ftr="0" dt="0"/>
  <p:txStyles>
    <p:titleStyle>
      <a:lvl1pPr algn="l" defTabSz="914400" rtl="0" eaLnBrk="1" latinLnBrk="0" hangingPunct="1">
        <a:lnSpc>
          <a:spcPct val="101000"/>
        </a:lnSpc>
        <a:spcBef>
          <a:spcPct val="0"/>
        </a:spcBef>
        <a:buNone/>
        <a:defRPr sz="42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3600" indent="-360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​"/>
        <a:defRPr sz="1900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3600" indent="-360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​"/>
        <a:defRPr sz="2030" b="1" kern="1200" spc="0" baseline="0">
          <a:solidFill>
            <a:schemeClr val="bg1"/>
          </a:solidFill>
          <a:latin typeface="+mn-lt"/>
          <a:ea typeface="+mn-ea"/>
          <a:cs typeface="+mn-cs"/>
        </a:defRPr>
      </a:lvl2pPr>
      <a:lvl3pPr marL="3600" indent="-3600" algn="l" defTabSz="914400" rtl="0" eaLnBrk="1" latinLnBrk="0" hangingPunct="1">
        <a:lnSpc>
          <a:spcPct val="102000"/>
        </a:lnSpc>
        <a:spcBef>
          <a:spcPts val="0"/>
        </a:spcBef>
        <a:buClr>
          <a:schemeClr val="accent4"/>
        </a:buClr>
        <a:buSzPct val="90000"/>
        <a:buFont typeface="Arial" panose="020B0604020202020204" pitchFamily="34" charset="0"/>
        <a:buChar char="​"/>
        <a:defRPr sz="1900" b="0" i="1" kern="1200">
          <a:solidFill>
            <a:schemeClr val="bg1"/>
          </a:solidFill>
          <a:latin typeface="+mn-lt"/>
          <a:ea typeface="+mn-ea"/>
          <a:cs typeface="+mn-cs"/>
        </a:defRPr>
      </a:lvl3pPr>
      <a:lvl4pPr marL="3600" indent="-3600" algn="l" defTabSz="914400" rtl="0" eaLnBrk="1" latinLnBrk="0" hangingPunct="1">
        <a:lnSpc>
          <a:spcPct val="102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​"/>
        <a:defRPr sz="1900" b="1" i="0" kern="1200">
          <a:solidFill>
            <a:schemeClr val="accent2"/>
          </a:solidFill>
          <a:latin typeface="+mn-lt"/>
          <a:ea typeface="+mn-ea"/>
          <a:cs typeface="+mn-cs"/>
        </a:defRPr>
      </a:lvl4pPr>
      <a:lvl5pPr marL="3600" indent="-3600" algn="l" defTabSz="914400" rtl="0" eaLnBrk="1" latinLnBrk="0" hangingPunct="1">
        <a:lnSpc>
          <a:spcPct val="102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​"/>
        <a:defRPr sz="1900" b="1" kern="1200">
          <a:solidFill>
            <a:schemeClr val="bg1"/>
          </a:solidFill>
          <a:latin typeface="+mn-lt"/>
          <a:ea typeface="+mn-ea"/>
          <a:cs typeface="+mn-cs"/>
        </a:defRPr>
      </a:lvl5pPr>
      <a:lvl6pPr marL="3600" indent="-360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​"/>
        <a:defRPr sz="1800" b="0" kern="1200" baseline="0">
          <a:solidFill>
            <a:schemeClr val="bg1"/>
          </a:solidFill>
          <a:latin typeface="+mn-lt"/>
          <a:ea typeface="+mn-ea"/>
          <a:cs typeface="+mn-cs"/>
        </a:defRPr>
      </a:lvl6pPr>
      <a:lvl7pPr marL="2281238" indent="-31115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BE"/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3351600" y="586589"/>
            <a:ext cx="5108400" cy="126150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351600" y="2112163"/>
            <a:ext cx="5201999" cy="41688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l-NL" dirty="0"/>
              <a:t>Klik om de modelstijlen te bewerken - broodtekst</a:t>
            </a:r>
          </a:p>
          <a:p>
            <a:pPr lvl="1"/>
            <a:r>
              <a:rPr lang="nl-NL" dirty="0"/>
              <a:t>Tweede niveau – naam medewerker</a:t>
            </a:r>
          </a:p>
          <a:p>
            <a:pPr lvl="2"/>
            <a:r>
              <a:rPr lang="nl-NL" dirty="0"/>
              <a:t>Derde niveau – functie medewerker</a:t>
            </a:r>
          </a:p>
          <a:p>
            <a:pPr lvl="3"/>
            <a:r>
              <a:rPr lang="nl-NL" dirty="0"/>
              <a:t>Vierde niveau – instituut </a:t>
            </a:r>
          </a:p>
          <a:p>
            <a:pPr lvl="4"/>
            <a:r>
              <a:rPr lang="nl-NL" dirty="0"/>
              <a:t>Vijfde niveau – team/project</a:t>
            </a:r>
          </a:p>
          <a:p>
            <a:pPr lvl="5"/>
            <a:r>
              <a:rPr lang="nl-NL" dirty="0"/>
              <a:t>Zesde niveau – </a:t>
            </a:r>
            <a:r>
              <a:rPr lang="nl-NL" dirty="0" err="1"/>
              <a:t>url’s</a:t>
            </a:r>
            <a:endParaRPr lang="nl-NL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BE"/>
              <a:t>10/09/2021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18619-51E3-45BC-B588-E076BCFF4B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75945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</p:sldLayoutIdLst>
  <p:hf sldNum="0" hdr="0" ftr="0" dt="0"/>
  <p:txStyles>
    <p:titleStyle>
      <a:lvl1pPr algn="l" defTabSz="914400" rtl="0" eaLnBrk="1" latinLnBrk="0" hangingPunct="1">
        <a:lnSpc>
          <a:spcPct val="101000"/>
        </a:lnSpc>
        <a:spcBef>
          <a:spcPct val="0"/>
        </a:spcBef>
        <a:buNone/>
        <a:defRPr sz="42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3600" indent="-360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​"/>
        <a:defRPr sz="1900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3600" indent="-360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​"/>
        <a:defRPr sz="2030" b="1" kern="1200" spc="0" baseline="0">
          <a:solidFill>
            <a:schemeClr val="bg1"/>
          </a:solidFill>
          <a:latin typeface="+mn-lt"/>
          <a:ea typeface="+mn-ea"/>
          <a:cs typeface="+mn-cs"/>
        </a:defRPr>
      </a:lvl2pPr>
      <a:lvl3pPr marL="3600" indent="-3600" algn="l" defTabSz="914400" rtl="0" eaLnBrk="1" latinLnBrk="0" hangingPunct="1">
        <a:lnSpc>
          <a:spcPct val="102000"/>
        </a:lnSpc>
        <a:spcBef>
          <a:spcPts val="0"/>
        </a:spcBef>
        <a:buClr>
          <a:schemeClr val="accent4"/>
        </a:buClr>
        <a:buSzPct val="90000"/>
        <a:buFont typeface="Arial" panose="020B0604020202020204" pitchFamily="34" charset="0"/>
        <a:buChar char="​"/>
        <a:defRPr sz="1900" b="0" i="1" kern="1200">
          <a:solidFill>
            <a:schemeClr val="bg1"/>
          </a:solidFill>
          <a:latin typeface="+mn-lt"/>
          <a:ea typeface="+mn-ea"/>
          <a:cs typeface="+mn-cs"/>
        </a:defRPr>
      </a:lvl3pPr>
      <a:lvl4pPr marL="3600" indent="-3600" algn="l" defTabSz="914400" rtl="0" eaLnBrk="1" latinLnBrk="0" hangingPunct="1">
        <a:lnSpc>
          <a:spcPct val="102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​"/>
        <a:defRPr sz="1900" b="1" i="0" kern="1200">
          <a:solidFill>
            <a:schemeClr val="accent2"/>
          </a:solidFill>
          <a:latin typeface="+mn-lt"/>
          <a:ea typeface="+mn-ea"/>
          <a:cs typeface="+mn-cs"/>
        </a:defRPr>
      </a:lvl4pPr>
      <a:lvl5pPr marL="3600" indent="-3600" algn="l" defTabSz="914400" rtl="0" eaLnBrk="1" latinLnBrk="0" hangingPunct="1">
        <a:lnSpc>
          <a:spcPct val="102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​"/>
        <a:defRPr sz="1900" b="1" kern="1200">
          <a:solidFill>
            <a:schemeClr val="bg1"/>
          </a:solidFill>
          <a:latin typeface="+mn-lt"/>
          <a:ea typeface="+mn-ea"/>
          <a:cs typeface="+mn-cs"/>
        </a:defRPr>
      </a:lvl5pPr>
      <a:lvl6pPr marL="3600" indent="-360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​"/>
        <a:defRPr sz="1800" b="0" kern="1200" baseline="0">
          <a:solidFill>
            <a:schemeClr val="bg1"/>
          </a:solidFill>
          <a:latin typeface="+mn-lt"/>
          <a:ea typeface="+mn-ea"/>
          <a:cs typeface="+mn-cs"/>
        </a:defRPr>
      </a:lvl6pPr>
      <a:lvl7pPr marL="2281238" indent="-311150" algn="l" defTabSz="914400" rtl="0" eaLnBrk="1" latinLnBrk="0" hangingPunct="1">
        <a:lnSpc>
          <a:spcPct val="102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69128" y="646120"/>
            <a:ext cx="6192000" cy="100800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81037" y="1800000"/>
            <a:ext cx="6181200" cy="4680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BE"/>
              <a:t>10/09/2021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18619-51E3-45BC-B588-E076BCFF4B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89275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</p:sldLayoutIdLst>
  <p:hf sldNum="0" hdr="0" ftr="0" dt="0"/>
  <p:txStyles>
    <p:titleStyle>
      <a:lvl1pPr algn="l" defTabSz="914400" rtl="0" eaLnBrk="1" latinLnBrk="0" hangingPunct="1">
        <a:lnSpc>
          <a:spcPct val="86000"/>
        </a:lnSpc>
        <a:spcBef>
          <a:spcPct val="0"/>
        </a:spcBef>
        <a:buNone/>
        <a:defRPr sz="3600" b="1" kern="1200">
          <a:solidFill>
            <a:schemeClr val="accent4"/>
          </a:solidFill>
          <a:latin typeface="+mj-lt"/>
          <a:ea typeface="+mj-ea"/>
          <a:cs typeface="+mj-cs"/>
        </a:defRPr>
      </a:lvl1pPr>
    </p:titleStyle>
    <p:bodyStyle>
      <a:lvl1pPr marL="3600" indent="-3600" algn="l" defTabSz="914400" rtl="0" eaLnBrk="1" latinLnBrk="0" hangingPunct="1">
        <a:lnSpc>
          <a:spcPct val="102000"/>
        </a:lnSpc>
        <a:spcBef>
          <a:spcPts val="750"/>
        </a:spcBef>
        <a:buFont typeface="Arial" panose="020B0604020202020204" pitchFamily="34" charset="0"/>
        <a:buChar char="​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600" indent="-3600" algn="l" defTabSz="914400" rtl="0" eaLnBrk="1" latinLnBrk="0" hangingPunct="1">
        <a:lnSpc>
          <a:spcPct val="96000"/>
        </a:lnSpc>
        <a:spcBef>
          <a:spcPts val="1000"/>
        </a:spcBef>
        <a:buFont typeface="Arial" panose="020B0604020202020204" pitchFamily="34" charset="0"/>
        <a:buChar char="​"/>
        <a:defRPr sz="2110" b="1" kern="1200" spc="-20" baseline="0">
          <a:solidFill>
            <a:schemeClr val="accent1"/>
          </a:solidFill>
          <a:latin typeface="+mn-lt"/>
          <a:ea typeface="+mn-ea"/>
          <a:cs typeface="+mn-cs"/>
        </a:defRPr>
      </a:lvl2pPr>
      <a:lvl3pPr marL="216000" indent="-216000" algn="l" defTabSz="914400" rtl="0" eaLnBrk="1" latinLnBrk="0" hangingPunct="1">
        <a:lnSpc>
          <a:spcPct val="102000"/>
        </a:lnSpc>
        <a:spcBef>
          <a:spcPts val="768"/>
        </a:spcBef>
        <a:buClr>
          <a:schemeClr val="accent4"/>
        </a:buClr>
        <a:buSzPct val="9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30000" indent="-396000" algn="l" defTabSz="914400" rtl="0" eaLnBrk="1" latinLnBrk="0" hangingPunct="1">
        <a:lnSpc>
          <a:spcPct val="102000"/>
        </a:lnSpc>
        <a:spcBef>
          <a:spcPts val="768"/>
        </a:spcBef>
        <a:buClr>
          <a:schemeClr val="accent4"/>
        </a:buClr>
        <a:buFont typeface="Arial" panose="020B0604020202020204" pitchFamily="34" charset="0"/>
        <a:buChar char="▬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849600" indent="-216000" algn="l" defTabSz="914400" rtl="0" eaLnBrk="1" latinLnBrk="0" hangingPunct="1">
        <a:lnSpc>
          <a:spcPct val="102000"/>
        </a:lnSpc>
        <a:spcBef>
          <a:spcPts val="510"/>
        </a:spcBef>
        <a:buClr>
          <a:schemeClr val="accent4"/>
        </a:buClr>
        <a:buFont typeface="Arial" panose="020B0604020202020204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op.be/lop/files/_uploaded/stniklaasbao/Brochure%20warm%20onthaal%20definitief.pdf" TargetMode="External"/><Relationship Id="rId3" Type="http://schemas.openxmlformats.org/officeDocument/2006/relationships/hyperlink" Target="https://www.saamo.be/provincie-antwerpen/mechelen/project/schoolstart/" TargetMode="External"/><Relationship Id="rId7" Type="http://schemas.openxmlformats.org/officeDocument/2006/relationships/hyperlink" Target="https://www.facebook.com/watch/?v=387105075442827" TargetMode="External"/><Relationship Id="rId2" Type="http://schemas.openxmlformats.org/officeDocument/2006/relationships/hyperlink" Target="https://www.saamo.be/tool/inspiratiemap-elk-kind-elke-ouder-telt/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saamo.be/tool/inspiratie-en-praktijkboek-brugfiguren-in-een-landelijke-omgeving/" TargetMode="External"/><Relationship Id="rId11" Type="http://schemas.openxmlformats.org/officeDocument/2006/relationships/hyperlink" Target="http://www.pratenmetelkaar.be/" TargetMode="External"/><Relationship Id="rId5" Type="http://schemas.openxmlformats.org/officeDocument/2006/relationships/hyperlink" Target="https://www.accouitgeverij.nl/winkel/kansarm-maar-niet-kansloos" TargetMode="External"/><Relationship Id="rId10" Type="http://schemas.openxmlformats.org/officeDocument/2006/relationships/hyperlink" Target="https://www.saamo.be/tool/bronnenmap-week-van-de-klok/" TargetMode="External"/><Relationship Id="rId4" Type="http://schemas.openxmlformats.org/officeDocument/2006/relationships/hyperlink" Target="https://www.saamo.be/tool/kansarm-maar-niet-kansloos-2/" TargetMode="External"/><Relationship Id="rId9" Type="http://schemas.openxmlformats.org/officeDocument/2006/relationships/hyperlink" Target="https://www.saamo.be/tool/rapport-ouders-als-onderzoekers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Onderwijsopbouwwerk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 mei 2022</a:t>
            </a:r>
          </a:p>
        </p:txBody>
      </p:sp>
      <p:pic>
        <p:nvPicPr>
          <p:cNvPr id="6" name="Afbeelding 5" descr="Afbeelding met persoon, binnen, kind, slaapkamer&#10;&#10;Automatisch gegenereerde beschrijving">
            <a:extLst>
              <a:ext uri="{FF2B5EF4-FFF2-40B4-BE49-F238E27FC236}">
                <a16:creationId xmlns:a16="http://schemas.microsoft.com/office/drawing/2014/main" id="{B9BCF035-7CF9-449B-B171-454A41C227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28" y="2862989"/>
            <a:ext cx="4120552" cy="2484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249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ijdelijke aanduiding voor afbeelding 6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Tijdelijke aanduiding voor inhoud 1">
            <a:extLst>
              <a:ext uri="{FF2B5EF4-FFF2-40B4-BE49-F238E27FC236}">
                <a16:creationId xmlns:a16="http://schemas.microsoft.com/office/drawing/2014/main" id="{399C11D3-35C3-4197-A006-BFAB029E71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400" y="1721886"/>
            <a:ext cx="3642708" cy="2401880"/>
          </a:xfrm>
        </p:spPr>
        <p:txBody>
          <a:bodyPr>
            <a:normAutofit/>
          </a:bodyPr>
          <a:lstStyle/>
          <a:p>
            <a:pPr lvl="1" algn="ctr"/>
            <a:r>
              <a:rPr lang="nl-BE" dirty="0"/>
              <a:t>Missie van SAAMO = </a:t>
            </a:r>
          </a:p>
          <a:p>
            <a:pPr lvl="1" algn="ctr"/>
            <a:r>
              <a:rPr lang="nl-BE" dirty="0"/>
              <a:t>samen uitsluiting aanpakken</a:t>
            </a:r>
          </a:p>
          <a:p>
            <a:pPr lvl="1" algn="ctr"/>
            <a:endParaRPr lang="nl-BE" dirty="0"/>
          </a:p>
          <a:p>
            <a:pPr lvl="1" algn="ctr"/>
            <a:r>
              <a:rPr lang="nl-BE" dirty="0"/>
              <a:t> </a:t>
            </a:r>
          </a:p>
          <a:p>
            <a:pPr marL="0" lvl="2" indent="0">
              <a:buNone/>
            </a:pPr>
            <a:endParaRPr lang="nl-BE" dirty="0"/>
          </a:p>
          <a:p>
            <a:endParaRPr lang="nl-BE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0652648-77F0-4D13-A32D-2BB4B1BBE1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ekstvak 2"/>
          <p:cNvSpPr txBox="1"/>
          <p:nvPr/>
        </p:nvSpPr>
        <p:spPr>
          <a:xfrm>
            <a:off x="0" y="4015170"/>
            <a:ext cx="4082400" cy="310969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216000" lvl="2" indent="-216000">
              <a:lnSpc>
                <a:spcPct val="102000"/>
              </a:lnSpc>
              <a:spcBef>
                <a:spcPts val="768"/>
              </a:spcBef>
              <a:buClr>
                <a:srgbClr val="2D883C"/>
              </a:buClr>
              <a:buSzPct val="90000"/>
              <a:buFont typeface="Arial" panose="020B0604020202020204" pitchFamily="34" charset="0"/>
              <a:buChar char="•"/>
            </a:pPr>
            <a:endParaRPr lang="nl-BE" sz="1700" dirty="0">
              <a:solidFill>
                <a:schemeClr val="bg1"/>
              </a:solidFill>
            </a:endParaRPr>
          </a:p>
          <a:p>
            <a:pPr marL="216000" lvl="2" indent="-216000">
              <a:lnSpc>
                <a:spcPct val="102000"/>
              </a:lnSpc>
              <a:spcBef>
                <a:spcPts val="768"/>
              </a:spcBef>
              <a:buClr>
                <a:srgbClr val="2D883C"/>
              </a:buClr>
              <a:buSzPct val="90000"/>
              <a:buFont typeface="Arial" panose="020B0604020202020204" pitchFamily="34" charset="0"/>
              <a:buChar char="•"/>
            </a:pPr>
            <a:r>
              <a:rPr lang="nl-BE" sz="1700" dirty="0">
                <a:solidFill>
                  <a:schemeClr val="bg1"/>
                </a:solidFill>
              </a:rPr>
              <a:t>Innovatief </a:t>
            </a:r>
            <a:r>
              <a:rPr lang="nl-BE" sz="1700" b="1" dirty="0">
                <a:solidFill>
                  <a:schemeClr val="bg1"/>
                </a:solidFill>
              </a:rPr>
              <a:t>projectwerk</a:t>
            </a:r>
          </a:p>
          <a:p>
            <a:pPr marL="216000" lvl="2" indent="-216000">
              <a:lnSpc>
                <a:spcPct val="102000"/>
              </a:lnSpc>
              <a:spcBef>
                <a:spcPts val="768"/>
              </a:spcBef>
              <a:buClr>
                <a:srgbClr val="2D883C"/>
              </a:buClr>
              <a:buSzPct val="90000"/>
              <a:buFont typeface="Arial" panose="020B0604020202020204" pitchFamily="34" charset="0"/>
              <a:buChar char="•"/>
            </a:pPr>
            <a:r>
              <a:rPr lang="nl-BE" sz="1700" dirty="0">
                <a:solidFill>
                  <a:schemeClr val="bg1"/>
                </a:solidFill>
              </a:rPr>
              <a:t>In samenwerking met </a:t>
            </a:r>
            <a:r>
              <a:rPr lang="nl-BE" sz="1700" b="1" dirty="0">
                <a:solidFill>
                  <a:schemeClr val="bg1"/>
                </a:solidFill>
              </a:rPr>
              <a:t>partnerorganisaties</a:t>
            </a:r>
            <a:r>
              <a:rPr lang="nl-BE" sz="1700" dirty="0">
                <a:solidFill>
                  <a:schemeClr val="bg1"/>
                </a:solidFill>
              </a:rPr>
              <a:t> en het </a:t>
            </a:r>
            <a:r>
              <a:rPr lang="nl-BE" sz="1700" b="1" dirty="0">
                <a:solidFill>
                  <a:schemeClr val="bg1"/>
                </a:solidFill>
              </a:rPr>
              <a:t>(lokaal) beleid</a:t>
            </a:r>
          </a:p>
          <a:p>
            <a:pPr marL="216000" lvl="2" indent="-216000">
              <a:lnSpc>
                <a:spcPct val="102000"/>
              </a:lnSpc>
              <a:spcBef>
                <a:spcPts val="768"/>
              </a:spcBef>
              <a:buClr>
                <a:srgbClr val="2D883C"/>
              </a:buClr>
              <a:buSzPct val="90000"/>
              <a:buFont typeface="Arial" panose="020B0604020202020204" pitchFamily="34" charset="0"/>
              <a:buChar char="•"/>
            </a:pPr>
            <a:r>
              <a:rPr lang="nl-BE" sz="1700" dirty="0">
                <a:solidFill>
                  <a:schemeClr val="bg1"/>
                </a:solidFill>
              </a:rPr>
              <a:t>Met </a:t>
            </a:r>
            <a:r>
              <a:rPr lang="nl-BE" sz="1700" b="1" dirty="0">
                <a:solidFill>
                  <a:schemeClr val="bg1"/>
                </a:solidFill>
              </a:rPr>
              <a:t>participatie van maatschappelijk kwetsbare doelgroepen </a:t>
            </a:r>
            <a:r>
              <a:rPr lang="nl-BE" sz="1700" dirty="0">
                <a:solidFill>
                  <a:schemeClr val="bg1"/>
                </a:solidFill>
              </a:rPr>
              <a:t>(wijkgericht of doelgroepgericht)</a:t>
            </a:r>
          </a:p>
          <a:p>
            <a:endParaRPr lang="nl-BE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790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/>
              <a:t>Acht vzw’s delen hun expertise en bundelen de krachten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sz="quarter" idx="10"/>
          </p:nvPr>
        </p:nvSpPr>
        <p:spPr>
          <a:xfrm>
            <a:off x="668338" y="1915200"/>
            <a:ext cx="8475662" cy="3156343"/>
          </a:xfrm>
        </p:spPr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326" y="1915200"/>
            <a:ext cx="8475662" cy="3156343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417326" y="5244353"/>
            <a:ext cx="84756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nl-NL" sz="1400" dirty="0"/>
              <a:t>SAAMO – vroeger Samenlevingsopbouw – </a:t>
            </a:r>
            <a:r>
              <a:rPr lang="nl-NL" sz="1400" b="1" dirty="0"/>
              <a:t>startte in 1983 en ligt mee aan de basis van regelgeving, modellen en organisaties </a:t>
            </a:r>
            <a:r>
              <a:rPr lang="nl-NL" sz="1400" dirty="0"/>
              <a:t>die de samenleving duurzamer en meer solidair maken: de belbus, sociale verhuurkantoren, woonwinkels, bewonersparticipatie in sociale huisvesting, lokale dienstencentra, dorpsrestaurants, wijkgezondheidscentra, zorgnetwerken, sociale economie, buurt- en nabijheidsdiensten, praktijktesten, participatiemethoden bij lokaal sociaal beleid en stedelijke vernieuwing, verenigingen waar armen het woord nemen, signalendetectie armoede in onderwijs,…</a:t>
            </a:r>
          </a:p>
        </p:txBody>
      </p:sp>
    </p:spTree>
    <p:extLst>
      <p:ext uri="{BB962C8B-B14F-4D97-AF65-F5344CB8AC3E}">
        <p14:creationId xmlns:p14="http://schemas.microsoft.com/office/powerpoint/2010/main" val="3508432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Onze thema’s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18" y="1777667"/>
            <a:ext cx="8996922" cy="478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01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>
          <a:xfrm>
            <a:off x="681037" y="1799999"/>
            <a:ext cx="6181200" cy="4914565"/>
          </a:xfrm>
        </p:spPr>
        <p:txBody>
          <a:bodyPr>
            <a:normAutofit/>
          </a:bodyPr>
          <a:lstStyle/>
          <a:p>
            <a:pPr lvl="1"/>
            <a:r>
              <a:rPr lang="nl-BE" dirty="0"/>
              <a:t>Opbouwwerk en buurtwerk; projectmatig werken</a:t>
            </a:r>
          </a:p>
          <a:p>
            <a:pPr lvl="1"/>
            <a:endParaRPr lang="nl-BE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nl-BE" dirty="0"/>
              <a:t>Agogische opdracht: versterken van mensen </a:t>
            </a:r>
          </a:p>
          <a:p>
            <a:pPr marL="0" lvl="1" indent="0">
              <a:buNone/>
            </a:pPr>
            <a:r>
              <a:rPr lang="nl-BE" sz="1800" b="0" dirty="0">
                <a:solidFill>
                  <a:schemeClr val="tx1"/>
                </a:solidFill>
              </a:rPr>
              <a:t>(veerkracht, stem in het debat, kritische reflectie, rol opnemen als vrijwilliger, als vertegenwoordiger,..)</a:t>
            </a:r>
          </a:p>
          <a:p>
            <a:pPr marL="0" lvl="1" indent="0">
              <a:buNone/>
            </a:pPr>
            <a:endParaRPr lang="nl-BE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nl-BE" dirty="0"/>
              <a:t>Structurele opdracht: verandering van beleid schoolbeleid, lokaal (flankerend) onderwijsbeleid, Vlaams beleid,..</a:t>
            </a:r>
          </a:p>
          <a:p>
            <a:pPr marL="0" lvl="1" indent="0">
              <a:buNone/>
            </a:pPr>
            <a:r>
              <a:rPr lang="nl-BE" sz="1800" b="0" dirty="0">
                <a:solidFill>
                  <a:schemeClr val="tx1"/>
                </a:solidFill>
              </a:rPr>
              <a:t>&gt; door samenwerking, door praktijken, door signalenbundeling, door actie,..</a:t>
            </a:r>
          </a:p>
          <a:p>
            <a:pPr marL="0" lvl="1" indent="0">
              <a:buNone/>
            </a:pPr>
            <a:r>
              <a:rPr lang="nl-BE" sz="1800" b="0" dirty="0">
                <a:solidFill>
                  <a:schemeClr val="tx1"/>
                </a:solidFill>
              </a:rPr>
              <a:t>&gt; Steeds ter verbetering van situaties van maatschappelijk kwetsbare groepen (beleidsbeslissingen aftoetsen: wat betekent dit voor kwetsbare doelgroep?)</a:t>
            </a:r>
            <a:endParaRPr lang="nl-BE" dirty="0"/>
          </a:p>
          <a:p>
            <a:pPr lvl="1"/>
            <a:endParaRPr lang="nl-B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Hoe gaan we tewerk?</a:t>
            </a:r>
          </a:p>
        </p:txBody>
      </p:sp>
    </p:spTree>
    <p:extLst>
      <p:ext uri="{BB962C8B-B14F-4D97-AF65-F5344CB8AC3E}">
        <p14:creationId xmlns:p14="http://schemas.microsoft.com/office/powerpoint/2010/main" val="1392210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sz="half" idx="1"/>
          </p:nvPr>
        </p:nvSpPr>
        <p:spPr>
          <a:solidFill>
            <a:schemeClr val="accent4"/>
          </a:solidFill>
        </p:spPr>
        <p:txBody>
          <a:bodyPr>
            <a:normAutofit/>
          </a:bodyPr>
          <a:lstStyle/>
          <a:p>
            <a:r>
              <a:rPr lang="nl-BE" sz="3200" dirty="0"/>
              <a:t>Onderwijs</a:t>
            </a:r>
          </a:p>
          <a:p>
            <a:endParaRPr lang="nl-BE" sz="1800" dirty="0"/>
          </a:p>
          <a:p>
            <a:pPr marL="7200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nl-NL" dirty="0"/>
              <a:t>Gelijke onderwijskansen en maximale ontwikkelingskansen voor kinderen en jongeren in een kwetsbare thuis- of armoede situatie.</a:t>
            </a:r>
            <a:endParaRPr lang="nl-BE" sz="1800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1"/>
          </p:nvPr>
        </p:nvSpPr>
        <p:spPr>
          <a:xfrm>
            <a:off x="4197672" y="4574894"/>
            <a:ext cx="5490000" cy="2948400"/>
          </a:xfrm>
        </p:spPr>
        <p:txBody>
          <a:bodyPr/>
          <a:lstStyle/>
          <a:p>
            <a:endParaRPr lang="nl-BE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402" y="3585883"/>
            <a:ext cx="3129635" cy="3129635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0189" y="421340"/>
            <a:ext cx="5156234" cy="344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926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>
          <a:xfrm>
            <a:off x="681037" y="1799999"/>
            <a:ext cx="6181200" cy="4914565"/>
          </a:xfrm>
        </p:spPr>
        <p:txBody>
          <a:bodyPr>
            <a:normAutofit fontScale="92500" lnSpcReduction="20000"/>
          </a:bodyPr>
          <a:lstStyle/>
          <a:p>
            <a:pPr lvl="1"/>
            <a:r>
              <a:rPr lang="nl-BE" dirty="0"/>
              <a:t>Nieuw meerjarenplan 2021-2025 = nieuwe strategische doelen</a:t>
            </a:r>
          </a:p>
          <a:p>
            <a:pPr lvl="2"/>
            <a:r>
              <a:rPr lang="nl-BE" dirty="0"/>
              <a:t>SD Gelijke onderwijskansen</a:t>
            </a:r>
          </a:p>
          <a:p>
            <a:pPr lvl="2"/>
            <a:r>
              <a:rPr lang="nl-BE" dirty="0"/>
              <a:t>SD Versterkende leeromgeving</a:t>
            </a:r>
          </a:p>
          <a:p>
            <a:pPr marL="0" lvl="2" indent="0">
              <a:buNone/>
            </a:pPr>
            <a:endParaRPr lang="nl-BE" dirty="0"/>
          </a:p>
          <a:p>
            <a:pPr lvl="1"/>
            <a:r>
              <a:rPr lang="nl-BE" dirty="0"/>
              <a:t>Samenwerking rond ‘sterk onderwijs’</a:t>
            </a:r>
          </a:p>
          <a:p>
            <a:pPr lvl="2"/>
            <a:r>
              <a:rPr lang="nl-BE" b="1" dirty="0"/>
              <a:t>5 SAAMO-instituten </a:t>
            </a:r>
            <a:r>
              <a:rPr lang="nl-BE" dirty="0"/>
              <a:t>actief rond onderwijs:</a:t>
            </a:r>
          </a:p>
          <a:p>
            <a:pPr marL="0" lvl="2" indent="0">
              <a:buNone/>
            </a:pPr>
            <a:r>
              <a:rPr lang="nl-BE" dirty="0"/>
              <a:t>Antwerpen-provincie, Oost-Vlaanderen, West-Vlaanderen, Limburg, Vlaams-Brabant </a:t>
            </a:r>
          </a:p>
          <a:p>
            <a:pPr lvl="2"/>
            <a:r>
              <a:rPr lang="nl-BE" dirty="0"/>
              <a:t>Vanuit lokale praktijken en missie: gezamenlijk beleidswerk</a:t>
            </a:r>
          </a:p>
          <a:p>
            <a:pPr lvl="2"/>
            <a:r>
              <a:rPr lang="nl-BE" dirty="0"/>
              <a:t>Ontwikkeling praktijkkader ‘sterk onderwijs’</a:t>
            </a:r>
          </a:p>
          <a:p>
            <a:pPr lvl="3"/>
            <a:r>
              <a:rPr lang="nl-BE" dirty="0"/>
              <a:t>Samenwerking met HIVA </a:t>
            </a:r>
          </a:p>
          <a:p>
            <a:pPr lvl="3"/>
            <a:r>
              <a:rPr lang="nl-BE" dirty="0"/>
              <a:t>Nieuwe praktijken </a:t>
            </a:r>
            <a:br>
              <a:rPr lang="nl-BE" dirty="0"/>
            </a:br>
            <a:endParaRPr lang="nl-BE" dirty="0"/>
          </a:p>
          <a:p>
            <a:pPr lvl="1"/>
            <a:endParaRPr lang="nl-B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Sterk onderwijs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EE077B86-C7C8-4322-81C4-93FFBB051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6119" y="2314736"/>
            <a:ext cx="1108859" cy="1126385"/>
          </a:xfrm>
          <a:prstGeom prst="rect">
            <a:avLst/>
          </a:prstGeom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E5AA5304-F782-45AF-9FE6-23050AD664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0884" y="2314736"/>
            <a:ext cx="999972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1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Onderwijsopbouwwerk: kader</a:t>
            </a:r>
          </a:p>
        </p:txBody>
      </p:sp>
      <p:sp>
        <p:nvSpPr>
          <p:cNvPr id="8" name="Vrije vorm 7"/>
          <p:cNvSpPr/>
          <p:nvPr/>
        </p:nvSpPr>
        <p:spPr>
          <a:xfrm>
            <a:off x="4946086" y="1691384"/>
            <a:ext cx="1668901" cy="5034560"/>
          </a:xfrm>
          <a:custGeom>
            <a:avLst/>
            <a:gdLst>
              <a:gd name="connsiteX0" fmla="*/ 0 w 1668901"/>
              <a:gd name="connsiteY0" fmla="*/ 166890 h 5034560"/>
              <a:gd name="connsiteX1" fmla="*/ 166890 w 1668901"/>
              <a:gd name="connsiteY1" fmla="*/ 0 h 5034560"/>
              <a:gd name="connsiteX2" fmla="*/ 1502011 w 1668901"/>
              <a:gd name="connsiteY2" fmla="*/ 0 h 5034560"/>
              <a:gd name="connsiteX3" fmla="*/ 1668901 w 1668901"/>
              <a:gd name="connsiteY3" fmla="*/ 166890 h 5034560"/>
              <a:gd name="connsiteX4" fmla="*/ 1668901 w 1668901"/>
              <a:gd name="connsiteY4" fmla="*/ 4867670 h 5034560"/>
              <a:gd name="connsiteX5" fmla="*/ 1502011 w 1668901"/>
              <a:gd name="connsiteY5" fmla="*/ 5034560 h 5034560"/>
              <a:gd name="connsiteX6" fmla="*/ 166890 w 1668901"/>
              <a:gd name="connsiteY6" fmla="*/ 5034560 h 5034560"/>
              <a:gd name="connsiteX7" fmla="*/ 0 w 1668901"/>
              <a:gd name="connsiteY7" fmla="*/ 4867670 h 5034560"/>
              <a:gd name="connsiteX8" fmla="*/ 0 w 1668901"/>
              <a:gd name="connsiteY8" fmla="*/ 166890 h 503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8901" h="5034560">
                <a:moveTo>
                  <a:pt x="0" y="166890"/>
                </a:moveTo>
                <a:cubicBezTo>
                  <a:pt x="0" y="74719"/>
                  <a:pt x="74719" y="0"/>
                  <a:pt x="166890" y="0"/>
                </a:cubicBezTo>
                <a:lnTo>
                  <a:pt x="1502011" y="0"/>
                </a:lnTo>
                <a:cubicBezTo>
                  <a:pt x="1594182" y="0"/>
                  <a:pt x="1668901" y="74719"/>
                  <a:pt x="1668901" y="166890"/>
                </a:cubicBezTo>
                <a:lnTo>
                  <a:pt x="1668901" y="4867670"/>
                </a:lnTo>
                <a:cubicBezTo>
                  <a:pt x="1668901" y="4959841"/>
                  <a:pt x="1594182" y="5034560"/>
                  <a:pt x="1502011" y="5034560"/>
                </a:cubicBezTo>
                <a:lnTo>
                  <a:pt x="166890" y="5034560"/>
                </a:lnTo>
                <a:cubicBezTo>
                  <a:pt x="74719" y="5034560"/>
                  <a:pt x="0" y="4959841"/>
                  <a:pt x="0" y="4867670"/>
                </a:cubicBezTo>
                <a:lnTo>
                  <a:pt x="0" y="166890"/>
                </a:lnTo>
                <a:close/>
              </a:path>
            </a:pathLst>
          </a:custGeom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770" tIns="64770" rIns="64770" bIns="3588962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700" b="1" kern="1200" dirty="0">
                <a:solidFill>
                  <a:schemeClr val="accent2"/>
                </a:solidFill>
              </a:rPr>
              <a:t>Netwerken</a:t>
            </a:r>
          </a:p>
        </p:txBody>
      </p:sp>
      <p:sp>
        <p:nvSpPr>
          <p:cNvPr id="9" name="Vrije vorm 8"/>
          <p:cNvSpPr/>
          <p:nvPr/>
        </p:nvSpPr>
        <p:spPr>
          <a:xfrm>
            <a:off x="3024278" y="1654120"/>
            <a:ext cx="1668901" cy="5034560"/>
          </a:xfrm>
          <a:custGeom>
            <a:avLst/>
            <a:gdLst>
              <a:gd name="connsiteX0" fmla="*/ 0 w 1668901"/>
              <a:gd name="connsiteY0" fmla="*/ 166890 h 5034560"/>
              <a:gd name="connsiteX1" fmla="*/ 166890 w 1668901"/>
              <a:gd name="connsiteY1" fmla="*/ 0 h 5034560"/>
              <a:gd name="connsiteX2" fmla="*/ 1502011 w 1668901"/>
              <a:gd name="connsiteY2" fmla="*/ 0 h 5034560"/>
              <a:gd name="connsiteX3" fmla="*/ 1668901 w 1668901"/>
              <a:gd name="connsiteY3" fmla="*/ 166890 h 5034560"/>
              <a:gd name="connsiteX4" fmla="*/ 1668901 w 1668901"/>
              <a:gd name="connsiteY4" fmla="*/ 4867670 h 5034560"/>
              <a:gd name="connsiteX5" fmla="*/ 1502011 w 1668901"/>
              <a:gd name="connsiteY5" fmla="*/ 5034560 h 5034560"/>
              <a:gd name="connsiteX6" fmla="*/ 166890 w 1668901"/>
              <a:gd name="connsiteY6" fmla="*/ 5034560 h 5034560"/>
              <a:gd name="connsiteX7" fmla="*/ 0 w 1668901"/>
              <a:gd name="connsiteY7" fmla="*/ 4867670 h 5034560"/>
              <a:gd name="connsiteX8" fmla="*/ 0 w 1668901"/>
              <a:gd name="connsiteY8" fmla="*/ 166890 h 503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8901" h="5034560">
                <a:moveTo>
                  <a:pt x="0" y="166890"/>
                </a:moveTo>
                <a:cubicBezTo>
                  <a:pt x="0" y="74719"/>
                  <a:pt x="74719" y="0"/>
                  <a:pt x="166890" y="0"/>
                </a:cubicBezTo>
                <a:lnTo>
                  <a:pt x="1502011" y="0"/>
                </a:lnTo>
                <a:cubicBezTo>
                  <a:pt x="1594182" y="0"/>
                  <a:pt x="1668901" y="74719"/>
                  <a:pt x="1668901" y="166890"/>
                </a:cubicBezTo>
                <a:lnTo>
                  <a:pt x="1668901" y="4867670"/>
                </a:lnTo>
                <a:cubicBezTo>
                  <a:pt x="1668901" y="4959841"/>
                  <a:pt x="1594182" y="5034560"/>
                  <a:pt x="1502011" y="5034560"/>
                </a:cubicBezTo>
                <a:lnTo>
                  <a:pt x="166890" y="5034560"/>
                </a:lnTo>
                <a:cubicBezTo>
                  <a:pt x="74719" y="5034560"/>
                  <a:pt x="0" y="4959841"/>
                  <a:pt x="0" y="4867670"/>
                </a:cubicBezTo>
                <a:lnTo>
                  <a:pt x="0" y="166890"/>
                </a:lnTo>
                <a:close/>
              </a:path>
            </a:pathLst>
          </a:custGeom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770" tIns="64770" rIns="64770" bIns="3588962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700" b="1" kern="1200" dirty="0">
                <a:solidFill>
                  <a:schemeClr val="accent2"/>
                </a:solidFill>
              </a:rPr>
              <a:t>Diversiteits- en armoede-vaardige scholen</a:t>
            </a:r>
          </a:p>
        </p:txBody>
      </p:sp>
      <p:sp>
        <p:nvSpPr>
          <p:cNvPr id="10" name="Vrije vorm 9"/>
          <p:cNvSpPr/>
          <p:nvPr/>
        </p:nvSpPr>
        <p:spPr>
          <a:xfrm>
            <a:off x="3191169" y="5214160"/>
            <a:ext cx="1335121" cy="581817"/>
          </a:xfrm>
          <a:custGeom>
            <a:avLst/>
            <a:gdLst>
              <a:gd name="connsiteX0" fmla="*/ 0 w 1335121"/>
              <a:gd name="connsiteY0" fmla="*/ 73343 h 733428"/>
              <a:gd name="connsiteX1" fmla="*/ 73343 w 1335121"/>
              <a:gd name="connsiteY1" fmla="*/ 0 h 733428"/>
              <a:gd name="connsiteX2" fmla="*/ 1261778 w 1335121"/>
              <a:gd name="connsiteY2" fmla="*/ 0 h 733428"/>
              <a:gd name="connsiteX3" fmla="*/ 1335121 w 1335121"/>
              <a:gd name="connsiteY3" fmla="*/ 73343 h 733428"/>
              <a:gd name="connsiteX4" fmla="*/ 1335121 w 1335121"/>
              <a:gd name="connsiteY4" fmla="*/ 660085 h 733428"/>
              <a:gd name="connsiteX5" fmla="*/ 1261778 w 1335121"/>
              <a:gd name="connsiteY5" fmla="*/ 733428 h 733428"/>
              <a:gd name="connsiteX6" fmla="*/ 73343 w 1335121"/>
              <a:gd name="connsiteY6" fmla="*/ 733428 h 733428"/>
              <a:gd name="connsiteX7" fmla="*/ 0 w 1335121"/>
              <a:gd name="connsiteY7" fmla="*/ 660085 h 733428"/>
              <a:gd name="connsiteX8" fmla="*/ 0 w 1335121"/>
              <a:gd name="connsiteY8" fmla="*/ 73343 h 733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733428">
                <a:moveTo>
                  <a:pt x="0" y="73343"/>
                </a:moveTo>
                <a:cubicBezTo>
                  <a:pt x="0" y="32837"/>
                  <a:pt x="32837" y="0"/>
                  <a:pt x="73343" y="0"/>
                </a:cubicBezTo>
                <a:lnTo>
                  <a:pt x="1261778" y="0"/>
                </a:lnTo>
                <a:cubicBezTo>
                  <a:pt x="1302284" y="0"/>
                  <a:pt x="1335121" y="32837"/>
                  <a:pt x="1335121" y="73343"/>
                </a:cubicBezTo>
                <a:lnTo>
                  <a:pt x="1335121" y="660085"/>
                </a:lnTo>
                <a:cubicBezTo>
                  <a:pt x="1335121" y="700591"/>
                  <a:pt x="1302284" y="733428"/>
                  <a:pt x="1261778" y="733428"/>
                </a:cubicBezTo>
                <a:lnTo>
                  <a:pt x="73343" y="733428"/>
                </a:lnTo>
                <a:cubicBezTo>
                  <a:pt x="32837" y="733428"/>
                  <a:pt x="0" y="700591"/>
                  <a:pt x="0" y="660085"/>
                </a:cubicBezTo>
                <a:lnTo>
                  <a:pt x="0" y="7334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881" tIns="40531" rIns="46881" bIns="40531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kern="1200" dirty="0"/>
              <a:t>Inzicht en aanpak kansarmoede</a:t>
            </a:r>
          </a:p>
        </p:txBody>
      </p:sp>
      <p:sp>
        <p:nvSpPr>
          <p:cNvPr id="11" name="Vrije vorm 10"/>
          <p:cNvSpPr/>
          <p:nvPr/>
        </p:nvSpPr>
        <p:spPr>
          <a:xfrm>
            <a:off x="3162508" y="3843399"/>
            <a:ext cx="1335121" cy="581816"/>
          </a:xfrm>
          <a:custGeom>
            <a:avLst/>
            <a:gdLst>
              <a:gd name="connsiteX0" fmla="*/ 0 w 1335121"/>
              <a:gd name="connsiteY0" fmla="*/ 73343 h 733428"/>
              <a:gd name="connsiteX1" fmla="*/ 73343 w 1335121"/>
              <a:gd name="connsiteY1" fmla="*/ 0 h 733428"/>
              <a:gd name="connsiteX2" fmla="*/ 1261778 w 1335121"/>
              <a:gd name="connsiteY2" fmla="*/ 0 h 733428"/>
              <a:gd name="connsiteX3" fmla="*/ 1335121 w 1335121"/>
              <a:gd name="connsiteY3" fmla="*/ 73343 h 733428"/>
              <a:gd name="connsiteX4" fmla="*/ 1335121 w 1335121"/>
              <a:gd name="connsiteY4" fmla="*/ 660085 h 733428"/>
              <a:gd name="connsiteX5" fmla="*/ 1261778 w 1335121"/>
              <a:gd name="connsiteY5" fmla="*/ 733428 h 733428"/>
              <a:gd name="connsiteX6" fmla="*/ 73343 w 1335121"/>
              <a:gd name="connsiteY6" fmla="*/ 733428 h 733428"/>
              <a:gd name="connsiteX7" fmla="*/ 0 w 1335121"/>
              <a:gd name="connsiteY7" fmla="*/ 660085 h 733428"/>
              <a:gd name="connsiteX8" fmla="*/ 0 w 1335121"/>
              <a:gd name="connsiteY8" fmla="*/ 73343 h 733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733428">
                <a:moveTo>
                  <a:pt x="0" y="73343"/>
                </a:moveTo>
                <a:cubicBezTo>
                  <a:pt x="0" y="32837"/>
                  <a:pt x="32837" y="0"/>
                  <a:pt x="73343" y="0"/>
                </a:cubicBezTo>
                <a:lnTo>
                  <a:pt x="1261778" y="0"/>
                </a:lnTo>
                <a:cubicBezTo>
                  <a:pt x="1302284" y="0"/>
                  <a:pt x="1335121" y="32837"/>
                  <a:pt x="1335121" y="73343"/>
                </a:cubicBezTo>
                <a:lnTo>
                  <a:pt x="1335121" y="660085"/>
                </a:lnTo>
                <a:cubicBezTo>
                  <a:pt x="1335121" y="700591"/>
                  <a:pt x="1302284" y="733428"/>
                  <a:pt x="1261778" y="733428"/>
                </a:cubicBezTo>
                <a:lnTo>
                  <a:pt x="73343" y="733428"/>
                </a:lnTo>
                <a:cubicBezTo>
                  <a:pt x="32837" y="733428"/>
                  <a:pt x="0" y="700591"/>
                  <a:pt x="0" y="660085"/>
                </a:cubicBezTo>
                <a:lnTo>
                  <a:pt x="0" y="7334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881" tIns="40531" rIns="46881" bIns="40531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kern="1200" dirty="0"/>
              <a:t>Kansarmoede- en diversiteitsbeleid</a:t>
            </a:r>
          </a:p>
        </p:txBody>
      </p:sp>
      <p:sp>
        <p:nvSpPr>
          <p:cNvPr id="12" name="Vrije vorm 11"/>
          <p:cNvSpPr/>
          <p:nvPr/>
        </p:nvSpPr>
        <p:spPr>
          <a:xfrm>
            <a:off x="3191169" y="4520413"/>
            <a:ext cx="1335121" cy="572633"/>
          </a:xfrm>
          <a:custGeom>
            <a:avLst/>
            <a:gdLst>
              <a:gd name="connsiteX0" fmla="*/ 0 w 1335121"/>
              <a:gd name="connsiteY0" fmla="*/ 73343 h 733428"/>
              <a:gd name="connsiteX1" fmla="*/ 73343 w 1335121"/>
              <a:gd name="connsiteY1" fmla="*/ 0 h 733428"/>
              <a:gd name="connsiteX2" fmla="*/ 1261778 w 1335121"/>
              <a:gd name="connsiteY2" fmla="*/ 0 h 733428"/>
              <a:gd name="connsiteX3" fmla="*/ 1335121 w 1335121"/>
              <a:gd name="connsiteY3" fmla="*/ 73343 h 733428"/>
              <a:gd name="connsiteX4" fmla="*/ 1335121 w 1335121"/>
              <a:gd name="connsiteY4" fmla="*/ 660085 h 733428"/>
              <a:gd name="connsiteX5" fmla="*/ 1261778 w 1335121"/>
              <a:gd name="connsiteY5" fmla="*/ 733428 h 733428"/>
              <a:gd name="connsiteX6" fmla="*/ 73343 w 1335121"/>
              <a:gd name="connsiteY6" fmla="*/ 733428 h 733428"/>
              <a:gd name="connsiteX7" fmla="*/ 0 w 1335121"/>
              <a:gd name="connsiteY7" fmla="*/ 660085 h 733428"/>
              <a:gd name="connsiteX8" fmla="*/ 0 w 1335121"/>
              <a:gd name="connsiteY8" fmla="*/ 73343 h 733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733428">
                <a:moveTo>
                  <a:pt x="0" y="73343"/>
                </a:moveTo>
                <a:cubicBezTo>
                  <a:pt x="0" y="32837"/>
                  <a:pt x="32837" y="0"/>
                  <a:pt x="73343" y="0"/>
                </a:cubicBezTo>
                <a:lnTo>
                  <a:pt x="1261778" y="0"/>
                </a:lnTo>
                <a:cubicBezTo>
                  <a:pt x="1302284" y="0"/>
                  <a:pt x="1335121" y="32837"/>
                  <a:pt x="1335121" y="73343"/>
                </a:cubicBezTo>
                <a:lnTo>
                  <a:pt x="1335121" y="660085"/>
                </a:lnTo>
                <a:cubicBezTo>
                  <a:pt x="1335121" y="700591"/>
                  <a:pt x="1302284" y="733428"/>
                  <a:pt x="1261778" y="733428"/>
                </a:cubicBezTo>
                <a:lnTo>
                  <a:pt x="73343" y="733428"/>
                </a:lnTo>
                <a:cubicBezTo>
                  <a:pt x="32837" y="733428"/>
                  <a:pt x="0" y="700591"/>
                  <a:pt x="0" y="660085"/>
                </a:cubicBezTo>
                <a:lnTo>
                  <a:pt x="0" y="7334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881" tIns="40531" rIns="46881" bIns="40531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kern="1200" dirty="0"/>
              <a:t>Ouderbetrokkenheid en ouderparticipatie</a:t>
            </a:r>
          </a:p>
        </p:txBody>
      </p:sp>
      <p:sp>
        <p:nvSpPr>
          <p:cNvPr id="13" name="Vrije vorm 12"/>
          <p:cNvSpPr/>
          <p:nvPr/>
        </p:nvSpPr>
        <p:spPr>
          <a:xfrm>
            <a:off x="5150199" y="5243970"/>
            <a:ext cx="1335121" cy="606527"/>
          </a:xfrm>
          <a:custGeom>
            <a:avLst/>
            <a:gdLst>
              <a:gd name="connsiteX0" fmla="*/ 0 w 1335121"/>
              <a:gd name="connsiteY0" fmla="*/ 73343 h 733428"/>
              <a:gd name="connsiteX1" fmla="*/ 73343 w 1335121"/>
              <a:gd name="connsiteY1" fmla="*/ 0 h 733428"/>
              <a:gd name="connsiteX2" fmla="*/ 1261778 w 1335121"/>
              <a:gd name="connsiteY2" fmla="*/ 0 h 733428"/>
              <a:gd name="connsiteX3" fmla="*/ 1335121 w 1335121"/>
              <a:gd name="connsiteY3" fmla="*/ 73343 h 733428"/>
              <a:gd name="connsiteX4" fmla="*/ 1335121 w 1335121"/>
              <a:gd name="connsiteY4" fmla="*/ 660085 h 733428"/>
              <a:gd name="connsiteX5" fmla="*/ 1261778 w 1335121"/>
              <a:gd name="connsiteY5" fmla="*/ 733428 h 733428"/>
              <a:gd name="connsiteX6" fmla="*/ 73343 w 1335121"/>
              <a:gd name="connsiteY6" fmla="*/ 733428 h 733428"/>
              <a:gd name="connsiteX7" fmla="*/ 0 w 1335121"/>
              <a:gd name="connsiteY7" fmla="*/ 660085 h 733428"/>
              <a:gd name="connsiteX8" fmla="*/ 0 w 1335121"/>
              <a:gd name="connsiteY8" fmla="*/ 73343 h 733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733428">
                <a:moveTo>
                  <a:pt x="0" y="73343"/>
                </a:moveTo>
                <a:cubicBezTo>
                  <a:pt x="0" y="32837"/>
                  <a:pt x="32837" y="0"/>
                  <a:pt x="73343" y="0"/>
                </a:cubicBezTo>
                <a:lnTo>
                  <a:pt x="1261778" y="0"/>
                </a:lnTo>
                <a:cubicBezTo>
                  <a:pt x="1302284" y="0"/>
                  <a:pt x="1335121" y="32837"/>
                  <a:pt x="1335121" y="73343"/>
                </a:cubicBezTo>
                <a:lnTo>
                  <a:pt x="1335121" y="660085"/>
                </a:lnTo>
                <a:cubicBezTo>
                  <a:pt x="1335121" y="700591"/>
                  <a:pt x="1302284" y="733428"/>
                  <a:pt x="1261778" y="733428"/>
                </a:cubicBezTo>
                <a:lnTo>
                  <a:pt x="73343" y="733428"/>
                </a:lnTo>
                <a:cubicBezTo>
                  <a:pt x="32837" y="733428"/>
                  <a:pt x="0" y="700591"/>
                  <a:pt x="0" y="660085"/>
                </a:cubicBezTo>
                <a:lnTo>
                  <a:pt x="0" y="7334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881" tIns="40531" rIns="46881" bIns="40531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kern="1200" dirty="0"/>
              <a:t>Overleg tussen scholen</a:t>
            </a:r>
          </a:p>
        </p:txBody>
      </p:sp>
      <p:sp>
        <p:nvSpPr>
          <p:cNvPr id="14" name="Vrije vorm 13"/>
          <p:cNvSpPr/>
          <p:nvPr/>
        </p:nvSpPr>
        <p:spPr>
          <a:xfrm>
            <a:off x="1047892" y="1693925"/>
            <a:ext cx="1668901" cy="5034560"/>
          </a:xfrm>
          <a:custGeom>
            <a:avLst/>
            <a:gdLst>
              <a:gd name="connsiteX0" fmla="*/ 0 w 1668901"/>
              <a:gd name="connsiteY0" fmla="*/ 166890 h 5034560"/>
              <a:gd name="connsiteX1" fmla="*/ 166890 w 1668901"/>
              <a:gd name="connsiteY1" fmla="*/ 0 h 5034560"/>
              <a:gd name="connsiteX2" fmla="*/ 1502011 w 1668901"/>
              <a:gd name="connsiteY2" fmla="*/ 0 h 5034560"/>
              <a:gd name="connsiteX3" fmla="*/ 1668901 w 1668901"/>
              <a:gd name="connsiteY3" fmla="*/ 166890 h 5034560"/>
              <a:gd name="connsiteX4" fmla="*/ 1668901 w 1668901"/>
              <a:gd name="connsiteY4" fmla="*/ 4867670 h 5034560"/>
              <a:gd name="connsiteX5" fmla="*/ 1502011 w 1668901"/>
              <a:gd name="connsiteY5" fmla="*/ 5034560 h 5034560"/>
              <a:gd name="connsiteX6" fmla="*/ 166890 w 1668901"/>
              <a:gd name="connsiteY6" fmla="*/ 5034560 h 5034560"/>
              <a:gd name="connsiteX7" fmla="*/ 0 w 1668901"/>
              <a:gd name="connsiteY7" fmla="*/ 4867670 h 5034560"/>
              <a:gd name="connsiteX8" fmla="*/ 0 w 1668901"/>
              <a:gd name="connsiteY8" fmla="*/ 166890 h 503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8901" h="5034560">
                <a:moveTo>
                  <a:pt x="0" y="166890"/>
                </a:moveTo>
                <a:cubicBezTo>
                  <a:pt x="0" y="74719"/>
                  <a:pt x="74719" y="0"/>
                  <a:pt x="166890" y="0"/>
                </a:cubicBezTo>
                <a:lnTo>
                  <a:pt x="1502011" y="0"/>
                </a:lnTo>
                <a:cubicBezTo>
                  <a:pt x="1594182" y="0"/>
                  <a:pt x="1668901" y="74719"/>
                  <a:pt x="1668901" y="166890"/>
                </a:cubicBezTo>
                <a:lnTo>
                  <a:pt x="1668901" y="4867670"/>
                </a:lnTo>
                <a:cubicBezTo>
                  <a:pt x="1668901" y="4959841"/>
                  <a:pt x="1594182" y="5034560"/>
                  <a:pt x="1502011" y="5034560"/>
                </a:cubicBezTo>
                <a:lnTo>
                  <a:pt x="166890" y="5034560"/>
                </a:lnTo>
                <a:cubicBezTo>
                  <a:pt x="74719" y="5034560"/>
                  <a:pt x="0" y="4959841"/>
                  <a:pt x="0" y="4867670"/>
                </a:cubicBezTo>
                <a:lnTo>
                  <a:pt x="0" y="166890"/>
                </a:lnTo>
                <a:close/>
              </a:path>
            </a:pathLst>
          </a:custGeom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770" tIns="64770" rIns="64770" bIns="3588962" numCol="1" spcCol="1270" anchor="ctr" anchorCtr="0">
            <a:noAutofit/>
          </a:bodyPr>
          <a:lstStyle/>
          <a:p>
            <a:pPr lvl="0" algn="ctr" defTabSz="7556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700" b="1" kern="1200" dirty="0">
                <a:solidFill>
                  <a:schemeClr val="accent2"/>
                </a:solidFill>
                <a:latin typeface="+mj-lt"/>
              </a:rPr>
              <a:t>Ouders versterken</a:t>
            </a:r>
            <a:endParaRPr lang="en-US" sz="1700" b="1" kern="12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5" name="Vrije vorm 14"/>
          <p:cNvSpPr/>
          <p:nvPr/>
        </p:nvSpPr>
        <p:spPr>
          <a:xfrm>
            <a:off x="1261528" y="3218194"/>
            <a:ext cx="1335121" cy="582428"/>
          </a:xfrm>
          <a:custGeom>
            <a:avLst/>
            <a:gdLst>
              <a:gd name="connsiteX0" fmla="*/ 0 w 1335121"/>
              <a:gd name="connsiteY0" fmla="*/ 58243 h 582428"/>
              <a:gd name="connsiteX1" fmla="*/ 58243 w 1335121"/>
              <a:gd name="connsiteY1" fmla="*/ 0 h 582428"/>
              <a:gd name="connsiteX2" fmla="*/ 1276878 w 1335121"/>
              <a:gd name="connsiteY2" fmla="*/ 0 h 582428"/>
              <a:gd name="connsiteX3" fmla="*/ 1335121 w 1335121"/>
              <a:gd name="connsiteY3" fmla="*/ 58243 h 582428"/>
              <a:gd name="connsiteX4" fmla="*/ 1335121 w 1335121"/>
              <a:gd name="connsiteY4" fmla="*/ 524185 h 582428"/>
              <a:gd name="connsiteX5" fmla="*/ 1276878 w 1335121"/>
              <a:gd name="connsiteY5" fmla="*/ 582428 h 582428"/>
              <a:gd name="connsiteX6" fmla="*/ 58243 w 1335121"/>
              <a:gd name="connsiteY6" fmla="*/ 582428 h 582428"/>
              <a:gd name="connsiteX7" fmla="*/ 0 w 1335121"/>
              <a:gd name="connsiteY7" fmla="*/ 524185 h 582428"/>
              <a:gd name="connsiteX8" fmla="*/ 0 w 1335121"/>
              <a:gd name="connsiteY8" fmla="*/ 58243 h 58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582428">
                <a:moveTo>
                  <a:pt x="0" y="58243"/>
                </a:moveTo>
                <a:cubicBezTo>
                  <a:pt x="0" y="26076"/>
                  <a:pt x="26076" y="0"/>
                  <a:pt x="58243" y="0"/>
                </a:cubicBezTo>
                <a:lnTo>
                  <a:pt x="1276878" y="0"/>
                </a:lnTo>
                <a:cubicBezTo>
                  <a:pt x="1309045" y="0"/>
                  <a:pt x="1335121" y="26076"/>
                  <a:pt x="1335121" y="58243"/>
                </a:cubicBezTo>
                <a:lnTo>
                  <a:pt x="1335121" y="524185"/>
                </a:lnTo>
                <a:cubicBezTo>
                  <a:pt x="1335121" y="556352"/>
                  <a:pt x="1309045" y="582428"/>
                  <a:pt x="1276878" y="582428"/>
                </a:cubicBezTo>
                <a:lnTo>
                  <a:pt x="58243" y="582428"/>
                </a:lnTo>
                <a:cubicBezTo>
                  <a:pt x="26076" y="582428"/>
                  <a:pt x="0" y="556352"/>
                  <a:pt x="0" y="524185"/>
                </a:cubicBezTo>
                <a:lnTo>
                  <a:pt x="0" y="5824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459" tIns="36109" rIns="42459" bIns="36109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b="0" kern="1200" dirty="0"/>
              <a:t>Leer- en ontwikkelingsprocessen ondersteunen</a:t>
            </a:r>
            <a:endParaRPr lang="en-US" sz="1000" b="0" kern="1200" dirty="0"/>
          </a:p>
        </p:txBody>
      </p:sp>
      <p:sp>
        <p:nvSpPr>
          <p:cNvPr id="16" name="Vrije vorm 15"/>
          <p:cNvSpPr/>
          <p:nvPr/>
        </p:nvSpPr>
        <p:spPr>
          <a:xfrm>
            <a:off x="1271214" y="3886851"/>
            <a:ext cx="1335121" cy="582428"/>
          </a:xfrm>
          <a:custGeom>
            <a:avLst/>
            <a:gdLst>
              <a:gd name="connsiteX0" fmla="*/ 0 w 1335121"/>
              <a:gd name="connsiteY0" fmla="*/ 58243 h 582428"/>
              <a:gd name="connsiteX1" fmla="*/ 58243 w 1335121"/>
              <a:gd name="connsiteY1" fmla="*/ 0 h 582428"/>
              <a:gd name="connsiteX2" fmla="*/ 1276878 w 1335121"/>
              <a:gd name="connsiteY2" fmla="*/ 0 h 582428"/>
              <a:gd name="connsiteX3" fmla="*/ 1335121 w 1335121"/>
              <a:gd name="connsiteY3" fmla="*/ 58243 h 582428"/>
              <a:gd name="connsiteX4" fmla="*/ 1335121 w 1335121"/>
              <a:gd name="connsiteY4" fmla="*/ 524185 h 582428"/>
              <a:gd name="connsiteX5" fmla="*/ 1276878 w 1335121"/>
              <a:gd name="connsiteY5" fmla="*/ 582428 h 582428"/>
              <a:gd name="connsiteX6" fmla="*/ 58243 w 1335121"/>
              <a:gd name="connsiteY6" fmla="*/ 582428 h 582428"/>
              <a:gd name="connsiteX7" fmla="*/ 0 w 1335121"/>
              <a:gd name="connsiteY7" fmla="*/ 524185 h 582428"/>
              <a:gd name="connsiteX8" fmla="*/ 0 w 1335121"/>
              <a:gd name="connsiteY8" fmla="*/ 58243 h 58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582428">
                <a:moveTo>
                  <a:pt x="0" y="58243"/>
                </a:moveTo>
                <a:cubicBezTo>
                  <a:pt x="0" y="26076"/>
                  <a:pt x="26076" y="0"/>
                  <a:pt x="58243" y="0"/>
                </a:cubicBezTo>
                <a:lnTo>
                  <a:pt x="1276878" y="0"/>
                </a:lnTo>
                <a:cubicBezTo>
                  <a:pt x="1309045" y="0"/>
                  <a:pt x="1335121" y="26076"/>
                  <a:pt x="1335121" y="58243"/>
                </a:cubicBezTo>
                <a:lnTo>
                  <a:pt x="1335121" y="524185"/>
                </a:lnTo>
                <a:cubicBezTo>
                  <a:pt x="1335121" y="556352"/>
                  <a:pt x="1309045" y="582428"/>
                  <a:pt x="1276878" y="582428"/>
                </a:cubicBezTo>
                <a:lnTo>
                  <a:pt x="58243" y="582428"/>
                </a:lnTo>
                <a:cubicBezTo>
                  <a:pt x="26076" y="582428"/>
                  <a:pt x="0" y="556352"/>
                  <a:pt x="0" y="524185"/>
                </a:cubicBezTo>
                <a:lnTo>
                  <a:pt x="0" y="5824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459" tIns="36109" rIns="42459" bIns="36109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b="0" kern="1200" dirty="0"/>
              <a:t>Sociaal netwerk</a:t>
            </a:r>
            <a:endParaRPr lang="en-US" sz="1000" b="0" kern="1200" dirty="0"/>
          </a:p>
        </p:txBody>
      </p:sp>
      <p:sp>
        <p:nvSpPr>
          <p:cNvPr id="17" name="Vrije vorm 16"/>
          <p:cNvSpPr/>
          <p:nvPr/>
        </p:nvSpPr>
        <p:spPr>
          <a:xfrm>
            <a:off x="1261528" y="4558459"/>
            <a:ext cx="1335121" cy="766431"/>
          </a:xfrm>
          <a:custGeom>
            <a:avLst/>
            <a:gdLst>
              <a:gd name="connsiteX0" fmla="*/ 0 w 1335121"/>
              <a:gd name="connsiteY0" fmla="*/ 58243 h 582428"/>
              <a:gd name="connsiteX1" fmla="*/ 58243 w 1335121"/>
              <a:gd name="connsiteY1" fmla="*/ 0 h 582428"/>
              <a:gd name="connsiteX2" fmla="*/ 1276878 w 1335121"/>
              <a:gd name="connsiteY2" fmla="*/ 0 h 582428"/>
              <a:gd name="connsiteX3" fmla="*/ 1335121 w 1335121"/>
              <a:gd name="connsiteY3" fmla="*/ 58243 h 582428"/>
              <a:gd name="connsiteX4" fmla="*/ 1335121 w 1335121"/>
              <a:gd name="connsiteY4" fmla="*/ 524185 h 582428"/>
              <a:gd name="connsiteX5" fmla="*/ 1276878 w 1335121"/>
              <a:gd name="connsiteY5" fmla="*/ 582428 h 582428"/>
              <a:gd name="connsiteX6" fmla="*/ 58243 w 1335121"/>
              <a:gd name="connsiteY6" fmla="*/ 582428 h 582428"/>
              <a:gd name="connsiteX7" fmla="*/ 0 w 1335121"/>
              <a:gd name="connsiteY7" fmla="*/ 524185 h 582428"/>
              <a:gd name="connsiteX8" fmla="*/ 0 w 1335121"/>
              <a:gd name="connsiteY8" fmla="*/ 58243 h 58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582428">
                <a:moveTo>
                  <a:pt x="0" y="58243"/>
                </a:moveTo>
                <a:cubicBezTo>
                  <a:pt x="0" y="26076"/>
                  <a:pt x="26076" y="0"/>
                  <a:pt x="58243" y="0"/>
                </a:cubicBezTo>
                <a:lnTo>
                  <a:pt x="1276878" y="0"/>
                </a:lnTo>
                <a:cubicBezTo>
                  <a:pt x="1309045" y="0"/>
                  <a:pt x="1335121" y="26076"/>
                  <a:pt x="1335121" y="58243"/>
                </a:cubicBezTo>
                <a:lnTo>
                  <a:pt x="1335121" y="524185"/>
                </a:lnTo>
                <a:cubicBezTo>
                  <a:pt x="1335121" y="556352"/>
                  <a:pt x="1309045" y="582428"/>
                  <a:pt x="1276878" y="582428"/>
                </a:cubicBezTo>
                <a:lnTo>
                  <a:pt x="58243" y="582428"/>
                </a:lnTo>
                <a:cubicBezTo>
                  <a:pt x="26076" y="582428"/>
                  <a:pt x="0" y="556352"/>
                  <a:pt x="0" y="524185"/>
                </a:cubicBezTo>
                <a:lnTo>
                  <a:pt x="0" y="5824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459" tIns="36109" rIns="42459" bIns="36109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b="0" kern="1200" dirty="0"/>
              <a:t>Ouderbetrokkenheid (communicatie participatie, </a:t>
            </a:r>
            <a:r>
              <a:rPr lang="nl-NL" sz="1000" b="0" kern="1200" dirty="0" err="1"/>
              <a:t>onderwijs-ondersteunende</a:t>
            </a:r>
            <a:r>
              <a:rPr lang="nl-NL" sz="1000" b="0" kern="1200" dirty="0"/>
              <a:t> rol)</a:t>
            </a:r>
            <a:endParaRPr lang="en-US" sz="1000" b="0" kern="1200" dirty="0"/>
          </a:p>
        </p:txBody>
      </p:sp>
      <p:sp>
        <p:nvSpPr>
          <p:cNvPr id="18" name="Vrije vorm 17"/>
          <p:cNvSpPr/>
          <p:nvPr/>
        </p:nvSpPr>
        <p:spPr>
          <a:xfrm>
            <a:off x="1271214" y="5411120"/>
            <a:ext cx="1335121" cy="582428"/>
          </a:xfrm>
          <a:custGeom>
            <a:avLst/>
            <a:gdLst>
              <a:gd name="connsiteX0" fmla="*/ 0 w 1335121"/>
              <a:gd name="connsiteY0" fmla="*/ 58243 h 582428"/>
              <a:gd name="connsiteX1" fmla="*/ 58243 w 1335121"/>
              <a:gd name="connsiteY1" fmla="*/ 0 h 582428"/>
              <a:gd name="connsiteX2" fmla="*/ 1276878 w 1335121"/>
              <a:gd name="connsiteY2" fmla="*/ 0 h 582428"/>
              <a:gd name="connsiteX3" fmla="*/ 1335121 w 1335121"/>
              <a:gd name="connsiteY3" fmla="*/ 58243 h 582428"/>
              <a:gd name="connsiteX4" fmla="*/ 1335121 w 1335121"/>
              <a:gd name="connsiteY4" fmla="*/ 524185 h 582428"/>
              <a:gd name="connsiteX5" fmla="*/ 1276878 w 1335121"/>
              <a:gd name="connsiteY5" fmla="*/ 582428 h 582428"/>
              <a:gd name="connsiteX6" fmla="*/ 58243 w 1335121"/>
              <a:gd name="connsiteY6" fmla="*/ 582428 h 582428"/>
              <a:gd name="connsiteX7" fmla="*/ 0 w 1335121"/>
              <a:gd name="connsiteY7" fmla="*/ 524185 h 582428"/>
              <a:gd name="connsiteX8" fmla="*/ 0 w 1335121"/>
              <a:gd name="connsiteY8" fmla="*/ 58243 h 58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582428">
                <a:moveTo>
                  <a:pt x="0" y="58243"/>
                </a:moveTo>
                <a:cubicBezTo>
                  <a:pt x="0" y="26076"/>
                  <a:pt x="26076" y="0"/>
                  <a:pt x="58243" y="0"/>
                </a:cubicBezTo>
                <a:lnTo>
                  <a:pt x="1276878" y="0"/>
                </a:lnTo>
                <a:cubicBezTo>
                  <a:pt x="1309045" y="0"/>
                  <a:pt x="1335121" y="26076"/>
                  <a:pt x="1335121" y="58243"/>
                </a:cubicBezTo>
                <a:lnTo>
                  <a:pt x="1335121" y="524185"/>
                </a:lnTo>
                <a:cubicBezTo>
                  <a:pt x="1335121" y="556352"/>
                  <a:pt x="1309045" y="582428"/>
                  <a:pt x="1276878" y="582428"/>
                </a:cubicBezTo>
                <a:lnTo>
                  <a:pt x="58243" y="582428"/>
                </a:lnTo>
                <a:cubicBezTo>
                  <a:pt x="26076" y="582428"/>
                  <a:pt x="0" y="556352"/>
                  <a:pt x="0" y="524185"/>
                </a:cubicBezTo>
                <a:lnTo>
                  <a:pt x="0" y="5824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459" tIns="36109" rIns="42459" bIns="36109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b="0" kern="1200" dirty="0"/>
              <a:t>Weg vinden naar organisaties, diensten en hulp</a:t>
            </a:r>
            <a:endParaRPr lang="en-US" sz="1000" b="0" kern="1200" dirty="0"/>
          </a:p>
        </p:txBody>
      </p:sp>
      <p:sp>
        <p:nvSpPr>
          <p:cNvPr id="19" name="Vrije vorm 18"/>
          <p:cNvSpPr/>
          <p:nvPr/>
        </p:nvSpPr>
        <p:spPr>
          <a:xfrm>
            <a:off x="5150203" y="3229297"/>
            <a:ext cx="1335121" cy="582949"/>
          </a:xfrm>
          <a:custGeom>
            <a:avLst/>
            <a:gdLst>
              <a:gd name="connsiteX0" fmla="*/ 0 w 1335121"/>
              <a:gd name="connsiteY0" fmla="*/ 98909 h 989089"/>
              <a:gd name="connsiteX1" fmla="*/ 98909 w 1335121"/>
              <a:gd name="connsiteY1" fmla="*/ 0 h 989089"/>
              <a:gd name="connsiteX2" fmla="*/ 1236212 w 1335121"/>
              <a:gd name="connsiteY2" fmla="*/ 0 h 989089"/>
              <a:gd name="connsiteX3" fmla="*/ 1335121 w 1335121"/>
              <a:gd name="connsiteY3" fmla="*/ 98909 h 989089"/>
              <a:gd name="connsiteX4" fmla="*/ 1335121 w 1335121"/>
              <a:gd name="connsiteY4" fmla="*/ 890180 h 989089"/>
              <a:gd name="connsiteX5" fmla="*/ 1236212 w 1335121"/>
              <a:gd name="connsiteY5" fmla="*/ 989089 h 989089"/>
              <a:gd name="connsiteX6" fmla="*/ 98909 w 1335121"/>
              <a:gd name="connsiteY6" fmla="*/ 989089 h 989089"/>
              <a:gd name="connsiteX7" fmla="*/ 0 w 1335121"/>
              <a:gd name="connsiteY7" fmla="*/ 890180 h 989089"/>
              <a:gd name="connsiteX8" fmla="*/ 0 w 1335121"/>
              <a:gd name="connsiteY8" fmla="*/ 98909 h 98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989089">
                <a:moveTo>
                  <a:pt x="0" y="98909"/>
                </a:moveTo>
                <a:cubicBezTo>
                  <a:pt x="0" y="44283"/>
                  <a:pt x="44283" y="0"/>
                  <a:pt x="98909" y="0"/>
                </a:cubicBezTo>
                <a:lnTo>
                  <a:pt x="1236212" y="0"/>
                </a:lnTo>
                <a:cubicBezTo>
                  <a:pt x="1290838" y="0"/>
                  <a:pt x="1335121" y="44283"/>
                  <a:pt x="1335121" y="98909"/>
                </a:cubicBezTo>
                <a:lnTo>
                  <a:pt x="1335121" y="890180"/>
                </a:lnTo>
                <a:cubicBezTo>
                  <a:pt x="1335121" y="944806"/>
                  <a:pt x="1290838" y="989089"/>
                  <a:pt x="1236212" y="989089"/>
                </a:cubicBezTo>
                <a:lnTo>
                  <a:pt x="98909" y="989089"/>
                </a:lnTo>
                <a:cubicBezTo>
                  <a:pt x="44283" y="989089"/>
                  <a:pt x="0" y="944806"/>
                  <a:pt x="0" y="890180"/>
                </a:cubicBezTo>
                <a:lnTo>
                  <a:pt x="0" y="98909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69" tIns="48019" rIns="54369" bIns="48019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b="0" kern="1200" dirty="0"/>
              <a:t>Netwerken en partnerschappen</a:t>
            </a:r>
          </a:p>
        </p:txBody>
      </p:sp>
      <p:sp>
        <p:nvSpPr>
          <p:cNvPr id="20" name="Vrije vorm 19"/>
          <p:cNvSpPr/>
          <p:nvPr/>
        </p:nvSpPr>
        <p:spPr>
          <a:xfrm>
            <a:off x="5150202" y="3899304"/>
            <a:ext cx="1335121" cy="623802"/>
          </a:xfrm>
          <a:custGeom>
            <a:avLst/>
            <a:gdLst>
              <a:gd name="connsiteX0" fmla="*/ 0 w 1335121"/>
              <a:gd name="connsiteY0" fmla="*/ 98909 h 989089"/>
              <a:gd name="connsiteX1" fmla="*/ 98909 w 1335121"/>
              <a:gd name="connsiteY1" fmla="*/ 0 h 989089"/>
              <a:gd name="connsiteX2" fmla="*/ 1236212 w 1335121"/>
              <a:gd name="connsiteY2" fmla="*/ 0 h 989089"/>
              <a:gd name="connsiteX3" fmla="*/ 1335121 w 1335121"/>
              <a:gd name="connsiteY3" fmla="*/ 98909 h 989089"/>
              <a:gd name="connsiteX4" fmla="*/ 1335121 w 1335121"/>
              <a:gd name="connsiteY4" fmla="*/ 890180 h 989089"/>
              <a:gd name="connsiteX5" fmla="*/ 1236212 w 1335121"/>
              <a:gd name="connsiteY5" fmla="*/ 989089 h 989089"/>
              <a:gd name="connsiteX6" fmla="*/ 98909 w 1335121"/>
              <a:gd name="connsiteY6" fmla="*/ 989089 h 989089"/>
              <a:gd name="connsiteX7" fmla="*/ 0 w 1335121"/>
              <a:gd name="connsiteY7" fmla="*/ 890180 h 989089"/>
              <a:gd name="connsiteX8" fmla="*/ 0 w 1335121"/>
              <a:gd name="connsiteY8" fmla="*/ 98909 h 98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989089">
                <a:moveTo>
                  <a:pt x="0" y="98909"/>
                </a:moveTo>
                <a:cubicBezTo>
                  <a:pt x="0" y="44283"/>
                  <a:pt x="44283" y="0"/>
                  <a:pt x="98909" y="0"/>
                </a:cubicBezTo>
                <a:lnTo>
                  <a:pt x="1236212" y="0"/>
                </a:lnTo>
                <a:cubicBezTo>
                  <a:pt x="1290838" y="0"/>
                  <a:pt x="1335121" y="44283"/>
                  <a:pt x="1335121" y="98909"/>
                </a:cubicBezTo>
                <a:lnTo>
                  <a:pt x="1335121" y="890180"/>
                </a:lnTo>
                <a:cubicBezTo>
                  <a:pt x="1335121" y="944806"/>
                  <a:pt x="1290838" y="989089"/>
                  <a:pt x="1236212" y="989089"/>
                </a:cubicBezTo>
                <a:lnTo>
                  <a:pt x="98909" y="989089"/>
                </a:lnTo>
                <a:cubicBezTo>
                  <a:pt x="44283" y="989089"/>
                  <a:pt x="0" y="944806"/>
                  <a:pt x="0" y="890180"/>
                </a:cubicBezTo>
                <a:lnTo>
                  <a:pt x="0" y="98909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69" tIns="48019" rIns="54369" bIns="48019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b="0" kern="1200" dirty="0"/>
              <a:t>Brug tussen onderwijs en welzijn</a:t>
            </a:r>
          </a:p>
        </p:txBody>
      </p:sp>
      <p:sp>
        <p:nvSpPr>
          <p:cNvPr id="21" name="Vrije vorm 20"/>
          <p:cNvSpPr/>
          <p:nvPr/>
        </p:nvSpPr>
        <p:spPr>
          <a:xfrm>
            <a:off x="5150201" y="4584188"/>
            <a:ext cx="1335121" cy="582428"/>
          </a:xfrm>
          <a:custGeom>
            <a:avLst/>
            <a:gdLst>
              <a:gd name="connsiteX0" fmla="*/ 0 w 1335121"/>
              <a:gd name="connsiteY0" fmla="*/ 98909 h 989089"/>
              <a:gd name="connsiteX1" fmla="*/ 98909 w 1335121"/>
              <a:gd name="connsiteY1" fmla="*/ 0 h 989089"/>
              <a:gd name="connsiteX2" fmla="*/ 1236212 w 1335121"/>
              <a:gd name="connsiteY2" fmla="*/ 0 h 989089"/>
              <a:gd name="connsiteX3" fmla="*/ 1335121 w 1335121"/>
              <a:gd name="connsiteY3" fmla="*/ 98909 h 989089"/>
              <a:gd name="connsiteX4" fmla="*/ 1335121 w 1335121"/>
              <a:gd name="connsiteY4" fmla="*/ 890180 h 989089"/>
              <a:gd name="connsiteX5" fmla="*/ 1236212 w 1335121"/>
              <a:gd name="connsiteY5" fmla="*/ 989089 h 989089"/>
              <a:gd name="connsiteX6" fmla="*/ 98909 w 1335121"/>
              <a:gd name="connsiteY6" fmla="*/ 989089 h 989089"/>
              <a:gd name="connsiteX7" fmla="*/ 0 w 1335121"/>
              <a:gd name="connsiteY7" fmla="*/ 890180 h 989089"/>
              <a:gd name="connsiteX8" fmla="*/ 0 w 1335121"/>
              <a:gd name="connsiteY8" fmla="*/ 98909 h 98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989089">
                <a:moveTo>
                  <a:pt x="0" y="98909"/>
                </a:moveTo>
                <a:cubicBezTo>
                  <a:pt x="0" y="44283"/>
                  <a:pt x="44283" y="0"/>
                  <a:pt x="98909" y="0"/>
                </a:cubicBezTo>
                <a:lnTo>
                  <a:pt x="1236212" y="0"/>
                </a:lnTo>
                <a:cubicBezTo>
                  <a:pt x="1290838" y="0"/>
                  <a:pt x="1335121" y="44283"/>
                  <a:pt x="1335121" y="98909"/>
                </a:cubicBezTo>
                <a:lnTo>
                  <a:pt x="1335121" y="890180"/>
                </a:lnTo>
                <a:cubicBezTo>
                  <a:pt x="1335121" y="944806"/>
                  <a:pt x="1290838" y="989089"/>
                  <a:pt x="1236212" y="989089"/>
                </a:cubicBezTo>
                <a:lnTo>
                  <a:pt x="98909" y="989089"/>
                </a:lnTo>
                <a:cubicBezTo>
                  <a:pt x="44283" y="989089"/>
                  <a:pt x="0" y="944806"/>
                  <a:pt x="0" y="890180"/>
                </a:cubicBezTo>
                <a:lnTo>
                  <a:pt x="0" y="98909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69" tIns="48019" rIns="54369" bIns="48019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b="0" kern="1200" dirty="0"/>
              <a:t>Lokaal bestuur en diensten</a:t>
            </a:r>
          </a:p>
        </p:txBody>
      </p:sp>
      <p:sp>
        <p:nvSpPr>
          <p:cNvPr id="22" name="Vrije vorm 21"/>
          <p:cNvSpPr/>
          <p:nvPr/>
        </p:nvSpPr>
        <p:spPr>
          <a:xfrm>
            <a:off x="6861127" y="1691384"/>
            <a:ext cx="1668901" cy="5034560"/>
          </a:xfrm>
          <a:custGeom>
            <a:avLst/>
            <a:gdLst>
              <a:gd name="connsiteX0" fmla="*/ 0 w 1668901"/>
              <a:gd name="connsiteY0" fmla="*/ 166890 h 5034560"/>
              <a:gd name="connsiteX1" fmla="*/ 166890 w 1668901"/>
              <a:gd name="connsiteY1" fmla="*/ 0 h 5034560"/>
              <a:gd name="connsiteX2" fmla="*/ 1502011 w 1668901"/>
              <a:gd name="connsiteY2" fmla="*/ 0 h 5034560"/>
              <a:gd name="connsiteX3" fmla="*/ 1668901 w 1668901"/>
              <a:gd name="connsiteY3" fmla="*/ 166890 h 5034560"/>
              <a:gd name="connsiteX4" fmla="*/ 1668901 w 1668901"/>
              <a:gd name="connsiteY4" fmla="*/ 4867670 h 5034560"/>
              <a:gd name="connsiteX5" fmla="*/ 1502011 w 1668901"/>
              <a:gd name="connsiteY5" fmla="*/ 5034560 h 5034560"/>
              <a:gd name="connsiteX6" fmla="*/ 166890 w 1668901"/>
              <a:gd name="connsiteY6" fmla="*/ 5034560 h 5034560"/>
              <a:gd name="connsiteX7" fmla="*/ 0 w 1668901"/>
              <a:gd name="connsiteY7" fmla="*/ 4867670 h 5034560"/>
              <a:gd name="connsiteX8" fmla="*/ 0 w 1668901"/>
              <a:gd name="connsiteY8" fmla="*/ 166890 h 503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8901" h="5034560">
                <a:moveTo>
                  <a:pt x="0" y="166890"/>
                </a:moveTo>
                <a:cubicBezTo>
                  <a:pt x="0" y="74719"/>
                  <a:pt x="74719" y="0"/>
                  <a:pt x="166890" y="0"/>
                </a:cubicBezTo>
                <a:lnTo>
                  <a:pt x="1502011" y="0"/>
                </a:lnTo>
                <a:cubicBezTo>
                  <a:pt x="1594182" y="0"/>
                  <a:pt x="1668901" y="74719"/>
                  <a:pt x="1668901" y="166890"/>
                </a:cubicBezTo>
                <a:lnTo>
                  <a:pt x="1668901" y="4867670"/>
                </a:lnTo>
                <a:cubicBezTo>
                  <a:pt x="1668901" y="4959841"/>
                  <a:pt x="1594182" y="5034560"/>
                  <a:pt x="1502011" y="5034560"/>
                </a:cubicBezTo>
                <a:lnTo>
                  <a:pt x="166890" y="5034560"/>
                </a:lnTo>
                <a:cubicBezTo>
                  <a:pt x="74719" y="5034560"/>
                  <a:pt x="0" y="4959841"/>
                  <a:pt x="0" y="4867670"/>
                </a:cubicBezTo>
                <a:lnTo>
                  <a:pt x="0" y="166890"/>
                </a:lnTo>
                <a:close/>
              </a:path>
            </a:pathLst>
          </a:custGeom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770" tIns="64770" rIns="64770" bIns="3588962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700" b="1" kern="1200" dirty="0">
                <a:solidFill>
                  <a:schemeClr val="accent2"/>
                </a:solidFill>
              </a:rPr>
              <a:t>Buurt, vrije tijd</a:t>
            </a:r>
            <a:r>
              <a:rPr lang="nl-NL" sz="1700" b="1" dirty="0">
                <a:solidFill>
                  <a:schemeClr val="accent2"/>
                </a:solidFill>
              </a:rPr>
              <a:t> en </a:t>
            </a:r>
            <a:r>
              <a:rPr lang="nl-NL" sz="1700" b="1" kern="1200" dirty="0">
                <a:solidFill>
                  <a:schemeClr val="accent2"/>
                </a:solidFill>
              </a:rPr>
              <a:t>informeel leren</a:t>
            </a:r>
            <a:endParaRPr lang="nl-NL" sz="1700" b="0" kern="1200" dirty="0">
              <a:solidFill>
                <a:schemeClr val="accent2"/>
              </a:solidFill>
            </a:endParaRPr>
          </a:p>
        </p:txBody>
      </p:sp>
      <p:sp>
        <p:nvSpPr>
          <p:cNvPr id="23" name="Vrije vorm 22"/>
          <p:cNvSpPr/>
          <p:nvPr/>
        </p:nvSpPr>
        <p:spPr>
          <a:xfrm>
            <a:off x="7009237" y="3211606"/>
            <a:ext cx="1335121" cy="583258"/>
          </a:xfrm>
          <a:custGeom>
            <a:avLst/>
            <a:gdLst>
              <a:gd name="connsiteX0" fmla="*/ 0 w 1335121"/>
              <a:gd name="connsiteY0" fmla="*/ 69101 h 691013"/>
              <a:gd name="connsiteX1" fmla="*/ 69101 w 1335121"/>
              <a:gd name="connsiteY1" fmla="*/ 0 h 691013"/>
              <a:gd name="connsiteX2" fmla="*/ 1266020 w 1335121"/>
              <a:gd name="connsiteY2" fmla="*/ 0 h 691013"/>
              <a:gd name="connsiteX3" fmla="*/ 1335121 w 1335121"/>
              <a:gd name="connsiteY3" fmla="*/ 69101 h 691013"/>
              <a:gd name="connsiteX4" fmla="*/ 1335121 w 1335121"/>
              <a:gd name="connsiteY4" fmla="*/ 621912 h 691013"/>
              <a:gd name="connsiteX5" fmla="*/ 1266020 w 1335121"/>
              <a:gd name="connsiteY5" fmla="*/ 691013 h 691013"/>
              <a:gd name="connsiteX6" fmla="*/ 69101 w 1335121"/>
              <a:gd name="connsiteY6" fmla="*/ 691013 h 691013"/>
              <a:gd name="connsiteX7" fmla="*/ 0 w 1335121"/>
              <a:gd name="connsiteY7" fmla="*/ 621912 h 691013"/>
              <a:gd name="connsiteX8" fmla="*/ 0 w 1335121"/>
              <a:gd name="connsiteY8" fmla="*/ 69101 h 691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691013">
                <a:moveTo>
                  <a:pt x="0" y="69101"/>
                </a:moveTo>
                <a:cubicBezTo>
                  <a:pt x="0" y="30938"/>
                  <a:pt x="30938" y="0"/>
                  <a:pt x="69101" y="0"/>
                </a:cubicBezTo>
                <a:lnTo>
                  <a:pt x="1266020" y="0"/>
                </a:lnTo>
                <a:cubicBezTo>
                  <a:pt x="1304183" y="0"/>
                  <a:pt x="1335121" y="30938"/>
                  <a:pt x="1335121" y="69101"/>
                </a:cubicBezTo>
                <a:lnTo>
                  <a:pt x="1335121" y="621912"/>
                </a:lnTo>
                <a:cubicBezTo>
                  <a:pt x="1335121" y="660075"/>
                  <a:pt x="1304183" y="691013"/>
                  <a:pt x="1266020" y="691013"/>
                </a:cubicBezTo>
                <a:lnTo>
                  <a:pt x="69101" y="691013"/>
                </a:lnTo>
                <a:cubicBezTo>
                  <a:pt x="30938" y="691013"/>
                  <a:pt x="0" y="660075"/>
                  <a:pt x="0" y="621912"/>
                </a:cubicBezTo>
                <a:lnTo>
                  <a:pt x="0" y="69101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5639" tIns="39289" rIns="45639" bIns="39289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b="0" kern="1200" dirty="0"/>
              <a:t>Lokaal: kwaliteitsvol, toegankelijk aanbod</a:t>
            </a:r>
          </a:p>
        </p:txBody>
      </p:sp>
      <p:sp>
        <p:nvSpPr>
          <p:cNvPr id="24" name="Vrije vorm 23"/>
          <p:cNvSpPr/>
          <p:nvPr/>
        </p:nvSpPr>
        <p:spPr>
          <a:xfrm>
            <a:off x="7009237" y="3856102"/>
            <a:ext cx="1335121" cy="623802"/>
          </a:xfrm>
          <a:custGeom>
            <a:avLst/>
            <a:gdLst>
              <a:gd name="connsiteX0" fmla="*/ 0 w 1335121"/>
              <a:gd name="connsiteY0" fmla="*/ 63424 h 634236"/>
              <a:gd name="connsiteX1" fmla="*/ 63424 w 1335121"/>
              <a:gd name="connsiteY1" fmla="*/ 0 h 634236"/>
              <a:gd name="connsiteX2" fmla="*/ 1271697 w 1335121"/>
              <a:gd name="connsiteY2" fmla="*/ 0 h 634236"/>
              <a:gd name="connsiteX3" fmla="*/ 1335121 w 1335121"/>
              <a:gd name="connsiteY3" fmla="*/ 63424 h 634236"/>
              <a:gd name="connsiteX4" fmla="*/ 1335121 w 1335121"/>
              <a:gd name="connsiteY4" fmla="*/ 570812 h 634236"/>
              <a:gd name="connsiteX5" fmla="*/ 1271697 w 1335121"/>
              <a:gd name="connsiteY5" fmla="*/ 634236 h 634236"/>
              <a:gd name="connsiteX6" fmla="*/ 63424 w 1335121"/>
              <a:gd name="connsiteY6" fmla="*/ 634236 h 634236"/>
              <a:gd name="connsiteX7" fmla="*/ 0 w 1335121"/>
              <a:gd name="connsiteY7" fmla="*/ 570812 h 634236"/>
              <a:gd name="connsiteX8" fmla="*/ 0 w 1335121"/>
              <a:gd name="connsiteY8" fmla="*/ 63424 h 634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634236">
                <a:moveTo>
                  <a:pt x="0" y="63424"/>
                </a:moveTo>
                <a:cubicBezTo>
                  <a:pt x="0" y="28396"/>
                  <a:pt x="28396" y="0"/>
                  <a:pt x="63424" y="0"/>
                </a:cubicBezTo>
                <a:lnTo>
                  <a:pt x="1271697" y="0"/>
                </a:lnTo>
                <a:cubicBezTo>
                  <a:pt x="1306725" y="0"/>
                  <a:pt x="1335121" y="28396"/>
                  <a:pt x="1335121" y="63424"/>
                </a:cubicBezTo>
                <a:lnTo>
                  <a:pt x="1335121" y="570812"/>
                </a:lnTo>
                <a:cubicBezTo>
                  <a:pt x="1335121" y="605840"/>
                  <a:pt x="1306725" y="634236"/>
                  <a:pt x="1271697" y="634236"/>
                </a:cubicBezTo>
                <a:lnTo>
                  <a:pt x="63424" y="634236"/>
                </a:lnTo>
                <a:cubicBezTo>
                  <a:pt x="28396" y="634236"/>
                  <a:pt x="0" y="605840"/>
                  <a:pt x="0" y="570812"/>
                </a:cubicBezTo>
                <a:lnTo>
                  <a:pt x="0" y="63424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3976" tIns="37626" rIns="43976" bIns="37626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dirty="0"/>
              <a:t>Speel- en ontmoetings-mogelijkheden in de buurt</a:t>
            </a:r>
            <a:endParaRPr lang="nl-NL" sz="1000" b="0" kern="1200" dirty="0"/>
          </a:p>
        </p:txBody>
      </p:sp>
      <p:sp>
        <p:nvSpPr>
          <p:cNvPr id="25" name="Vierkante haak links 24"/>
          <p:cNvSpPr/>
          <p:nvPr/>
        </p:nvSpPr>
        <p:spPr>
          <a:xfrm>
            <a:off x="208751" y="1844824"/>
            <a:ext cx="360040" cy="1152128"/>
          </a:xfrm>
          <a:prstGeom prst="leftBracket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nl-BE" sz="900" dirty="0">
                <a:solidFill>
                  <a:schemeClr val="accent2"/>
                </a:solidFill>
              </a:rPr>
              <a:t>Domeinen</a:t>
            </a:r>
          </a:p>
        </p:txBody>
      </p:sp>
      <p:sp>
        <p:nvSpPr>
          <p:cNvPr id="26" name="Vierkante haak links 25"/>
          <p:cNvSpPr/>
          <p:nvPr/>
        </p:nvSpPr>
        <p:spPr>
          <a:xfrm>
            <a:off x="208751" y="3212976"/>
            <a:ext cx="360040" cy="3312368"/>
          </a:xfrm>
          <a:prstGeom prst="leftBracket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nl-BE" sz="900" dirty="0">
                <a:solidFill>
                  <a:schemeClr val="tx2"/>
                </a:solidFill>
              </a:rPr>
              <a:t>Werkdoelen</a:t>
            </a:r>
          </a:p>
        </p:txBody>
      </p:sp>
      <p:sp>
        <p:nvSpPr>
          <p:cNvPr id="27" name="Vrije vorm 11">
            <a:extLst>
              <a:ext uri="{FF2B5EF4-FFF2-40B4-BE49-F238E27FC236}">
                <a16:creationId xmlns:a16="http://schemas.microsoft.com/office/drawing/2014/main" id="{40A154A9-497C-4F77-BC06-A539045628C0}"/>
              </a:ext>
            </a:extLst>
          </p:cNvPr>
          <p:cNvSpPr/>
          <p:nvPr/>
        </p:nvSpPr>
        <p:spPr>
          <a:xfrm>
            <a:off x="3162507" y="3191349"/>
            <a:ext cx="1335121" cy="572633"/>
          </a:xfrm>
          <a:custGeom>
            <a:avLst/>
            <a:gdLst>
              <a:gd name="connsiteX0" fmla="*/ 0 w 1335121"/>
              <a:gd name="connsiteY0" fmla="*/ 73343 h 733428"/>
              <a:gd name="connsiteX1" fmla="*/ 73343 w 1335121"/>
              <a:gd name="connsiteY1" fmla="*/ 0 h 733428"/>
              <a:gd name="connsiteX2" fmla="*/ 1261778 w 1335121"/>
              <a:gd name="connsiteY2" fmla="*/ 0 h 733428"/>
              <a:gd name="connsiteX3" fmla="*/ 1335121 w 1335121"/>
              <a:gd name="connsiteY3" fmla="*/ 73343 h 733428"/>
              <a:gd name="connsiteX4" fmla="*/ 1335121 w 1335121"/>
              <a:gd name="connsiteY4" fmla="*/ 660085 h 733428"/>
              <a:gd name="connsiteX5" fmla="*/ 1261778 w 1335121"/>
              <a:gd name="connsiteY5" fmla="*/ 733428 h 733428"/>
              <a:gd name="connsiteX6" fmla="*/ 73343 w 1335121"/>
              <a:gd name="connsiteY6" fmla="*/ 733428 h 733428"/>
              <a:gd name="connsiteX7" fmla="*/ 0 w 1335121"/>
              <a:gd name="connsiteY7" fmla="*/ 660085 h 733428"/>
              <a:gd name="connsiteX8" fmla="*/ 0 w 1335121"/>
              <a:gd name="connsiteY8" fmla="*/ 73343 h 733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5121" h="733428">
                <a:moveTo>
                  <a:pt x="0" y="73343"/>
                </a:moveTo>
                <a:cubicBezTo>
                  <a:pt x="0" y="32837"/>
                  <a:pt x="32837" y="0"/>
                  <a:pt x="73343" y="0"/>
                </a:cubicBezTo>
                <a:lnTo>
                  <a:pt x="1261778" y="0"/>
                </a:lnTo>
                <a:cubicBezTo>
                  <a:pt x="1302284" y="0"/>
                  <a:pt x="1335121" y="32837"/>
                  <a:pt x="1335121" y="73343"/>
                </a:cubicBezTo>
                <a:lnTo>
                  <a:pt x="1335121" y="660085"/>
                </a:lnTo>
                <a:cubicBezTo>
                  <a:pt x="1335121" y="700591"/>
                  <a:pt x="1302284" y="733428"/>
                  <a:pt x="1261778" y="733428"/>
                </a:cubicBezTo>
                <a:lnTo>
                  <a:pt x="73343" y="733428"/>
                </a:lnTo>
                <a:cubicBezTo>
                  <a:pt x="32837" y="733428"/>
                  <a:pt x="0" y="700591"/>
                  <a:pt x="0" y="660085"/>
                </a:cubicBezTo>
                <a:lnTo>
                  <a:pt x="0" y="7334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881" tIns="40531" rIns="46881" bIns="40531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00" kern="1200" dirty="0"/>
              <a:t>Brede basiszorg</a:t>
            </a:r>
          </a:p>
        </p:txBody>
      </p:sp>
    </p:spTree>
    <p:extLst>
      <p:ext uri="{BB962C8B-B14F-4D97-AF65-F5344CB8AC3E}">
        <p14:creationId xmlns:p14="http://schemas.microsoft.com/office/powerpoint/2010/main" val="2080743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D73F65-E11E-4574-9A6F-AE966BACC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128" y="646120"/>
            <a:ext cx="7264908" cy="1008000"/>
          </a:xfrm>
        </p:spPr>
        <p:txBody>
          <a:bodyPr/>
          <a:lstStyle/>
          <a:p>
            <a:r>
              <a:rPr lang="nl-NL" dirty="0"/>
              <a:t>Cijfers </a:t>
            </a:r>
            <a:r>
              <a:rPr lang="nl-NL" sz="1200" dirty="0"/>
              <a:t>in beweging</a:t>
            </a:r>
            <a:endParaRPr lang="nl-BE" sz="1200" dirty="0"/>
          </a:p>
        </p:txBody>
      </p:sp>
      <p:sp>
        <p:nvSpPr>
          <p:cNvPr id="3" name="Ovaal 2">
            <a:extLst>
              <a:ext uri="{FF2B5EF4-FFF2-40B4-BE49-F238E27FC236}">
                <a16:creationId xmlns:a16="http://schemas.microsoft.com/office/drawing/2014/main" id="{B61EC2E1-98F4-4867-9CDA-7891B0F8289F}"/>
              </a:ext>
            </a:extLst>
          </p:cNvPr>
          <p:cNvSpPr/>
          <p:nvPr/>
        </p:nvSpPr>
        <p:spPr>
          <a:xfrm>
            <a:off x="872837" y="1455790"/>
            <a:ext cx="2697018" cy="247534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nl-NL" dirty="0"/>
              <a:t>23 VTE</a:t>
            </a:r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3441C97-E045-447E-872F-22DE993B9FD3}"/>
              </a:ext>
            </a:extLst>
          </p:cNvPr>
          <p:cNvSpPr txBox="1"/>
          <p:nvPr/>
        </p:nvSpPr>
        <p:spPr>
          <a:xfrm>
            <a:off x="1249217" y="2508796"/>
            <a:ext cx="2050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b="1" dirty="0">
                <a:solidFill>
                  <a:schemeClr val="accent2"/>
                </a:solidFill>
              </a:rPr>
              <a:t>23 VTE veldwerk</a:t>
            </a:r>
            <a:endParaRPr lang="nl-BE" b="1" dirty="0">
              <a:solidFill>
                <a:schemeClr val="accent2"/>
              </a:solidFill>
            </a:endParaRPr>
          </a:p>
        </p:txBody>
      </p:sp>
      <p:sp>
        <p:nvSpPr>
          <p:cNvPr id="6" name="Stroomdiagram: Alternatief proces 5">
            <a:extLst>
              <a:ext uri="{FF2B5EF4-FFF2-40B4-BE49-F238E27FC236}">
                <a16:creationId xmlns:a16="http://schemas.microsoft.com/office/drawing/2014/main" id="{2744CC99-16E1-4621-AB71-EBFE9AA00E35}"/>
              </a:ext>
            </a:extLst>
          </p:cNvPr>
          <p:cNvSpPr/>
          <p:nvPr/>
        </p:nvSpPr>
        <p:spPr>
          <a:xfrm>
            <a:off x="2572328" y="3134723"/>
            <a:ext cx="2955636" cy="1771073"/>
          </a:xfrm>
          <a:prstGeom prst="flowChartAlternateProcess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BE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4984BFB9-3271-425D-B4DE-8EE2AD1A902A}"/>
              </a:ext>
            </a:extLst>
          </p:cNvPr>
          <p:cNvSpPr txBox="1"/>
          <p:nvPr/>
        </p:nvSpPr>
        <p:spPr>
          <a:xfrm>
            <a:off x="3232727" y="3860875"/>
            <a:ext cx="1634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>
                <a:solidFill>
                  <a:schemeClr val="accent2"/>
                </a:solidFill>
              </a:rPr>
              <a:t>36 mensen </a:t>
            </a:r>
            <a:endParaRPr lang="nl-BE" b="1" dirty="0">
              <a:solidFill>
                <a:schemeClr val="accent2"/>
              </a:solidFill>
            </a:endParaRPr>
          </a:p>
        </p:txBody>
      </p:sp>
      <p:sp>
        <p:nvSpPr>
          <p:cNvPr id="8" name="Ovaal 7">
            <a:extLst>
              <a:ext uri="{FF2B5EF4-FFF2-40B4-BE49-F238E27FC236}">
                <a16:creationId xmlns:a16="http://schemas.microsoft.com/office/drawing/2014/main" id="{D6928854-2BCB-4BBB-9604-5538AC595562}"/>
              </a:ext>
            </a:extLst>
          </p:cNvPr>
          <p:cNvSpPr/>
          <p:nvPr/>
        </p:nvSpPr>
        <p:spPr>
          <a:xfrm>
            <a:off x="4188691" y="1656496"/>
            <a:ext cx="2697018" cy="192142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nl-NL" dirty="0"/>
              <a:t>4</a:t>
            </a:r>
            <a:endParaRPr lang="nl-BE" dirty="0"/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E30D2E9A-AD6A-49C9-8951-2EB929E4B91C}"/>
              </a:ext>
            </a:extLst>
          </p:cNvPr>
          <p:cNvSpPr txBox="1"/>
          <p:nvPr/>
        </p:nvSpPr>
        <p:spPr>
          <a:xfrm>
            <a:off x="4611254" y="2132303"/>
            <a:ext cx="18657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b="1" dirty="0">
                <a:solidFill>
                  <a:schemeClr val="accent2"/>
                </a:solidFill>
              </a:rPr>
              <a:t>4 VTE beleidswerk en </a:t>
            </a:r>
            <a:r>
              <a:rPr lang="nl-NL" b="1" dirty="0" err="1">
                <a:solidFill>
                  <a:schemeClr val="accent2"/>
                </a:solidFill>
              </a:rPr>
              <a:t>teamcoaching</a:t>
            </a:r>
            <a:endParaRPr lang="nl-BE" b="1" dirty="0">
              <a:solidFill>
                <a:schemeClr val="accent2"/>
              </a:solidFill>
            </a:endParaRPr>
          </a:p>
        </p:txBody>
      </p:sp>
      <p:sp>
        <p:nvSpPr>
          <p:cNvPr id="10" name="Rechthoek: afgeschuinde bovenhoeken 9">
            <a:extLst>
              <a:ext uri="{FF2B5EF4-FFF2-40B4-BE49-F238E27FC236}">
                <a16:creationId xmlns:a16="http://schemas.microsoft.com/office/drawing/2014/main" id="{61689882-7D44-4426-837C-C9AE7A9A8710}"/>
              </a:ext>
            </a:extLst>
          </p:cNvPr>
          <p:cNvSpPr/>
          <p:nvPr/>
        </p:nvSpPr>
        <p:spPr>
          <a:xfrm>
            <a:off x="4558146" y="4454418"/>
            <a:ext cx="2669309" cy="1477818"/>
          </a:xfrm>
          <a:prstGeom prst="snip2Same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nl-NL" dirty="0"/>
              <a:t>21</a:t>
            </a:r>
            <a:endParaRPr lang="nl-BE" dirty="0"/>
          </a:p>
        </p:txBody>
      </p:sp>
      <p:sp>
        <p:nvSpPr>
          <p:cNvPr id="11" name="Tekstvak 10">
            <a:extLst>
              <a:ext uri="{FF2B5EF4-FFF2-40B4-BE49-F238E27FC236}">
                <a16:creationId xmlns:a16="http://schemas.microsoft.com/office/drawing/2014/main" id="{56A04A70-F75B-4757-B683-3F6BE6A8826C}"/>
              </a:ext>
            </a:extLst>
          </p:cNvPr>
          <p:cNvSpPr txBox="1"/>
          <p:nvPr/>
        </p:nvSpPr>
        <p:spPr>
          <a:xfrm>
            <a:off x="5075383" y="4870161"/>
            <a:ext cx="1939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>
                <a:solidFill>
                  <a:schemeClr val="accent2"/>
                </a:solidFill>
              </a:rPr>
              <a:t>21 gemeenten </a:t>
            </a:r>
          </a:p>
          <a:p>
            <a:r>
              <a:rPr lang="nl-NL" b="1" dirty="0">
                <a:solidFill>
                  <a:schemeClr val="accent2"/>
                </a:solidFill>
              </a:rPr>
              <a:t>1 prov. project </a:t>
            </a:r>
            <a:endParaRPr lang="nl-BE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07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83251E-2F79-485C-92E8-82375DA5D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Een greep uit de praktijk</a:t>
            </a:r>
            <a:endParaRPr lang="nl-BE" dirty="0"/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4989E2B0-1832-4CB6-804B-67A42441C20C}"/>
              </a:ext>
            </a:extLst>
          </p:cNvPr>
          <p:cNvSpPr txBox="1"/>
          <p:nvPr/>
        </p:nvSpPr>
        <p:spPr>
          <a:xfrm>
            <a:off x="558804" y="1164060"/>
            <a:ext cx="8289636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Onderwijsopbouwwerk..</a:t>
            </a:r>
          </a:p>
          <a:p>
            <a:endParaRPr lang="nl-NL" dirty="0"/>
          </a:p>
          <a:p>
            <a:r>
              <a:rPr lang="nl-NL" dirty="0"/>
              <a:t>- </a:t>
            </a:r>
            <a:r>
              <a:rPr lang="nl-NL" b="1" dirty="0"/>
              <a:t>scharniermomenten</a:t>
            </a:r>
            <a:r>
              <a:rPr lang="nl-NL" dirty="0"/>
              <a:t> in de schoolloopbaan</a:t>
            </a:r>
          </a:p>
          <a:p>
            <a:r>
              <a:rPr lang="nl-NL" dirty="0"/>
              <a:t>bvb. voorschoolse opvang &gt; kleuteronderwijs, of kleuter &gt; lager onderwijs</a:t>
            </a:r>
          </a:p>
          <a:p>
            <a:endParaRPr lang="nl-NL" dirty="0"/>
          </a:p>
          <a:p>
            <a:r>
              <a:rPr lang="nl-NL" dirty="0"/>
              <a:t>-</a:t>
            </a:r>
            <a:r>
              <a:rPr lang="nl-NL" b="1" dirty="0"/>
              <a:t>armoededetectie en maatschappelijke kwetsbaarheid </a:t>
            </a:r>
            <a:r>
              <a:rPr lang="nl-NL" dirty="0"/>
              <a:t>in scholen (begeleidingstraject bij schoolteams </a:t>
            </a:r>
            <a:r>
              <a:rPr lang="nl-NL" dirty="0" err="1"/>
              <a:t>ifv</a:t>
            </a:r>
            <a:r>
              <a:rPr lang="nl-NL" dirty="0"/>
              <a:t> bewustzijn van leerkrachten van armoede en maatschappelijke kwetsbaarheid en hiernaar (proactief) handelen</a:t>
            </a:r>
          </a:p>
          <a:p>
            <a:endParaRPr lang="nl-NL" dirty="0"/>
          </a:p>
          <a:p>
            <a:r>
              <a:rPr lang="nl-NL" dirty="0"/>
              <a:t>-</a:t>
            </a:r>
            <a:r>
              <a:rPr lang="nl-NL" b="1" dirty="0"/>
              <a:t>structureel netwerk </a:t>
            </a:r>
            <a:r>
              <a:rPr lang="nl-NL" dirty="0"/>
              <a:t>onderwijs-welzijn-vrijetijd</a:t>
            </a:r>
            <a:r>
              <a:rPr lang="nl-NL" b="1" dirty="0"/>
              <a:t> </a:t>
            </a:r>
            <a:r>
              <a:rPr lang="nl-NL" dirty="0"/>
              <a:t>rond scholen, dat oplossingen biedt op de ruime welzijns-en vrijetijdsvragen van gezinnen</a:t>
            </a:r>
          </a:p>
          <a:p>
            <a:endParaRPr lang="nl-NL" dirty="0"/>
          </a:p>
          <a:p>
            <a:r>
              <a:rPr lang="nl-NL" dirty="0"/>
              <a:t>-</a:t>
            </a:r>
            <a:r>
              <a:rPr lang="nl-NL" b="1" dirty="0"/>
              <a:t>versterken van ouders </a:t>
            </a:r>
            <a:r>
              <a:rPr lang="nl-NL" dirty="0"/>
              <a:t>in het ondersteunen van hun kind bij de schoolloopbaan en het ruime leren</a:t>
            </a:r>
          </a:p>
          <a:p>
            <a:endParaRPr lang="nl-NL" dirty="0"/>
          </a:p>
          <a:p>
            <a:r>
              <a:rPr lang="nl-NL" dirty="0"/>
              <a:t>-</a:t>
            </a:r>
            <a:r>
              <a:rPr lang="nl-NL" b="1" dirty="0"/>
              <a:t>brugfiguren onderwijs</a:t>
            </a:r>
            <a:r>
              <a:rPr lang="nl-NL" dirty="0"/>
              <a:t>: schakel tussen scholen, ouders en welzijn</a:t>
            </a:r>
          </a:p>
          <a:p>
            <a:endParaRPr lang="nl-NL" dirty="0"/>
          </a:p>
          <a:p>
            <a:r>
              <a:rPr lang="nl-NL" dirty="0"/>
              <a:t>Ook projecten met linken naar andere grondrechten: sociale bescherming, werk</a:t>
            </a:r>
          </a:p>
          <a:p>
            <a:endParaRPr lang="nl-NL" dirty="0"/>
          </a:p>
          <a:p>
            <a:r>
              <a:rPr lang="nl-NL" dirty="0"/>
              <a:t>Naast basisonderwijs, ook meer en meer secundair onderwijs (vnl. Oost-Vlaanderen en Antwerpen-provincie)</a:t>
            </a:r>
          </a:p>
          <a:p>
            <a:pPr marL="285750" indent="-285750">
              <a:buFontTx/>
              <a:buChar char="-"/>
            </a:pPr>
            <a:endParaRPr lang="nl-NL" dirty="0"/>
          </a:p>
          <a:p>
            <a:pPr marL="285750" indent="-285750">
              <a:buFontTx/>
              <a:buChar char="-"/>
            </a:pPr>
            <a:endParaRPr lang="nl-NL" dirty="0"/>
          </a:p>
          <a:p>
            <a:pPr marL="285750" indent="-285750">
              <a:buFontTx/>
              <a:buChar char="-"/>
            </a:pPr>
            <a:endParaRPr lang="nl-NL" dirty="0"/>
          </a:p>
          <a:p>
            <a:pPr marL="285750" indent="-285750">
              <a:buFontTx/>
              <a:buChar char="-"/>
            </a:pPr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79364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CD21FBB-E47B-4408-86BB-EA0722BDD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128" y="387502"/>
            <a:ext cx="6192000" cy="813225"/>
          </a:xfrm>
        </p:spPr>
        <p:txBody>
          <a:bodyPr/>
          <a:lstStyle/>
          <a:p>
            <a:r>
              <a:rPr lang="nl-NL" dirty="0"/>
              <a:t>Realisaties</a:t>
            </a:r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65DF1C8D-E375-4236-899D-A18059626D00}"/>
              </a:ext>
            </a:extLst>
          </p:cNvPr>
          <p:cNvSpPr txBox="1"/>
          <p:nvPr/>
        </p:nvSpPr>
        <p:spPr>
          <a:xfrm>
            <a:off x="576763" y="1316374"/>
            <a:ext cx="7633854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chemeClr val="accent2"/>
                </a:solidFill>
              </a:rPr>
              <a:t>Proces / product</a:t>
            </a:r>
          </a:p>
          <a:p>
            <a:endParaRPr lang="nl-BE" dirty="0"/>
          </a:p>
          <a:p>
            <a:pPr marL="285750" indent="-285750">
              <a:buFontTx/>
              <a:buChar char="-"/>
            </a:pPr>
            <a:r>
              <a:rPr lang="nl-BE" dirty="0"/>
              <a:t>Signalenkaart en signalenbundel armoede Sint-Niklaas + verspreiding naar 10 andere gemeenten + vormingen </a:t>
            </a:r>
            <a:endParaRPr lang="nl-BE" sz="1400" dirty="0"/>
          </a:p>
          <a:p>
            <a:pPr marL="285750" indent="-285750">
              <a:buFontTx/>
              <a:buChar char="-"/>
            </a:pPr>
            <a:r>
              <a:rPr lang="nl-BE" dirty="0">
                <a:hlinkClick r:id="rId2"/>
              </a:rPr>
              <a:t>Map ouderbetrokkenheid in de basisschool </a:t>
            </a:r>
            <a:r>
              <a:rPr lang="nl-BE" dirty="0"/>
              <a:t>– Elk kind, elke ouder telt</a:t>
            </a:r>
            <a:endParaRPr lang="nl-BE" sz="1400" dirty="0"/>
          </a:p>
          <a:p>
            <a:pPr marL="285750" indent="-285750">
              <a:buFontTx/>
              <a:buChar char="-"/>
            </a:pPr>
            <a:r>
              <a:rPr lang="nl-BE" dirty="0">
                <a:hlinkClick r:id="rId3"/>
              </a:rPr>
              <a:t>Schoolstart Mechelen </a:t>
            </a:r>
            <a:r>
              <a:rPr lang="nl-BE" dirty="0"/>
              <a:t>en voorschoolse trajecten in verschillende andere gemeenten</a:t>
            </a:r>
            <a:endParaRPr lang="nl-BE" sz="1400" dirty="0"/>
          </a:p>
          <a:p>
            <a:pPr marL="285750" indent="-285750">
              <a:buFontTx/>
              <a:buChar char="-"/>
            </a:pPr>
            <a:r>
              <a:rPr lang="nl-BE" dirty="0"/>
              <a:t>Rapport en project </a:t>
            </a:r>
            <a:r>
              <a:rPr lang="nl-NL" sz="1800" b="0" i="0" u="sng" strike="noStrike" dirty="0">
                <a:solidFill>
                  <a:srgbClr val="0000FF"/>
                </a:solidFill>
                <a:effectLst/>
                <a:latin typeface="Calibri" panose="020F0502020204030204" pitchFamily="34" charset="0"/>
                <a:hlinkClick r:id="rId4"/>
              </a:rPr>
              <a:t>Kansarm maar niet kansloos - </a:t>
            </a:r>
            <a:r>
              <a:rPr lang="nl-NL" sz="1800" b="0" i="0" u="sng" strike="noStrike" dirty="0" err="1">
                <a:solidFill>
                  <a:srgbClr val="0000FF"/>
                </a:solidFill>
                <a:effectLst/>
                <a:latin typeface="Calibri" panose="020F0502020204030204" pitchFamily="34" charset="0"/>
                <a:hlinkClick r:id="rId4"/>
              </a:rPr>
              <a:t>Saamo</a:t>
            </a:r>
            <a:r>
              <a:rPr lang="nl-NL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of als boek te bestellen via boekhandels –  </a:t>
            </a:r>
            <a:r>
              <a:rPr lang="nl-NL" sz="18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5"/>
              </a:rPr>
              <a:t>https://www.accouitgeverij.nl/winkel/kansarm-maar-niet-kansloos</a:t>
            </a:r>
            <a:r>
              <a:rPr lang="nl-NL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(Focus kinderarmoede)</a:t>
            </a:r>
            <a:endParaRPr lang="nl-NL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nl-NL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kumimoji="0" lang="nl-B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Brugfigurenwerking – opstart in heel wat gemeentes, vooral in West-Vlaanderen – Theorie en praktijkboek voor lokale besturen  </a:t>
            </a:r>
            <a:r>
              <a:rPr kumimoji="0" lang="nl-B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6"/>
              </a:rPr>
              <a:t>Materialen</a:t>
            </a:r>
            <a:endParaRPr kumimoji="0" lang="nl-B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-B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7"/>
              </a:rPr>
              <a:t>Brede School</a:t>
            </a:r>
            <a:r>
              <a:rPr kumimoji="0" lang="nl-B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Beringen</a:t>
            </a:r>
            <a:endParaRPr kumimoji="0" lang="nl-B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-B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8"/>
              </a:rPr>
              <a:t>Brochure warm onthaal</a:t>
            </a: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-B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9"/>
              </a:rPr>
              <a:t>Ouders als onderzoekers – </a:t>
            </a:r>
            <a:r>
              <a:rPr kumimoji="0" lang="nl-B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Speelruimte – sleutel tot verbinding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-B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10"/>
              </a:rPr>
              <a:t>Bronnenmap ‘week van de klok’</a:t>
            </a: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nl-BE" dirty="0">
                <a:solidFill>
                  <a:prstClr val="black"/>
                </a:solidFill>
                <a:latin typeface="Arial"/>
                <a:hlinkClick r:id="rId11"/>
              </a:rPr>
              <a:t>www.pratenmetelkaar.be</a:t>
            </a:r>
            <a:r>
              <a:rPr lang="nl-BE" dirty="0">
                <a:solidFill>
                  <a:prstClr val="black"/>
                </a:solidFill>
                <a:latin typeface="Arial"/>
              </a:rPr>
              <a:t> </a:t>
            </a: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4957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961FC2D9-A6F5-4B14-A959-945AC6629C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6799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943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Afbeelding 30" descr="Afbeelding met tekst&#10;&#10;Automatisch gegenereerde beschrijving">
            <a:extLst>
              <a:ext uri="{FF2B5EF4-FFF2-40B4-BE49-F238E27FC236}">
                <a16:creationId xmlns:a16="http://schemas.microsoft.com/office/drawing/2014/main" id="{DF4929A2-7446-41AF-8B9B-E8BE1D6359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" t="2586" r="1747" b="2518"/>
          <a:stretch/>
        </p:blipFill>
        <p:spPr>
          <a:xfrm>
            <a:off x="0" y="241916"/>
            <a:ext cx="9159982" cy="637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379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562C7A5-75F3-483B-A56D-5C0C628214C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9FF4C74-FC55-4D4B-B52A-9D749B065E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F1A1F9FD-863A-4828-BAEA-A20B710E74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103" y="323272"/>
            <a:ext cx="2938618" cy="621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62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AA0342C9-0909-42E6-8A84-A599F0ECDC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3497" y="152348"/>
            <a:ext cx="3072488" cy="655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8928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EAF82F5-F49E-46A1-97D0-B58BFF2DC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975" y="75460"/>
            <a:ext cx="3356910" cy="670708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91CF5BDE-D14E-442B-BD6B-15CE168F5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6117" y="75460"/>
            <a:ext cx="3144158" cy="6707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0203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6B4332A-5A1E-4C55-B0B0-E5E0218A73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55" y="199747"/>
            <a:ext cx="3027631" cy="6458505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0EB4DCF6-B3D5-462E-BA54-488C3F4B48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4261" y="199747"/>
            <a:ext cx="3154906" cy="645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1754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Proefproject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dirty="0"/>
              <a:t>TIENEN VOOR TAAL</a:t>
            </a:r>
          </a:p>
          <a:p>
            <a:endParaRPr lang="nl-BE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</p:spTree>
    <p:extLst>
      <p:ext uri="{BB962C8B-B14F-4D97-AF65-F5344CB8AC3E}">
        <p14:creationId xmlns:p14="http://schemas.microsoft.com/office/powerpoint/2010/main" val="22663040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F664B2-8EF4-69A2-C234-27A4E98844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taalstimulerend proefproject, in 2021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- 2 </a:t>
            </a:r>
            <a:r>
              <a:rPr lang="nl-BE" sz="32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Tiense</a:t>
            </a: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 kleuterscholen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440B4EA-BEB2-3B79-ABE9-013D604AB2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BE" sz="32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- 80 % meertalige kleuters</a:t>
            </a:r>
          </a:p>
          <a:p>
            <a:pPr marL="457200" indent="-457200">
              <a:buFontTx/>
              <a:buChar char="-"/>
            </a:pPr>
            <a:r>
              <a:rPr lang="nl-BE" sz="32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25 % meertalige kleuters</a:t>
            </a:r>
          </a:p>
          <a:p>
            <a:pPr marL="457200" indent="-457200">
              <a:buFontTx/>
              <a:buChar char="-"/>
            </a:pPr>
            <a:endParaRPr lang="nl-BE" sz="3200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457200" indent="-457200">
              <a:buFontTx/>
              <a:buChar char="-"/>
            </a:pPr>
            <a:r>
              <a:rPr lang="nl-BE" sz="32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Stuurgroep SAAMO – stad Tienen - scholen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71BA1A0-E85E-6262-646F-A6FD9656E8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ED4F05BE-12E2-29F2-86C2-A5167540787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960D2FCF-51ED-6937-BA4B-7A7B2E4795F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357347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AF3852-03DC-B645-7A0D-877824697E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9128" y="500399"/>
            <a:ext cx="4738072" cy="2928601"/>
          </a:xfrm>
        </p:spPr>
        <p:txBody>
          <a:bodyPr>
            <a:normAutofit/>
          </a:bodyPr>
          <a:lstStyle/>
          <a:p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uitdaging om les te geven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taalvrijwilligers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B1731E2-1643-7119-C4F6-CF9EBCC5E1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5FD7F27E-84E5-BAD7-9A44-B245EDABF4A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2CFBB03C-0659-F1BF-F4B0-C32654F9410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614569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534169-DC90-5E47-1CCC-57F0008563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2A4E67B-2EF1-2EF0-D114-FF7F2AD283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97C5C5D-8753-F6AE-61C7-BB28BBC0A5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64322038-82F1-C8AD-36B0-041C5C71DA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10" name="Tijdelijke aanduiding voor afbeelding 9">
            <a:extLst>
              <a:ext uri="{FF2B5EF4-FFF2-40B4-BE49-F238E27FC236}">
                <a16:creationId xmlns:a16="http://schemas.microsoft.com/office/drawing/2014/main" id="{D81C59A8-7184-96D9-48C0-BB3C8E08C2D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pic>
        <p:nvPicPr>
          <p:cNvPr id="12" name="Afbeelding 11">
            <a:extLst>
              <a:ext uri="{FF2B5EF4-FFF2-40B4-BE49-F238E27FC236}">
                <a16:creationId xmlns:a16="http://schemas.microsoft.com/office/drawing/2014/main" id="{55B7DAC4-DFBB-C750-6D0A-17B42DFD6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512" y="490367"/>
            <a:ext cx="4850688" cy="533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5833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A8986D-49DB-C1BF-D800-33496B3840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9128" y="500399"/>
            <a:ext cx="4738072" cy="3618839"/>
          </a:xfrm>
        </p:spPr>
        <p:txBody>
          <a:bodyPr>
            <a:noAutofit/>
          </a:bodyPr>
          <a:lstStyle/>
          <a:p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drie vormingen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drie taalkoffers per school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meer oefen- en spreekkansen in de  klas 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0F53C26-49B2-652B-C41A-23877F6376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40838911-9DC7-8904-CA2A-7980EC03CBF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645DCF39-4418-A8F3-76C4-FBE9BFC42B3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91007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43E935-26B5-8F7C-A936-1F18AF991E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9128" y="500400"/>
            <a:ext cx="4738072" cy="1550342"/>
          </a:xfrm>
        </p:spPr>
        <p:txBody>
          <a:bodyPr>
            <a:normAutofit/>
          </a:bodyPr>
          <a:lstStyle/>
          <a:p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ouderbijeenkomst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8109DFD-7A59-046D-8FD4-846B04DEBA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0D4DAD0-5505-F3CD-5A00-6642E9F612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39C34532-BD19-16C3-3AC6-C92CFF4DA0D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366C505C-C6C4-3085-53FE-5B5F51C1404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595BAF7D-F6B0-0DC0-4578-62D6E4309B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3" y="2271594"/>
            <a:ext cx="6068656" cy="458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6232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C82400-2BF8-B053-4A9D-6D46CF0CE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9128" y="500400"/>
            <a:ext cx="4738072" cy="3485674"/>
          </a:xfrm>
        </p:spPr>
        <p:txBody>
          <a:bodyPr>
            <a:normAutofit/>
          </a:bodyPr>
          <a:lstStyle/>
          <a:p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Concreet in klas: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overgeschakeld naar tweetalige boekjes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Pre – instructie in moedertaal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C6D1963-86D2-9182-B099-E517C57044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CFF48248-922C-E181-7BD1-55D5271BF9E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9AAFDD7D-D0A1-6A1E-6F82-6BEFC071487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44974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811973-0EB5-FCDD-CD60-CC80F344F1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9BA813B-1BE9-7F7F-FECB-68FDE2CB8B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B73EE20-5CE5-E75F-040A-637C04D5AB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5FB3DEC7-4246-C519-C614-6F419EBBCD1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5A6FC6F-AB79-FAB8-25A0-8E3D938A32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C99F18C4-1A9B-7DEA-80C7-AD995CA44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2" y="500400"/>
            <a:ext cx="9144000" cy="616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1536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E86DFD1-570B-C1A9-97C9-514B02FCB2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30602A4-D8F9-E4FE-2183-3B7B976493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47A3E83-82E7-FD06-C099-40D9B4E33C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39A6ECF6-8C61-9049-AE29-1B89A74360C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3E05A7F8-66D8-4350-CA9E-88A0460B546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13849A7C-8478-0C21-701E-B8F1AA82F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357" y="576078"/>
            <a:ext cx="8137963" cy="596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060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1E5E151-1D3A-1C9A-0553-5CAEBEC2CF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700" y="465004"/>
            <a:ext cx="4738072" cy="3245977"/>
          </a:xfrm>
        </p:spPr>
        <p:txBody>
          <a:bodyPr>
            <a:normAutofit fontScale="90000"/>
          </a:bodyPr>
          <a:lstStyle/>
          <a:p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Resultaat: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meer betrokken bij het verhaal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herkennen van woorden, woordenschat vergroot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linken tussen moedertaal en NL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915E5EF-A7A1-5A79-E403-FE32AA8DA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8176" y="2689934"/>
            <a:ext cx="4719024" cy="2861876"/>
          </a:xfrm>
        </p:spPr>
        <p:txBody>
          <a:bodyPr>
            <a:normAutofit/>
          </a:bodyPr>
          <a:lstStyle/>
          <a:p>
            <a:endParaRPr lang="nl-BE" sz="2400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nl-BE" sz="2400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nl-BE" sz="2400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nl-BE" sz="2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nl-BE" sz="32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leren communiceren</a:t>
            </a:r>
          </a:p>
          <a:p>
            <a:r>
              <a:rPr lang="nl-BE" sz="32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denkvermogen gestimuleerd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D9A0BF3-A0D9-9EE9-A282-3DBB13C5BB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99D436AE-0540-C86E-9596-6FE25B4E8CB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5E538F09-300C-E46A-F73B-AEC755A7ABF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977200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66CF98-00FE-FDF3-1C81-39E573A56F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9128" y="500400"/>
            <a:ext cx="4738072" cy="2535764"/>
          </a:xfrm>
        </p:spPr>
        <p:txBody>
          <a:bodyPr>
            <a:noAutofit/>
          </a:bodyPr>
          <a:lstStyle/>
          <a:p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ouders in hun kracht zetten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leescultuur installeren</a:t>
            </a:r>
            <a:b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nl-BE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- meer contact met de school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CE14F53-4B4E-F605-022B-8AE36C7578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nl-BE" sz="2400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nl-BE" sz="2400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nl-BE" sz="2400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457200" indent="-457200">
              <a:buFontTx/>
              <a:buChar char="-"/>
            </a:pPr>
            <a:r>
              <a:rPr lang="nl-BE" sz="35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 school ondersteunt ouders 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E53FFC0-CD68-6C7B-9AD3-BEE38CCAAF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 dirty="0"/>
              <a:t>12/05/2022</a:t>
            </a:r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EDD99F05-AF89-B1B0-D4F4-0991936602B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5FA49B96-2262-28C1-2607-F300A7A5692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441879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Vragen?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1"/>
            <a:r>
              <a:rPr lang="nl-NL" dirty="0"/>
              <a:t>Martina </a:t>
            </a:r>
            <a:r>
              <a:rPr lang="nl-NL" dirty="0" err="1"/>
              <a:t>Bagaric</a:t>
            </a:r>
            <a:endParaRPr lang="nl-NL" dirty="0"/>
          </a:p>
          <a:p>
            <a:pPr lvl="2"/>
            <a:r>
              <a:rPr lang="nl-NL" dirty="0"/>
              <a:t>Opbouwwerker (Vlaams-Brabant)</a:t>
            </a:r>
          </a:p>
          <a:p>
            <a:r>
              <a:rPr lang="nl-NL" b="1" dirty="0"/>
              <a:t>E</a:t>
            </a:r>
            <a:r>
              <a:rPr lang="nl-NL" dirty="0"/>
              <a:t>  martina.bagaric@saamo.be</a:t>
            </a:r>
          </a:p>
          <a:p>
            <a:r>
              <a:rPr lang="nl-NL" b="1" dirty="0"/>
              <a:t>M</a:t>
            </a:r>
            <a:r>
              <a:rPr lang="nl-NL" dirty="0"/>
              <a:t> +32 (0)488 57 74 37</a:t>
            </a:r>
          </a:p>
          <a:p>
            <a:endParaRPr lang="nl-NL" dirty="0"/>
          </a:p>
          <a:p>
            <a:pPr marL="3600" marR="0" lvl="0" indent="-3600" algn="l" defTabSz="914400" rtl="0" eaLnBrk="1" fontAlgn="auto" latinLnBrk="0" hangingPunct="1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r>
              <a:rPr kumimoji="0" lang="nl-NL" sz="19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Elissa</a:t>
            </a:r>
            <a:r>
              <a:rPr kumimoji="0" lang="nl-NL" sz="1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De </a:t>
            </a:r>
            <a:r>
              <a:rPr kumimoji="0" lang="nl-NL" sz="19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Coker</a:t>
            </a:r>
            <a:endParaRPr kumimoji="0" lang="nl-NL" sz="1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600" marR="0" lvl="0" indent="-3600" algn="l" defTabSz="914400" rtl="0" eaLnBrk="1" fontAlgn="auto" latinLnBrk="0" hangingPunct="1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r>
              <a:rPr lang="nl-NL" dirty="0">
                <a:solidFill>
                  <a:prstClr val="white"/>
                </a:solidFill>
                <a:latin typeface="Arial"/>
              </a:rPr>
              <a:t>Opbouwwerker (Oost-Vlaanderen)</a:t>
            </a:r>
            <a:endParaRPr kumimoji="0" lang="nl-NL" sz="1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600" marR="0" lvl="0" indent="-3600" algn="l" defTabSz="914400" rtl="0" eaLnBrk="1" fontAlgn="auto" latinLnBrk="0" hangingPunct="1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r>
              <a:rPr kumimoji="0" lang="nl-NL" sz="1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</a:t>
            </a:r>
            <a:r>
              <a:rPr kumimoji="0" lang="nl-NL" sz="1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elissa.de.coker@saamo.be</a:t>
            </a:r>
          </a:p>
          <a:p>
            <a:pPr marL="3600" marR="0" lvl="0" indent="-3600" algn="l" defTabSz="914400" rtl="0" eaLnBrk="1" fontAlgn="auto" latinLnBrk="0" hangingPunct="1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r>
              <a:rPr kumimoji="0" lang="nl-NL" sz="1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</a:t>
            </a:r>
            <a:r>
              <a:rPr kumimoji="0" lang="nl-NL" sz="1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+32 (0)484 223 627</a:t>
            </a:r>
            <a:endParaRPr lang="nl-NL" dirty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/>
          </a:p>
          <a:p>
            <a:r>
              <a:rPr lang="nl-NL" b="1" dirty="0"/>
              <a:t>Kirsten Saenen</a:t>
            </a:r>
          </a:p>
          <a:p>
            <a:r>
              <a:rPr lang="nl-NL" dirty="0"/>
              <a:t>Stafmedewerker (Vlaams-Brabant) </a:t>
            </a:r>
          </a:p>
          <a:p>
            <a:r>
              <a:rPr lang="nl-NL" b="1" dirty="0"/>
              <a:t>E</a:t>
            </a:r>
            <a:r>
              <a:rPr lang="nl-NL" dirty="0"/>
              <a:t>  kirsten.saenen@saamo.be</a:t>
            </a:r>
          </a:p>
          <a:p>
            <a:r>
              <a:rPr lang="nl-NL" b="1" dirty="0"/>
              <a:t>M</a:t>
            </a:r>
            <a:r>
              <a:rPr lang="nl-NL" dirty="0"/>
              <a:t> +32 (0) 497 78 98 97</a:t>
            </a:r>
          </a:p>
          <a:p>
            <a:endParaRPr lang="nl-NL" dirty="0"/>
          </a:p>
          <a:p>
            <a:pPr marL="0" indent="0">
              <a:buNone/>
            </a:pPr>
            <a:endParaRPr lang="nl-NL" dirty="0"/>
          </a:p>
          <a:p>
            <a:pPr lvl="3"/>
            <a:r>
              <a:rPr lang="nl-NL" dirty="0"/>
              <a:t>SAAMO </a:t>
            </a:r>
          </a:p>
          <a:p>
            <a:pPr lvl="3"/>
            <a:r>
              <a:rPr lang="nl-NL" dirty="0"/>
              <a:t>www.saamo.be</a:t>
            </a:r>
          </a:p>
          <a:p>
            <a:pPr lvl="5"/>
            <a:r>
              <a:rPr lang="nl-NL" b="1" dirty="0">
                <a:solidFill>
                  <a:schemeClr val="accent2"/>
                </a:solidFill>
              </a:rPr>
              <a:t>Facebook: SAAMO </a:t>
            </a:r>
          </a:p>
        </p:txBody>
      </p:sp>
    </p:spTree>
    <p:extLst>
      <p:ext uri="{BB962C8B-B14F-4D97-AF65-F5344CB8AC3E}">
        <p14:creationId xmlns:p14="http://schemas.microsoft.com/office/powerpoint/2010/main" val="610301104"/>
      </p:ext>
    </p:extLst>
  </p:cSld>
  <p:clrMapOvr>
    <a:masterClrMapping/>
  </p:clrMapOvr>
</p:sld>
</file>

<file path=ppt/theme/theme1.xml><?xml version="1.0" encoding="utf-8"?>
<a:theme xmlns:a="http://schemas.openxmlformats.org/drawingml/2006/main" name="binnenwerk">
  <a:themeElements>
    <a:clrScheme name="_SAAMO_Ppt_2021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787DC8"/>
      </a:accent1>
      <a:accent2>
        <a:srgbClr val="FF730A"/>
      </a:accent2>
      <a:accent3>
        <a:srgbClr val="AFE1C8"/>
      </a:accent3>
      <a:accent4>
        <a:srgbClr val="2D883C"/>
      </a:accent4>
      <a:accent5>
        <a:srgbClr val="FAC3AF"/>
      </a:accent5>
      <a:accent6>
        <a:srgbClr val="BECDD2"/>
      </a:accent6>
      <a:hlink>
        <a:srgbClr val="787DC8"/>
      </a:hlink>
      <a:folHlink>
        <a:srgbClr val="787DC8"/>
      </a:folHlink>
    </a:clrScheme>
    <a:fontScheme name="_SAAM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accent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220112_onderwijsopbouwwerk_depanne_nieuwsjabloon" id="{8921DC7D-78A9-44D4-BE54-A1E13D02BC95}" vid="{B720B13E-D0CC-41C0-B5E6-8BD782E11514}"/>
    </a:ext>
  </a:extLst>
</a:theme>
</file>

<file path=ppt/theme/theme2.xml><?xml version="1.0" encoding="utf-8"?>
<a:theme xmlns:a="http://schemas.openxmlformats.org/drawingml/2006/main" name="voor- en nawerk">
  <a:themeElements>
    <a:clrScheme name="_SAAMO_Ppt_2021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787DC8"/>
      </a:accent1>
      <a:accent2>
        <a:srgbClr val="FF730A"/>
      </a:accent2>
      <a:accent3>
        <a:srgbClr val="AFE1C8"/>
      </a:accent3>
      <a:accent4>
        <a:srgbClr val="2D883C"/>
      </a:accent4>
      <a:accent5>
        <a:srgbClr val="FAC3AF"/>
      </a:accent5>
      <a:accent6>
        <a:srgbClr val="BECDD2"/>
      </a:accent6>
      <a:hlink>
        <a:srgbClr val="787DC8"/>
      </a:hlink>
      <a:folHlink>
        <a:srgbClr val="787DC8"/>
      </a:folHlink>
    </a:clrScheme>
    <a:fontScheme name="_SAAM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solidFill>
            <a:schemeClr val="accent4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220112_onderwijsopbouwwerk_depanne_nieuwsjabloon" id="{8921DC7D-78A9-44D4-BE54-A1E13D02BC95}" vid="{D6E2ECE5-BDF2-41A0-8B9A-4609420C7C33}"/>
    </a:ext>
  </a:extLst>
</a:theme>
</file>

<file path=ppt/theme/theme3.xml><?xml version="1.0" encoding="utf-8"?>
<a:theme xmlns:a="http://schemas.openxmlformats.org/drawingml/2006/main" name="1_voor- en nawerk">
  <a:themeElements>
    <a:clrScheme name="_SAAMO_Ppt_2021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787DC8"/>
      </a:accent1>
      <a:accent2>
        <a:srgbClr val="FF730A"/>
      </a:accent2>
      <a:accent3>
        <a:srgbClr val="AFE1C8"/>
      </a:accent3>
      <a:accent4>
        <a:srgbClr val="2D883C"/>
      </a:accent4>
      <a:accent5>
        <a:srgbClr val="FAC3AF"/>
      </a:accent5>
      <a:accent6>
        <a:srgbClr val="BECDD2"/>
      </a:accent6>
      <a:hlink>
        <a:srgbClr val="787DC8"/>
      </a:hlink>
      <a:folHlink>
        <a:srgbClr val="787DC8"/>
      </a:folHlink>
    </a:clrScheme>
    <a:fontScheme name="_SAAM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solidFill>
            <a:schemeClr val="accent4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AAMO_proefproject ppt Tienen voor Taal" id="{FC5F43FC-CF6B-4C2D-9159-67E41AD99EA9}" vid="{554BD564-9031-46DD-B337-63363BAD1DCE}"/>
    </a:ext>
  </a:extLst>
</a:theme>
</file>

<file path=ppt/theme/theme4.xml><?xml version="1.0" encoding="utf-8"?>
<a:theme xmlns:a="http://schemas.openxmlformats.org/drawingml/2006/main" name="2_voor- en nawerk">
  <a:themeElements>
    <a:clrScheme name="_SAAMO_Ppt_2021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787DC8"/>
      </a:accent1>
      <a:accent2>
        <a:srgbClr val="FF730A"/>
      </a:accent2>
      <a:accent3>
        <a:srgbClr val="AFE1C8"/>
      </a:accent3>
      <a:accent4>
        <a:srgbClr val="2D883C"/>
      </a:accent4>
      <a:accent5>
        <a:srgbClr val="FAC3AF"/>
      </a:accent5>
      <a:accent6>
        <a:srgbClr val="BECDD2"/>
      </a:accent6>
      <a:hlink>
        <a:srgbClr val="787DC8"/>
      </a:hlink>
      <a:folHlink>
        <a:srgbClr val="787DC8"/>
      </a:folHlink>
    </a:clrScheme>
    <a:fontScheme name="_SAAM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solidFill>
            <a:schemeClr val="accent4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20210915 SAAMO_schermpresentatie-sjabloon - kopie.potx" id="{380CDE60-B7FB-48D1-A0E9-CFA98113D1A0}" vid="{C6E5AF3C-FA55-461B-B045-0E52672CA04F}"/>
    </a:ext>
  </a:extLst>
</a:theme>
</file>

<file path=ppt/theme/theme5.xml><?xml version="1.0" encoding="utf-8"?>
<a:theme xmlns:a="http://schemas.openxmlformats.org/drawingml/2006/main" name="1_binnenwerk">
  <a:themeElements>
    <a:clrScheme name="_SAAMO_Ppt_2021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787DC8"/>
      </a:accent1>
      <a:accent2>
        <a:srgbClr val="FF730A"/>
      </a:accent2>
      <a:accent3>
        <a:srgbClr val="AFE1C8"/>
      </a:accent3>
      <a:accent4>
        <a:srgbClr val="2D883C"/>
      </a:accent4>
      <a:accent5>
        <a:srgbClr val="FAC3AF"/>
      </a:accent5>
      <a:accent6>
        <a:srgbClr val="BECDD2"/>
      </a:accent6>
      <a:hlink>
        <a:srgbClr val="787DC8"/>
      </a:hlink>
      <a:folHlink>
        <a:srgbClr val="787DC8"/>
      </a:folHlink>
    </a:clrScheme>
    <a:fontScheme name="_SAAM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accent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20210915 SAAMO_schermpresentatie-sjabloon - kopie.potx" id="{380CDE60-B7FB-48D1-A0E9-CFA98113D1A0}" vid="{67E4A660-40EB-441A-9F6D-385C1482EF54}"/>
    </a:ext>
  </a:extLst>
</a:theme>
</file>

<file path=ppt/theme/theme6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c230b1-6dd3-467a-8fcc-dfa9df38b740">
      <Value>90</Value>
      <Value>1</Value>
      <Value>14</Value>
    </TaxCatchAll>
    <lcf76f155ced4ddcb4097134ff3c332f xmlns="90099885-9432-4caf-9870-10dd17e557ce">
      <Terms xmlns="http://schemas.microsoft.com/office/infopath/2007/PartnerControls"/>
    </lcf76f155ced4ddcb4097134ff3c332f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GOPRO-1830562155-18279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https://gemeenschapsonderwijs.sharepoint.com/sites/prodoc/_layouts/15/DocIdRedir.aspx?ID=GOPRO-1830562155-18279</Url>
      <Description>GOPRO-1830562155-18279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1884F32D-7685-4B9B-A860-096B59F0EAF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3858E0-7CFA-43A8-966F-E47D05F43BDB}">
  <ds:schemaRefs>
    <ds:schemaRef ds:uri="713935ab-154e-4b23-9dcf-ef78347fdcbe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3cefba2e-aecd-4232-9654-58335730729e"/>
  </ds:schemaRefs>
</ds:datastoreItem>
</file>

<file path=customXml/itemProps3.xml><?xml version="1.0" encoding="utf-8"?>
<ds:datastoreItem xmlns:ds="http://schemas.openxmlformats.org/officeDocument/2006/customXml" ds:itemID="{F17ADACC-67C2-4845-9DF7-38A49A7A1B99}"/>
</file>

<file path=customXml/itemProps4.xml><?xml version="1.0" encoding="utf-8"?>
<ds:datastoreItem xmlns:ds="http://schemas.openxmlformats.org/officeDocument/2006/customXml" ds:itemID="{8DB7A6A6-A5AA-448A-9D39-5A6EF2DDFD43}"/>
</file>

<file path=docProps/app.xml><?xml version="1.0" encoding="utf-8"?>
<Properties xmlns="http://schemas.openxmlformats.org/officeDocument/2006/extended-properties" xmlns:vt="http://schemas.openxmlformats.org/officeDocument/2006/docPropsVTypes">
  <Template>220112_onderwijsopbouwwerk_depanne_nieuwsjabloon</Template>
  <TotalTime>0</TotalTime>
  <Words>850</Words>
  <Application>Microsoft Office PowerPoint</Application>
  <PresentationFormat>Diavoorstelling (4:3)</PresentationFormat>
  <Paragraphs>156</Paragraphs>
  <Slides>29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5</vt:i4>
      </vt:variant>
      <vt:variant>
        <vt:lpstr>Diatitels</vt:lpstr>
      </vt:variant>
      <vt:variant>
        <vt:i4>29</vt:i4>
      </vt:variant>
    </vt:vector>
  </HeadingPairs>
  <TitlesOfParts>
    <vt:vector size="39" baseType="lpstr">
      <vt:lpstr>Arial</vt:lpstr>
      <vt:lpstr>Calibri</vt:lpstr>
      <vt:lpstr>Calibri Light</vt:lpstr>
      <vt:lpstr>Segoe UI</vt:lpstr>
      <vt:lpstr>Wingdings</vt:lpstr>
      <vt:lpstr>binnenwerk</vt:lpstr>
      <vt:lpstr>voor- en nawerk</vt:lpstr>
      <vt:lpstr>1_voor- en nawerk</vt:lpstr>
      <vt:lpstr>2_voor- en nawerk</vt:lpstr>
      <vt:lpstr>1_binnenwerk</vt:lpstr>
      <vt:lpstr>Onderwijsopbouwwerk</vt:lpstr>
      <vt:lpstr>PowerPoint-presentatie</vt:lpstr>
      <vt:lpstr>Acht vzw’s delen hun expertise en bundelen de krachten</vt:lpstr>
      <vt:lpstr>Onze thema’s</vt:lpstr>
      <vt:lpstr>Hoe gaan we tewerk?</vt:lpstr>
      <vt:lpstr>PowerPoint-presentatie</vt:lpstr>
      <vt:lpstr>Sterk onderwijs</vt:lpstr>
      <vt:lpstr>Onderwijsopbouwwerk: kader</vt:lpstr>
      <vt:lpstr>Cijfers in beweging</vt:lpstr>
      <vt:lpstr>Een greep uit de praktijk</vt:lpstr>
      <vt:lpstr>Realisaties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Proefproject</vt:lpstr>
      <vt:lpstr>- taalstimulerend proefproject, in 2021 - 2 Tiense kleuterscholen</vt:lpstr>
      <vt:lpstr>- uitdaging om les te geven - taalvrijwilligers</vt:lpstr>
      <vt:lpstr>PowerPoint-presentatie</vt:lpstr>
      <vt:lpstr>- drie vormingen - drie taalkoffers per school - meer oefen- en spreekkansen in de  klas </vt:lpstr>
      <vt:lpstr>ouderbijeenkomst</vt:lpstr>
      <vt:lpstr>Concreet in klas: - overgeschakeld naar tweetalige boekjes - Pre – instructie in moedertaal</vt:lpstr>
      <vt:lpstr>PowerPoint-presentatie</vt:lpstr>
      <vt:lpstr>PowerPoint-presentatie</vt:lpstr>
      <vt:lpstr>Resultaat: - meer betrokken bij het verhaal - herkennen van woorden, woordenschat vergroot - linken tussen moedertaal en NL</vt:lpstr>
      <vt:lpstr>- ouders in hun kracht zetten - leescultuur installeren - meer contact met de school</vt:lpstr>
      <vt:lpstr>Vragen?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2022 ppt voorstelling  onderwijsopbouwwerk SAAMO</dc:title>
  <dc:creator>Joke Dekoninck</dc:creator>
  <cp:lastModifiedBy>Katleen Janssens</cp:lastModifiedBy>
  <cp:revision>50</cp:revision>
  <dcterms:created xsi:type="dcterms:W3CDTF">2022-02-16T14:50:19Z</dcterms:created>
  <dcterms:modified xsi:type="dcterms:W3CDTF">2022-05-12T06:20:19Z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ProPublicatiestatus">
    <vt:lpwstr>1;#Online|5d773375-47c0-4896-afa8-6eac5ed3e165</vt:lpwstr>
  </property>
  <property fmtid="{D5CDD505-2E9C-101B-9397-08002B2CF9AE}" pid="4" name="_dlc_DocIdItemGuid">
    <vt:lpwstr>7f2f68be-da83-4c55-a11d-5b4a26fba303</vt:lpwstr>
  </property>
  <property fmtid="{D5CDD505-2E9C-101B-9397-08002B2CF9AE}" pid="5" name="GOProOnderwijsniveaus">
    <vt:lpwstr>14;#Alle onderwijsniveaus|2fe7c676-0ce6-4fab-b265-4b19c15279a5</vt:lpwstr>
  </property>
  <property fmtid="{D5CDD505-2E9C-101B-9397-08002B2CF9AE}" pid="6" name="MediaServiceImageTags">
    <vt:lpwstr/>
  </property>
  <property fmtid="{D5CDD505-2E9C-101B-9397-08002B2CF9AE}" pid="7" name="GOProOorsprong">
    <vt:lpwstr/>
  </property>
  <property fmtid="{D5CDD505-2E9C-101B-9397-08002B2CF9AE}" pid="8" name="GOProThemas">
    <vt:lpwstr>90;#Beleid en standpunten|8e147e35-9423-4b48-9f14-15e8c830d659</vt:lpwstr>
  </property>
  <property fmtid="{D5CDD505-2E9C-101B-9397-08002B2CF9AE}" pid="9" name="GOProSchooljaar">
    <vt:lpwstr/>
  </property>
  <property fmtid="{D5CDD505-2E9C-101B-9397-08002B2CF9AE}" pid="10" name="GOProJaar">
    <vt:lpwstr/>
  </property>
</Properties>
</file>