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2" r:id="rId2"/>
    <p:sldMasterId id="2147483678" r:id="rId3"/>
  </p:sldMasterIdLst>
  <p:notesMasterIdLst>
    <p:notesMasterId r:id="rId51"/>
  </p:notesMasterIdLst>
  <p:sldIdLst>
    <p:sldId id="256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310" r:id="rId18"/>
    <p:sldId id="271" r:id="rId19"/>
    <p:sldId id="272" r:id="rId20"/>
    <p:sldId id="308" r:id="rId21"/>
    <p:sldId id="273" r:id="rId22"/>
    <p:sldId id="312" r:id="rId23"/>
    <p:sldId id="302" r:id="rId24"/>
    <p:sldId id="274" r:id="rId25"/>
    <p:sldId id="275" r:id="rId26"/>
    <p:sldId id="277" r:id="rId27"/>
    <p:sldId id="278" r:id="rId28"/>
    <p:sldId id="279" r:id="rId29"/>
    <p:sldId id="280" r:id="rId30"/>
    <p:sldId id="281" r:id="rId31"/>
    <p:sldId id="282" r:id="rId32"/>
    <p:sldId id="303" r:id="rId33"/>
    <p:sldId id="304" r:id="rId34"/>
    <p:sldId id="305" r:id="rId35"/>
    <p:sldId id="283" r:id="rId36"/>
    <p:sldId id="284" r:id="rId37"/>
    <p:sldId id="285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306" r:id="rId46"/>
    <p:sldId id="297" r:id="rId47"/>
    <p:sldId id="298" r:id="rId48"/>
    <p:sldId id="299" r:id="rId49"/>
    <p:sldId id="301" r:id="rId50"/>
  </p:sldIdLst>
  <p:sldSz cx="12192000" cy="6858000"/>
  <p:notesSz cx="6858000" cy="9144000"/>
  <p:embeddedFontLs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Montserrat" panose="00000500000000000000" pitchFamily="2" charset="0"/>
      <p:regular r:id="rId56"/>
      <p:bold r:id="rId57"/>
      <p:italic r:id="rId58"/>
      <p:boldItalic r:id="rId59"/>
    </p:embeddedFont>
    <p:embeddedFont>
      <p:font typeface="Proxima Nova" panose="020B0604020202020204" charset="0"/>
      <p:regular r:id="rId60"/>
      <p:bold r:id="rId61"/>
      <p:italic r:id="rId62"/>
      <p:boldItalic r:id="rId63"/>
    </p:embeddedFont>
    <p:embeddedFont>
      <p:font typeface="Trebuchet MS" panose="020B0603020202020204" pitchFamily="34" charset="0"/>
      <p:regular r:id="rId64"/>
      <p:bold r:id="rId65"/>
      <p:italic r:id="rId66"/>
      <p:boldItalic r:id="rId6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8" roundtripDataSignature="AMtx7miBiFZovk5VihP09Ao+c4kWzxgam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D75250-894A-479D-B64C-FC0D31858F94}">
  <a:tblStyle styleId="{03D75250-894A-479D-B64C-FC0D31858F94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1350CD34-613A-4B8C-85A8-4566B7674A66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512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font" Target="fonts/font12.fntdata"/><Relationship Id="rId68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font" Target="fonts/font15.fntdata"/><Relationship Id="rId74" Type="http://schemas.openxmlformats.org/officeDocument/2006/relationships/customXml" Target="../customXml/item2.xml"/><Relationship Id="rId5" Type="http://schemas.openxmlformats.org/officeDocument/2006/relationships/slide" Target="slides/slide2.xml"/><Relationship Id="rId61" Type="http://schemas.openxmlformats.org/officeDocument/2006/relationships/font" Target="fonts/font10.fntdata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8.fntdata"/><Relationship Id="rId67" Type="http://schemas.openxmlformats.org/officeDocument/2006/relationships/font" Target="fonts/font16.fnt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70" Type="http://schemas.openxmlformats.org/officeDocument/2006/relationships/viewProps" Target="viewProps.xml"/><Relationship Id="rId75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6.fntdata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font" Target="fonts/font14.fntdata"/><Relationship Id="rId73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font" Target="fonts/font4.fntdata"/><Relationship Id="rId76" Type="http://schemas.openxmlformats.org/officeDocument/2006/relationships/customXml" Target="../customXml/item4.xml"/><Relationship Id="rId7" Type="http://schemas.openxmlformats.org/officeDocument/2006/relationships/slide" Target="slides/slide4.xml"/><Relationship Id="rId7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BE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‹nr.›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0" name="Google Shape;3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9" name="Google Shape;39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1c1553b25b5_0_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7" name="Google Shape;407;g1c1553b25b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6" name="Google Shape;4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4" name="Google Shape;4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1" name="Google Shape;44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2" name="Google Shape;442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nl-BE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9" name="Google Shape;44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ca43f5bb8a_0_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g1ca43f5bb8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1cf81292e4f_2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9" name="Google Shape;469;g1cf81292e4f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g1c072c09e80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0" name="Google Shape;480;g1c072c09e80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1c072c09e80_0_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4" name="Google Shape;494;g1c072c09e80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1c1553b25b5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2" name="Google Shape;502;g1c1553b25b5_0_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BE"/>
              <a:t>vanaf hier hasna</a:t>
            </a:r>
            <a:endParaRPr/>
          </a:p>
        </p:txBody>
      </p:sp>
      <p:sp>
        <p:nvSpPr>
          <p:cNvPr id="503" name="Google Shape;503;g1c1553b25b5_0_8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nl-BE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1c161686ca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1" name="Google Shape;511;g1c161686ca5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BE"/>
              <a:t>% kloppen opgeteld niet omdat “?” buiten beschouwing werd gelaten (geen attest voor lln die vroegtijdig zijn uitgestroomd bv.)</a:t>
            </a:r>
            <a:endParaRPr/>
          </a:p>
        </p:txBody>
      </p:sp>
      <p:sp>
        <p:nvSpPr>
          <p:cNvPr id="512" name="Google Shape;512;g1c161686ca5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nl-BE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0" name="Google Shape;52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1cf81292e4f_0_1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5" name="Google Shape;535;g1cf81292e4f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g1cf81292e4f_0_1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3" name="Google Shape;543;g1cf81292e4f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0" name="Google Shape;55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ec09c4f0c2_0_6:notes"/>
          <p:cNvSpPr txBox="1">
            <a:spLocks noGrp="1"/>
          </p:cNvSpPr>
          <p:nvPr>
            <p:ph type="body" idx="1"/>
          </p:nvPr>
        </p:nvSpPr>
        <p:spPr>
          <a:xfrm>
            <a:off x="672827" y="4374180"/>
            <a:ext cx="5382617" cy="414395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gec09c4f0c2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5275" y="690563"/>
            <a:ext cx="6137275" cy="3452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754480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4610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7" name="Google Shape;55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2" name="Google Shape;592;p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8" name="Google Shape;598;p7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WAAROVER GAAT HET </a:t>
            </a:r>
            <a:endParaRPr/>
          </a:p>
          <a:p>
            <a:pPr marL="1085850" lvl="2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KURSAD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KADERS</a:t>
            </a:r>
            <a:endParaRPr/>
          </a:p>
          <a:p>
            <a:pPr marL="1085850" lvl="2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KARIN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PEDAGOGISCH DIDACTISCH KADER</a:t>
            </a:r>
            <a:endParaRPr/>
          </a:p>
          <a:p>
            <a:pPr marL="1085850" lvl="2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KARIN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DIVERSITEITSEXPERTS</a:t>
            </a:r>
            <a:endParaRPr/>
          </a:p>
          <a:p>
            <a:pPr marL="1085850" lvl="2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Char char="-"/>
            </a:pPr>
            <a:r>
              <a:rPr lang="nl-BE"/>
              <a:t>KURSAD</a:t>
            </a:r>
            <a:endParaRPr/>
          </a:p>
          <a:p>
            <a:pPr marL="1085850" lvl="2" indent="-82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</a:pPr>
            <a:endParaRPr/>
          </a:p>
          <a:p>
            <a:pPr marL="1085850" lvl="2" indent="-82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</a:pPr>
            <a:endParaRPr/>
          </a:p>
          <a:p>
            <a:pPr marL="1085850" lvl="2" indent="-82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Calibri"/>
              <a:buNone/>
            </a:pPr>
            <a:endParaRPr/>
          </a:p>
        </p:txBody>
      </p:sp>
      <p:sp>
        <p:nvSpPr>
          <p:cNvPr id="599" name="Google Shape;599;p7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25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5275" y="690563"/>
            <a:ext cx="6137275" cy="34528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5" name="Google Shape;615;p76:notes"/>
          <p:cNvSpPr txBox="1">
            <a:spLocks noGrp="1"/>
          </p:cNvSpPr>
          <p:nvPr>
            <p:ph type="body" idx="1"/>
          </p:nvPr>
        </p:nvSpPr>
        <p:spPr>
          <a:xfrm>
            <a:off x="672827" y="4374180"/>
            <a:ext cx="5382617" cy="4143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1" name="Google Shape;621;p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9" name="Google Shape;62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g1cbf3bf787a_0_1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7" name="Google Shape;637;g1cbf3bf787a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78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86" name="Google Shape;686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485183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g1c901ca897b_0_26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94" name="Google Shape;694;g1c901ca897b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04631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g1c901ca897b_0_12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05" name="Google Shape;705;g1c901ca897b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974525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g1cbf3bf787a_0_2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2" name="Google Shape;652;g1cbf3bf787a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1ca6dbc7a1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3" name="Google Shape;663;g1ca6dbc7a1b_0_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g1c901ca897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7" name="Google Shape;677;g1c901ca897b_0_5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g1c901ca897b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18" name="Google Shape;718;g1c901ca897b_0_63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g1cbf3bf787a_0_10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49" name="Google Shape;749;g1cbf3bf787a_0_1039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g23de63a275e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9" name="Google Shape;759;g23de63a275e_1_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g23de63a275e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68" name="Google Shape;768;g23de63a275e_1_18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g23de63a275e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76" name="Google Shape;776;g23de63a275e_1_1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23de63a275e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4" name="Google Shape;784;g23de63a275e_0_4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23de63a275e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92" name="Google Shape;792;g23de63a275e_0_3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g1c901ca897b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18" name="Google Shape;718;g1c901ca897b_0_63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455141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g1c901ca897b_1_7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BE" sz="1600">
                <a:latin typeface="Arial"/>
                <a:ea typeface="Arial"/>
                <a:cs typeface="Arial"/>
                <a:sym typeface="Arial"/>
              </a:rPr>
              <a:t> (gemiddeld </a:t>
            </a:r>
            <a:r>
              <a:rPr lang="nl-BE" sz="1600" b="1">
                <a:latin typeface="Arial"/>
                <a:ea typeface="Arial"/>
                <a:cs typeface="Arial"/>
                <a:sym typeface="Arial"/>
              </a:rPr>
              <a:t>33%</a:t>
            </a:r>
            <a:r>
              <a:rPr lang="nl-BE" sz="1600">
                <a:latin typeface="Arial"/>
                <a:ea typeface="Arial"/>
                <a:cs typeface="Arial"/>
                <a:sym typeface="Arial"/>
              </a:rPr>
              <a:t> van de leerlingen behaalt een </a:t>
            </a:r>
            <a:r>
              <a:rPr lang="nl-BE" sz="1600" b="1">
                <a:latin typeface="Arial"/>
                <a:ea typeface="Arial"/>
                <a:cs typeface="Arial"/>
                <a:sym typeface="Arial"/>
              </a:rPr>
              <a:t>tekort </a:t>
            </a:r>
            <a:r>
              <a:rPr lang="nl-BE" sz="1600">
                <a:latin typeface="Arial"/>
                <a:ea typeface="Arial"/>
                <a:cs typeface="Arial"/>
                <a:sym typeface="Arial"/>
              </a:rPr>
              <a:t>voor wiskunde) - is al zo sinds 2018</a:t>
            </a:r>
            <a:endParaRPr/>
          </a:p>
        </p:txBody>
      </p:sp>
      <p:sp>
        <p:nvSpPr>
          <p:cNvPr id="808" name="Google Shape;808;g1c901ca897b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Google Shape;815;g1cd23dd3baf_0_0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16" name="Google Shape;816;g1cd23dd3ba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g1c901ca897b_0_78:notes"/>
          <p:cNvSpPr txBox="1">
            <a:spLocks noGrp="1"/>
          </p:cNvSpPr>
          <p:nvPr>
            <p:ph type="body" idx="1"/>
          </p:nvPr>
        </p:nvSpPr>
        <p:spPr>
          <a:xfrm>
            <a:off x="685800" y="4343384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26" name="Google Shape;826;g1c901ca897b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43" name="Google Shape;84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Intro-01">
  <p:cSld name="04_Intro-0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/>
          <p:nvPr/>
        </p:nvSpPr>
        <p:spPr>
          <a:xfrm>
            <a:off x="186297" y="0"/>
            <a:ext cx="6624637" cy="4232713"/>
          </a:xfrm>
          <a:custGeom>
            <a:avLst/>
            <a:gdLst/>
            <a:ahLst/>
            <a:cxnLst/>
            <a:rect l="l" t="t" r="r" b="b"/>
            <a:pathLst>
              <a:path w="6624637" h="4232713" extrusionOk="0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" name="Google Shape;17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28788" y="5695293"/>
            <a:ext cx="2731346" cy="759293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19"/>
          <p:cNvSpPr>
            <a:spLocks noGrp="1"/>
          </p:cNvSpPr>
          <p:nvPr>
            <p:ph type="pic" idx="2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19" name="Google Shape;19;p19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752" cy="1965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0" name="Google Shape;20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914162">
            <a:off x="-3640523" y="565838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9"/>
          <p:cNvSpPr txBox="1">
            <a:spLocks noGrp="1"/>
          </p:cNvSpPr>
          <p:nvPr>
            <p:ph type="body" idx="1"/>
          </p:nvPr>
        </p:nvSpPr>
        <p:spPr>
          <a:xfrm>
            <a:off x="493160" y="2523871"/>
            <a:ext cx="6061075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Intro-02">
  <p:cSld name="04_Intro-02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2"/>
          <p:cNvSpPr/>
          <p:nvPr/>
        </p:nvSpPr>
        <p:spPr>
          <a:xfrm>
            <a:off x="3930331" y="-31266"/>
            <a:ext cx="8069582" cy="3006357"/>
          </a:xfrm>
          <a:custGeom>
            <a:avLst/>
            <a:gdLst/>
            <a:ahLst/>
            <a:cxnLst/>
            <a:rect l="l" t="t" r="r" b="b"/>
            <a:pathLst>
              <a:path w="8069582" h="3006357" extrusionOk="0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62"/>
          <p:cNvSpPr txBox="1">
            <a:spLocks noGrp="1"/>
          </p:cNvSpPr>
          <p:nvPr>
            <p:ph type="ctrTitle"/>
          </p:nvPr>
        </p:nvSpPr>
        <p:spPr>
          <a:xfrm>
            <a:off x="4224338" y="547008"/>
            <a:ext cx="7416799" cy="1161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2"/>
          <p:cNvSpPr>
            <a:spLocks noGrp="1"/>
          </p:cNvSpPr>
          <p:nvPr>
            <p:ph type="pic" idx="2"/>
          </p:nvPr>
        </p:nvSpPr>
        <p:spPr>
          <a:xfrm>
            <a:off x="1" y="1"/>
            <a:ext cx="3792537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6" name="Google Shape;26;p6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496212">
            <a:off x="8635611" y="6648148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62"/>
          <p:cNvSpPr/>
          <p:nvPr/>
        </p:nvSpPr>
        <p:spPr>
          <a:xfrm>
            <a:off x="3942188" y="2844617"/>
            <a:ext cx="1161" cy="1637"/>
          </a:xfrm>
          <a:custGeom>
            <a:avLst/>
            <a:gdLst/>
            <a:ahLst/>
            <a:cxnLst/>
            <a:rect l="l" t="t" r="r" b="b"/>
            <a:pathLst>
              <a:path w="1161" h="1637" extrusionOk="0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62"/>
          <p:cNvSpPr txBox="1">
            <a:spLocks noGrp="1"/>
          </p:cNvSpPr>
          <p:nvPr>
            <p:ph type="body" idx="1"/>
          </p:nvPr>
        </p:nvSpPr>
        <p:spPr>
          <a:xfrm>
            <a:off x="4224338" y="3170157"/>
            <a:ext cx="7408862" cy="157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62"/>
          <p:cNvSpPr txBox="1">
            <a:spLocks noGrp="1"/>
          </p:cNvSpPr>
          <p:nvPr>
            <p:ph type="body" idx="3"/>
          </p:nvPr>
        </p:nvSpPr>
        <p:spPr>
          <a:xfrm>
            <a:off x="4224338" y="1965072"/>
            <a:ext cx="7416800" cy="47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661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  <p15:guide id="5" pos="7333">
          <p15:clr>
            <a:srgbClr val="FBAE40"/>
          </p15:clr>
        </p15:guide>
        <p15:guide id="6" pos="2389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Foto &amp; tekst_01">
  <p:cSld name="04_Foto &amp; tekst_01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3"/>
          <p:cNvSpPr>
            <a:spLocks noGrp="1"/>
          </p:cNvSpPr>
          <p:nvPr>
            <p:ph type="pic" idx="2"/>
          </p:nvPr>
        </p:nvSpPr>
        <p:spPr>
          <a:xfrm>
            <a:off x="2" y="1"/>
            <a:ext cx="379253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3" name="Google Shape;33;p6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63"/>
          <p:cNvSpPr txBox="1">
            <a:spLocks noGrp="1"/>
          </p:cNvSpPr>
          <p:nvPr>
            <p:ph type="body" idx="1"/>
          </p:nvPr>
        </p:nvSpPr>
        <p:spPr>
          <a:xfrm>
            <a:off x="4224338" y="1993900"/>
            <a:ext cx="74168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3"/>
          <p:cNvSpPr txBox="1">
            <a:spLocks noGrp="1"/>
          </p:cNvSpPr>
          <p:nvPr>
            <p:ph type="body" idx="3"/>
          </p:nvPr>
        </p:nvSpPr>
        <p:spPr>
          <a:xfrm>
            <a:off x="4224338" y="1268413"/>
            <a:ext cx="7426325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3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3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3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40" name="Google Shape;40;p63"/>
          <p:cNvSpPr txBox="1">
            <a:spLocks noGrp="1"/>
          </p:cNvSpPr>
          <p:nvPr>
            <p:ph type="title"/>
          </p:nvPr>
        </p:nvSpPr>
        <p:spPr>
          <a:xfrm>
            <a:off x="4224338" y="365126"/>
            <a:ext cx="7416798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661">
          <p15:clr>
            <a:srgbClr val="FBAE40"/>
          </p15:clr>
        </p15:guide>
        <p15:guide id="2" pos="7333">
          <p15:clr>
            <a:srgbClr val="FBAE40"/>
          </p15:clr>
        </p15:guide>
        <p15:guide id="3" orient="horz" pos="3816">
          <p15:clr>
            <a:srgbClr val="FBAE40"/>
          </p15:clr>
        </p15:guide>
        <p15:guide id="4" orient="horz" pos="1253">
          <p15:clr>
            <a:srgbClr val="FBAE40"/>
          </p15:clr>
        </p15:guide>
        <p15:guide id="5" orient="horz" pos="799">
          <p15:clr>
            <a:srgbClr val="FBAE40"/>
          </p15:clr>
        </p15:guide>
        <p15:guide id="6" orient="horz" pos="232">
          <p15:clr>
            <a:srgbClr val="FBAE40"/>
          </p15:clr>
        </p15:guide>
        <p15:guide id="7" pos="2389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Foto &amp; tekst_02">
  <p:cSld name="04_Foto &amp; tekst_02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64"/>
          <p:cNvSpPr>
            <a:spLocks noGrp="1"/>
          </p:cNvSpPr>
          <p:nvPr>
            <p:ph type="pic" idx="2"/>
          </p:nvPr>
        </p:nvSpPr>
        <p:spPr>
          <a:xfrm>
            <a:off x="8399464" y="1"/>
            <a:ext cx="379253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43" name="Google Shape;43;p6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64"/>
          <p:cNvSpPr txBox="1">
            <a:spLocks noGrp="1"/>
          </p:cNvSpPr>
          <p:nvPr>
            <p:ph type="body" idx="1"/>
          </p:nvPr>
        </p:nvSpPr>
        <p:spPr>
          <a:xfrm>
            <a:off x="342027" y="1993900"/>
            <a:ext cx="7631888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4"/>
          <p:cNvSpPr txBox="1">
            <a:spLocks noGrp="1"/>
          </p:cNvSpPr>
          <p:nvPr>
            <p:ph type="body" idx="3"/>
          </p:nvPr>
        </p:nvSpPr>
        <p:spPr>
          <a:xfrm>
            <a:off x="342027" y="1268413"/>
            <a:ext cx="7631888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64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4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64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50" name="Google Shape;50;p64"/>
          <p:cNvSpPr txBox="1">
            <a:spLocks noGrp="1"/>
          </p:cNvSpPr>
          <p:nvPr>
            <p:ph type="title"/>
          </p:nvPr>
        </p:nvSpPr>
        <p:spPr>
          <a:xfrm>
            <a:off x="334964" y="365126"/>
            <a:ext cx="7638952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11">
          <p15:clr>
            <a:srgbClr val="FBAE40"/>
          </p15:clr>
        </p15:guide>
        <p15:guide id="2" pos="7333">
          <p15:clr>
            <a:srgbClr val="FBAE40"/>
          </p15:clr>
        </p15:guide>
        <p15:guide id="3" orient="horz" pos="3816">
          <p15:clr>
            <a:srgbClr val="FBAE40"/>
          </p15:clr>
        </p15:guide>
        <p15:guide id="4" orient="horz" pos="1253">
          <p15:clr>
            <a:srgbClr val="FBAE40"/>
          </p15:clr>
        </p15:guide>
        <p15:guide id="5" orient="horz" pos="799">
          <p15:clr>
            <a:srgbClr val="FBAE40"/>
          </p15:clr>
        </p15:guide>
        <p15:guide id="6" orient="horz" pos="232">
          <p15:clr>
            <a:srgbClr val="FBAE40"/>
          </p15:clr>
        </p15:guide>
        <p15:guide id="7" pos="529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1">
  <p:cSld name="04_Tekst-01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6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65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65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65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65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65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59" name="Google Shape;59;p65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333">
          <p15:clr>
            <a:srgbClr val="FBAE40"/>
          </p15:clr>
        </p15:guide>
        <p15:guide id="2" pos="21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2">
  <p:cSld name="04_Tekst-02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6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981105" y="396480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66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66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66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66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66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68" name="Google Shape;68;p66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3">
  <p:cSld name="04_Tekst-03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6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643309">
            <a:off x="5804822" y="5886373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67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67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67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67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67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77" name="Google Shape;77;p67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ekst-04">
  <p:cSld name="04_Tekst-04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6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68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68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68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68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68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86" name="Google Shape;86;p68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Fotolijst-01">
  <p:cSld name="04_Fotolijst-01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69"/>
          <p:cNvSpPr>
            <a:spLocks noGrp="1"/>
          </p:cNvSpPr>
          <p:nvPr>
            <p:ph type="pic" idx="2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89" name="Google Shape;89;p6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69"/>
          <p:cNvSpPr>
            <a:spLocks noGrp="1"/>
          </p:cNvSpPr>
          <p:nvPr>
            <p:ph type="pic" idx="3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91" name="Google Shape;91;p69"/>
          <p:cNvSpPr>
            <a:spLocks noGrp="1"/>
          </p:cNvSpPr>
          <p:nvPr>
            <p:ph type="pic" idx="4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92" name="Google Shape;92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545109" y="3964807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69"/>
          <p:cNvSpPr txBox="1">
            <a:spLocks noGrp="1"/>
          </p:cNvSpPr>
          <p:nvPr>
            <p:ph type="body" idx="1"/>
          </p:nvPr>
        </p:nvSpPr>
        <p:spPr>
          <a:xfrm>
            <a:off x="334964" y="5105463"/>
            <a:ext cx="11306174" cy="1104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69"/>
          <p:cNvSpPr txBox="1">
            <a:spLocks noGrp="1"/>
          </p:cNvSpPr>
          <p:nvPr>
            <p:ph type="body" idx="5"/>
          </p:nvPr>
        </p:nvSpPr>
        <p:spPr>
          <a:xfrm>
            <a:off x="334964" y="4385463"/>
            <a:ext cx="11315700" cy="7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69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69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69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98" name="Google Shape;98;p69"/>
          <p:cNvSpPr txBox="1"/>
          <p:nvPr/>
        </p:nvSpPr>
        <p:spPr>
          <a:xfrm>
            <a:off x="334964" y="3242238"/>
            <a:ext cx="11315700" cy="1143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</a:pPr>
            <a:r>
              <a:rPr lang="nl-BE" sz="4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Klik om de TITEL aan te passen</a:t>
            </a:r>
            <a:endParaRPr sz="4000" b="0" i="0" u="none" strike="noStrike" cap="none">
              <a:solidFill>
                <a:schemeClr val="accent3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Fotolijst-02">
  <p:cSld name="04_Fotolijst-02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70"/>
          <p:cNvSpPr>
            <a:spLocks noGrp="1"/>
          </p:cNvSpPr>
          <p:nvPr>
            <p:ph type="pic" idx="2"/>
          </p:nvPr>
        </p:nvSpPr>
        <p:spPr>
          <a:xfrm>
            <a:off x="208203" y="1697241"/>
            <a:ext cx="3818588" cy="273204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01" name="Google Shape;101;p7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70"/>
          <p:cNvSpPr>
            <a:spLocks noGrp="1"/>
          </p:cNvSpPr>
          <p:nvPr>
            <p:ph type="pic" idx="3"/>
          </p:nvPr>
        </p:nvSpPr>
        <p:spPr>
          <a:xfrm>
            <a:off x="4211491" y="1697241"/>
            <a:ext cx="3818588" cy="273204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103" name="Google Shape;103;p70"/>
          <p:cNvSpPr>
            <a:spLocks noGrp="1"/>
          </p:cNvSpPr>
          <p:nvPr>
            <p:ph type="pic" idx="4"/>
          </p:nvPr>
        </p:nvSpPr>
        <p:spPr>
          <a:xfrm>
            <a:off x="8181325" y="1697241"/>
            <a:ext cx="3818588" cy="273204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04" name="Google Shape;104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606522">
            <a:off x="10594158" y="-1043598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70"/>
          <p:cNvSpPr txBox="1">
            <a:spLocks noGrp="1"/>
          </p:cNvSpPr>
          <p:nvPr>
            <p:ph type="body" idx="1"/>
          </p:nvPr>
        </p:nvSpPr>
        <p:spPr>
          <a:xfrm>
            <a:off x="629941" y="4663466"/>
            <a:ext cx="2975113" cy="33453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70"/>
          <p:cNvSpPr txBox="1">
            <a:spLocks noGrp="1"/>
          </p:cNvSpPr>
          <p:nvPr>
            <p:ph type="body" idx="5"/>
          </p:nvPr>
        </p:nvSpPr>
        <p:spPr>
          <a:xfrm>
            <a:off x="4633229" y="4663466"/>
            <a:ext cx="2975113" cy="334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70"/>
          <p:cNvSpPr txBox="1">
            <a:spLocks noGrp="1"/>
          </p:cNvSpPr>
          <p:nvPr>
            <p:ph type="body" idx="6"/>
          </p:nvPr>
        </p:nvSpPr>
        <p:spPr>
          <a:xfrm>
            <a:off x="8603063" y="4663466"/>
            <a:ext cx="2975113" cy="3345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70"/>
          <p:cNvSpPr txBox="1">
            <a:spLocks noGrp="1"/>
          </p:cNvSpPr>
          <p:nvPr>
            <p:ph type="body" idx="7"/>
          </p:nvPr>
        </p:nvSpPr>
        <p:spPr>
          <a:xfrm>
            <a:off x="1079627" y="5534458"/>
            <a:ext cx="10066493" cy="690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70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0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70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12" name="Google Shape;112;p70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Grote Foto">
  <p:cSld name="04_Grote Foto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1"/>
          <p:cNvSpPr>
            <a:spLocks noGrp="1"/>
          </p:cNvSpPr>
          <p:nvPr>
            <p:ph type="pic" idx="2"/>
          </p:nvPr>
        </p:nvSpPr>
        <p:spPr>
          <a:xfrm>
            <a:off x="-10160" y="0"/>
            <a:ext cx="12202159" cy="523981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15" name="Google Shape;115;p7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-2054357" y="6644185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71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71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71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20" name="Google Shape;120;p71"/>
          <p:cNvSpPr txBox="1"/>
          <p:nvPr/>
        </p:nvSpPr>
        <p:spPr>
          <a:xfrm>
            <a:off x="334964" y="5423737"/>
            <a:ext cx="11531688" cy="62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lnSpcReduction="1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</a:pPr>
            <a:r>
              <a:rPr lang="nl-BE" sz="4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Klik om de TITEL aan te passen</a:t>
            </a:r>
            <a:endParaRPr sz="4000" b="0" i="0" u="none" strike="noStrike" cap="none">
              <a:solidFill>
                <a:schemeClr val="accent3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Tabel">
  <p:cSld name="04_Tabel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7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-3584983" y="6226741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72"/>
          <p:cNvSpPr txBox="1">
            <a:spLocks noGrp="1"/>
          </p:cNvSpPr>
          <p:nvPr>
            <p:ph type="body" idx="1"/>
          </p:nvPr>
        </p:nvSpPr>
        <p:spPr>
          <a:xfrm>
            <a:off x="359595" y="368300"/>
            <a:ext cx="11486507" cy="4861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72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72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72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28" name="Google Shape;128;p72"/>
          <p:cNvSpPr txBox="1"/>
          <p:nvPr/>
        </p:nvSpPr>
        <p:spPr>
          <a:xfrm>
            <a:off x="334964" y="5423737"/>
            <a:ext cx="11531688" cy="62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lnSpcReduction="1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</a:pPr>
            <a:r>
              <a:rPr lang="nl-BE" sz="4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Klik om de TITEL aan te passen</a:t>
            </a:r>
            <a:endParaRPr sz="4000" b="0" i="0" u="none" strike="noStrike" cap="none">
              <a:solidFill>
                <a:schemeClr val="accent3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Fullscreen foto">
  <p:cSld name="04_Fullscreen foto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3"/>
          <p:cNvSpPr>
            <a:spLocks noGrp="1"/>
          </p:cNvSpPr>
          <p:nvPr>
            <p:ph type="pic" idx="2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31" name="Google Shape;131;p7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32" name="Google Shape;132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225909" y="6653004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73"/>
          <p:cNvSpPr txBox="1">
            <a:spLocks noGrp="1"/>
          </p:cNvSpPr>
          <p:nvPr>
            <p:ph type="body" idx="1"/>
          </p:nvPr>
        </p:nvSpPr>
        <p:spPr>
          <a:xfrm>
            <a:off x="344185" y="2332142"/>
            <a:ext cx="11527604" cy="2193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4500"/>
              <a:buFont typeface="Arial"/>
              <a:buNone/>
              <a:defRPr sz="4500" b="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Tekst-02">
  <p:cSld name="01_Tekst-0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981105" y="396480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3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23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Tabel">
  <p:cSld name="01_Tabel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-3584983" y="6226741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9"/>
          <p:cNvSpPr txBox="1">
            <a:spLocks noGrp="1"/>
          </p:cNvSpPr>
          <p:nvPr>
            <p:ph type="body" idx="1"/>
          </p:nvPr>
        </p:nvSpPr>
        <p:spPr>
          <a:xfrm>
            <a:off x="359595" y="368300"/>
            <a:ext cx="11486507" cy="4861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29"/>
          <p:cNvSpPr txBox="1">
            <a:spLocks noGrp="1"/>
          </p:cNvSpPr>
          <p:nvPr>
            <p:ph type="ctrTitle"/>
          </p:nvPr>
        </p:nvSpPr>
        <p:spPr>
          <a:xfrm>
            <a:off x="359595" y="5423737"/>
            <a:ext cx="11486507" cy="62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  <a:defRPr sz="4000" b="0" i="0">
                <a:solidFill>
                  <a:srgbClr val="C4004B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9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9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Tekst-04">
  <p:cSld name="01_Tekst-04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5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65" name="Google Shape;165;p25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Tekst-01">
  <p:cSld name="01_Tekst-01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2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0" name="Google Shape;170;p22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1" name="Google Shape;171;p22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22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2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74" name="Google Shape;174;p22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333">
          <p15:clr>
            <a:srgbClr val="FBAE40"/>
          </p15:clr>
        </p15:guide>
        <p15:guide id="2" pos="21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Tekst-03">
  <p:cSld name="01_Tekst-03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643309">
            <a:off x="5804822" y="5886373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4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9" name="Google Shape;179;p24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0" name="Google Shape;180;p24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24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24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83" name="Google Shape;183;p24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Fotolijst-02">
  <p:cSld name="01_Fotolijst-02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7"/>
          <p:cNvSpPr>
            <a:spLocks noGrp="1"/>
          </p:cNvSpPr>
          <p:nvPr>
            <p:ph type="pic" idx="2"/>
          </p:nvPr>
        </p:nvSpPr>
        <p:spPr>
          <a:xfrm>
            <a:off x="208203" y="1697241"/>
            <a:ext cx="3818588" cy="273204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86" name="Google Shape;186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7"/>
          <p:cNvSpPr>
            <a:spLocks noGrp="1"/>
          </p:cNvSpPr>
          <p:nvPr>
            <p:ph type="pic" idx="3"/>
          </p:nvPr>
        </p:nvSpPr>
        <p:spPr>
          <a:xfrm>
            <a:off x="4211491" y="1697241"/>
            <a:ext cx="3818588" cy="273204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188" name="Google Shape;188;p27"/>
          <p:cNvSpPr>
            <a:spLocks noGrp="1"/>
          </p:cNvSpPr>
          <p:nvPr>
            <p:ph type="pic" idx="4"/>
          </p:nvPr>
        </p:nvSpPr>
        <p:spPr>
          <a:xfrm>
            <a:off x="8181325" y="1697241"/>
            <a:ext cx="3818588" cy="273204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89" name="Google Shape;189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606522">
            <a:off x="10594158" y="-1043598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7"/>
          <p:cNvSpPr txBox="1">
            <a:spLocks noGrp="1"/>
          </p:cNvSpPr>
          <p:nvPr>
            <p:ph type="body" idx="1"/>
          </p:nvPr>
        </p:nvSpPr>
        <p:spPr>
          <a:xfrm>
            <a:off x="629941" y="4663466"/>
            <a:ext cx="2975113" cy="33453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27"/>
          <p:cNvSpPr txBox="1">
            <a:spLocks noGrp="1"/>
          </p:cNvSpPr>
          <p:nvPr>
            <p:ph type="body" idx="5"/>
          </p:nvPr>
        </p:nvSpPr>
        <p:spPr>
          <a:xfrm>
            <a:off x="4633229" y="4663466"/>
            <a:ext cx="2975113" cy="334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2" name="Google Shape;192;p27"/>
          <p:cNvSpPr txBox="1">
            <a:spLocks noGrp="1"/>
          </p:cNvSpPr>
          <p:nvPr>
            <p:ph type="body" idx="6"/>
          </p:nvPr>
        </p:nvSpPr>
        <p:spPr>
          <a:xfrm>
            <a:off x="8603063" y="4663466"/>
            <a:ext cx="2975113" cy="3345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3" name="Google Shape;193;p27"/>
          <p:cNvSpPr txBox="1">
            <a:spLocks noGrp="1"/>
          </p:cNvSpPr>
          <p:nvPr>
            <p:ph type="body" idx="7"/>
          </p:nvPr>
        </p:nvSpPr>
        <p:spPr>
          <a:xfrm>
            <a:off x="1079627" y="5534458"/>
            <a:ext cx="10066493" cy="690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4" name="Google Shape;194;p27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27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27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97" name="Google Shape;197;p27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_Intro-01">
  <p:cSld name="04_Intro-01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9"/>
          <p:cNvSpPr/>
          <p:nvPr/>
        </p:nvSpPr>
        <p:spPr>
          <a:xfrm>
            <a:off x="186297" y="0"/>
            <a:ext cx="6624637" cy="4232713"/>
          </a:xfrm>
          <a:custGeom>
            <a:avLst/>
            <a:gdLst/>
            <a:ahLst/>
            <a:cxnLst/>
            <a:rect l="l" t="t" r="r" b="b"/>
            <a:pathLst>
              <a:path w="6624637" h="4232713" extrusionOk="0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7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28788" y="5695293"/>
            <a:ext cx="2731346" cy="759293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79"/>
          <p:cNvSpPr>
            <a:spLocks noGrp="1"/>
          </p:cNvSpPr>
          <p:nvPr>
            <p:ph type="pic" idx="2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202" name="Google Shape;202;p79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752" cy="1965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03" name="Google Shape;203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914162">
            <a:off x="-3640523" y="565838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79"/>
          <p:cNvSpPr txBox="1">
            <a:spLocks noGrp="1"/>
          </p:cNvSpPr>
          <p:nvPr>
            <p:ph type="body" idx="1"/>
          </p:nvPr>
        </p:nvSpPr>
        <p:spPr>
          <a:xfrm>
            <a:off x="493160" y="2523871"/>
            <a:ext cx="6061075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el en object" type="obj">
  <p:cSld name="OBJECT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cf81292e4f_0_120"/>
          <p:cNvSpPr txBox="1">
            <a:spLocks noGrp="1"/>
          </p:cNvSpPr>
          <p:nvPr>
            <p:ph type="title"/>
          </p:nvPr>
        </p:nvSpPr>
        <p:spPr>
          <a:xfrm>
            <a:off x="816864" y="228600"/>
            <a:ext cx="108711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2200" b="1" i="0" u="none" strike="noStrike" cap="none">
                <a:solidFill>
                  <a:srgbClr val="7B8684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1" i="0" u="none" strike="noStrike" cap="none">
                <a:solidFill>
                  <a:srgbClr val="7B8684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1" i="0" u="none" strike="noStrike" cap="none">
                <a:solidFill>
                  <a:srgbClr val="7B8684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1" i="0" u="none" strike="noStrike" cap="none">
                <a:solidFill>
                  <a:srgbClr val="7B8684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1" i="0" u="none" strike="noStrike" cap="none">
                <a:solidFill>
                  <a:srgbClr val="7B8684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g1cf81292e4f_0_120"/>
          <p:cNvSpPr txBox="1">
            <a:spLocks noGrp="1"/>
          </p:cNvSpPr>
          <p:nvPr>
            <p:ph type="body" idx="1"/>
          </p:nvPr>
        </p:nvSpPr>
        <p:spPr>
          <a:xfrm>
            <a:off x="816864" y="1600200"/>
            <a:ext cx="108711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30200" algn="l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g1cf81292e4f_0_120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09" name="Google Shape;209;g1cf81292e4f_0_120"/>
          <p:cNvSpPr txBox="1">
            <a:spLocks noGrp="1"/>
          </p:cNvSpPr>
          <p:nvPr>
            <p:ph type="ftr" idx="11"/>
          </p:nvPr>
        </p:nvSpPr>
        <p:spPr>
          <a:xfrm>
            <a:off x="812801" y="6248401"/>
            <a:ext cx="7228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10" name="Google Shape;210;g1cf81292e4f_0_120"/>
          <p:cNvSpPr txBox="1">
            <a:spLocks noGrp="1"/>
          </p:cNvSpPr>
          <p:nvPr>
            <p:ph type="sldNum" idx="12"/>
          </p:nvPr>
        </p:nvSpPr>
        <p:spPr>
          <a:xfrm>
            <a:off x="0" y="1271589"/>
            <a:ext cx="7113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0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80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214" name="Google Shape;214;p80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15" name="Google Shape;215;p80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6" name="Google Shape;216;p8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Grote Foto">
  <p:cSld name="01_Grote Foto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8"/>
          <p:cNvSpPr txBox="1">
            <a:spLocks noGrp="1"/>
          </p:cNvSpPr>
          <p:nvPr>
            <p:ph type="ctrTitle"/>
          </p:nvPr>
        </p:nvSpPr>
        <p:spPr>
          <a:xfrm>
            <a:off x="359595" y="5423737"/>
            <a:ext cx="11486507" cy="62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  <a:defRPr sz="4000" b="0" i="0">
                <a:solidFill>
                  <a:srgbClr val="C4004B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28"/>
          <p:cNvSpPr>
            <a:spLocks noGrp="1"/>
          </p:cNvSpPr>
          <p:nvPr>
            <p:ph type="pic" idx="2"/>
          </p:nvPr>
        </p:nvSpPr>
        <p:spPr>
          <a:xfrm>
            <a:off x="-10160" y="0"/>
            <a:ext cx="12202159" cy="523981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20" name="Google Shape;220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-2054357" y="6644185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8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3" name="Google Shape;223;p28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28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Foto &amp; tekst_01">
  <p:cSld name="01_Foto &amp; tekst_0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1"/>
          <p:cNvSpPr>
            <a:spLocks noGrp="1"/>
          </p:cNvSpPr>
          <p:nvPr>
            <p:ph type="pic" idx="2"/>
          </p:nvPr>
        </p:nvSpPr>
        <p:spPr>
          <a:xfrm>
            <a:off x="2" y="1"/>
            <a:ext cx="379253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27" name="Google Shape;227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1"/>
          <p:cNvSpPr txBox="1">
            <a:spLocks noGrp="1"/>
          </p:cNvSpPr>
          <p:nvPr>
            <p:ph type="body" idx="1"/>
          </p:nvPr>
        </p:nvSpPr>
        <p:spPr>
          <a:xfrm>
            <a:off x="4224338" y="1993900"/>
            <a:ext cx="74168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21"/>
          <p:cNvSpPr txBox="1">
            <a:spLocks noGrp="1"/>
          </p:cNvSpPr>
          <p:nvPr>
            <p:ph type="body" idx="3"/>
          </p:nvPr>
        </p:nvSpPr>
        <p:spPr>
          <a:xfrm>
            <a:off x="4224338" y="1268413"/>
            <a:ext cx="7426325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21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21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21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234" name="Google Shape;234;p21"/>
          <p:cNvSpPr txBox="1">
            <a:spLocks noGrp="1"/>
          </p:cNvSpPr>
          <p:nvPr>
            <p:ph type="title"/>
          </p:nvPr>
        </p:nvSpPr>
        <p:spPr>
          <a:xfrm>
            <a:off x="4214811" y="365126"/>
            <a:ext cx="7426325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661">
          <p15:clr>
            <a:srgbClr val="FBAE40"/>
          </p15:clr>
        </p15:guide>
        <p15:guide id="2" pos="7333">
          <p15:clr>
            <a:srgbClr val="FBAE40"/>
          </p15:clr>
        </p15:guide>
        <p15:guide id="3" orient="horz" pos="3816">
          <p15:clr>
            <a:srgbClr val="FBAE40"/>
          </p15:clr>
        </p15:guide>
        <p15:guide id="4" orient="horz" pos="1253">
          <p15:clr>
            <a:srgbClr val="FBAE40"/>
          </p15:clr>
        </p15:guide>
        <p15:guide id="5" orient="horz" pos="799">
          <p15:clr>
            <a:srgbClr val="FBAE40"/>
          </p15:clr>
        </p15:guide>
        <p15:guide id="6" orient="horz" pos="232">
          <p15:clr>
            <a:srgbClr val="FBAE40"/>
          </p15:clr>
        </p15:guide>
        <p15:guide id="7" pos="2389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Fotolijst-01">
  <p:cSld name="01_Fotolijst-01"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6"/>
          <p:cNvSpPr txBox="1">
            <a:spLocks noGrp="1"/>
          </p:cNvSpPr>
          <p:nvPr>
            <p:ph type="ctrTitle"/>
          </p:nvPr>
        </p:nvSpPr>
        <p:spPr>
          <a:xfrm>
            <a:off x="334964" y="3242238"/>
            <a:ext cx="11315700" cy="1141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  <a:defRPr sz="4000" b="0" i="0">
                <a:solidFill>
                  <a:srgbClr val="C4004B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26"/>
          <p:cNvSpPr>
            <a:spLocks noGrp="1"/>
          </p:cNvSpPr>
          <p:nvPr>
            <p:ph type="pic" idx="2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38" name="Google Shape;238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6"/>
          <p:cNvSpPr>
            <a:spLocks noGrp="1"/>
          </p:cNvSpPr>
          <p:nvPr>
            <p:ph type="pic" idx="3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240" name="Google Shape;240;p26"/>
          <p:cNvSpPr>
            <a:spLocks noGrp="1"/>
          </p:cNvSpPr>
          <p:nvPr>
            <p:ph type="pic" idx="4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41" name="Google Shape;24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545109" y="3964807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6"/>
          <p:cNvSpPr txBox="1">
            <a:spLocks noGrp="1"/>
          </p:cNvSpPr>
          <p:nvPr>
            <p:ph type="body" idx="1"/>
          </p:nvPr>
        </p:nvSpPr>
        <p:spPr>
          <a:xfrm>
            <a:off x="334964" y="5105463"/>
            <a:ext cx="11306174" cy="1104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3" name="Google Shape;243;p26"/>
          <p:cNvSpPr txBox="1">
            <a:spLocks noGrp="1"/>
          </p:cNvSpPr>
          <p:nvPr>
            <p:ph type="body" idx="5"/>
          </p:nvPr>
        </p:nvSpPr>
        <p:spPr>
          <a:xfrm>
            <a:off x="334964" y="4385463"/>
            <a:ext cx="11315700" cy="7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4" name="Google Shape;244;p26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5" name="Google Shape;245;p26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26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Fullscreen foto">
  <p:cSld name="01_Fullscreen foto"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0"/>
          <p:cNvSpPr>
            <a:spLocks noGrp="1"/>
          </p:cNvSpPr>
          <p:nvPr>
            <p:ph type="pic" idx="2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49" name="Google Shape;249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250" name="Google Shape;250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225909" y="6653004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0"/>
          <p:cNvSpPr txBox="1">
            <a:spLocks noGrp="1"/>
          </p:cNvSpPr>
          <p:nvPr>
            <p:ph type="body" idx="1"/>
          </p:nvPr>
        </p:nvSpPr>
        <p:spPr>
          <a:xfrm>
            <a:off x="344185" y="2332142"/>
            <a:ext cx="11527604" cy="2193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4004B"/>
              </a:buClr>
              <a:buSzPts val="4500"/>
              <a:buFont typeface="Arial"/>
              <a:buNone/>
              <a:defRPr sz="4500" b="0">
                <a:solidFill>
                  <a:srgbClr val="C4004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Intro-02">
  <p:cSld name="01_Intro-02"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2"/>
          <p:cNvSpPr/>
          <p:nvPr/>
        </p:nvSpPr>
        <p:spPr>
          <a:xfrm>
            <a:off x="3930331" y="-31266"/>
            <a:ext cx="8069582" cy="3006357"/>
          </a:xfrm>
          <a:custGeom>
            <a:avLst/>
            <a:gdLst/>
            <a:ahLst/>
            <a:cxnLst/>
            <a:rect l="l" t="t" r="r" b="b"/>
            <a:pathLst>
              <a:path w="8069582" h="3006357" extrusionOk="0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32"/>
          <p:cNvSpPr txBox="1">
            <a:spLocks noGrp="1"/>
          </p:cNvSpPr>
          <p:nvPr>
            <p:ph type="ctrTitle"/>
          </p:nvPr>
        </p:nvSpPr>
        <p:spPr>
          <a:xfrm>
            <a:off x="4224338" y="547008"/>
            <a:ext cx="7416799" cy="1161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32"/>
          <p:cNvSpPr>
            <a:spLocks noGrp="1"/>
          </p:cNvSpPr>
          <p:nvPr>
            <p:ph type="pic" idx="2"/>
          </p:nvPr>
        </p:nvSpPr>
        <p:spPr>
          <a:xfrm>
            <a:off x="1" y="1"/>
            <a:ext cx="3792537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56" name="Google Shape;256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496212">
            <a:off x="8635611" y="6648148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32"/>
          <p:cNvSpPr/>
          <p:nvPr/>
        </p:nvSpPr>
        <p:spPr>
          <a:xfrm>
            <a:off x="3942188" y="2844617"/>
            <a:ext cx="1161" cy="1637"/>
          </a:xfrm>
          <a:custGeom>
            <a:avLst/>
            <a:gdLst/>
            <a:ahLst/>
            <a:cxnLst/>
            <a:rect l="l" t="t" r="r" b="b"/>
            <a:pathLst>
              <a:path w="1161" h="1637" extrusionOk="0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32"/>
          <p:cNvSpPr txBox="1">
            <a:spLocks noGrp="1"/>
          </p:cNvSpPr>
          <p:nvPr>
            <p:ph type="body" idx="1"/>
          </p:nvPr>
        </p:nvSpPr>
        <p:spPr>
          <a:xfrm>
            <a:off x="4224338" y="3170157"/>
            <a:ext cx="7408862" cy="157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0" name="Google Shape;260;p32"/>
          <p:cNvSpPr txBox="1">
            <a:spLocks noGrp="1"/>
          </p:cNvSpPr>
          <p:nvPr>
            <p:ph type="body" idx="3"/>
          </p:nvPr>
        </p:nvSpPr>
        <p:spPr>
          <a:xfrm>
            <a:off x="4224338" y="1965072"/>
            <a:ext cx="7416800" cy="47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661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  <p15:guide id="5" pos="7333">
          <p15:clr>
            <a:srgbClr val="FBAE40"/>
          </p15:clr>
        </p15:guide>
        <p15:guide id="6" pos="2389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Foto &amp; tekst_02">
  <p:cSld name="01_Foto &amp; tekst_02"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7"/>
          <p:cNvSpPr>
            <a:spLocks noGrp="1"/>
          </p:cNvSpPr>
          <p:nvPr>
            <p:ph type="pic" idx="2"/>
          </p:nvPr>
        </p:nvSpPr>
        <p:spPr>
          <a:xfrm>
            <a:off x="8399464" y="1"/>
            <a:ext cx="379253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63" name="Google Shape;263;p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7"/>
          <p:cNvSpPr txBox="1">
            <a:spLocks noGrp="1"/>
          </p:cNvSpPr>
          <p:nvPr>
            <p:ph type="body" idx="1"/>
          </p:nvPr>
        </p:nvSpPr>
        <p:spPr>
          <a:xfrm>
            <a:off x="342027" y="1993900"/>
            <a:ext cx="7631888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 sz="1800"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body" idx="3"/>
          </p:nvPr>
        </p:nvSpPr>
        <p:spPr>
          <a:xfrm>
            <a:off x="342027" y="1268413"/>
            <a:ext cx="7631888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title"/>
          </p:nvPr>
        </p:nvSpPr>
        <p:spPr>
          <a:xfrm>
            <a:off x="334964" y="365126"/>
            <a:ext cx="7638952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11">
          <p15:clr>
            <a:srgbClr val="FBAE40"/>
          </p15:clr>
        </p15:guide>
        <p15:guide id="2" pos="7333">
          <p15:clr>
            <a:srgbClr val="FBAE40"/>
          </p15:clr>
        </p15:guide>
        <p15:guide id="3" orient="horz" pos="3816">
          <p15:clr>
            <a:srgbClr val="FBAE40"/>
          </p15:clr>
        </p15:guide>
        <p15:guide id="4" orient="horz" pos="1253">
          <p15:clr>
            <a:srgbClr val="FBAE40"/>
          </p15:clr>
        </p15:guide>
        <p15:guide id="5" orient="horz" pos="799">
          <p15:clr>
            <a:srgbClr val="FBAE40"/>
          </p15:clr>
        </p15:guide>
        <p15:guide id="6" orient="horz" pos="232">
          <p15:clr>
            <a:srgbClr val="FBAE40"/>
          </p15:clr>
        </p15:guide>
        <p15:guide id="7" pos="5292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C1B6-3EE4-4145-B3AA-F2899720F30D}" type="datetimeFigureOut">
              <a:rPr lang="nl-BE" smtClean="0"/>
              <a:t>17/05/2023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929A5-E2CF-45BF-A1D3-05DEBF60A9F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9277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Intro-01">
  <p:cSld name="03_Intro-01"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6"/>
          <p:cNvSpPr/>
          <p:nvPr/>
        </p:nvSpPr>
        <p:spPr>
          <a:xfrm>
            <a:off x="186297" y="0"/>
            <a:ext cx="6624637" cy="4232713"/>
          </a:xfrm>
          <a:custGeom>
            <a:avLst/>
            <a:gdLst/>
            <a:ahLst/>
            <a:cxnLst/>
            <a:rect l="l" t="t" r="r" b="b"/>
            <a:pathLst>
              <a:path w="6624637" h="4232713" extrusionOk="0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28788" y="5695293"/>
            <a:ext cx="2731346" cy="759293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36"/>
          <p:cNvSpPr>
            <a:spLocks noGrp="1"/>
          </p:cNvSpPr>
          <p:nvPr>
            <p:ph type="pic" idx="2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281" name="Google Shape;281;p36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752" cy="1965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82" name="Google Shape;282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914162">
            <a:off x="-3640523" y="565838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6"/>
          <p:cNvSpPr txBox="1">
            <a:spLocks noGrp="1"/>
          </p:cNvSpPr>
          <p:nvPr>
            <p:ph type="body" idx="1"/>
          </p:nvPr>
        </p:nvSpPr>
        <p:spPr>
          <a:xfrm>
            <a:off x="493160" y="2523871"/>
            <a:ext cx="6061075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Tekst-02">
  <p:cSld name="03_Tekst-02"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5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981105" y="3964806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54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8" name="Google Shape;288;p54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9" name="Google Shape;289;p54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0" name="Google Shape;290;p54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p54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292" name="Google Shape;292;p54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  <a:defRPr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 en object" type="obj">
  <p:cSld name="OBJEC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1c901ca897b_0_21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5" name="Google Shape;295;g1c901ca897b_0_217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/>
            </a:lvl1pPr>
            <a:lvl2pPr marL="914400" lvl="1" indent="-32004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296" name="Google Shape;296;g1c901ca897b_0_2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7" name="Google Shape;297;g1c901ca897b_0_2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g1c901ca897b_0_2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Intro-02">
  <p:cSld name="03_Intro-02"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50"/>
          <p:cNvSpPr/>
          <p:nvPr/>
        </p:nvSpPr>
        <p:spPr>
          <a:xfrm>
            <a:off x="3930331" y="-31266"/>
            <a:ext cx="8069582" cy="3006357"/>
          </a:xfrm>
          <a:custGeom>
            <a:avLst/>
            <a:gdLst/>
            <a:ahLst/>
            <a:cxnLst/>
            <a:rect l="l" t="t" r="r" b="b"/>
            <a:pathLst>
              <a:path w="8069582" h="3006357" extrusionOk="0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50"/>
          <p:cNvSpPr txBox="1">
            <a:spLocks noGrp="1"/>
          </p:cNvSpPr>
          <p:nvPr>
            <p:ph type="ctrTitle"/>
          </p:nvPr>
        </p:nvSpPr>
        <p:spPr>
          <a:xfrm>
            <a:off x="4224338" y="547008"/>
            <a:ext cx="7416799" cy="1161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0" name="Google Shape;320;p50"/>
          <p:cNvSpPr>
            <a:spLocks noGrp="1"/>
          </p:cNvSpPr>
          <p:nvPr>
            <p:ph type="pic" idx="2"/>
          </p:nvPr>
        </p:nvSpPr>
        <p:spPr>
          <a:xfrm>
            <a:off x="1" y="1"/>
            <a:ext cx="3792537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21" name="Google Shape;321;p5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496212">
            <a:off x="8635611" y="6648148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50"/>
          <p:cNvSpPr/>
          <p:nvPr/>
        </p:nvSpPr>
        <p:spPr>
          <a:xfrm>
            <a:off x="3942188" y="2844617"/>
            <a:ext cx="1161" cy="1637"/>
          </a:xfrm>
          <a:custGeom>
            <a:avLst/>
            <a:gdLst/>
            <a:ahLst/>
            <a:cxnLst/>
            <a:rect l="l" t="t" r="r" b="b"/>
            <a:pathLst>
              <a:path w="1161" h="1637" extrusionOk="0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50"/>
          <p:cNvSpPr txBox="1">
            <a:spLocks noGrp="1"/>
          </p:cNvSpPr>
          <p:nvPr>
            <p:ph type="body" idx="1"/>
          </p:nvPr>
        </p:nvSpPr>
        <p:spPr>
          <a:xfrm>
            <a:off x="4224338" y="3170157"/>
            <a:ext cx="7408862" cy="157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5" name="Google Shape;325;p50"/>
          <p:cNvSpPr txBox="1">
            <a:spLocks noGrp="1"/>
          </p:cNvSpPr>
          <p:nvPr>
            <p:ph type="body" idx="3"/>
          </p:nvPr>
        </p:nvSpPr>
        <p:spPr>
          <a:xfrm>
            <a:off x="4224338" y="1965072"/>
            <a:ext cx="7416800" cy="47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661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  <p15:guide id="5" pos="7333">
          <p15:clr>
            <a:srgbClr val="FBAE40"/>
          </p15:clr>
        </p15:guide>
        <p15:guide id="6" pos="2389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Foto &amp; tekst_01">
  <p:cSld name="03_Foto &amp; tekst_01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51"/>
          <p:cNvSpPr>
            <a:spLocks noGrp="1"/>
          </p:cNvSpPr>
          <p:nvPr>
            <p:ph type="pic" idx="2"/>
          </p:nvPr>
        </p:nvSpPr>
        <p:spPr>
          <a:xfrm>
            <a:off x="2" y="1"/>
            <a:ext cx="379253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28" name="Google Shape;328;p5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51"/>
          <p:cNvSpPr txBox="1">
            <a:spLocks noGrp="1"/>
          </p:cNvSpPr>
          <p:nvPr>
            <p:ph type="body" idx="1"/>
          </p:nvPr>
        </p:nvSpPr>
        <p:spPr>
          <a:xfrm>
            <a:off x="4224338" y="1993900"/>
            <a:ext cx="74168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1" name="Google Shape;331;p51"/>
          <p:cNvSpPr txBox="1">
            <a:spLocks noGrp="1"/>
          </p:cNvSpPr>
          <p:nvPr>
            <p:ph type="body" idx="3"/>
          </p:nvPr>
        </p:nvSpPr>
        <p:spPr>
          <a:xfrm>
            <a:off x="4224338" y="1268413"/>
            <a:ext cx="7426325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2" name="Google Shape;332;p51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3" name="Google Shape;333;p51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4" name="Google Shape;334;p51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35" name="Google Shape;335;p51"/>
          <p:cNvSpPr txBox="1">
            <a:spLocks noGrp="1"/>
          </p:cNvSpPr>
          <p:nvPr>
            <p:ph type="title"/>
          </p:nvPr>
        </p:nvSpPr>
        <p:spPr>
          <a:xfrm>
            <a:off x="4224338" y="365126"/>
            <a:ext cx="7416798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  <a:defRPr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661">
          <p15:clr>
            <a:srgbClr val="FBAE40"/>
          </p15:clr>
        </p15:guide>
        <p15:guide id="2" pos="7333">
          <p15:clr>
            <a:srgbClr val="FBAE40"/>
          </p15:clr>
        </p15:guide>
        <p15:guide id="3" orient="horz" pos="3816">
          <p15:clr>
            <a:srgbClr val="FBAE40"/>
          </p15:clr>
        </p15:guide>
        <p15:guide id="4" orient="horz" pos="1253">
          <p15:clr>
            <a:srgbClr val="FBAE40"/>
          </p15:clr>
        </p15:guide>
        <p15:guide id="5" orient="horz" pos="799">
          <p15:clr>
            <a:srgbClr val="FBAE40"/>
          </p15:clr>
        </p15:guide>
        <p15:guide id="6" orient="horz" pos="232">
          <p15:clr>
            <a:srgbClr val="FBAE40"/>
          </p15:clr>
        </p15:guide>
        <p15:guide id="7" pos="2389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Foto &amp; tekst_02">
  <p:cSld name="03_Foto &amp; tekst_02"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52"/>
          <p:cNvSpPr>
            <a:spLocks noGrp="1"/>
          </p:cNvSpPr>
          <p:nvPr>
            <p:ph type="pic" idx="2"/>
          </p:nvPr>
        </p:nvSpPr>
        <p:spPr>
          <a:xfrm>
            <a:off x="8399464" y="1"/>
            <a:ext cx="379253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38" name="Google Shape;338;p5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337551" y="6641272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52"/>
          <p:cNvSpPr txBox="1">
            <a:spLocks noGrp="1"/>
          </p:cNvSpPr>
          <p:nvPr>
            <p:ph type="body" idx="1"/>
          </p:nvPr>
        </p:nvSpPr>
        <p:spPr>
          <a:xfrm>
            <a:off x="342027" y="1993900"/>
            <a:ext cx="7631888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1" name="Google Shape;341;p52"/>
          <p:cNvSpPr txBox="1">
            <a:spLocks noGrp="1"/>
          </p:cNvSpPr>
          <p:nvPr>
            <p:ph type="body" idx="3"/>
          </p:nvPr>
        </p:nvSpPr>
        <p:spPr>
          <a:xfrm>
            <a:off x="342027" y="1268413"/>
            <a:ext cx="7631888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2" name="Google Shape;342;p52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3" name="Google Shape;343;p52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4" name="Google Shape;344;p52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45" name="Google Shape;345;p52"/>
          <p:cNvSpPr txBox="1">
            <a:spLocks noGrp="1"/>
          </p:cNvSpPr>
          <p:nvPr>
            <p:ph type="title"/>
          </p:nvPr>
        </p:nvSpPr>
        <p:spPr>
          <a:xfrm>
            <a:off x="334964" y="365126"/>
            <a:ext cx="7638952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  <a:defRPr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11">
          <p15:clr>
            <a:srgbClr val="FBAE40"/>
          </p15:clr>
        </p15:guide>
        <p15:guide id="2" pos="7333">
          <p15:clr>
            <a:srgbClr val="FBAE40"/>
          </p15:clr>
        </p15:guide>
        <p15:guide id="3" orient="horz" pos="3816">
          <p15:clr>
            <a:srgbClr val="FBAE40"/>
          </p15:clr>
        </p15:guide>
        <p15:guide id="4" orient="horz" pos="1253">
          <p15:clr>
            <a:srgbClr val="FBAE40"/>
          </p15:clr>
        </p15:guide>
        <p15:guide id="5" orient="horz" pos="799">
          <p15:clr>
            <a:srgbClr val="FBAE40"/>
          </p15:clr>
        </p15:guide>
        <p15:guide id="6" orient="horz" pos="232">
          <p15:clr>
            <a:srgbClr val="FBAE40"/>
          </p15:clr>
        </p15:guide>
        <p15:guide id="7" pos="5292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Tekst-03">
  <p:cSld name="03_Tekst-03"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5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643309">
            <a:off x="5804822" y="5886373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55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06174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0" name="Google Shape;350;p55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1" name="Google Shape;351;p55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2" name="Google Shape;352;p55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3" name="Google Shape;353;p55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54" name="Google Shape;354;p55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  <a:defRPr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Fotolijst-01">
  <p:cSld name="03_Fotolijst-01"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7"/>
          <p:cNvSpPr>
            <a:spLocks noGrp="1"/>
          </p:cNvSpPr>
          <p:nvPr>
            <p:ph type="pic" idx="2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57" name="Google Shape;357;p5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57"/>
          <p:cNvSpPr>
            <a:spLocks noGrp="1"/>
          </p:cNvSpPr>
          <p:nvPr>
            <p:ph type="pic" idx="3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359" name="Google Shape;359;p57"/>
          <p:cNvSpPr>
            <a:spLocks noGrp="1"/>
          </p:cNvSpPr>
          <p:nvPr>
            <p:ph type="pic" idx="4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60" name="Google Shape;360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9545109" y="3964807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p57"/>
          <p:cNvSpPr txBox="1">
            <a:spLocks noGrp="1"/>
          </p:cNvSpPr>
          <p:nvPr>
            <p:ph type="body" idx="1"/>
          </p:nvPr>
        </p:nvSpPr>
        <p:spPr>
          <a:xfrm>
            <a:off x="334964" y="5105463"/>
            <a:ext cx="11306174" cy="1104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2" name="Google Shape;362;p57"/>
          <p:cNvSpPr txBox="1">
            <a:spLocks noGrp="1"/>
          </p:cNvSpPr>
          <p:nvPr>
            <p:ph type="body" idx="5"/>
          </p:nvPr>
        </p:nvSpPr>
        <p:spPr>
          <a:xfrm>
            <a:off x="334964" y="4385463"/>
            <a:ext cx="11315700" cy="7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3" name="Google Shape;363;p57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57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5" name="Google Shape;365;p57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66" name="Google Shape;366;p57"/>
          <p:cNvSpPr txBox="1"/>
          <p:nvPr/>
        </p:nvSpPr>
        <p:spPr>
          <a:xfrm>
            <a:off x="334964" y="3242238"/>
            <a:ext cx="11315700" cy="1143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</a:pPr>
            <a:r>
              <a:rPr lang="nl-BE" sz="40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Klik om de TITEL aan te passen</a:t>
            </a:r>
            <a:endParaRPr sz="4000" b="0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Grote Foto">
  <p:cSld name="03_Grote Foto"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59"/>
          <p:cNvSpPr>
            <a:spLocks noGrp="1"/>
          </p:cNvSpPr>
          <p:nvPr>
            <p:ph type="pic" idx="2"/>
          </p:nvPr>
        </p:nvSpPr>
        <p:spPr>
          <a:xfrm>
            <a:off x="-10160" y="0"/>
            <a:ext cx="12202159" cy="523981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69" name="Google Shape;369;p5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-2054357" y="6644185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Google Shape;371;p59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2" name="Google Shape;372;p59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3" name="Google Shape;373;p59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74" name="Google Shape;374;p59"/>
          <p:cNvSpPr txBox="1"/>
          <p:nvPr/>
        </p:nvSpPr>
        <p:spPr>
          <a:xfrm>
            <a:off x="334964" y="5423737"/>
            <a:ext cx="11531688" cy="62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lnSpcReduction="1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</a:pPr>
            <a:r>
              <a:rPr lang="nl-BE" sz="40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Klik om de TITEL aan te passen</a:t>
            </a:r>
            <a:endParaRPr sz="4000" b="0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Tabel">
  <p:cSld name="03_Tabel"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6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-3584983" y="6226741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60"/>
          <p:cNvSpPr txBox="1">
            <a:spLocks noGrp="1"/>
          </p:cNvSpPr>
          <p:nvPr>
            <p:ph type="body" idx="1"/>
          </p:nvPr>
        </p:nvSpPr>
        <p:spPr>
          <a:xfrm>
            <a:off x="359595" y="368300"/>
            <a:ext cx="11486507" cy="4861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>
                <a:solidFill>
                  <a:schemeClr val="accent6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>
                <a:solidFill>
                  <a:schemeClr val="accent6"/>
                </a:solidFill>
              </a:defRPr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9" name="Google Shape;379;p60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0" name="Google Shape;380;p60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1" name="Google Shape;381;p60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382" name="Google Shape;382;p60"/>
          <p:cNvSpPr txBox="1"/>
          <p:nvPr/>
        </p:nvSpPr>
        <p:spPr>
          <a:xfrm>
            <a:off x="334964" y="5423737"/>
            <a:ext cx="11531688" cy="62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lnSpcReduction="1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</a:pPr>
            <a:r>
              <a:rPr lang="nl-BE" sz="40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Klik om de TITEL aan te passen</a:t>
            </a:r>
            <a:endParaRPr sz="4000" b="0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_Fullscreen foto">
  <p:cSld name="03_Fullscreen foto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61"/>
          <p:cNvSpPr>
            <a:spLocks noGrp="1"/>
          </p:cNvSpPr>
          <p:nvPr>
            <p:ph type="pic" idx="2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85" name="Google Shape;385;p6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40142" y="6049027"/>
            <a:ext cx="859771" cy="6252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386" name="Google Shape;386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086079">
            <a:off x="6225909" y="6653004"/>
            <a:ext cx="4889334" cy="1835995"/>
          </a:xfrm>
          <a:prstGeom prst="rect">
            <a:avLst/>
          </a:prstGeom>
          <a:noFill/>
          <a:ln>
            <a:noFill/>
          </a:ln>
        </p:spPr>
      </p:pic>
      <p:sp>
        <p:nvSpPr>
          <p:cNvPr id="387" name="Google Shape;387;p61"/>
          <p:cNvSpPr txBox="1">
            <a:spLocks noGrp="1"/>
          </p:cNvSpPr>
          <p:nvPr>
            <p:ph type="body" idx="1"/>
          </p:nvPr>
        </p:nvSpPr>
        <p:spPr>
          <a:xfrm>
            <a:off x="344185" y="2332142"/>
            <a:ext cx="11527604" cy="2193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4500"/>
              <a:buFont typeface="Arial"/>
              <a:buNone/>
              <a:defRPr sz="4500" b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Arial"/>
              <a:buNone/>
              <a:defRPr sz="4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  <a:defRPr sz="4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6" name="Google Shape;136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7" name="Google Shape;137;p20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8" name="Google Shape;138;p20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92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Font typeface="Arial"/>
              <a:buNone/>
              <a:defRPr sz="40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3" name="Google Shape;273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4" name="Google Shape;274;p35"/>
          <p:cNvSpPr txBox="1">
            <a:spLocks noGrp="1"/>
          </p:cNvSpPr>
          <p:nvPr>
            <p:ph type="dt" idx="10"/>
          </p:nvPr>
        </p:nvSpPr>
        <p:spPr>
          <a:xfrm>
            <a:off x="4656000" y="6235753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5" name="Google Shape;275;p35"/>
          <p:cNvSpPr txBox="1">
            <a:spLocks noGrp="1"/>
          </p:cNvSpPr>
          <p:nvPr>
            <p:ph type="sldNum" idx="12"/>
          </p:nvPr>
        </p:nvSpPr>
        <p:spPr>
          <a:xfrm>
            <a:off x="4656000" y="6602925"/>
            <a:ext cx="288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BE"/>
              <a:t>‹nr.›</a:t>
            </a:fld>
            <a:endParaRPr/>
          </a:p>
        </p:txBody>
      </p:sp>
      <p:sp>
        <p:nvSpPr>
          <p:cNvPr id="276" name="Google Shape;276;p35"/>
          <p:cNvSpPr txBox="1">
            <a:spLocks noGrp="1"/>
          </p:cNvSpPr>
          <p:nvPr>
            <p:ph type="ftr" idx="11"/>
          </p:nvPr>
        </p:nvSpPr>
        <p:spPr>
          <a:xfrm>
            <a:off x="4116000" y="6419339"/>
            <a:ext cx="39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henasyntax.org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oguide-toolkit.eu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rallelhistories.org.uk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6.png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1.png"/><Relationship Id="rId5" Type="http://schemas.openxmlformats.org/officeDocument/2006/relationships/image" Target="../media/image6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4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47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752" cy="1965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nl-BE"/>
              <a:t>Presentatie GOK-netwerk</a:t>
            </a:r>
            <a:br>
              <a:rPr lang="nl-BE"/>
            </a:br>
            <a:br>
              <a:rPr lang="nl-BE"/>
            </a:br>
            <a:r>
              <a:rPr lang="nl-BE"/>
              <a:t> </a:t>
            </a:r>
            <a:endParaRPr/>
          </a:p>
        </p:txBody>
      </p:sp>
      <p:sp>
        <p:nvSpPr>
          <p:cNvPr id="393" name="Google Shape;393;p1"/>
          <p:cNvSpPr txBox="1">
            <a:spLocks noGrp="1"/>
          </p:cNvSpPr>
          <p:nvPr>
            <p:ph type="body" idx="1"/>
          </p:nvPr>
        </p:nvSpPr>
        <p:spPr>
          <a:xfrm>
            <a:off x="493150" y="2523875"/>
            <a:ext cx="6061200" cy="12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nl-BE" sz="3600">
                <a:latin typeface="Arial"/>
                <a:ea typeface="Arial"/>
                <a:cs typeface="Arial"/>
                <a:sym typeface="Arial"/>
              </a:rPr>
              <a:t>4 mei 2023 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1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0774" y="5353167"/>
            <a:ext cx="3411906" cy="1139707"/>
          </a:xfrm>
          <a:prstGeom prst="rect">
            <a:avLst/>
          </a:prstGeom>
          <a:noFill/>
          <a:ln>
            <a:noFill/>
          </a:ln>
        </p:spPr>
      </p:pic>
      <p:sp>
        <p:nvSpPr>
          <p:cNvPr id="395" name="Google Shape;395;p1"/>
          <p:cNvSpPr>
            <a:spLocks noGrp="1"/>
          </p:cNvSpPr>
          <p:nvPr>
            <p:ph type="pic" idx="2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396" name="Google Shape;396;p1"/>
          <p:cNvPicPr preferRelativeResize="0"/>
          <p:nvPr/>
        </p:nvPicPr>
        <p:blipFill rotWithShape="1">
          <a:blip r:embed="rId4">
            <a:alphaModFix/>
          </a:blip>
          <a:srcRect t="776" b="787"/>
          <a:stretch/>
        </p:blipFill>
        <p:spPr>
          <a:xfrm>
            <a:off x="6959601" y="0"/>
            <a:ext cx="5328292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"/>
          <p:cNvSpPr txBox="1">
            <a:spLocks noGrp="1"/>
          </p:cNvSpPr>
          <p:nvPr>
            <p:ph type="body" idx="1"/>
          </p:nvPr>
        </p:nvSpPr>
        <p:spPr>
          <a:xfrm>
            <a:off x="997050" y="2522600"/>
            <a:ext cx="10629000" cy="364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Arial"/>
              <a:buNone/>
            </a:pP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4572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AutoNum type="arabicPeriod"/>
            </a:pPr>
            <a:r>
              <a:rPr lang="nl-BE" sz="2000"/>
              <a:t>Profiel van onze leerlingen </a:t>
            </a:r>
            <a:endParaRPr/>
          </a:p>
          <a:p>
            <a:pPr marL="4572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AutoNum type="arabicPeriod"/>
            </a:pPr>
            <a:r>
              <a:rPr lang="nl-BE" sz="2000"/>
              <a:t>Beleidsvisie Pijler 1</a:t>
            </a:r>
            <a:r>
              <a:rPr lang="nl-BE" i="1"/>
              <a:t> </a:t>
            </a:r>
            <a:r>
              <a:rPr lang="nl-BE" sz="2000"/>
              <a:t>: Samen leren samenleven  </a:t>
            </a:r>
            <a:endParaRPr/>
          </a:p>
          <a:p>
            <a:pPr marL="4572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AutoNum type="arabicPeriod"/>
            </a:pPr>
            <a:r>
              <a:rPr lang="nl-BE" sz="2000"/>
              <a:t>GOK Prioritaire thema’s 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nl-BE" sz="2000"/>
              <a:t>brede basiszorg 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nl-BE" sz="2000"/>
              <a:t>Talenbeleid 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nl-BE" sz="2000"/>
              <a:t>Ouderparticipatie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Arial"/>
              <a:buNone/>
            </a:pPr>
            <a:endParaRPr/>
          </a:p>
        </p:txBody>
      </p:sp>
      <p:sp>
        <p:nvSpPr>
          <p:cNvPr id="402" name="Google Shape;402;p5"/>
          <p:cNvSpPr txBox="1">
            <a:spLocks noGrp="1"/>
          </p:cNvSpPr>
          <p:nvPr>
            <p:ph type="body" idx="2"/>
          </p:nvPr>
        </p:nvSpPr>
        <p:spPr>
          <a:xfrm>
            <a:off x="1006575" y="1797125"/>
            <a:ext cx="10629000" cy="7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</a:pPr>
            <a:r>
              <a:rPr lang="nl-BE"/>
              <a:t>Gelijke Onderwijs Kansen - GOK</a:t>
            </a:r>
            <a:endParaRPr/>
          </a:p>
        </p:txBody>
      </p:sp>
      <p:sp>
        <p:nvSpPr>
          <p:cNvPr id="403" name="Google Shape;403;p5"/>
          <p:cNvSpPr txBox="1">
            <a:spLocks noGrp="1"/>
          </p:cNvSpPr>
          <p:nvPr>
            <p:ph type="title"/>
          </p:nvPr>
        </p:nvSpPr>
        <p:spPr>
          <a:xfrm>
            <a:off x="996976" y="893825"/>
            <a:ext cx="10629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dirty="0" err="1"/>
              <a:t>Outline</a:t>
            </a:r>
            <a:endParaRPr dirty="0"/>
          </a:p>
        </p:txBody>
      </p:sp>
      <p:pic>
        <p:nvPicPr>
          <p:cNvPr id="404" name="Google Shape;404;p5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1c1553b25b5_0_26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800" cy="19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/>
              <a:t>Wie zijn onze leerlingen?</a:t>
            </a:r>
            <a:endParaRPr/>
          </a:p>
        </p:txBody>
      </p:sp>
      <p:sp>
        <p:nvSpPr>
          <p:cNvPr id="410" name="Google Shape;410;g1c1553b25b5_0_26"/>
          <p:cNvSpPr txBox="1">
            <a:spLocks noGrp="1"/>
          </p:cNvSpPr>
          <p:nvPr>
            <p:ph type="body" idx="1"/>
          </p:nvPr>
        </p:nvSpPr>
        <p:spPr>
          <a:xfrm>
            <a:off x="493150" y="2182675"/>
            <a:ext cx="6061200" cy="14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nl-BE"/>
              <a:t>Meten om te weten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/>
              <a:t>Statistische analyse obv Smartschool Analytics 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/>
              <a:t>en Mijn Onderwijs</a:t>
            </a:r>
            <a:endParaRPr/>
          </a:p>
        </p:txBody>
      </p:sp>
      <p:pic>
        <p:nvPicPr>
          <p:cNvPr id="411" name="Google Shape;411;g1c1553b25b5_0_26" descr="Lightbox image placeholder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7386" t="940" r="4960" b="-940"/>
          <a:stretch/>
        </p:blipFill>
        <p:spPr>
          <a:xfrm>
            <a:off x="6896750" y="0"/>
            <a:ext cx="52261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g1c1553b25b5_0_26"/>
          <p:cNvSpPr txBox="1">
            <a:spLocks noGrp="1"/>
          </p:cNvSpPr>
          <p:nvPr>
            <p:ph type="body" idx="1"/>
          </p:nvPr>
        </p:nvSpPr>
        <p:spPr>
          <a:xfrm>
            <a:off x="800750" y="4546175"/>
            <a:ext cx="5928000" cy="16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>
              <a:solidFill>
                <a:schemeClr val="dk1"/>
              </a:solidFill>
            </a:endParaRPr>
          </a:p>
          <a:p>
            <a:pPr marL="457200" lvl="0" indent="-330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Arial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3" name="Google Shape;413;g1c1553b25b5_0_26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12"/>
          <p:cNvSpPr txBox="1">
            <a:spLocks noGrp="1"/>
          </p:cNvSpPr>
          <p:nvPr>
            <p:ph type="ctrTitle"/>
          </p:nvPr>
        </p:nvSpPr>
        <p:spPr>
          <a:xfrm>
            <a:off x="639750" y="270297"/>
            <a:ext cx="11486400" cy="7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Leerlingenaantallen: evolutie</a:t>
            </a:r>
            <a:endParaRPr sz="3000"/>
          </a:p>
        </p:txBody>
      </p:sp>
      <p:pic>
        <p:nvPicPr>
          <p:cNvPr id="419" name="Google Shape;419;p12" title="Diagra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6816" y="1164125"/>
            <a:ext cx="9098372" cy="4900474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12"/>
          <p:cNvSpPr txBox="1"/>
          <p:nvPr/>
        </p:nvSpPr>
        <p:spPr>
          <a:xfrm>
            <a:off x="8640975" y="5749650"/>
            <a:ext cx="218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Smartschool Analytics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1" name="Google Shape;421;p12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"/>
          <p:cNvSpPr txBox="1">
            <a:spLocks noGrp="1"/>
          </p:cNvSpPr>
          <p:nvPr>
            <p:ph type="ctrTitle"/>
          </p:nvPr>
        </p:nvSpPr>
        <p:spPr>
          <a:xfrm>
            <a:off x="639750" y="270297"/>
            <a:ext cx="11486400" cy="7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Nationaliteit leerlingen</a:t>
            </a:r>
            <a:endParaRPr sz="3000"/>
          </a:p>
        </p:txBody>
      </p:sp>
      <p:pic>
        <p:nvPicPr>
          <p:cNvPr id="427" name="Google Shape;427;p2" title="Diagra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2600" y="1233275"/>
            <a:ext cx="10338876" cy="5180499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"/>
          <p:cNvSpPr txBox="1"/>
          <p:nvPr/>
        </p:nvSpPr>
        <p:spPr>
          <a:xfrm>
            <a:off x="9466875" y="6413775"/>
            <a:ext cx="218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Smartschool Analytics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2"/>
          <p:cNvSpPr txBox="1"/>
          <p:nvPr/>
        </p:nvSpPr>
        <p:spPr>
          <a:xfrm>
            <a:off x="8665925" y="2126375"/>
            <a:ext cx="1862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+/- 57 verschillende nationaliteiten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0" name="Google Shape;430;p2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7"/>
          <p:cNvSpPr txBox="1">
            <a:spLocks noGrp="1"/>
          </p:cNvSpPr>
          <p:nvPr>
            <p:ph type="title"/>
          </p:nvPr>
        </p:nvSpPr>
        <p:spPr>
          <a:xfrm>
            <a:off x="334975" y="365125"/>
            <a:ext cx="11433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 sz="3000">
                <a:solidFill>
                  <a:srgbClr val="C4004B"/>
                </a:solidFill>
              </a:rPr>
              <a:t>Levensbeschouwingen op school: evolutie</a:t>
            </a:r>
            <a:endParaRPr sz="3000">
              <a:solidFill>
                <a:srgbClr val="C4004B"/>
              </a:solidFill>
            </a:endParaRPr>
          </a:p>
        </p:txBody>
      </p:sp>
      <p:pic>
        <p:nvPicPr>
          <p:cNvPr id="445" name="Google Shape;445;p7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6" name="Google Shape;446;p7" title="Diagram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688" y="1348375"/>
            <a:ext cx="11615575" cy="52919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8"/>
          <p:cNvSpPr txBox="1">
            <a:spLocks noGrp="1"/>
          </p:cNvSpPr>
          <p:nvPr>
            <p:ph type="ctrTitle"/>
          </p:nvPr>
        </p:nvSpPr>
        <p:spPr>
          <a:xfrm>
            <a:off x="639745" y="270312"/>
            <a:ext cx="11486400" cy="6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Woonplaats leerlingen in stad Antwerpen</a:t>
            </a:r>
            <a:endParaRPr sz="3000"/>
          </a:p>
        </p:txBody>
      </p:sp>
      <p:pic>
        <p:nvPicPr>
          <p:cNvPr id="452" name="Google Shape;452;p8" title="Diagra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9650" y="1063012"/>
            <a:ext cx="10032704" cy="565768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53" name="Google Shape;453;p8"/>
          <p:cNvGraphicFramePr/>
          <p:nvPr/>
        </p:nvGraphicFramePr>
        <p:xfrm>
          <a:off x="10838375" y="843813"/>
          <a:ext cx="1024325" cy="347980"/>
        </p:xfrm>
        <a:graphic>
          <a:graphicData uri="http://schemas.openxmlformats.org/drawingml/2006/table">
            <a:tbl>
              <a:tblPr>
                <a:noFill/>
                <a:tableStyleId>{03D75250-894A-479D-B64C-FC0D31858F94}</a:tableStyleId>
              </a:tblPr>
              <a:tblGrid>
                <a:gridCol w="102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200"/>
                        <a:buFont typeface="Arial"/>
                        <a:buNone/>
                      </a:pPr>
                      <a:r>
                        <a:rPr lang="nl-BE" sz="2200" u="none" strike="noStrike" cap="non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91,75 %</a:t>
                      </a:r>
                      <a:endParaRPr sz="2200" u="none" strike="noStrike" cap="non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54" name="Google Shape;454;p8"/>
          <p:cNvSpPr txBox="1"/>
          <p:nvPr/>
        </p:nvSpPr>
        <p:spPr>
          <a:xfrm>
            <a:off x="8929550" y="6351400"/>
            <a:ext cx="218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Smartschool Analytics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8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1ca43f5bb8a_0_15"/>
          <p:cNvSpPr txBox="1">
            <a:spLocks noGrp="1"/>
          </p:cNvSpPr>
          <p:nvPr>
            <p:ph type="ctrTitle"/>
          </p:nvPr>
        </p:nvSpPr>
        <p:spPr>
          <a:xfrm>
            <a:off x="639750" y="270300"/>
            <a:ext cx="11001300" cy="12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Indicatorleerlingen op onze school </a:t>
            </a:r>
            <a:endParaRPr sz="3000"/>
          </a:p>
        </p:txBody>
      </p:sp>
      <p:sp>
        <p:nvSpPr>
          <p:cNvPr id="461" name="Google Shape;461;g1ca43f5bb8a_0_15"/>
          <p:cNvSpPr txBox="1">
            <a:spLocks noGrp="1"/>
          </p:cNvSpPr>
          <p:nvPr>
            <p:ph type="body" idx="4294967295"/>
          </p:nvPr>
        </p:nvSpPr>
        <p:spPr>
          <a:xfrm>
            <a:off x="639750" y="1268425"/>
            <a:ext cx="11301600" cy="10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800"/>
              <a:buFont typeface="Arial"/>
              <a:buNone/>
            </a:pPr>
            <a:r>
              <a:rPr lang="nl-BE" sz="2400">
                <a:solidFill>
                  <a:schemeClr val="accent3"/>
                </a:solidFill>
              </a:rPr>
              <a:t>Vertaalt zich in extra leraar-uren gelijke onderwijskansen</a:t>
            </a:r>
            <a:endParaRPr sz="2400">
              <a:solidFill>
                <a:schemeClr val="accent3"/>
              </a:solidFill>
            </a:endParaRPr>
          </a:p>
        </p:txBody>
      </p:sp>
      <p:graphicFrame>
        <p:nvGraphicFramePr>
          <p:cNvPr id="462" name="Google Shape;462;g1ca43f5bb8a_0_15"/>
          <p:cNvGraphicFramePr/>
          <p:nvPr/>
        </p:nvGraphicFramePr>
        <p:xfrm>
          <a:off x="419300" y="2627850"/>
          <a:ext cx="5429975" cy="2596746"/>
        </p:xfrm>
        <a:graphic>
          <a:graphicData uri="http://schemas.openxmlformats.org/drawingml/2006/table">
            <a:tbl>
              <a:tblPr>
                <a:noFill/>
                <a:tableStyleId>{1350CD34-613A-4B8C-85A8-4566B7674A66}</a:tableStyleId>
              </a:tblPr>
              <a:tblGrid>
                <a:gridCol w="2436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vorige cyclus (2018-2021)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eerste graad 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+ OKAN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tweede + derde graad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Totaal aantal leerlingen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238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316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-BE" sz="1600" u="none" strike="noStrike" cap="none">
                          <a:solidFill>
                            <a:schemeClr val="dk1"/>
                          </a:solidFill>
                        </a:rPr>
                        <a:t>Aantal GOK-leerlingen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184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241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Concentratiegraad*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77.3%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76.4%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uren GOK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68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37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63" name="Google Shape;463;g1ca43f5bb8a_0_15"/>
          <p:cNvGraphicFramePr/>
          <p:nvPr/>
        </p:nvGraphicFramePr>
        <p:xfrm>
          <a:off x="6211050" y="2627850"/>
          <a:ext cx="5429975" cy="2596746"/>
        </p:xfrm>
        <a:graphic>
          <a:graphicData uri="http://schemas.openxmlformats.org/drawingml/2006/table">
            <a:tbl>
              <a:tblPr>
                <a:noFill/>
                <a:tableStyleId>{1350CD34-613A-4B8C-85A8-4566B7674A66}</a:tableStyleId>
              </a:tblPr>
              <a:tblGrid>
                <a:gridCol w="251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huidige cyclus (2022-2023)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eerste graad 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+ OKAN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>
                          <a:solidFill>
                            <a:schemeClr val="lt1"/>
                          </a:solidFill>
                        </a:rPr>
                        <a:t>tweede + derde graad</a:t>
                      </a:r>
                      <a:endParaRPr sz="16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Totaal aantal leerlingen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259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349</a:t>
                      </a:r>
                      <a:endParaRPr sz="1600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/>
                        <a:t>Aantal GOK-leerlingen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/>
                        <a:t>193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/>
                        <a:t>296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Concentratiegraad*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74.6%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u="none" strike="noStrike" cap="none"/>
                        <a:t>75.1%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/>
                        <a:t>uren GOK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/>
                        <a:t>72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nl-BE" sz="1600" b="1" u="none" strike="noStrike" cap="none"/>
                        <a:t>46</a:t>
                      </a:r>
                      <a:endParaRPr sz="1600" b="1" u="none" strike="noStrike" cap="none"/>
                    </a:p>
                  </a:txBody>
                  <a:tcPr marL="28575" marR="28575" marT="91425" marB="91425" anchor="ctr">
                    <a:lnL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274E1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4" name="Google Shape;464;g1ca43f5bb8a_0_15"/>
          <p:cNvSpPr txBox="1"/>
          <p:nvPr/>
        </p:nvSpPr>
        <p:spPr>
          <a:xfrm>
            <a:off x="8902625" y="5510675"/>
            <a:ext cx="2738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AGODI - Mijn Onderwijs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g1ca43f5bb8a_0_15"/>
          <p:cNvSpPr txBox="1"/>
          <p:nvPr/>
        </p:nvSpPr>
        <p:spPr>
          <a:xfrm>
            <a:off x="419300" y="5371150"/>
            <a:ext cx="6028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*leerlingen tweede+derde graad wegen minder door</a:t>
            </a:r>
            <a:endParaRPr sz="14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6" name="Google Shape;466;g1ca43f5bb8a_0_15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g1cf81292e4f_2_0"/>
          <p:cNvSpPr txBox="1">
            <a:spLocks noGrp="1"/>
          </p:cNvSpPr>
          <p:nvPr>
            <p:ph type="ctrTitle"/>
          </p:nvPr>
        </p:nvSpPr>
        <p:spPr>
          <a:xfrm>
            <a:off x="639750" y="270300"/>
            <a:ext cx="11001300" cy="12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Indicatorleerlingen op onze school </a:t>
            </a:r>
            <a:endParaRPr sz="3000"/>
          </a:p>
        </p:txBody>
      </p:sp>
      <p:sp>
        <p:nvSpPr>
          <p:cNvPr id="472" name="Google Shape;472;g1cf81292e4f_2_0"/>
          <p:cNvSpPr txBox="1">
            <a:spLocks noGrp="1"/>
          </p:cNvSpPr>
          <p:nvPr>
            <p:ph type="body" idx="4294967295"/>
          </p:nvPr>
        </p:nvSpPr>
        <p:spPr>
          <a:xfrm>
            <a:off x="639750" y="1268425"/>
            <a:ext cx="11301600" cy="10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800"/>
              <a:buFont typeface="Arial"/>
              <a:buNone/>
            </a:pPr>
            <a:r>
              <a:rPr lang="nl-BE" sz="2400" dirty="0">
                <a:solidFill>
                  <a:schemeClr val="accent3"/>
                </a:solidFill>
              </a:rPr>
              <a:t>Vertaalt zich in ‘gekleurde middelen’. </a:t>
            </a:r>
            <a:endParaRPr sz="2400" dirty="0">
              <a:solidFill>
                <a:schemeClr val="accent3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800"/>
              <a:buFont typeface="Arial"/>
              <a:buNone/>
            </a:pPr>
            <a:endParaRPr sz="2400" dirty="0">
              <a:solidFill>
                <a:schemeClr val="accent3"/>
              </a:solidFill>
            </a:endParaRPr>
          </a:p>
        </p:txBody>
      </p:sp>
      <p:sp>
        <p:nvSpPr>
          <p:cNvPr id="473" name="Google Shape;473;g1cf81292e4f_2_0"/>
          <p:cNvSpPr txBox="1"/>
          <p:nvPr/>
        </p:nvSpPr>
        <p:spPr>
          <a:xfrm>
            <a:off x="8902625" y="5510675"/>
            <a:ext cx="2738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g1cf81292e4f_2_0"/>
          <p:cNvSpPr txBox="1"/>
          <p:nvPr/>
        </p:nvSpPr>
        <p:spPr>
          <a:xfrm>
            <a:off x="419300" y="5371150"/>
            <a:ext cx="6028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5" name="Google Shape;475;g1cf81292e4f_2_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g1cf81292e4f_2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8950" y="2368525"/>
            <a:ext cx="5404291" cy="324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g1cf81292e4f_2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04325" y="2342575"/>
            <a:ext cx="5447550" cy="326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1c072c09e80_0_28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Indicatorleerlingen : OKI</a:t>
            </a:r>
            <a:endParaRPr sz="3000"/>
          </a:p>
        </p:txBody>
      </p:sp>
      <p:pic>
        <p:nvPicPr>
          <p:cNvPr id="483" name="Google Shape;483;g1c072c09e80_0_28" title="Diagram"/>
          <p:cNvPicPr preferRelativeResize="0"/>
          <p:nvPr/>
        </p:nvPicPr>
        <p:blipFill rotWithShape="1">
          <a:blip r:embed="rId3">
            <a:alphaModFix/>
          </a:blip>
          <a:srcRect b="11878"/>
          <a:stretch/>
        </p:blipFill>
        <p:spPr>
          <a:xfrm>
            <a:off x="1081088" y="1883239"/>
            <a:ext cx="10029825" cy="4079225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g1c072c09e80_0_28"/>
          <p:cNvSpPr txBox="1"/>
          <p:nvPr/>
        </p:nvSpPr>
        <p:spPr>
          <a:xfrm>
            <a:off x="152400" y="1524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g1c072c09e80_0_28"/>
          <p:cNvSpPr txBox="1">
            <a:spLocks noGrp="1"/>
          </p:cNvSpPr>
          <p:nvPr>
            <p:ph type="body" idx="2"/>
          </p:nvPr>
        </p:nvSpPr>
        <p:spPr>
          <a:xfrm>
            <a:off x="1081100" y="957225"/>
            <a:ext cx="10356000" cy="7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nl-BE"/>
              <a:t>Onderwijs Kansarmoede Indicator (OKI) </a:t>
            </a:r>
            <a:endParaRPr/>
          </a:p>
        </p:txBody>
      </p:sp>
      <p:sp>
        <p:nvSpPr>
          <p:cNvPr id="486" name="Google Shape;486;g1c072c09e80_0_28"/>
          <p:cNvSpPr txBox="1"/>
          <p:nvPr/>
        </p:nvSpPr>
        <p:spPr>
          <a:xfrm>
            <a:off x="7388200" y="1129550"/>
            <a:ext cx="4391400" cy="1046700"/>
          </a:xfrm>
          <a:prstGeom prst="rect">
            <a:avLst/>
          </a:prstGeom>
          <a:solidFill>
            <a:srgbClr val="D6E09A"/>
          </a:solidFill>
          <a:ln w="9525" cap="flat" cmpd="sng">
            <a:solidFill>
              <a:srgbClr val="9BBB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OKI = cijfer tussen 0 en 4 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 aantal indicatoren waaraan de leerlingen voldoen, opgeteld voor alle leerlingen, en vervolgens gedeeld door het totaal aantal leerlingen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87" name="Google Shape;487;g1c072c09e80_0_28"/>
          <p:cNvGrpSpPr/>
          <p:nvPr/>
        </p:nvGrpSpPr>
        <p:grpSpPr>
          <a:xfrm>
            <a:off x="6498115" y="3232028"/>
            <a:ext cx="5281378" cy="2715372"/>
            <a:chOff x="2508709" y="3931878"/>
            <a:chExt cx="8510116" cy="2715372"/>
          </a:xfrm>
        </p:grpSpPr>
        <p:sp>
          <p:nvSpPr>
            <p:cNvPr id="488" name="Google Shape;488;g1c072c09e80_0_28"/>
            <p:cNvSpPr txBox="1"/>
            <p:nvPr/>
          </p:nvSpPr>
          <p:spPr>
            <a:xfrm>
              <a:off x="4091525" y="6031650"/>
              <a:ext cx="6927300" cy="615600"/>
            </a:xfrm>
            <a:prstGeom prst="rect">
              <a:avLst/>
            </a:prstGeom>
            <a:solidFill>
              <a:srgbClr val="D6E09A"/>
            </a:solidFill>
            <a:ln w="9525" cap="flat" cmpd="sng">
              <a:solidFill>
                <a:srgbClr val="9BBB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nl-BE" sz="14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OKI 2,99 = onze leerlingen voldoen gemiddeld aan bijna 3 van de 4 indicatoren</a:t>
              </a:r>
              <a:endParaRPr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g1c072c09e80_0_28"/>
            <p:cNvSpPr/>
            <p:nvPr/>
          </p:nvSpPr>
          <p:spPr>
            <a:xfrm rot="-1752984">
              <a:off x="3112925" y="3896454"/>
              <a:ext cx="536560" cy="2615587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D6E09A"/>
            </a:solidFill>
            <a:ln w="9525" cap="flat" cmpd="sng">
              <a:solidFill>
                <a:srgbClr val="9BBB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90" name="Google Shape;490;g1c072c09e80_0_28"/>
          <p:cNvSpPr txBox="1"/>
          <p:nvPr/>
        </p:nvSpPr>
        <p:spPr>
          <a:xfrm>
            <a:off x="5004600" y="6078950"/>
            <a:ext cx="218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Mijn Onderwijs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1" name="Google Shape;491;g1c072c09e80_0_28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c072c09e80_0_23"/>
          <p:cNvSpPr txBox="1">
            <a:spLocks noGrp="1"/>
          </p:cNvSpPr>
          <p:nvPr>
            <p:ph type="ctrTitle"/>
          </p:nvPr>
        </p:nvSpPr>
        <p:spPr>
          <a:xfrm>
            <a:off x="639750" y="270294"/>
            <a:ext cx="11486400" cy="9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3600"/>
              <a:buFont typeface="Arial"/>
              <a:buNone/>
            </a:pPr>
            <a:r>
              <a:rPr lang="nl-BE" sz="3000"/>
              <a:t>Indicatorleerlingen: vergelijking binnen regio Antwerpen</a:t>
            </a:r>
            <a:endParaRPr sz="3000"/>
          </a:p>
        </p:txBody>
      </p:sp>
      <p:pic>
        <p:nvPicPr>
          <p:cNvPr id="497" name="Google Shape;497;g1c072c09e80_0_23" title="Diagra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488650"/>
            <a:ext cx="11887202" cy="4081320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g1c072c09e80_0_23"/>
          <p:cNvSpPr txBox="1"/>
          <p:nvPr/>
        </p:nvSpPr>
        <p:spPr>
          <a:xfrm>
            <a:off x="8934950" y="5744700"/>
            <a:ext cx="218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Mijn Onderwijs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9" name="Google Shape;499;g1c072c09e80_0_23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1c1553b25b5_0_83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 sz="3000">
                <a:solidFill>
                  <a:srgbClr val="C4004B"/>
                </a:solidFill>
              </a:rPr>
              <a:t>Schoolse vorderingen leerlingen 2022-2023</a:t>
            </a:r>
            <a:endParaRPr sz="3000">
              <a:solidFill>
                <a:srgbClr val="C4004B"/>
              </a:solidFill>
            </a:endParaRPr>
          </a:p>
        </p:txBody>
      </p:sp>
      <p:pic>
        <p:nvPicPr>
          <p:cNvPr id="506" name="Google Shape;506;g1c1553b25b5_0_83" title="Diagra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45750" y="1343188"/>
            <a:ext cx="9300493" cy="4628325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g1c1553b25b5_0_83"/>
          <p:cNvSpPr txBox="1"/>
          <p:nvPr/>
        </p:nvSpPr>
        <p:spPr>
          <a:xfrm>
            <a:off x="8563450" y="5602200"/>
            <a:ext cx="218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nl-BE" sz="1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Smartschool Analytics</a:t>
            </a:r>
            <a:endParaRPr sz="1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8" name="Google Shape;508;g1c1553b25b5_0_83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1c161686ca5_0_1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 sz="3000"/>
              <a:t>Attesten leerlingen: evolutie</a:t>
            </a:r>
            <a:endParaRPr sz="3000"/>
          </a:p>
        </p:txBody>
      </p:sp>
      <p:sp>
        <p:nvSpPr>
          <p:cNvPr id="515" name="Google Shape;515;g1c161686ca5_0_1"/>
          <p:cNvSpPr txBox="1"/>
          <p:nvPr/>
        </p:nvSpPr>
        <p:spPr>
          <a:xfrm>
            <a:off x="5032525" y="5709925"/>
            <a:ext cx="1911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nl-BE" sz="10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Bron: Smartschool Analytics</a:t>
            </a:r>
            <a:endParaRPr sz="10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6" name="Google Shape;516;g1c161686ca5_0_1" title="Diagram"/>
          <p:cNvPicPr preferRelativeResize="0"/>
          <p:nvPr/>
        </p:nvPicPr>
        <p:blipFill rotWithShape="1">
          <a:blip r:embed="rId3">
            <a:alphaModFix/>
          </a:blip>
          <a:srcRect b="8617"/>
          <a:stretch/>
        </p:blipFill>
        <p:spPr>
          <a:xfrm>
            <a:off x="1300475" y="1265125"/>
            <a:ext cx="9773924" cy="4384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7" name="Google Shape;517;g1c161686ca5_0_1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10"/>
          <p:cNvSpPr txBox="1">
            <a:spLocks noGrp="1"/>
          </p:cNvSpPr>
          <p:nvPr>
            <p:ph type="body" idx="1"/>
          </p:nvPr>
        </p:nvSpPr>
        <p:spPr>
          <a:xfrm>
            <a:off x="533425" y="3487825"/>
            <a:ext cx="3519000" cy="334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/>
              <a:t>Indicatorleerlingen</a:t>
            </a:r>
            <a:endParaRPr/>
          </a:p>
        </p:txBody>
      </p:sp>
      <p:sp>
        <p:nvSpPr>
          <p:cNvPr id="523" name="Google Shape;523;p10"/>
          <p:cNvSpPr txBox="1">
            <a:spLocks noGrp="1"/>
          </p:cNvSpPr>
          <p:nvPr>
            <p:ph type="body" idx="5"/>
          </p:nvPr>
        </p:nvSpPr>
        <p:spPr>
          <a:xfrm>
            <a:off x="4384400" y="3487825"/>
            <a:ext cx="3823500" cy="33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/>
              <a:t>Leerlingenkenmerken</a:t>
            </a:r>
            <a:endParaRPr/>
          </a:p>
        </p:txBody>
      </p:sp>
      <p:sp>
        <p:nvSpPr>
          <p:cNvPr id="524" name="Google Shape;524;p10"/>
          <p:cNvSpPr txBox="1">
            <a:spLocks noGrp="1"/>
          </p:cNvSpPr>
          <p:nvPr>
            <p:ph type="body" idx="6"/>
          </p:nvPr>
        </p:nvSpPr>
        <p:spPr>
          <a:xfrm>
            <a:off x="8506575" y="3487825"/>
            <a:ext cx="3485400" cy="334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/>
              <a:t>Ontwikkelingsproblemen</a:t>
            </a:r>
            <a:endParaRPr/>
          </a:p>
        </p:txBody>
      </p:sp>
      <p:sp>
        <p:nvSpPr>
          <p:cNvPr id="525" name="Google Shape;525;p10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000"/>
              <a:t>Statistische analyse : belangrijkste conclusies</a:t>
            </a:r>
            <a:endParaRPr sz="3000"/>
          </a:p>
        </p:txBody>
      </p:sp>
      <p:sp>
        <p:nvSpPr>
          <p:cNvPr id="526" name="Google Shape;526;p10"/>
          <p:cNvSpPr txBox="1"/>
          <p:nvPr/>
        </p:nvSpPr>
        <p:spPr>
          <a:xfrm>
            <a:off x="533275" y="3971624"/>
            <a:ext cx="3519000" cy="268481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60000" marR="102555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75%</a:t>
            </a:r>
            <a:r>
              <a:rPr lang="nl-BE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van de leerlingen zijn </a:t>
            </a: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indicatorleerlingen</a:t>
            </a:r>
            <a:endParaRPr/>
          </a:p>
          <a:p>
            <a:pPr marL="360000" marR="102555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85% van de leerlingen woont in een kansarme buurt </a:t>
            </a:r>
            <a:endParaRPr sz="12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102555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75% </a:t>
            </a:r>
            <a:r>
              <a:rPr lang="nl-BE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van de leerlingen ontvangt een </a:t>
            </a: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schooltoelage</a:t>
            </a:r>
            <a:r>
              <a:rPr lang="nl-BE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/>
          </a:p>
          <a:p>
            <a:pPr marL="360000" marR="102555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73%</a:t>
            </a:r>
            <a:r>
              <a:rPr lang="nl-BE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spreekt een </a:t>
            </a: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andere thuistaal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102555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600"/>
              <a:buFont typeface="Arial"/>
              <a:buChar char="○"/>
            </a:pPr>
            <a:r>
              <a:rPr lang="nl-BE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van </a:t>
            </a: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66,4%</a:t>
            </a:r>
            <a:r>
              <a:rPr lang="nl-BE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van de leerlingen heeft de </a:t>
            </a:r>
            <a:r>
              <a:rPr lang="nl-BE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moeder geen diploma hoger SO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10"/>
          <p:cNvSpPr txBox="1"/>
          <p:nvPr/>
        </p:nvSpPr>
        <p:spPr>
          <a:xfrm>
            <a:off x="4384300" y="3971625"/>
            <a:ext cx="3823500" cy="2550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60000" marR="42231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13,5%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zijn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anderstalige nieuwkomers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42231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bijna de helft is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niet-Belg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42231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73%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spreekt een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andere thuistaal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42231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72%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volgt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islam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42231" lvl="1" indent="-282575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 overgrote meerderheid woont in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dichtbevolkte kansarme buurten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10"/>
          <p:cNvSpPr txBox="1"/>
          <p:nvPr/>
        </p:nvSpPr>
        <p:spPr>
          <a:xfrm>
            <a:off x="8506525" y="3987075"/>
            <a:ext cx="3485400" cy="2515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60000" marR="0" lvl="1" indent="-196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 53%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heeft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één of meer jaar schoolse vertraging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0" lvl="1" indent="-19685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hun schoolloopbaan is vaak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geen rechtlijnig traject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0" lvl="1" indent="-19685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transitiebuurt 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→ onstabiele leerlingenpopulatie (zij-instroom en voortijdige uitstroom)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9" name="Google Shape;529;p10"/>
          <p:cNvPicPr preferRelativeResize="0"/>
          <p:nvPr/>
        </p:nvPicPr>
        <p:blipFill rotWithShape="1">
          <a:blip r:embed="rId3">
            <a:alphaModFix/>
          </a:blip>
          <a:srcRect r="9713"/>
          <a:stretch/>
        </p:blipFill>
        <p:spPr>
          <a:xfrm>
            <a:off x="533425" y="1167050"/>
            <a:ext cx="3485400" cy="2171400"/>
          </a:xfrm>
          <a:prstGeom prst="roundRect">
            <a:avLst>
              <a:gd name="adj" fmla="val 9511"/>
            </a:avLst>
          </a:prstGeom>
          <a:noFill/>
          <a:ln>
            <a:noFill/>
          </a:ln>
        </p:spPr>
      </p:pic>
      <p:pic>
        <p:nvPicPr>
          <p:cNvPr id="530" name="Google Shape;530;p10"/>
          <p:cNvPicPr preferRelativeResize="0"/>
          <p:nvPr/>
        </p:nvPicPr>
        <p:blipFill rotWithShape="1">
          <a:blip r:embed="rId4">
            <a:alphaModFix/>
          </a:blip>
          <a:srcRect b="14499"/>
          <a:stretch/>
        </p:blipFill>
        <p:spPr>
          <a:xfrm>
            <a:off x="4384375" y="1167050"/>
            <a:ext cx="3823500" cy="2171400"/>
          </a:xfrm>
          <a:prstGeom prst="roundRect">
            <a:avLst>
              <a:gd name="adj" fmla="val 9472"/>
            </a:avLst>
          </a:prstGeom>
          <a:noFill/>
          <a:ln>
            <a:noFill/>
          </a:ln>
        </p:spPr>
      </p:pic>
      <p:pic>
        <p:nvPicPr>
          <p:cNvPr id="531" name="Google Shape;531;p10"/>
          <p:cNvPicPr preferRelativeResize="0"/>
          <p:nvPr/>
        </p:nvPicPr>
        <p:blipFill rotWithShape="1">
          <a:blip r:embed="rId5">
            <a:alphaModFix/>
          </a:blip>
          <a:srcRect t="10317" b="6612"/>
          <a:stretch/>
        </p:blipFill>
        <p:spPr>
          <a:xfrm>
            <a:off x="8506575" y="1167050"/>
            <a:ext cx="3441600" cy="2171400"/>
          </a:xfrm>
          <a:prstGeom prst="roundRect">
            <a:avLst>
              <a:gd name="adj" fmla="val 9409"/>
            </a:avLst>
          </a:prstGeom>
          <a:noFill/>
          <a:ln>
            <a:noFill/>
          </a:ln>
        </p:spPr>
      </p:pic>
      <p:pic>
        <p:nvPicPr>
          <p:cNvPr id="532" name="Google Shape;532;p10" descr="Koninklijk Atheneum Antwerpen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17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7" name="Google Shape;537;g1cf81292e4f_0_130" descr="Lightbox image placeholder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629"/>
          <a:stretch/>
        </p:blipFill>
        <p:spPr>
          <a:xfrm>
            <a:off x="6959600" y="0"/>
            <a:ext cx="5232398" cy="685799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538" name="Google Shape;538;g1cf81292e4f_0_130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752" cy="1965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nl-BE"/>
              <a:t>Samen leren samenleven </a:t>
            </a:r>
            <a:endParaRPr/>
          </a:p>
        </p:txBody>
      </p:sp>
      <p:sp>
        <p:nvSpPr>
          <p:cNvPr id="539" name="Google Shape;539;g1cf81292e4f_0_130"/>
          <p:cNvSpPr txBox="1">
            <a:spLocks noGrp="1"/>
          </p:cNvSpPr>
          <p:nvPr>
            <p:ph type="body" idx="1"/>
          </p:nvPr>
        </p:nvSpPr>
        <p:spPr>
          <a:xfrm>
            <a:off x="493150" y="2523875"/>
            <a:ext cx="6061200" cy="12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nl-BE" sz="3600"/>
              <a:t>h</a:t>
            </a:r>
            <a:r>
              <a:rPr lang="nl-BE" sz="3600">
                <a:latin typeface="Arial"/>
                <a:ea typeface="Arial"/>
                <a:cs typeface="Arial"/>
                <a:sym typeface="Arial"/>
              </a:rPr>
              <a:t>et ontdekken van een visie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0" name="Google Shape;540;g1cf81292e4f_0_130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0774" y="5353167"/>
            <a:ext cx="3411906" cy="1139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g1cf81292e4f_0_150"/>
          <p:cNvSpPr txBox="1">
            <a:spLocks noGrp="1"/>
          </p:cNvSpPr>
          <p:nvPr>
            <p:ph type="title"/>
          </p:nvPr>
        </p:nvSpPr>
        <p:spPr>
          <a:xfrm>
            <a:off x="816864" y="228600"/>
            <a:ext cx="10871100" cy="470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nl-BE" dirty="0">
                <a:solidFill>
                  <a:schemeClr val="dk2"/>
                </a:solidFill>
              </a:rPr>
              <a:t>BASIS ontwikkeling visie &gt;  </a:t>
            </a:r>
            <a:r>
              <a:rPr lang="nl-BE" dirty="0" err="1">
                <a:solidFill>
                  <a:schemeClr val="dk2"/>
                </a:solidFill>
              </a:rPr>
              <a:t>Bronfenbrennermodel</a:t>
            </a:r>
            <a:r>
              <a:rPr lang="nl-BE" dirty="0">
                <a:solidFill>
                  <a:schemeClr val="dk2"/>
                </a:solidFill>
              </a:rPr>
              <a:t> 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546" name="Google Shape;546;g1cf81292e4f_0_150"/>
          <p:cNvSpPr txBox="1">
            <a:spLocks noGrp="1"/>
          </p:cNvSpPr>
          <p:nvPr>
            <p:ph type="body" idx="1"/>
          </p:nvPr>
        </p:nvSpPr>
        <p:spPr>
          <a:xfrm>
            <a:off x="816864" y="1600200"/>
            <a:ext cx="108711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marR="0" lvl="0" indent="-228600" algn="l" rtl="0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/>
          </a:p>
        </p:txBody>
      </p:sp>
      <p:pic>
        <p:nvPicPr>
          <p:cNvPr id="547" name="Google Shape;547;g1cf81292e4f_0_1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65204" y="698643"/>
            <a:ext cx="6602085" cy="6080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3200" dirty="0">
                <a:solidFill>
                  <a:schemeClr val="accent4"/>
                </a:solidFill>
              </a:rPr>
              <a:t>Onze missie ‘Van kleuter tot wereldburger’ </a:t>
            </a:r>
            <a:br>
              <a:rPr lang="nl-BE" sz="3200" dirty="0">
                <a:solidFill>
                  <a:schemeClr val="accent4"/>
                </a:solidFill>
              </a:rPr>
            </a:br>
            <a:r>
              <a:rPr lang="nl-BE" sz="3200" dirty="0">
                <a:solidFill>
                  <a:schemeClr val="accent4"/>
                </a:solidFill>
              </a:rPr>
              <a:t>Beleidsvisie – 3 pijlers </a:t>
            </a:r>
            <a:endParaRPr lang="en-US" sz="3200" dirty="0">
              <a:solidFill>
                <a:schemeClr val="accent4"/>
              </a:solidFill>
            </a:endParaRP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228600" indent="0">
              <a:buNone/>
            </a:pPr>
            <a:r>
              <a:rPr lang="nl-BE" sz="2400" b="1" dirty="0"/>
              <a:t>1. Samen leren samenleven </a:t>
            </a:r>
          </a:p>
          <a:p>
            <a:pPr marL="228600" indent="0">
              <a:buNone/>
            </a:pPr>
            <a:r>
              <a:rPr lang="nl-BE" sz="2400" dirty="0"/>
              <a:t>TIJD – KEUZE – RUIMTE – MENS </a:t>
            </a:r>
          </a:p>
          <a:p>
            <a:pPr marL="228600" indent="0">
              <a:buNone/>
            </a:pPr>
            <a:endParaRPr lang="nl-BE" sz="2400" dirty="0"/>
          </a:p>
          <a:p>
            <a:pPr marL="228600" indent="0">
              <a:buNone/>
            </a:pPr>
            <a:r>
              <a:rPr lang="nl-BE" sz="2400" b="1" dirty="0"/>
              <a:t>2.    </a:t>
            </a:r>
            <a:r>
              <a:rPr lang="nl-BE" sz="2400" b="1" dirty="0" err="1"/>
              <a:t>Over_Bruggen</a:t>
            </a:r>
            <a:endParaRPr lang="nl-BE" sz="2400" b="1" dirty="0"/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Tien voor Taal 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Rummikub – focus op wiskunde 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Talentenreis  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Zeeslag – studiedomein Handel Haven Hinterland 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Levensweg = OLB 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Europa – Internationalisering </a:t>
            </a:r>
          </a:p>
          <a:p>
            <a:pPr marL="228600" indent="0">
              <a:buNone/>
            </a:pPr>
            <a:endParaRPr lang="nl-BE" sz="2400" dirty="0"/>
          </a:p>
          <a:p>
            <a:pPr marL="228600" indent="0">
              <a:buNone/>
            </a:pPr>
            <a:r>
              <a:rPr lang="nl-BE" sz="2400" b="1" dirty="0"/>
              <a:t>3.   Brede open school 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nl-BE" sz="2400" dirty="0"/>
              <a:t>Netwerk aan partners</a:t>
            </a:r>
          </a:p>
        </p:txBody>
      </p:sp>
    </p:spTree>
    <p:extLst>
      <p:ext uri="{BB962C8B-B14F-4D97-AF65-F5344CB8AC3E}">
        <p14:creationId xmlns:p14="http://schemas.microsoft.com/office/powerpoint/2010/main" val="15026673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9"/>
          <p:cNvSpPr txBox="1">
            <a:spLocks noGrp="1"/>
          </p:cNvSpPr>
          <p:nvPr>
            <p:ph type="body" idx="1"/>
          </p:nvPr>
        </p:nvSpPr>
        <p:spPr>
          <a:xfrm>
            <a:off x="334964" y="2281084"/>
            <a:ext cx="11315700" cy="4129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 b="1">
                <a:latin typeface="Calibri"/>
                <a:ea typeface="Calibri"/>
                <a:cs typeface="Calibri"/>
                <a:sym typeface="Calibri"/>
              </a:rPr>
              <a:t>TIJD : 	</a:t>
            </a:r>
            <a:r>
              <a:rPr lang="nl-BE">
                <a:latin typeface="Calibri"/>
                <a:ea typeface="Calibri"/>
                <a:cs typeface="Calibri"/>
                <a:sym typeface="Calibri"/>
              </a:rPr>
              <a:t>spijbelbeleid, timemanagement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 b="1">
                <a:latin typeface="Calibri"/>
                <a:ea typeface="Calibri"/>
                <a:cs typeface="Calibri"/>
                <a:sym typeface="Calibri"/>
              </a:rPr>
              <a:t>KEUZE: 	</a:t>
            </a:r>
            <a:r>
              <a:rPr lang="nl-BE">
                <a:latin typeface="Calibri"/>
                <a:ea typeface="Calibri"/>
                <a:cs typeface="Calibri"/>
                <a:sym typeface="Calibri"/>
              </a:rPr>
              <a:t>studiekeuzebegeleiding, vrijheid van het individu + eigen</a:t>
            </a:r>
            <a:br>
              <a:rPr lang="nl-BE">
                <a:latin typeface="Calibri"/>
                <a:ea typeface="Calibri"/>
                <a:cs typeface="Calibri"/>
                <a:sym typeface="Calibri"/>
              </a:rPr>
            </a:br>
            <a:r>
              <a:rPr lang="nl-BE">
                <a:latin typeface="Calibri"/>
                <a:ea typeface="Calibri"/>
                <a:cs typeface="Calibri"/>
                <a:sym typeface="Calibri"/>
              </a:rPr>
              <a:t>	persoonlijke keuzes en kritische zin ontwikkelen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 b="1">
                <a:latin typeface="Calibri"/>
                <a:ea typeface="Calibri"/>
                <a:cs typeface="Calibri"/>
                <a:sym typeface="Calibri"/>
              </a:rPr>
              <a:t>RUIMTE: </a:t>
            </a:r>
            <a:r>
              <a:rPr lang="nl-BE">
                <a:latin typeface="Calibri"/>
                <a:ea typeface="Calibri"/>
                <a:cs typeface="Calibri"/>
                <a:sym typeface="Calibri"/>
              </a:rPr>
              <a:t>interculturele en interlevensbeschouwelijke dialoog – brede open school – netwerking 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 b="1">
                <a:latin typeface="Calibri"/>
                <a:ea typeface="Calibri"/>
                <a:cs typeface="Calibri"/>
                <a:sym typeface="Calibri"/>
              </a:rPr>
              <a:t>MENS: 	</a:t>
            </a:r>
            <a:r>
              <a:rPr lang="nl-BE">
                <a:latin typeface="Calibri"/>
                <a:ea typeface="Calibri"/>
                <a:cs typeface="Calibri"/>
                <a:sym typeface="Calibri"/>
              </a:rPr>
              <a:t>GOK-beleid + leerlingenbegeleiding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>
                <a:latin typeface="Calibri"/>
                <a:ea typeface="Calibri"/>
                <a:cs typeface="Calibri"/>
                <a:sym typeface="Calibri"/>
              </a:rPr>
              <a:t>Leerlijn Interlevensbeschouwelijke dialoog +  actief wereldburgerschap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Char char="•"/>
            </a:pPr>
            <a:r>
              <a:rPr lang="nl-BE">
                <a:latin typeface="Calibri"/>
                <a:ea typeface="Calibri"/>
                <a:cs typeface="Calibri"/>
                <a:sym typeface="Calibri"/>
              </a:rPr>
              <a:t>Sokkel van gedeelde gemeenschappelijke basiswaarden.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Char char="•"/>
            </a:pPr>
            <a:r>
              <a:rPr lang="nl-BE">
                <a:latin typeface="Calibri"/>
                <a:ea typeface="Calibri"/>
                <a:cs typeface="Calibri"/>
                <a:sym typeface="Calibri"/>
              </a:rPr>
              <a:t>Van verdraagzaamheid naar wederkerigheid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Char char="•"/>
            </a:pPr>
            <a:r>
              <a:rPr lang="nl-BE">
                <a:latin typeface="Calibri"/>
                <a:ea typeface="Calibri"/>
                <a:cs typeface="Calibri"/>
                <a:sym typeface="Calibri"/>
              </a:rPr>
              <a:t>Kunst als verbindende sublimerende factor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None/>
            </a:pP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9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</a:pPr>
            <a:endParaRPr/>
          </a:p>
        </p:txBody>
      </p:sp>
      <p:sp>
        <p:nvSpPr>
          <p:cNvPr id="554" name="Google Shape;554;p9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0000"/>
              <a:buNone/>
            </a:pPr>
            <a:r>
              <a:rPr lang="nl-BE"/>
              <a:t>  </a:t>
            </a:r>
            <a:r>
              <a:rPr lang="nl-BE" b="1"/>
              <a:t>1</a:t>
            </a:r>
            <a:r>
              <a:rPr lang="nl-BE" b="1" baseline="30000"/>
              <a:t>e</a:t>
            </a:r>
            <a:r>
              <a:rPr lang="nl-BE" b="1"/>
              <a:t> pijler beleidsvisie: </a:t>
            </a:r>
            <a:r>
              <a:rPr lang="nl-BE" b="1">
                <a:latin typeface="Calibri"/>
                <a:ea typeface="Calibri"/>
                <a:cs typeface="Calibri"/>
                <a:sym typeface="Calibri"/>
              </a:rPr>
              <a:t>Samenleven in diversiteit    </a:t>
            </a:r>
            <a:br>
              <a:rPr lang="nl-BE">
                <a:latin typeface="Calibri"/>
                <a:ea typeface="Calibri"/>
                <a:cs typeface="Calibri"/>
                <a:sym typeface="Calibri"/>
              </a:rPr>
            </a:br>
            <a:r>
              <a:rPr lang="nl-BE">
                <a:latin typeface="Calibri"/>
                <a:ea typeface="Calibri"/>
                <a:cs typeface="Calibri"/>
                <a:sym typeface="Calibri"/>
              </a:rPr>
              <a:t>               </a:t>
            </a:r>
            <a:br>
              <a:rPr lang="nl-BE">
                <a:latin typeface="Calibri"/>
                <a:ea typeface="Calibri"/>
                <a:cs typeface="Calibri"/>
                <a:sym typeface="Calibri"/>
              </a:rPr>
            </a:br>
            <a:r>
              <a:rPr lang="nl-BE">
                <a:latin typeface="Calibri"/>
                <a:ea typeface="Calibri"/>
                <a:cs typeface="Calibri"/>
                <a:sym typeface="Calibri"/>
              </a:rPr>
              <a:t>⇒ 4 universele thema’s &gt; management van verbondenheid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>
            <a:spLocks noGrp="1"/>
          </p:cNvSpPr>
          <p:nvPr>
            <p:ph type="title"/>
          </p:nvPr>
        </p:nvSpPr>
        <p:spPr>
          <a:xfrm>
            <a:off x="1700982" y="273049"/>
            <a:ext cx="3736257" cy="3099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>
              <a:buClr>
                <a:srgbClr val="9BBB59"/>
              </a:buClr>
              <a:buSzPts val="2000"/>
            </a:pPr>
            <a:r>
              <a:rPr lang="en-US" sz="2800" dirty="0">
                <a:solidFill>
                  <a:srgbClr val="9BBB59"/>
                </a:solidFill>
              </a:rPr>
              <a:t> </a:t>
            </a:r>
            <a:br>
              <a:rPr lang="en-US" sz="2800" dirty="0">
                <a:solidFill>
                  <a:srgbClr val="9BBB59"/>
                </a:solidFill>
              </a:rPr>
            </a:br>
            <a:br>
              <a:rPr lang="en-US" sz="2800" dirty="0">
                <a:solidFill>
                  <a:srgbClr val="9BBB59"/>
                </a:solidFill>
              </a:rPr>
            </a:br>
            <a:br>
              <a:rPr lang="en-US" sz="2800" dirty="0">
                <a:solidFill>
                  <a:srgbClr val="9BBB59"/>
                </a:solidFill>
              </a:rPr>
            </a:br>
            <a:br>
              <a:rPr lang="en-US" sz="2800" dirty="0">
                <a:solidFill>
                  <a:srgbClr val="9BBB59"/>
                </a:solidFill>
              </a:rPr>
            </a:br>
            <a:br>
              <a:rPr lang="en-US" sz="2800" dirty="0">
                <a:solidFill>
                  <a:srgbClr val="9BBB59"/>
                </a:solidFill>
              </a:rPr>
            </a:br>
            <a:br>
              <a:rPr lang="en-US" sz="2800" dirty="0">
                <a:solidFill>
                  <a:srgbClr val="9BBB59"/>
                </a:solidFill>
              </a:rPr>
            </a:br>
            <a:r>
              <a:rPr lang="en-US" sz="3100" dirty="0">
                <a:solidFill>
                  <a:schemeClr val="bg2"/>
                </a:solidFill>
              </a:rPr>
              <a:t>BELANGRIJK </a:t>
            </a:r>
            <a:br>
              <a:rPr lang="en-US" sz="3100" dirty="0">
                <a:solidFill>
                  <a:schemeClr val="bg2"/>
                </a:solidFill>
              </a:rPr>
            </a:br>
            <a:r>
              <a:rPr lang="en-US" sz="3100" dirty="0">
                <a:solidFill>
                  <a:schemeClr val="bg2"/>
                </a:solidFill>
              </a:rPr>
              <a:t>Ken je </a:t>
            </a:r>
            <a:r>
              <a:rPr lang="en-US" sz="3100" dirty="0" err="1">
                <a:solidFill>
                  <a:schemeClr val="bg2"/>
                </a:solidFill>
              </a:rPr>
              <a:t>leerlingen</a:t>
            </a:r>
            <a:r>
              <a:rPr lang="en-US" sz="3100" dirty="0">
                <a:solidFill>
                  <a:schemeClr val="bg2"/>
                </a:solidFill>
              </a:rPr>
              <a:t> </a:t>
            </a:r>
            <a:endParaRPr sz="3100" dirty="0">
              <a:solidFill>
                <a:schemeClr val="bg2"/>
              </a:solidFill>
            </a:endParaRPr>
          </a:p>
        </p:txBody>
      </p:sp>
      <p:sp>
        <p:nvSpPr>
          <p:cNvPr id="98" name="Google Shape;98;p14"/>
          <p:cNvSpPr txBox="1">
            <a:spLocks noGrp="1"/>
          </p:cNvSpPr>
          <p:nvPr>
            <p:ph type="body" idx="1"/>
          </p:nvPr>
        </p:nvSpPr>
        <p:spPr>
          <a:xfrm>
            <a:off x="5099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dk1"/>
              </a:buClr>
              <a:buSzPts val="3200"/>
            </a:pPr>
            <a:endParaRPr dirty="0"/>
          </a:p>
          <a:p>
            <a:pPr marL="685800" indent="-457200">
              <a:spcBef>
                <a:spcPts val="592"/>
              </a:spcBef>
              <a:buClr>
                <a:srgbClr val="A5A5A5"/>
              </a:buClr>
              <a:buSzPts val="3200"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A5A5A5"/>
                </a:solidFill>
              </a:rPr>
              <a:t>Waar</a:t>
            </a:r>
            <a:r>
              <a:rPr lang="en-US" sz="2800" dirty="0">
                <a:solidFill>
                  <a:srgbClr val="A5A5A5"/>
                </a:solidFill>
              </a:rPr>
              <a:t> ben je </a:t>
            </a:r>
            <a:r>
              <a:rPr lang="en-US" sz="2800" dirty="0" err="1">
                <a:solidFill>
                  <a:srgbClr val="A5A5A5"/>
                </a:solidFill>
              </a:rPr>
              <a:t>geboren</a:t>
            </a:r>
            <a:r>
              <a:rPr lang="en-US" sz="2800" dirty="0">
                <a:solidFill>
                  <a:srgbClr val="A5A5A5"/>
                </a:solidFill>
              </a:rPr>
              <a:t>? </a:t>
            </a:r>
            <a:endParaRPr sz="2800" dirty="0">
              <a:solidFill>
                <a:srgbClr val="A5A5A5"/>
              </a:solidFill>
            </a:endParaRPr>
          </a:p>
          <a:p>
            <a:pPr marL="685800" indent="-457200">
              <a:spcBef>
                <a:spcPts val="592"/>
              </a:spcBef>
              <a:buClr>
                <a:srgbClr val="A5A5A5"/>
              </a:buClr>
              <a:buSzPts val="3200"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A5A5A5"/>
                </a:solidFill>
              </a:rPr>
              <a:t>Waar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heb</a:t>
            </a:r>
            <a:r>
              <a:rPr lang="en-US" sz="2800" dirty="0">
                <a:solidFill>
                  <a:srgbClr val="A5A5A5"/>
                </a:solidFill>
              </a:rPr>
              <a:t> je al </a:t>
            </a:r>
            <a:r>
              <a:rPr lang="en-US" sz="2800" dirty="0" err="1">
                <a:solidFill>
                  <a:srgbClr val="A5A5A5"/>
                </a:solidFill>
              </a:rPr>
              <a:t>gewoond</a:t>
            </a:r>
            <a:r>
              <a:rPr lang="en-US" sz="2800" dirty="0">
                <a:solidFill>
                  <a:srgbClr val="A5A5A5"/>
                </a:solidFill>
              </a:rPr>
              <a:t>? </a:t>
            </a:r>
            <a:endParaRPr sz="2800" dirty="0">
              <a:solidFill>
                <a:srgbClr val="A5A5A5"/>
              </a:solidFill>
            </a:endParaRPr>
          </a:p>
          <a:p>
            <a:pPr marL="685800" indent="-457200">
              <a:spcBef>
                <a:spcPts val="592"/>
              </a:spcBef>
              <a:buClr>
                <a:srgbClr val="A5A5A5"/>
              </a:buClr>
              <a:buSzPts val="32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A5A5A5"/>
                </a:solidFill>
              </a:rPr>
              <a:t>In </a:t>
            </a:r>
            <a:r>
              <a:rPr lang="en-US" sz="2800" dirty="0" err="1">
                <a:solidFill>
                  <a:srgbClr val="A5A5A5"/>
                </a:solidFill>
              </a:rPr>
              <a:t>welke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landen</a:t>
            </a:r>
            <a:r>
              <a:rPr lang="en-US" sz="2800" dirty="0">
                <a:solidFill>
                  <a:srgbClr val="A5A5A5"/>
                </a:solidFill>
              </a:rPr>
              <a:t> ben je al op </a:t>
            </a:r>
            <a:r>
              <a:rPr lang="en-US" sz="2800" dirty="0" err="1">
                <a:solidFill>
                  <a:srgbClr val="A5A5A5"/>
                </a:solidFill>
              </a:rPr>
              <a:t>vakantie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geweest</a:t>
            </a:r>
            <a:r>
              <a:rPr lang="en-US" sz="2800" dirty="0">
                <a:solidFill>
                  <a:srgbClr val="A5A5A5"/>
                </a:solidFill>
              </a:rPr>
              <a:t>? </a:t>
            </a:r>
            <a:endParaRPr sz="2800" dirty="0">
              <a:solidFill>
                <a:srgbClr val="A5A5A5"/>
              </a:solidFill>
            </a:endParaRPr>
          </a:p>
          <a:p>
            <a:pPr marL="685800" indent="-457200">
              <a:spcBef>
                <a:spcPts val="592"/>
              </a:spcBef>
              <a:buClr>
                <a:srgbClr val="A5A5A5"/>
              </a:buClr>
              <a:buSzPts val="32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A5A5A5"/>
                </a:solidFill>
              </a:rPr>
              <a:t>Op </a:t>
            </a:r>
            <a:r>
              <a:rPr lang="en-US" sz="2800" dirty="0" err="1">
                <a:solidFill>
                  <a:srgbClr val="A5A5A5"/>
                </a:solidFill>
              </a:rPr>
              <a:t>welke</a:t>
            </a:r>
            <a:r>
              <a:rPr lang="en-US" sz="2800" dirty="0">
                <a:solidFill>
                  <a:srgbClr val="A5A5A5"/>
                </a:solidFill>
              </a:rPr>
              <a:t> media </a:t>
            </a:r>
            <a:r>
              <a:rPr lang="en-US" sz="2800" dirty="0" err="1">
                <a:solidFill>
                  <a:srgbClr val="A5A5A5"/>
                </a:solidFill>
              </a:rPr>
              <a:t>volg</a:t>
            </a:r>
            <a:r>
              <a:rPr lang="en-US" sz="2800" dirty="0">
                <a:solidFill>
                  <a:srgbClr val="A5A5A5"/>
                </a:solidFill>
              </a:rPr>
              <a:t> je de </a:t>
            </a:r>
            <a:r>
              <a:rPr lang="en-US" sz="2800" dirty="0" err="1">
                <a:solidFill>
                  <a:srgbClr val="A5A5A5"/>
                </a:solidFill>
              </a:rPr>
              <a:t>actualiteit</a:t>
            </a:r>
            <a:r>
              <a:rPr lang="en-US" sz="2800" dirty="0">
                <a:solidFill>
                  <a:srgbClr val="A5A5A5"/>
                </a:solidFill>
              </a:rPr>
              <a:t>? </a:t>
            </a:r>
            <a:endParaRPr sz="2800" dirty="0">
              <a:solidFill>
                <a:srgbClr val="A5A5A5"/>
              </a:solidFill>
            </a:endParaRPr>
          </a:p>
          <a:p>
            <a:pPr marL="685800" indent="-457200">
              <a:spcBef>
                <a:spcPts val="592"/>
              </a:spcBef>
              <a:buClr>
                <a:srgbClr val="A5A5A5"/>
              </a:buClr>
              <a:buSzPts val="3200"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A5A5A5"/>
                </a:solidFill>
              </a:rPr>
              <a:t>Zijn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er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thema’s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binnen</a:t>
            </a:r>
            <a:r>
              <a:rPr lang="en-US" sz="2800" dirty="0">
                <a:solidFill>
                  <a:srgbClr val="A5A5A5"/>
                </a:solidFill>
              </a:rPr>
              <a:t> de lessen die je </a:t>
            </a:r>
            <a:r>
              <a:rPr lang="en-US" sz="2800" dirty="0" err="1">
                <a:solidFill>
                  <a:srgbClr val="A5A5A5"/>
                </a:solidFill>
              </a:rPr>
              <a:t>enorm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aanspreken</a:t>
            </a:r>
            <a:r>
              <a:rPr lang="en-US" sz="2800" dirty="0">
                <a:solidFill>
                  <a:srgbClr val="A5A5A5"/>
                </a:solidFill>
              </a:rPr>
              <a:t>? </a:t>
            </a:r>
            <a:endParaRPr sz="2800" dirty="0"/>
          </a:p>
          <a:p>
            <a:pPr marL="685800" indent="-457200">
              <a:spcBef>
                <a:spcPts val="592"/>
              </a:spcBef>
              <a:buClr>
                <a:srgbClr val="A5A5A5"/>
              </a:buClr>
              <a:buSzPts val="3200"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A5A5A5"/>
                </a:solidFill>
              </a:rPr>
              <a:t>Zijn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er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thema’s</a:t>
            </a:r>
            <a:r>
              <a:rPr lang="en-US" sz="2800" dirty="0">
                <a:solidFill>
                  <a:srgbClr val="A5A5A5"/>
                </a:solidFill>
              </a:rPr>
              <a:t> die je </a:t>
            </a:r>
            <a:r>
              <a:rPr lang="en-US" sz="2800" dirty="0" err="1">
                <a:solidFill>
                  <a:srgbClr val="A5A5A5"/>
                </a:solidFill>
              </a:rPr>
              <a:t>moeilijk</a:t>
            </a:r>
            <a:r>
              <a:rPr lang="en-US" sz="2800" dirty="0">
                <a:solidFill>
                  <a:srgbClr val="A5A5A5"/>
                </a:solidFill>
              </a:rPr>
              <a:t> </a:t>
            </a:r>
            <a:r>
              <a:rPr lang="en-US" sz="2800" dirty="0" err="1">
                <a:solidFill>
                  <a:srgbClr val="A5A5A5"/>
                </a:solidFill>
              </a:rPr>
              <a:t>vindt</a:t>
            </a:r>
            <a:r>
              <a:rPr lang="en-US" sz="2800" dirty="0">
                <a:solidFill>
                  <a:srgbClr val="A5A5A5"/>
                </a:solidFill>
              </a:rPr>
              <a:t>? </a:t>
            </a:r>
            <a:endParaRPr sz="2800" dirty="0">
              <a:solidFill>
                <a:srgbClr val="A5A5A5"/>
              </a:solidFill>
            </a:endParaRPr>
          </a:p>
          <a:p>
            <a:pPr marL="342900" indent="-154940">
              <a:spcBef>
                <a:spcPts val="592"/>
              </a:spcBef>
              <a:buClr>
                <a:schemeClr val="dk1"/>
              </a:buClr>
              <a:buSzPts val="3200"/>
            </a:pPr>
            <a:endParaRPr sz="2800" dirty="0"/>
          </a:p>
        </p:txBody>
      </p:sp>
    </p:spTree>
    <p:extLst>
      <p:ext uri="{BB962C8B-B14F-4D97-AF65-F5344CB8AC3E}">
        <p14:creationId xmlns:p14="http://schemas.microsoft.com/office/powerpoint/2010/main" val="18805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15"/>
          <p:cNvSpPr txBox="1">
            <a:spLocks noGrp="1"/>
          </p:cNvSpPr>
          <p:nvPr>
            <p:ph type="body" idx="1"/>
          </p:nvPr>
        </p:nvSpPr>
        <p:spPr>
          <a:xfrm>
            <a:off x="334964" y="1068512"/>
            <a:ext cx="11315700" cy="4979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endParaRPr/>
          </a:p>
        </p:txBody>
      </p:sp>
      <p:sp>
        <p:nvSpPr>
          <p:cNvPr id="574" name="Google Shape;574;p15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</a:pPr>
            <a:r>
              <a:rPr lang="nl-BE" b="1" dirty="0"/>
              <a:t>Identiteitsontwikkeling  - OLB - </a:t>
            </a:r>
            <a:r>
              <a:rPr lang="nl-BE" sz="3200" b="1" dirty="0" err="1"/>
              <a:t>Bateson</a:t>
            </a:r>
            <a:endParaRPr b="1" dirty="0"/>
          </a:p>
        </p:txBody>
      </p:sp>
      <p:grpSp>
        <p:nvGrpSpPr>
          <p:cNvPr id="575" name="Google Shape;575;p15"/>
          <p:cNvGrpSpPr/>
          <p:nvPr/>
        </p:nvGrpSpPr>
        <p:grpSpPr>
          <a:xfrm>
            <a:off x="1043608" y="1265126"/>
            <a:ext cx="8490810" cy="5044193"/>
            <a:chOff x="0" y="0"/>
            <a:chExt cx="7128791" cy="4148579"/>
          </a:xfrm>
        </p:grpSpPr>
        <p:sp>
          <p:nvSpPr>
            <p:cNvPr id="576" name="Google Shape;576;p15"/>
            <p:cNvSpPr/>
            <p:nvPr/>
          </p:nvSpPr>
          <p:spPr>
            <a:xfrm>
              <a:off x="3055196" y="0"/>
              <a:ext cx="1018398" cy="592654"/>
            </a:xfrm>
            <a:prstGeom prst="trapezoid">
              <a:avLst>
                <a:gd name="adj" fmla="val 85918"/>
              </a:avLst>
            </a:prstGeom>
            <a:solidFill>
              <a:srgbClr val="A8B90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15"/>
            <p:cNvSpPr txBox="1"/>
            <p:nvPr/>
          </p:nvSpPr>
          <p:spPr>
            <a:xfrm>
              <a:off x="3055196" y="0"/>
              <a:ext cx="1018398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Missie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8" name="Google Shape;578;p15"/>
            <p:cNvSpPr/>
            <p:nvPr/>
          </p:nvSpPr>
          <p:spPr>
            <a:xfrm>
              <a:off x="2545997" y="592654"/>
              <a:ext cx="2036797" cy="592654"/>
            </a:xfrm>
            <a:prstGeom prst="trapezoid">
              <a:avLst>
                <a:gd name="adj" fmla="val 85918"/>
              </a:avLst>
            </a:prstGeom>
            <a:solidFill>
              <a:srgbClr val="20B903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15"/>
            <p:cNvSpPr txBox="1"/>
            <p:nvPr/>
          </p:nvSpPr>
          <p:spPr>
            <a:xfrm>
              <a:off x="2902436" y="592654"/>
              <a:ext cx="1323918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Identiteit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0" name="Google Shape;580;p15"/>
            <p:cNvSpPr/>
            <p:nvPr/>
          </p:nvSpPr>
          <p:spPr>
            <a:xfrm>
              <a:off x="2036797" y="1185308"/>
              <a:ext cx="3055196" cy="592654"/>
            </a:xfrm>
            <a:prstGeom prst="trapezoid">
              <a:avLst>
                <a:gd name="adj" fmla="val 85918"/>
              </a:avLst>
            </a:prstGeom>
            <a:solidFill>
              <a:srgbClr val="02BB70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15"/>
            <p:cNvSpPr txBox="1"/>
            <p:nvPr/>
          </p:nvSpPr>
          <p:spPr>
            <a:xfrm>
              <a:off x="2571457" y="1185308"/>
              <a:ext cx="1985877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Waarden / overtuigingen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2" name="Google Shape;582;p15"/>
            <p:cNvSpPr/>
            <p:nvPr/>
          </p:nvSpPr>
          <p:spPr>
            <a:xfrm>
              <a:off x="1527598" y="1777962"/>
              <a:ext cx="4073595" cy="592654"/>
            </a:xfrm>
            <a:prstGeom prst="trapezoid">
              <a:avLst>
                <a:gd name="adj" fmla="val 85918"/>
              </a:avLst>
            </a:prstGeom>
            <a:solidFill>
              <a:srgbClr val="017ABD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15"/>
            <p:cNvSpPr txBox="1"/>
            <p:nvPr/>
          </p:nvSpPr>
          <p:spPr>
            <a:xfrm>
              <a:off x="2240477" y="1777962"/>
              <a:ext cx="2647837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Capaciteiten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4" name="Google Shape;584;p15"/>
            <p:cNvSpPr/>
            <p:nvPr/>
          </p:nvSpPr>
          <p:spPr>
            <a:xfrm>
              <a:off x="1018398" y="2370617"/>
              <a:ext cx="5091994" cy="592654"/>
            </a:xfrm>
            <a:prstGeom prst="trapezoid">
              <a:avLst>
                <a:gd name="adj" fmla="val 85918"/>
              </a:avLst>
            </a:prstGeom>
            <a:solidFill>
              <a:srgbClr val="1500BF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15"/>
            <p:cNvSpPr txBox="1"/>
            <p:nvPr/>
          </p:nvSpPr>
          <p:spPr>
            <a:xfrm>
              <a:off x="1909497" y="2370617"/>
              <a:ext cx="3309796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Gedrag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6" name="Google Shape;586;p15"/>
            <p:cNvSpPr/>
            <p:nvPr/>
          </p:nvSpPr>
          <p:spPr>
            <a:xfrm>
              <a:off x="509199" y="2963271"/>
              <a:ext cx="6110393" cy="592654"/>
            </a:xfrm>
            <a:prstGeom prst="trapezoid">
              <a:avLst>
                <a:gd name="adj" fmla="val 85918"/>
              </a:avLst>
            </a:prstGeom>
            <a:solidFill>
              <a:srgbClr val="A600C1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15"/>
            <p:cNvSpPr txBox="1"/>
            <p:nvPr/>
          </p:nvSpPr>
          <p:spPr>
            <a:xfrm>
              <a:off x="1578518" y="2963271"/>
              <a:ext cx="3971755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Omgeving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8" name="Google Shape;588;p15"/>
            <p:cNvSpPr/>
            <p:nvPr/>
          </p:nvSpPr>
          <p:spPr>
            <a:xfrm>
              <a:off x="0" y="3555925"/>
              <a:ext cx="7128791" cy="592654"/>
            </a:xfrm>
            <a:prstGeom prst="trapezoid">
              <a:avLst>
                <a:gd name="adj" fmla="val 85918"/>
              </a:avLst>
            </a:prstGeom>
            <a:solidFill>
              <a:srgbClr val="C10048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25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15"/>
            <p:cNvSpPr txBox="1"/>
            <p:nvPr/>
          </p:nvSpPr>
          <p:spPr>
            <a:xfrm>
              <a:off x="1247538" y="3555925"/>
              <a:ext cx="4633714" cy="5926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BE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Biologische natuur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456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13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lnSpcReduction="10000"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r>
              <a:rPr lang="nl-BE" b="1"/>
              <a:t>1 e graad - ontdekken – ik en mijn eigen LBV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nl-BE"/>
              <a:t>ILD : Ik stel me voor, Damiaanactie, mantelzorg, schrijf ze vrij, groenproject, …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nl-BE"/>
              <a:t>AWB  FILOSOFEREN : verkeer, pesten, verslavingen, klimaat, gender,  …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nl-BE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r>
              <a:rPr lang="nl-BE" b="1"/>
              <a:t>2 e graad – ontmoeten – ik en de ander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nl-BE"/>
              <a:t>ILD : levensbeschouwelijke huizen, meet the teacher, blind dates , samoaanse cirkel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nl-BE"/>
              <a:t>AWB: WAARDENVORMING sterke focus op identiteitsontwikkeling en weerbaarheid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r>
              <a:rPr lang="nl-BE" b="1"/>
              <a:t>3</a:t>
            </a:r>
            <a:r>
              <a:rPr lang="nl-BE" b="1" baseline="30000"/>
              <a:t>e</a:t>
            </a:r>
            <a:r>
              <a:rPr lang="nl-BE" b="1"/>
              <a:t> graad – ontplooien – ik en de maatschappij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nl-BE"/>
              <a:t>ILD &amp; AWB : DUURZAAM SAMENLEVEN  levensbeschouwing en wetenschap, actualiteit, sprekers, AI, duurzaamheid, migratie, debatten , Athena-syntax</a:t>
            </a:r>
            <a:endParaRPr/>
          </a:p>
        </p:txBody>
      </p:sp>
      <p:sp>
        <p:nvSpPr>
          <p:cNvPr id="560" name="Google Shape;560;p13"/>
          <p:cNvSpPr txBox="1">
            <a:spLocks noGrp="1"/>
          </p:cNvSpPr>
          <p:nvPr>
            <p:ph type="title"/>
          </p:nvPr>
        </p:nvSpPr>
        <p:spPr>
          <a:xfrm>
            <a:off x="334963" y="365125"/>
            <a:ext cx="11634430" cy="1145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</a:pPr>
            <a:br>
              <a:rPr lang="nl-BE" sz="2800" b="1"/>
            </a:br>
            <a:r>
              <a:rPr lang="nl-BE" sz="2800" b="1"/>
              <a:t>Interlevensbeschouwelijke dialoog &amp; Actief wereldburgerschap </a:t>
            </a:r>
            <a:endParaRPr sz="2800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14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endParaRPr/>
          </a:p>
        </p:txBody>
      </p:sp>
      <p:sp>
        <p:nvSpPr>
          <p:cNvPr id="566" name="Google Shape;566;p14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</a:pPr>
            <a:endParaRPr/>
          </a:p>
        </p:txBody>
      </p:sp>
      <p:sp>
        <p:nvSpPr>
          <p:cNvPr id="567" name="Google Shape;567;p14"/>
          <p:cNvSpPr txBox="1">
            <a:spLocks noGrp="1"/>
          </p:cNvSpPr>
          <p:nvPr>
            <p:ph type="title"/>
          </p:nvPr>
        </p:nvSpPr>
        <p:spPr>
          <a:xfrm>
            <a:off x="334963" y="0"/>
            <a:ext cx="11306173" cy="1268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0000"/>
              <a:buNone/>
            </a:pPr>
            <a:r>
              <a:rPr lang="nl-BE" b="1"/>
              <a:t>Athena-syntax</a:t>
            </a:r>
            <a:r>
              <a:rPr lang="nl-BE"/>
              <a:t> </a:t>
            </a:r>
            <a:br>
              <a:rPr lang="nl-BE"/>
            </a:br>
            <a:r>
              <a:rPr lang="nl-BE"/>
              <a:t>Levensbeschouwing – wetenschap – kunst</a:t>
            </a:r>
            <a:br>
              <a:rPr lang="nl-BE"/>
            </a:br>
            <a:r>
              <a:rPr lang="nl-BE" u="sng">
                <a:solidFill>
                  <a:schemeClr val="hlink"/>
                </a:solidFill>
                <a:hlinkClick r:id="rId3"/>
              </a:rPr>
              <a:t>www.athenasyntax.org</a:t>
            </a:r>
            <a:r>
              <a:rPr lang="nl-BE"/>
              <a:t> </a:t>
            </a:r>
            <a:br>
              <a:rPr lang="nl-BE"/>
            </a:br>
            <a:endParaRPr/>
          </a:p>
        </p:txBody>
      </p:sp>
      <p:pic>
        <p:nvPicPr>
          <p:cNvPr id="568" name="Google Shape;568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4963" y="1916129"/>
            <a:ext cx="11516652" cy="49418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p74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r>
              <a:rPr lang="nl-BE" dirty="0"/>
              <a:t>Communicatietrainingen voor leraars </a:t>
            </a:r>
            <a:endParaRPr dirty="0"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r>
              <a:rPr lang="nl-BE" dirty="0"/>
              <a:t>3 </a:t>
            </a:r>
            <a:r>
              <a:rPr lang="nl-BE" dirty="0" err="1"/>
              <a:t>Narratieven</a:t>
            </a:r>
            <a:r>
              <a:rPr lang="nl-BE" dirty="0"/>
              <a:t> </a:t>
            </a:r>
            <a:endParaRPr dirty="0"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endParaRPr dirty="0"/>
          </a:p>
          <a:p>
            <a:pPr marL="5715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nl-BE" b="1" dirty="0" err="1"/>
              <a:t>Connective</a:t>
            </a:r>
            <a:r>
              <a:rPr lang="nl-BE" b="1" dirty="0"/>
              <a:t> </a:t>
            </a:r>
            <a:r>
              <a:rPr lang="nl-BE" b="1" dirty="0" err="1"/>
              <a:t>narrative</a:t>
            </a:r>
            <a:r>
              <a:rPr lang="nl-BE" dirty="0"/>
              <a:t>: verbindende communicatie, betrek de jongeren zelf, </a:t>
            </a:r>
            <a:endParaRPr dirty="0"/>
          </a:p>
          <a:p>
            <a:pPr marL="5715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None/>
            </a:pPr>
            <a:endParaRPr dirty="0"/>
          </a:p>
          <a:p>
            <a:pPr marL="5715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nl-BE" b="1" dirty="0"/>
              <a:t>Counter </a:t>
            </a:r>
            <a:r>
              <a:rPr lang="nl-BE" b="1" dirty="0" err="1"/>
              <a:t>narrative</a:t>
            </a:r>
            <a:r>
              <a:rPr lang="nl-BE" b="1" dirty="0"/>
              <a:t>: </a:t>
            </a:r>
            <a:r>
              <a:rPr lang="nl-BE" dirty="0"/>
              <a:t>contextuele analyses, mediawijsheid, kritisch denken, experten betrekken, …</a:t>
            </a:r>
            <a:endParaRPr b="1" dirty="0"/>
          </a:p>
          <a:p>
            <a:pPr marL="5715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None/>
            </a:pPr>
            <a:endParaRPr dirty="0"/>
          </a:p>
          <a:p>
            <a:pPr marL="5715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nl-BE" b="1" dirty="0" err="1"/>
              <a:t>Alternative</a:t>
            </a:r>
            <a:r>
              <a:rPr lang="nl-BE" b="1" dirty="0"/>
              <a:t> </a:t>
            </a:r>
            <a:r>
              <a:rPr lang="nl-BE" b="1" dirty="0" err="1"/>
              <a:t>narrative</a:t>
            </a:r>
            <a:r>
              <a:rPr lang="nl-BE" dirty="0"/>
              <a:t>: actief burgerschap, rolmodellen, kunstprojecten … </a:t>
            </a:r>
            <a:endParaRPr dirty="0"/>
          </a:p>
        </p:txBody>
      </p:sp>
      <p:sp>
        <p:nvSpPr>
          <p:cNvPr id="595" name="Google Shape;595;p74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73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</a:pPr>
            <a:r>
              <a:rPr lang="nl-BE" dirty="0"/>
              <a:t> </a:t>
            </a:r>
            <a:r>
              <a:rPr lang="nl-BE" b="1" dirty="0"/>
              <a:t>Communicatie</a:t>
            </a:r>
            <a:r>
              <a:rPr lang="nl-BE" dirty="0"/>
              <a:t> – CCA methode – </a:t>
            </a:r>
            <a:r>
              <a:rPr lang="nl-BE" dirty="0" err="1"/>
              <a:t>Euroguide</a:t>
            </a:r>
            <a:br>
              <a:rPr lang="nl-BE" dirty="0"/>
            </a:br>
            <a:br>
              <a:rPr lang="nl-BE" dirty="0"/>
            </a:br>
            <a:r>
              <a:rPr lang="nl-BE" sz="2700" dirty="0">
                <a:hlinkClick r:id="rId3"/>
              </a:rPr>
              <a:t>www.euroguide-toolkit.eu</a:t>
            </a:r>
            <a:r>
              <a:rPr lang="nl-BE" dirty="0"/>
              <a:t> </a:t>
            </a:r>
            <a:br>
              <a:rPr lang="nl-BE" dirty="0"/>
            </a:b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Google Shape;601;p75" descr="Ico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t="-5" b="30156"/>
          <a:stretch/>
        </p:blipFill>
        <p:spPr>
          <a:xfrm>
            <a:off x="-143838" y="-82193"/>
            <a:ext cx="12335838" cy="7090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p75" descr="A picture containing tex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99638" y="5425895"/>
            <a:ext cx="1103270" cy="32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3" name="Google Shape;603;p75" descr="Graphical user interface, applicati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05058" y="5406167"/>
            <a:ext cx="823590" cy="348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" name="Google Shape;604;p75" descr="Ico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995289" y="5047060"/>
            <a:ext cx="396140" cy="739463"/>
          </a:xfrm>
          <a:prstGeom prst="rect">
            <a:avLst/>
          </a:prstGeom>
          <a:noFill/>
          <a:ln>
            <a:noFill/>
          </a:ln>
        </p:spPr>
      </p:pic>
      <p:sp>
        <p:nvSpPr>
          <p:cNvPr id="605" name="Google Shape;605;p75"/>
          <p:cNvSpPr txBox="1"/>
          <p:nvPr/>
        </p:nvSpPr>
        <p:spPr>
          <a:xfrm>
            <a:off x="2690998" y="1007598"/>
            <a:ext cx="6371659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Communicatie: connect-counter-alternative narrative </a:t>
            </a:r>
            <a:endParaRPr sz="2100" b="1" i="0" u="none" strike="noStrike" cap="none">
              <a:solidFill>
                <a:srgbClr val="000000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606" name="Google Shape;606;p75" descr="Graphical user interface, application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29344" y="1537735"/>
            <a:ext cx="5933312" cy="121565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22745"/>
              </a:srgbClr>
            </a:outerShdw>
          </a:effectLst>
        </p:spPr>
      </p:pic>
      <p:sp>
        <p:nvSpPr>
          <p:cNvPr id="607" name="Google Shape;607;p75"/>
          <p:cNvSpPr txBox="1"/>
          <p:nvPr/>
        </p:nvSpPr>
        <p:spPr>
          <a:xfrm>
            <a:off x="2172885" y="2899273"/>
            <a:ext cx="5096204" cy="715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14313" marR="0" lvl="0" indent="-21431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Cartoons profeet Mohammed</a:t>
            </a:r>
            <a:endParaRPr/>
          </a:p>
          <a:p>
            <a:pPr marL="214313" marR="0" lvl="0" indent="-128588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None/>
            </a:pPr>
            <a:endParaRPr sz="135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75"/>
          <p:cNvSpPr txBox="1"/>
          <p:nvPr/>
        </p:nvSpPr>
        <p:spPr>
          <a:xfrm>
            <a:off x="2172886" y="3251832"/>
            <a:ext cx="5383773" cy="10272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14313" marR="0" lvl="0" indent="-21431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Welke kaders zijn van toepassing?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Leerplannen geschiedenis &amp; </a:t>
            </a:r>
            <a:b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interlevensbeschouwelijke dialoog</a:t>
            </a:r>
            <a:endParaRPr/>
          </a:p>
        </p:txBody>
      </p:sp>
      <p:sp>
        <p:nvSpPr>
          <p:cNvPr id="609" name="Google Shape;609;p75"/>
          <p:cNvSpPr txBox="1"/>
          <p:nvPr/>
        </p:nvSpPr>
        <p:spPr>
          <a:xfrm>
            <a:off x="2172886" y="4208110"/>
            <a:ext cx="5383773" cy="10272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14313" marR="0" lvl="0" indent="-21431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Hoe pedagogisch-didactisch aanpakken?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Kaderen van de Verlichting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Cartoons in de geschiedenis</a:t>
            </a:r>
            <a:endParaRPr/>
          </a:p>
        </p:txBody>
      </p:sp>
      <p:sp>
        <p:nvSpPr>
          <p:cNvPr id="610" name="Google Shape;610;p75"/>
          <p:cNvSpPr/>
          <p:nvPr/>
        </p:nvSpPr>
        <p:spPr>
          <a:xfrm>
            <a:off x="2166027" y="5125940"/>
            <a:ext cx="4572000" cy="715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Humor &amp; satire in verschillende culturen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tools van polarisatiemanagement</a:t>
            </a:r>
            <a:endParaRPr/>
          </a:p>
        </p:txBody>
      </p:sp>
      <p:sp>
        <p:nvSpPr>
          <p:cNvPr id="611" name="Google Shape;611;p75"/>
          <p:cNvSpPr txBox="1"/>
          <p:nvPr/>
        </p:nvSpPr>
        <p:spPr>
          <a:xfrm>
            <a:off x="6459387" y="2894885"/>
            <a:ext cx="5383773" cy="1962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14313" marR="0" lvl="0" indent="-21431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Advies van de diversiteitsexperts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Gevoeligheid </a:t>
            </a:r>
            <a:b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= afbeelding profeet met bom op hoofd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Contextuele analyse van het beeldverbod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Afkeuring van geweld</a:t>
            </a:r>
            <a:endParaRPr/>
          </a:p>
          <a:p>
            <a:pPr marL="557213" marR="0" lvl="1" indent="-2143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Noto Sans Symbols"/>
              <a:buChar char="❖"/>
            </a:pPr>
            <a:r>
              <a:rPr lang="nl-BE" sz="13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Kennismaking met Arabische miniaturen</a:t>
            </a:r>
            <a:endParaRPr/>
          </a:p>
        </p:txBody>
      </p:sp>
      <p:pic>
        <p:nvPicPr>
          <p:cNvPr id="612" name="Google Shape;612;p7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94292" y="4842746"/>
            <a:ext cx="4254695" cy="2697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76"/>
          <p:cNvSpPr txBox="1">
            <a:spLocks noGrp="1"/>
          </p:cNvSpPr>
          <p:nvPr>
            <p:ph type="body" idx="2"/>
          </p:nvPr>
        </p:nvSpPr>
        <p:spPr>
          <a:xfrm>
            <a:off x="6463500" y="158132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nl-BE" dirty="0">
                <a:latin typeface="Montserrat"/>
                <a:ea typeface="Montserrat"/>
                <a:cs typeface="Montserrat"/>
                <a:sym typeface="Montserrat"/>
              </a:rPr>
              <a:t>Parallel Histories biedt een nieuwe manier om de geschiedenis van conflicten te bestuderen en te bekijken vanuit een </a:t>
            </a:r>
            <a:r>
              <a:rPr lang="nl-BE" dirty="0" err="1">
                <a:latin typeface="Montserrat"/>
                <a:ea typeface="Montserrat"/>
                <a:cs typeface="Montserrat"/>
                <a:sym typeface="Montserrat"/>
              </a:rPr>
              <a:t>helicopter</a:t>
            </a:r>
            <a:r>
              <a:rPr lang="nl-BE" dirty="0">
                <a:latin typeface="Montserrat"/>
                <a:ea typeface="Montserrat"/>
                <a:cs typeface="Montserrat"/>
                <a:sym typeface="Montserrat"/>
              </a:rPr>
              <a:t>-perspectief.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nl-BE" dirty="0">
                <a:latin typeface="Montserrat"/>
                <a:ea typeface="Montserrat"/>
                <a:cs typeface="Montserrat"/>
                <a:sym typeface="Montserrat"/>
              </a:rPr>
              <a:t>De onderwijsmethode daagt studenten uit om bronmateriaal te onderzoeken en alternatieve interpretaties te bespreken, vooraleer ze hun eigen mening vormen.</a:t>
            </a: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nl-BE" dirty="0">
                <a:latin typeface="Montserrat"/>
                <a:ea typeface="Montserrat"/>
                <a:cs typeface="Montserrat"/>
                <a:sym typeface="Montserrat"/>
                <a:hlinkClick r:id="rId3"/>
              </a:rPr>
              <a:t>www.parallelhistories.org.uk</a:t>
            </a:r>
            <a:r>
              <a:rPr lang="nl-BE" dirty="0">
                <a:latin typeface="Montserrat"/>
                <a:ea typeface="Montserrat"/>
                <a:cs typeface="Montserrat"/>
                <a:sym typeface="Montserrat"/>
              </a:rPr>
              <a:t>  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18" name="Google Shape;618;p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13550" y="1358525"/>
            <a:ext cx="4140700" cy="414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77"/>
          <p:cNvSpPr txBox="1">
            <a:spLocks noGrp="1"/>
          </p:cNvSpPr>
          <p:nvPr>
            <p:ph type="body" idx="1"/>
          </p:nvPr>
        </p:nvSpPr>
        <p:spPr>
          <a:xfrm>
            <a:off x="334964" y="1993900"/>
            <a:ext cx="11315700" cy="405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None/>
            </a:pPr>
            <a:endParaRPr/>
          </a:p>
        </p:txBody>
      </p:sp>
      <p:sp>
        <p:nvSpPr>
          <p:cNvPr id="624" name="Google Shape;624;p77"/>
          <p:cNvSpPr txBox="1">
            <a:spLocks noGrp="1"/>
          </p:cNvSpPr>
          <p:nvPr>
            <p:ph type="body" idx="2"/>
          </p:nvPr>
        </p:nvSpPr>
        <p:spPr>
          <a:xfrm>
            <a:off x="334964" y="1268413"/>
            <a:ext cx="11315700" cy="725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</a:pPr>
            <a:endParaRPr/>
          </a:p>
        </p:txBody>
      </p:sp>
      <p:sp>
        <p:nvSpPr>
          <p:cNvPr id="625" name="Google Shape;625;p77"/>
          <p:cNvSpPr txBox="1">
            <a:spLocks noGrp="1"/>
          </p:cNvSpPr>
          <p:nvPr>
            <p:ph type="title"/>
          </p:nvPr>
        </p:nvSpPr>
        <p:spPr>
          <a:xfrm>
            <a:off x="334963" y="365125"/>
            <a:ext cx="11306173" cy="154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</a:pPr>
            <a:r>
              <a:rPr lang="nl-BE" b="1"/>
              <a:t>Polarisatiemanagement</a:t>
            </a:r>
            <a:r>
              <a:rPr lang="nl-BE"/>
              <a:t> </a:t>
            </a:r>
            <a:r>
              <a:rPr lang="nl-BE" sz="2400"/>
              <a:t>het versterken van het midden </a:t>
            </a:r>
            <a:br>
              <a:rPr lang="nl-BE"/>
            </a:br>
            <a:r>
              <a:rPr lang="nl-BE"/>
              <a:t> </a:t>
            </a:r>
            <a:r>
              <a:rPr lang="nl-BE" sz="3200"/>
              <a:t>4 gamechangers: onderwerp, doelgroep, positie, toon </a:t>
            </a:r>
            <a:endParaRPr sz="3200"/>
          </a:p>
        </p:txBody>
      </p:sp>
      <p:pic>
        <p:nvPicPr>
          <p:cNvPr id="626" name="Google Shape;626;p77" descr="https://image.jimcdn.com/app/cms/image/transf/dimension=478x1024:format=png/path/s8a91a78e8ac17a4c/image/i5179e784e9c1c2c5/version/1477393745/image.png"/>
          <p:cNvPicPr preferRelativeResize="0"/>
          <p:nvPr/>
        </p:nvPicPr>
        <p:blipFill rotWithShape="1">
          <a:blip r:embed="rId3">
            <a:alphaModFix/>
          </a:blip>
          <a:srcRect t="17513" b="14350"/>
          <a:stretch/>
        </p:blipFill>
        <p:spPr>
          <a:xfrm>
            <a:off x="480843" y="1914056"/>
            <a:ext cx="10373969" cy="4783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17"/>
          <p:cNvSpPr txBox="1">
            <a:spLocks noGrp="1"/>
          </p:cNvSpPr>
          <p:nvPr>
            <p:ph type="title"/>
          </p:nvPr>
        </p:nvSpPr>
        <p:spPr>
          <a:xfrm>
            <a:off x="493160" y="365126"/>
            <a:ext cx="6061800" cy="19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nl-BE"/>
              <a:t>Focus GOK-beleid</a:t>
            </a:r>
            <a:endParaRPr/>
          </a:p>
        </p:txBody>
      </p:sp>
      <p:pic>
        <p:nvPicPr>
          <p:cNvPr id="632" name="Google Shape;632;p17"/>
          <p:cNvPicPr preferRelativeResize="0"/>
          <p:nvPr/>
        </p:nvPicPr>
        <p:blipFill rotWithShape="1">
          <a:blip r:embed="rId3">
            <a:alphaModFix/>
          </a:blip>
          <a:srcRect l="5040" r="7592"/>
          <a:stretch/>
        </p:blipFill>
        <p:spPr>
          <a:xfrm>
            <a:off x="6830925" y="360900"/>
            <a:ext cx="5361000" cy="6136200"/>
          </a:xfrm>
          <a:prstGeom prst="roundRect">
            <a:avLst>
              <a:gd name="adj" fmla="val 2782"/>
            </a:avLst>
          </a:prstGeom>
          <a:noFill/>
          <a:ln>
            <a:noFill/>
          </a:ln>
        </p:spPr>
      </p:pic>
      <p:sp>
        <p:nvSpPr>
          <p:cNvPr id="633" name="Google Shape;633;p17"/>
          <p:cNvSpPr txBox="1">
            <a:spLocks noGrp="1"/>
          </p:cNvSpPr>
          <p:nvPr>
            <p:ph type="body" idx="1"/>
          </p:nvPr>
        </p:nvSpPr>
        <p:spPr>
          <a:xfrm>
            <a:off x="493160" y="2523871"/>
            <a:ext cx="6061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nl-BE"/>
              <a:t>Keuze prioritaire thema’s</a:t>
            </a:r>
            <a:endParaRPr sz="800"/>
          </a:p>
        </p:txBody>
      </p:sp>
      <p:pic>
        <p:nvPicPr>
          <p:cNvPr id="634" name="Google Shape;634;p17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g1cbf3bf787a_0_125"/>
          <p:cNvSpPr txBox="1">
            <a:spLocks noGrp="1"/>
          </p:cNvSpPr>
          <p:nvPr>
            <p:ph type="body" idx="1"/>
          </p:nvPr>
        </p:nvSpPr>
        <p:spPr>
          <a:xfrm>
            <a:off x="383450" y="1396488"/>
            <a:ext cx="34854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/>
              <a:t>FOCUS 1</a:t>
            </a:r>
            <a:endParaRPr b="1"/>
          </a:p>
        </p:txBody>
      </p:sp>
      <p:sp>
        <p:nvSpPr>
          <p:cNvPr id="640" name="Google Shape;640;g1cbf3bf787a_0_125"/>
          <p:cNvSpPr txBox="1">
            <a:spLocks noGrp="1"/>
          </p:cNvSpPr>
          <p:nvPr>
            <p:ph type="body" idx="5"/>
          </p:nvPr>
        </p:nvSpPr>
        <p:spPr>
          <a:xfrm>
            <a:off x="4245325" y="1396500"/>
            <a:ext cx="3485400" cy="3345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/>
              <a:t>FOCUS 2</a:t>
            </a:r>
            <a:endParaRPr b="1"/>
          </a:p>
        </p:txBody>
      </p:sp>
      <p:sp>
        <p:nvSpPr>
          <p:cNvPr id="641" name="Google Shape;641;g1cbf3bf787a_0_125"/>
          <p:cNvSpPr txBox="1">
            <a:spLocks noGrp="1"/>
          </p:cNvSpPr>
          <p:nvPr>
            <p:ph type="body" idx="6"/>
          </p:nvPr>
        </p:nvSpPr>
        <p:spPr>
          <a:xfrm>
            <a:off x="8107200" y="1396488"/>
            <a:ext cx="3485400" cy="33450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/>
              <a:t>FOCUS 3</a:t>
            </a:r>
            <a:endParaRPr b="1"/>
          </a:p>
        </p:txBody>
      </p:sp>
      <p:sp>
        <p:nvSpPr>
          <p:cNvPr id="642" name="Google Shape;642;g1cbf3bf787a_0_125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000"/>
              <a:t>Prioritaire thema’s</a:t>
            </a:r>
            <a:endParaRPr sz="3000"/>
          </a:p>
        </p:txBody>
      </p:sp>
      <p:sp>
        <p:nvSpPr>
          <p:cNvPr id="643" name="Google Shape;643;g1cbf3bf787a_0_125"/>
          <p:cNvSpPr txBox="1"/>
          <p:nvPr/>
        </p:nvSpPr>
        <p:spPr>
          <a:xfrm>
            <a:off x="366650" y="1926900"/>
            <a:ext cx="3519000" cy="1272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nl-BE" sz="2000" b="1" i="0" u="none" strike="noStrike" cap="none">
                <a:solidFill>
                  <a:srgbClr val="6AA84F"/>
                </a:solidFill>
                <a:latin typeface="Arial"/>
                <a:ea typeface="Arial"/>
                <a:cs typeface="Arial"/>
                <a:sym typeface="Arial"/>
              </a:rPr>
              <a:t>Brede basiszorg gedrag + verhoogde zorg gedrag </a:t>
            </a:r>
            <a:r>
              <a:rPr lang="nl-BE" sz="2000" b="0" i="0" u="none" strike="noStrike" cap="none">
                <a:solidFill>
                  <a:srgbClr val="6AA84F"/>
                </a:solidFill>
                <a:latin typeface="Arial"/>
                <a:ea typeface="Arial"/>
                <a:cs typeface="Arial"/>
                <a:sym typeface="Arial"/>
              </a:rPr>
              <a:t>(klasondersteuners)</a:t>
            </a:r>
            <a:endParaRPr sz="1600" b="0" i="0" u="none" strike="noStrike" cap="none">
              <a:solidFill>
                <a:srgbClr val="6AA84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g1cbf3bf787a_0_125"/>
          <p:cNvSpPr txBox="1"/>
          <p:nvPr/>
        </p:nvSpPr>
        <p:spPr>
          <a:xfrm>
            <a:off x="4228525" y="1926900"/>
            <a:ext cx="3519000" cy="1272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nl-BE" sz="2000" b="1" i="0" u="none" strike="noStrike" cap="none">
                <a:solidFill>
                  <a:srgbClr val="674EA7"/>
                </a:solidFill>
                <a:latin typeface="Arial"/>
                <a:ea typeface="Arial"/>
                <a:cs typeface="Arial"/>
                <a:sym typeface="Arial"/>
              </a:rPr>
              <a:t>Taalbeleid: </a:t>
            </a:r>
            <a:endParaRPr sz="2000" b="1" i="0" u="none" strike="noStrike" cap="none">
              <a:solidFill>
                <a:srgbClr val="674EA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 b="0" i="0" u="none" strike="noStrike" cap="none">
                <a:solidFill>
                  <a:srgbClr val="674EA7"/>
                </a:solidFill>
                <a:latin typeface="Arial"/>
                <a:ea typeface="Arial"/>
                <a:cs typeface="Arial"/>
                <a:sym typeface="Arial"/>
              </a:rPr>
              <a:t>implementatie op de klasvloer</a:t>
            </a:r>
            <a:endParaRPr sz="1600" b="0" i="0" u="none" strike="noStrike" cap="none">
              <a:solidFill>
                <a:srgbClr val="674EA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5" name="Google Shape;645;g1cbf3bf787a_0_125"/>
          <p:cNvSpPr txBox="1"/>
          <p:nvPr/>
        </p:nvSpPr>
        <p:spPr>
          <a:xfrm>
            <a:off x="8090400" y="1926900"/>
            <a:ext cx="3519000" cy="1272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nl-BE" sz="2000" b="1" i="0" u="none" strike="noStrike" cap="none">
                <a:solidFill>
                  <a:srgbClr val="F1C232"/>
                </a:solidFill>
                <a:latin typeface="Arial"/>
                <a:ea typeface="Arial"/>
                <a:cs typeface="Arial"/>
                <a:sym typeface="Arial"/>
              </a:rPr>
              <a:t>Ouderparticipatie: </a:t>
            </a:r>
            <a:endParaRPr sz="2000" b="1" i="0" u="none" strike="noStrike" cap="none">
              <a:solidFill>
                <a:srgbClr val="F1C23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 b="0" i="0" u="none" strike="noStrike" cap="none">
                <a:solidFill>
                  <a:srgbClr val="F1C232"/>
                </a:solidFill>
                <a:latin typeface="Arial"/>
                <a:ea typeface="Arial"/>
                <a:cs typeface="Arial"/>
                <a:sym typeface="Arial"/>
              </a:rPr>
              <a:t>Samenwerking Elk Kind Telt &amp; ouderwerking </a:t>
            </a:r>
            <a:endParaRPr sz="1600" b="0" i="0" u="none" strike="noStrike" cap="none">
              <a:solidFill>
                <a:srgbClr val="F1C2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6" name="Google Shape;646;g1cbf3bf787a_0_125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7" name="Google Shape;647;g1cbf3bf787a_0_125"/>
          <p:cNvPicPr preferRelativeResize="0"/>
          <p:nvPr/>
        </p:nvPicPr>
        <p:blipFill rotWithShape="1">
          <a:blip r:embed="rId4">
            <a:alphaModFix/>
          </a:blip>
          <a:srcRect t="5015" b="29764"/>
          <a:stretch/>
        </p:blipFill>
        <p:spPr>
          <a:xfrm>
            <a:off x="4228525" y="3395400"/>
            <a:ext cx="3519000" cy="2868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48" name="Google Shape;648;g1cbf3bf787a_0_125"/>
          <p:cNvPicPr preferRelativeResize="0"/>
          <p:nvPr/>
        </p:nvPicPr>
        <p:blipFill rotWithShape="1">
          <a:blip r:embed="rId5">
            <a:alphaModFix/>
          </a:blip>
          <a:srcRect t="15767" b="18834"/>
          <a:stretch/>
        </p:blipFill>
        <p:spPr>
          <a:xfrm>
            <a:off x="366650" y="3376900"/>
            <a:ext cx="3519000" cy="2868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" name="Google Shape;649;g1cbf3bf787a_0_125"/>
          <p:cNvPicPr preferRelativeResize="0"/>
          <p:nvPr/>
        </p:nvPicPr>
        <p:blipFill rotWithShape="1">
          <a:blip r:embed="rId6">
            <a:alphaModFix/>
          </a:blip>
          <a:srcRect l="9088" r="8808"/>
          <a:stretch/>
        </p:blipFill>
        <p:spPr>
          <a:xfrm>
            <a:off x="8090400" y="3416725"/>
            <a:ext cx="3485400" cy="2826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8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 sz="3000">
                <a:solidFill>
                  <a:srgbClr val="C4004B"/>
                </a:solidFill>
              </a:rPr>
              <a:t>BSA resultaten bevraging lln en lkr</a:t>
            </a:r>
            <a:endParaRPr sz="3000">
              <a:solidFill>
                <a:srgbClr val="C4004B"/>
              </a:solidFill>
            </a:endParaRPr>
          </a:p>
        </p:txBody>
      </p:sp>
      <p:sp>
        <p:nvSpPr>
          <p:cNvPr id="689" name="Google Shape;689;p78"/>
          <p:cNvSpPr txBox="1"/>
          <p:nvPr/>
        </p:nvSpPr>
        <p:spPr>
          <a:xfrm>
            <a:off x="330175" y="1265125"/>
            <a:ext cx="11681100" cy="45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Eerste graad:</a:t>
            </a:r>
            <a:endParaRPr sz="1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Meer dan 59% van de leerlingen geeft aan dat de leerkrachten het moeilijk hebben om ervoor te zorgen dat de </a:t>
            </a: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klas stil </a:t>
            </a: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Ruim 72% van de leerkrachten geeft aan dat er voor sommige klassen </a:t>
            </a: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extra klasondersteuning</a:t>
            </a: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nodig is.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72% van de leerkrachten vindt ‘</a:t>
            </a: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verbondenheid verhogen</a:t>
            </a: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’ 1 van de 3 belangrijkste GOK-thema’s.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 21/12/2022 zit </a:t>
            </a: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48%</a:t>
            </a: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van de leerlingen in de </a:t>
            </a: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verhoogde zorg</a:t>
            </a: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24% heeft een overeenkomst of contract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Tweede  en derde graad:</a:t>
            </a:r>
            <a:endParaRPr sz="1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Meer dan 26% van de leerlingen geeft aan te babbelen tijdens de lessen wanneer het niet mag.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Bijna 43% van de leerlingen geven aan dat de leraren het moeilijk hebben om ervoor te zorgen dat de klas stil is.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77.6% van de leerkrachten geeft aan dat er voor sommige klassen </a:t>
            </a:r>
            <a:r>
              <a:rPr lang="nl-BE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extra klasondersteuning </a:t>
            </a:r>
            <a:r>
              <a:rPr lang="nl-BE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nodig is.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 21/12/22 zit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35%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van de leerlingen van de 2de graad in de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verhoogde zorg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21% heeft een overeenkomst of contract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0000" marR="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 21/12/22 zit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38%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van de leerlingen van de 3de graad </a:t>
            </a:r>
            <a:r>
              <a:rPr lang="nl-BE" sz="1600" b="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 de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verhoogde zorg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30% heeft een overeenkomst of contract</a:t>
            </a:r>
            <a:endParaRPr sz="1600" b="0" i="0" u="none" strike="noStrike" cap="none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90" name="Google Shape;690;p78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78"/>
          <p:cNvSpPr txBox="1">
            <a:spLocks noGrp="1"/>
          </p:cNvSpPr>
          <p:nvPr>
            <p:ph type="body" idx="1"/>
          </p:nvPr>
        </p:nvSpPr>
        <p:spPr>
          <a:xfrm>
            <a:off x="297649" y="275100"/>
            <a:ext cx="4559485" cy="990024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2400" b="1">
              <a:solidFill>
                <a:schemeClr val="lt1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sz="2400" b="1">
                <a:solidFill>
                  <a:schemeClr val="lt1"/>
                </a:solidFill>
              </a:rPr>
              <a:t>FOCUS 1: zorg en gedrag</a:t>
            </a:r>
            <a:endParaRPr sz="2400" b="1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3193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" name="Google Shape;696;g1c901ca897b_0_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549" y="1968937"/>
            <a:ext cx="5285475" cy="4164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97" name="Google Shape;697;g1c901ca897b_0_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6700" y="2023202"/>
            <a:ext cx="5392800" cy="4092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8" name="Google Shape;698;g1c901ca897b_0_26" descr="Koninklijk Atheneum Antwerpe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99" name="Google Shape;699;g1c901ca897b_0_26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00" name="Google Shape;700;g1c901ca897b_0_26"/>
          <p:cNvSpPr txBox="1"/>
          <p:nvPr/>
        </p:nvSpPr>
        <p:spPr>
          <a:xfrm>
            <a:off x="6685100" y="6364475"/>
            <a:ext cx="5392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Bron LVS (laatste update 21/12/2022)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1" name="Google Shape;701;g1c901ca897b_0_26"/>
          <p:cNvSpPr txBox="1">
            <a:spLocks noGrp="1"/>
          </p:cNvSpPr>
          <p:nvPr>
            <p:ph type="body" idx="4294967295"/>
          </p:nvPr>
        </p:nvSpPr>
        <p:spPr>
          <a:xfrm>
            <a:off x="771000" y="1049375"/>
            <a:ext cx="8436600" cy="7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800"/>
              <a:buFont typeface="Arial"/>
              <a:buNone/>
            </a:pPr>
            <a:r>
              <a:rPr lang="nl-BE" sz="2400">
                <a:solidFill>
                  <a:schemeClr val="accent3"/>
                </a:solidFill>
              </a:rPr>
              <a:t>Cijfers school (eerste, tweede en derde graad)</a:t>
            </a:r>
            <a:endParaRPr sz="2400">
              <a:solidFill>
                <a:schemeClr val="accent3"/>
              </a:solidFill>
            </a:endParaRPr>
          </a:p>
        </p:txBody>
      </p:sp>
      <p:sp>
        <p:nvSpPr>
          <p:cNvPr id="702" name="Google Shape;702;g1c901ca897b_0_26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 sz="3000">
                <a:solidFill>
                  <a:srgbClr val="C4004B"/>
                </a:solidFill>
              </a:rPr>
              <a:t>Leerlingen met verhoogde zorg</a:t>
            </a:r>
            <a:endParaRPr sz="3000">
              <a:solidFill>
                <a:srgbClr val="C4004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8716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7" name="Google Shape;707;g1c901ca897b_0_12"/>
          <p:cNvPicPr preferRelativeResize="0"/>
          <p:nvPr/>
        </p:nvPicPr>
        <p:blipFill rotWithShape="1">
          <a:blip r:embed="rId3">
            <a:alphaModFix/>
          </a:blip>
          <a:srcRect l="7045"/>
          <a:stretch/>
        </p:blipFill>
        <p:spPr>
          <a:xfrm>
            <a:off x="4221888" y="348663"/>
            <a:ext cx="3992225" cy="31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8" name="Google Shape;708;g1c901ca897b_0_12"/>
          <p:cNvPicPr preferRelativeResize="0"/>
          <p:nvPr/>
        </p:nvPicPr>
        <p:blipFill rotWithShape="1">
          <a:blip r:embed="rId4">
            <a:alphaModFix/>
          </a:blip>
          <a:srcRect l="6803"/>
          <a:stretch/>
        </p:blipFill>
        <p:spPr>
          <a:xfrm>
            <a:off x="8328700" y="348650"/>
            <a:ext cx="3807800" cy="31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9" name="Google Shape;709;g1c901ca897b_0_12" descr="Koninklijk Atheneum Antwerpe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10" name="Google Shape;710;g1c901ca897b_0_12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pic>
        <p:nvPicPr>
          <p:cNvPr id="711" name="Google Shape;711;g1c901ca897b_0_12"/>
          <p:cNvPicPr preferRelativeResize="0"/>
          <p:nvPr/>
        </p:nvPicPr>
        <p:blipFill rotWithShape="1">
          <a:blip r:embed="rId6">
            <a:alphaModFix/>
          </a:blip>
          <a:srcRect l="6182"/>
          <a:stretch/>
        </p:blipFill>
        <p:spPr>
          <a:xfrm>
            <a:off x="4185650" y="3601750"/>
            <a:ext cx="4094382" cy="325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2" name="Google Shape;712;g1c901ca897b_0_12"/>
          <p:cNvPicPr preferRelativeResize="0"/>
          <p:nvPr/>
        </p:nvPicPr>
        <p:blipFill rotWithShape="1">
          <a:blip r:embed="rId7">
            <a:alphaModFix/>
          </a:blip>
          <a:srcRect l="7706"/>
          <a:stretch/>
        </p:blipFill>
        <p:spPr>
          <a:xfrm>
            <a:off x="8347675" y="3616625"/>
            <a:ext cx="3807800" cy="322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3" name="Google Shape;713;g1c901ca897b_0_12"/>
          <p:cNvPicPr preferRelativeResize="0"/>
          <p:nvPr/>
        </p:nvPicPr>
        <p:blipFill rotWithShape="1">
          <a:blip r:embed="rId8">
            <a:alphaModFix/>
          </a:blip>
          <a:srcRect l="5186"/>
          <a:stretch/>
        </p:blipFill>
        <p:spPr>
          <a:xfrm>
            <a:off x="115101" y="344175"/>
            <a:ext cx="3992225" cy="3204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4" name="Google Shape;714;g1c901ca897b_0_12"/>
          <p:cNvPicPr preferRelativeResize="0"/>
          <p:nvPr/>
        </p:nvPicPr>
        <p:blipFill rotWithShape="1">
          <a:blip r:embed="rId9">
            <a:alphaModFix/>
          </a:blip>
          <a:srcRect l="8213"/>
          <a:stretch/>
        </p:blipFill>
        <p:spPr>
          <a:xfrm>
            <a:off x="61025" y="3601755"/>
            <a:ext cx="4056975" cy="3256246"/>
          </a:xfrm>
          <a:prstGeom prst="rect">
            <a:avLst/>
          </a:prstGeom>
          <a:noFill/>
          <a:ln>
            <a:noFill/>
          </a:ln>
        </p:spPr>
      </p:pic>
      <p:sp>
        <p:nvSpPr>
          <p:cNvPr id="715" name="Google Shape;715;g1c901ca897b_0_12"/>
          <p:cNvSpPr txBox="1"/>
          <p:nvPr/>
        </p:nvSpPr>
        <p:spPr>
          <a:xfrm>
            <a:off x="6300750" y="6457800"/>
            <a:ext cx="3519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Bron LVS (laatste update 21/12/2022)</a:t>
            </a:r>
            <a:endParaRPr sz="1400" b="0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95826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g1cbf3bf787a_0_207"/>
          <p:cNvSpPr txBox="1"/>
          <p:nvPr/>
        </p:nvSpPr>
        <p:spPr>
          <a:xfrm>
            <a:off x="857475" y="275100"/>
            <a:ext cx="105636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Brede basiszorg : waarom?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5" name="Google Shape;655;g1cbf3bf787a_0_207"/>
          <p:cNvSpPr txBox="1">
            <a:spLocks noGrp="1"/>
          </p:cNvSpPr>
          <p:nvPr>
            <p:ph type="body" idx="1"/>
          </p:nvPr>
        </p:nvSpPr>
        <p:spPr>
          <a:xfrm>
            <a:off x="771000" y="1774775"/>
            <a:ext cx="10650000" cy="20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66066"/>
              <a:buNone/>
            </a:pPr>
            <a:r>
              <a:rPr lang="nl-BE" i="1">
                <a:solidFill>
                  <a:srgbClr val="001B44"/>
                </a:solidFill>
              </a:rPr>
              <a:t>Een </a:t>
            </a:r>
            <a:r>
              <a:rPr lang="nl-BE" b="1" i="1">
                <a:solidFill>
                  <a:srgbClr val="001B44"/>
                </a:solidFill>
              </a:rPr>
              <a:t>algemene, universele aanpak </a:t>
            </a:r>
            <a:r>
              <a:rPr lang="nl-BE" i="1">
                <a:solidFill>
                  <a:srgbClr val="001B44"/>
                </a:solidFill>
              </a:rPr>
              <a:t>die bestemd is voor </a:t>
            </a:r>
            <a:r>
              <a:rPr lang="nl-BE" b="1" i="1">
                <a:solidFill>
                  <a:srgbClr val="001B44"/>
                </a:solidFill>
              </a:rPr>
              <a:t>alle </a:t>
            </a:r>
            <a:r>
              <a:rPr lang="nl-BE" i="1">
                <a:solidFill>
                  <a:srgbClr val="001B44"/>
                </a:solidFill>
              </a:rPr>
              <a:t>leerlingen uit een groep. De maatregelen op dit niveau bestaan uit goed </a:t>
            </a:r>
            <a:r>
              <a:rPr lang="nl-BE" b="1" i="1">
                <a:solidFill>
                  <a:srgbClr val="001B44"/>
                </a:solidFill>
              </a:rPr>
              <a:t>klassenmanagement</a:t>
            </a:r>
            <a:r>
              <a:rPr lang="nl-BE" i="1">
                <a:solidFill>
                  <a:srgbClr val="001B44"/>
                </a:solidFill>
              </a:rPr>
              <a:t>, een planmatige aanpak van </a:t>
            </a:r>
            <a:r>
              <a:rPr lang="nl-BE" b="1" i="1">
                <a:solidFill>
                  <a:srgbClr val="001B44"/>
                </a:solidFill>
              </a:rPr>
              <a:t>groepsvorming</a:t>
            </a:r>
            <a:r>
              <a:rPr lang="nl-BE" i="1">
                <a:solidFill>
                  <a:srgbClr val="001B44"/>
                </a:solidFill>
              </a:rPr>
              <a:t>, systematische aandacht voor </a:t>
            </a:r>
            <a:r>
              <a:rPr lang="nl-BE" b="1" i="1">
                <a:solidFill>
                  <a:srgbClr val="001B44"/>
                </a:solidFill>
              </a:rPr>
              <a:t>sociaal emotioneel leren</a:t>
            </a:r>
            <a:r>
              <a:rPr lang="nl-BE" i="1">
                <a:solidFill>
                  <a:srgbClr val="001B44"/>
                </a:solidFill>
              </a:rPr>
              <a:t> en een preventieve groepsaanpak van </a:t>
            </a:r>
            <a:r>
              <a:rPr lang="nl-BE" b="1" i="1">
                <a:solidFill>
                  <a:srgbClr val="001B44"/>
                </a:solidFill>
              </a:rPr>
              <a:t>pesten</a:t>
            </a:r>
            <a:r>
              <a:rPr lang="nl-BE" i="1">
                <a:solidFill>
                  <a:srgbClr val="001B44"/>
                </a:solidFill>
              </a:rPr>
              <a:t>. </a:t>
            </a:r>
            <a:endParaRPr i="1">
              <a:solidFill>
                <a:srgbClr val="001B44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66066"/>
              <a:buNone/>
            </a:pPr>
            <a:r>
              <a:rPr lang="nl-BE" i="1">
                <a:solidFill>
                  <a:srgbClr val="001B44"/>
                </a:solidFill>
              </a:rPr>
              <a:t>Het is vooral dit niveau waar de leraar zijn tijd en energie in steekt: een investering in de toekomst van allen. De ervaring leert dat deze aanpak voor </a:t>
            </a:r>
            <a:r>
              <a:rPr lang="nl-BE" b="1" i="1">
                <a:solidFill>
                  <a:srgbClr val="001B44"/>
                </a:solidFill>
              </a:rPr>
              <a:t>85-90%</a:t>
            </a:r>
            <a:r>
              <a:rPr lang="nl-BE" i="1">
                <a:solidFill>
                  <a:srgbClr val="001B44"/>
                </a:solidFill>
              </a:rPr>
              <a:t> van de leerlingen meer dan voldoende is. </a:t>
            </a:r>
            <a:endParaRPr i="1">
              <a:solidFill>
                <a:srgbClr val="001B44"/>
              </a:solidFill>
            </a:endParaRPr>
          </a:p>
          <a:p>
            <a:pPr marL="0" lvl="0" indent="0" algn="r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ct val="66066"/>
              <a:buNone/>
            </a:pPr>
            <a:r>
              <a:rPr lang="nl-BE" i="1">
                <a:solidFill>
                  <a:srgbClr val="001B44"/>
                </a:solidFill>
              </a:rPr>
              <a:t>(Van Overveld, 2021)</a:t>
            </a:r>
            <a:endParaRPr i="1">
              <a:solidFill>
                <a:srgbClr val="001B44"/>
              </a:solidFill>
            </a:endParaRPr>
          </a:p>
        </p:txBody>
      </p:sp>
      <p:sp>
        <p:nvSpPr>
          <p:cNvPr id="656" name="Google Shape;656;g1cbf3bf787a_0_207"/>
          <p:cNvSpPr txBox="1">
            <a:spLocks noGrp="1"/>
          </p:cNvSpPr>
          <p:nvPr>
            <p:ph type="body" idx="2"/>
          </p:nvPr>
        </p:nvSpPr>
        <p:spPr>
          <a:xfrm>
            <a:off x="771000" y="1049375"/>
            <a:ext cx="8436600" cy="7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800"/>
              <a:buFont typeface="Arial"/>
              <a:buNone/>
            </a:pPr>
            <a:r>
              <a:rPr lang="nl-BE"/>
              <a:t>Primaire preventie</a:t>
            </a:r>
            <a:endParaRPr/>
          </a:p>
        </p:txBody>
      </p:sp>
      <p:sp>
        <p:nvSpPr>
          <p:cNvPr id="657" name="Google Shape;657;g1cbf3bf787a_0_207"/>
          <p:cNvSpPr/>
          <p:nvPr/>
        </p:nvSpPr>
        <p:spPr>
          <a:xfrm>
            <a:off x="771000" y="3835100"/>
            <a:ext cx="10743600" cy="2443500"/>
          </a:xfrm>
          <a:prstGeom prst="flowChartAlternateProcess">
            <a:avLst/>
          </a:prstGeom>
          <a:gradFill>
            <a:gsLst>
              <a:gs pos="0">
                <a:srgbClr val="D6E09A"/>
              </a:gs>
              <a:gs pos="50000">
                <a:srgbClr val="CBD68D"/>
              </a:gs>
              <a:gs pos="100000">
                <a:srgbClr val="C7D578"/>
              </a:gs>
            </a:gsLst>
            <a:lin ang="5400012" scaled="0"/>
          </a:gradFill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nl-BE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Hoe beter je als school je brede basiszorg uitbouwt, hoe minder leerlingen nood hebben aan een uitbreiding van zorg of verhoogde zorg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429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➔"/>
            </a:pPr>
            <a:r>
              <a:rPr lang="nl-BE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DOEL: één methodiek voor de hele school!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➔"/>
            </a:pPr>
            <a:r>
              <a:rPr lang="nl-BE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Geïntegreerde zorg op school = alle leraren zijn betrokken in de zorg voor leerlingen &amp; integreren deze begeleiding in hun pedagogische aanpak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➔"/>
            </a:pPr>
            <a:r>
              <a:rPr lang="nl-BE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Elke leraar is een begeleider (brede basiszorg is hierin zeer belangrijk)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g1cbf3bf787a_0_207"/>
          <p:cNvSpPr/>
          <p:nvPr/>
        </p:nvSpPr>
        <p:spPr>
          <a:xfrm>
            <a:off x="5954476" y="3384800"/>
            <a:ext cx="213900" cy="401100"/>
          </a:xfrm>
          <a:prstGeom prst="down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D6E09A"/>
              </a:gs>
              <a:gs pos="50000">
                <a:srgbClr val="CBD68D"/>
              </a:gs>
              <a:gs pos="100000">
                <a:srgbClr val="C7D578"/>
              </a:gs>
            </a:gsLst>
            <a:lin ang="5400012" scaled="0"/>
          </a:gradFill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9" name="Google Shape;659;g1cbf3bf787a_0_207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g1cbf3bf787a_0_207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" name="Google Shape;665;g1ca6dbc7a1b_0_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g1ca6dbc7a1b_0_0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667" name="Google Shape;667;g1ca6dbc7a1b_0_0"/>
          <p:cNvSpPr txBox="1"/>
          <p:nvPr/>
        </p:nvSpPr>
        <p:spPr>
          <a:xfrm>
            <a:off x="857475" y="275100"/>
            <a:ext cx="109683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Brede basiszorg: wat en wanneer?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8" name="Google Shape;668;g1ca6dbc7a1b_0_0" descr="Afbeeldingsresultaat voor zorgcontinuum m decree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513" y="1577575"/>
            <a:ext cx="5241401" cy="40964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9" name="Google Shape;669;g1ca6dbc7a1b_0_0"/>
          <p:cNvGrpSpPr/>
          <p:nvPr/>
        </p:nvGrpSpPr>
        <p:grpSpPr>
          <a:xfrm>
            <a:off x="5531188" y="4622600"/>
            <a:ext cx="6293300" cy="846600"/>
            <a:chOff x="5532500" y="5123825"/>
            <a:chExt cx="6293300" cy="846600"/>
          </a:xfrm>
        </p:grpSpPr>
        <p:sp>
          <p:nvSpPr>
            <p:cNvPr id="670" name="Google Shape;670;g1ca6dbc7a1b_0_0"/>
            <p:cNvSpPr/>
            <p:nvPr/>
          </p:nvSpPr>
          <p:spPr>
            <a:xfrm>
              <a:off x="6512200" y="5123825"/>
              <a:ext cx="5313600" cy="8466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9525" cap="flat" cmpd="sng">
              <a:solidFill>
                <a:srgbClr val="008A0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nl-BE" sz="1550" b="1" i="0" u="none" strike="noStrike" cap="none">
                  <a:solidFill>
                    <a:srgbClr val="008A05"/>
                  </a:solidFill>
                  <a:latin typeface="Arial"/>
                  <a:ea typeface="Arial"/>
                  <a:cs typeface="Arial"/>
                  <a:sym typeface="Arial"/>
                </a:rPr>
                <a:t>Basisondersteuning gedrag:</a:t>
              </a:r>
              <a:endParaRPr sz="1550" b="1" i="0" u="none" strike="noStrike" cap="none">
                <a:solidFill>
                  <a:srgbClr val="008A05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50"/>
                <a:buFont typeface="Arial"/>
                <a:buNone/>
              </a:pPr>
              <a:r>
                <a:rPr lang="nl-BE" sz="1550" b="1" i="0" u="none" strike="noStrike" cap="none">
                  <a:solidFill>
                    <a:srgbClr val="008A05"/>
                  </a:solidFill>
                  <a:latin typeface="Arial"/>
                  <a:ea typeface="Arial"/>
                  <a:cs typeface="Arial"/>
                  <a:sym typeface="Arial"/>
                </a:rPr>
                <a:t>universele ondersteuning voor alle leerlingen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1" name="Google Shape;671;g1ca6dbc7a1b_0_0"/>
            <p:cNvSpPr/>
            <p:nvPr/>
          </p:nvSpPr>
          <p:spPr>
            <a:xfrm>
              <a:off x="5532500" y="5241725"/>
              <a:ext cx="979800" cy="4734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1"/>
            </a:solidFill>
            <a:ln w="9525" cap="flat" cmpd="sng">
              <a:solidFill>
                <a:srgbClr val="008A0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2" name="Google Shape;672;g1ca6dbc7a1b_0_0"/>
          <p:cNvGrpSpPr/>
          <p:nvPr/>
        </p:nvGrpSpPr>
        <p:grpSpPr>
          <a:xfrm>
            <a:off x="5531188" y="3498325"/>
            <a:ext cx="6293300" cy="1062900"/>
            <a:chOff x="5532500" y="4907550"/>
            <a:chExt cx="6293300" cy="1062900"/>
          </a:xfrm>
        </p:grpSpPr>
        <p:sp>
          <p:nvSpPr>
            <p:cNvPr id="673" name="Google Shape;673;g1ca6dbc7a1b_0_0"/>
            <p:cNvSpPr/>
            <p:nvPr/>
          </p:nvSpPr>
          <p:spPr>
            <a:xfrm>
              <a:off x="6512200" y="4907550"/>
              <a:ext cx="5313600" cy="1062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9525" cap="flat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50"/>
                <a:buFont typeface="Arial"/>
                <a:buNone/>
              </a:pPr>
              <a:r>
                <a:rPr lang="nl-BE" sz="1550" b="1" i="0" u="none" strike="noStrike" cap="none">
                  <a:solidFill>
                    <a:srgbClr val="FF9900"/>
                  </a:solidFill>
                  <a:latin typeface="Arial"/>
                  <a:ea typeface="Arial"/>
                  <a:cs typeface="Arial"/>
                  <a:sym typeface="Arial"/>
                </a:rPr>
                <a:t>Aanvullende ondersteuning bij leerlingen waar probleemgedrag wordt verwacht of gesignaleerd wordt in een korte periode extra aandacht gegeven om een reductie van probleemgedrag te realiseren</a:t>
              </a:r>
              <a:endParaRPr sz="1550" b="1" i="0" u="none" strike="noStrike" cap="non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4" name="Google Shape;674;g1ca6dbc7a1b_0_0"/>
            <p:cNvSpPr/>
            <p:nvPr/>
          </p:nvSpPr>
          <p:spPr>
            <a:xfrm>
              <a:off x="5532500" y="5241725"/>
              <a:ext cx="979800" cy="4734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1"/>
            </a:solidFill>
            <a:ln w="9525" cap="flat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" name="Google Shape;679;g1c901ca897b_0_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67050" y="2393363"/>
            <a:ext cx="4924949" cy="4303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0" name="Google Shape;680;g1c901ca897b_0_50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81" name="Google Shape;681;g1c901ca897b_0_50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pic>
        <p:nvPicPr>
          <p:cNvPr id="682" name="Google Shape;682;g1c901ca897b_0_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950700"/>
            <a:ext cx="7365150" cy="5690650"/>
          </a:xfrm>
          <a:prstGeom prst="rect">
            <a:avLst/>
          </a:prstGeom>
          <a:noFill/>
          <a:ln>
            <a:noFill/>
          </a:ln>
        </p:spPr>
      </p:pic>
      <p:sp>
        <p:nvSpPr>
          <p:cNvPr id="683" name="Google Shape;683;g1c901ca897b_0_50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Brede basiszorg: hoe?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" name="Google Shape;720;g1c901ca897b_0_63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21" name="Google Shape;721;g1c901ca897b_0_63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22" name="Google Shape;722;g1c901ca897b_0_63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Brede basiszorg: plan van 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3" name="Google Shape;723;g1c901ca897b_0_63"/>
          <p:cNvSpPr/>
          <p:nvPr/>
        </p:nvSpPr>
        <p:spPr>
          <a:xfrm>
            <a:off x="2886754" y="3339233"/>
            <a:ext cx="792300" cy="49200"/>
          </a:xfrm>
          <a:prstGeom prst="roundRect">
            <a:avLst>
              <a:gd name="adj" fmla="val 50000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A72A1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4" name="Google Shape;724;g1c901ca897b_0_63"/>
          <p:cNvGrpSpPr/>
          <p:nvPr/>
        </p:nvGrpSpPr>
        <p:grpSpPr>
          <a:xfrm>
            <a:off x="782153" y="3224618"/>
            <a:ext cx="2339942" cy="2530573"/>
            <a:chOff x="571536" y="1957150"/>
            <a:chExt cx="1755000" cy="1897977"/>
          </a:xfrm>
        </p:grpSpPr>
        <p:sp>
          <p:nvSpPr>
            <p:cNvPr id="725" name="Google Shape;725;g1c901ca897b_0_63"/>
            <p:cNvSpPr/>
            <p:nvPr/>
          </p:nvSpPr>
          <p:spPr>
            <a:xfrm>
              <a:off x="1151886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rgbClr val="A72A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6" name="Google Shape;726;g1c901ca897b_0_63"/>
            <p:cNvSpPr txBox="1"/>
            <p:nvPr/>
          </p:nvSpPr>
          <p:spPr>
            <a:xfrm>
              <a:off x="1068195" y="2093809"/>
              <a:ext cx="761700" cy="3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JAAR 1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7" name="Google Shape;727;g1c901ca897b_0_63"/>
            <p:cNvSpPr txBox="1"/>
            <p:nvPr/>
          </p:nvSpPr>
          <p:spPr>
            <a:xfrm>
              <a:off x="594493" y="2660914"/>
              <a:ext cx="1709100" cy="59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b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ontwikkelen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8" name="Google Shape;728;g1c901ca897b_0_63"/>
            <p:cNvSpPr txBox="1"/>
            <p:nvPr/>
          </p:nvSpPr>
          <p:spPr>
            <a:xfrm>
              <a:off x="571536" y="3117727"/>
              <a:ext cx="1755000" cy="73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12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Inzetten op groepsproces EN klasmanagement </a:t>
              </a:r>
              <a:endParaRPr sz="17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29" name="Google Shape;729;g1c901ca897b_0_63"/>
          <p:cNvGrpSpPr/>
          <p:nvPr/>
        </p:nvGrpSpPr>
        <p:grpSpPr>
          <a:xfrm>
            <a:off x="3619262" y="3224618"/>
            <a:ext cx="2278743" cy="2530603"/>
            <a:chOff x="2699421" y="1957150"/>
            <a:chExt cx="1709100" cy="1898000"/>
          </a:xfrm>
        </p:grpSpPr>
        <p:sp>
          <p:nvSpPr>
            <p:cNvPr id="730" name="Google Shape;730;g1c901ca897b_0_63"/>
            <p:cNvSpPr/>
            <p:nvPr/>
          </p:nvSpPr>
          <p:spPr>
            <a:xfrm>
              <a:off x="3256823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rgbClr val="A72A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1" name="Google Shape;731;g1c901ca897b_0_63"/>
            <p:cNvSpPr txBox="1"/>
            <p:nvPr/>
          </p:nvSpPr>
          <p:spPr>
            <a:xfrm>
              <a:off x="2699421" y="2571140"/>
              <a:ext cx="1709100" cy="67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b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uitrollen </a:t>
              </a:r>
              <a:endParaRPr sz="14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2" name="Google Shape;732;g1c901ca897b_0_63"/>
            <p:cNvSpPr txBox="1"/>
            <p:nvPr/>
          </p:nvSpPr>
          <p:spPr>
            <a:xfrm>
              <a:off x="2699421" y="3351150"/>
              <a:ext cx="1709100" cy="50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12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Monitoring</a:t>
              </a:r>
              <a:endParaRPr sz="12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3" name="Google Shape;733;g1c901ca897b_0_63"/>
            <p:cNvSpPr txBox="1"/>
            <p:nvPr/>
          </p:nvSpPr>
          <p:spPr>
            <a:xfrm>
              <a:off x="3100821" y="2067117"/>
              <a:ext cx="894900" cy="39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JAAR 2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15000"/>
                </a:lnSpc>
                <a:spcBef>
                  <a:spcPts val="2100"/>
                </a:spcBef>
                <a:spcAft>
                  <a:spcPts val="210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endParaRPr sz="12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4" name="Google Shape;734;g1c901ca897b_0_63"/>
          <p:cNvGrpSpPr/>
          <p:nvPr/>
        </p:nvGrpSpPr>
        <p:grpSpPr>
          <a:xfrm>
            <a:off x="6395175" y="3224618"/>
            <a:ext cx="2278756" cy="2812175"/>
            <a:chOff x="4781407" y="1957150"/>
            <a:chExt cx="1709109" cy="2109184"/>
          </a:xfrm>
        </p:grpSpPr>
        <p:sp>
          <p:nvSpPr>
            <p:cNvPr id="735" name="Google Shape;735;g1c901ca897b_0_63"/>
            <p:cNvSpPr/>
            <p:nvPr/>
          </p:nvSpPr>
          <p:spPr>
            <a:xfrm>
              <a:off x="5338808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rgbClr val="A72A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g1c901ca897b_0_63"/>
            <p:cNvSpPr txBox="1"/>
            <p:nvPr/>
          </p:nvSpPr>
          <p:spPr>
            <a:xfrm>
              <a:off x="4781407" y="2605996"/>
              <a:ext cx="1709100" cy="72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finaliseren</a:t>
              </a:r>
              <a:endParaRPr sz="14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7" name="Google Shape;737;g1c901ca897b_0_63"/>
            <p:cNvSpPr txBox="1"/>
            <p:nvPr/>
          </p:nvSpPr>
          <p:spPr>
            <a:xfrm>
              <a:off x="4781416" y="3117734"/>
              <a:ext cx="1709100" cy="94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12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Evalueren en bestendigen</a:t>
              </a:r>
              <a:endParaRPr sz="17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8" name="Google Shape;738;g1c901ca897b_0_63"/>
            <p:cNvSpPr txBox="1"/>
            <p:nvPr/>
          </p:nvSpPr>
          <p:spPr>
            <a:xfrm>
              <a:off x="5138846" y="2049164"/>
              <a:ext cx="994200" cy="3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JAAR 3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9" name="Google Shape;739;g1c901ca897b_0_63"/>
          <p:cNvGrpSpPr/>
          <p:nvPr/>
        </p:nvGrpSpPr>
        <p:grpSpPr>
          <a:xfrm>
            <a:off x="9171075" y="3224618"/>
            <a:ext cx="2278756" cy="3190566"/>
            <a:chOff x="6863384" y="1957150"/>
            <a:chExt cx="1709109" cy="2392984"/>
          </a:xfrm>
        </p:grpSpPr>
        <p:sp>
          <p:nvSpPr>
            <p:cNvPr id="740" name="Google Shape;740;g1c901ca897b_0_63"/>
            <p:cNvSpPr/>
            <p:nvPr/>
          </p:nvSpPr>
          <p:spPr>
            <a:xfrm>
              <a:off x="7420786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1" name="Google Shape;741;g1c901ca897b_0_63"/>
            <p:cNvSpPr txBox="1"/>
            <p:nvPr/>
          </p:nvSpPr>
          <p:spPr>
            <a:xfrm>
              <a:off x="6863384" y="2660917"/>
              <a:ext cx="1709100" cy="62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b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toepassen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2" name="Google Shape;742;g1c901ca897b_0_63"/>
            <p:cNvSpPr txBox="1"/>
            <p:nvPr/>
          </p:nvSpPr>
          <p:spPr>
            <a:xfrm>
              <a:off x="6863393" y="3117734"/>
              <a:ext cx="1709100" cy="12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Eén methodiek voor de gehele school!</a:t>
              </a:r>
              <a:endParaRPr sz="17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3" name="Google Shape;743;g1c901ca897b_0_63"/>
            <p:cNvSpPr txBox="1"/>
            <p:nvPr/>
          </p:nvSpPr>
          <p:spPr>
            <a:xfrm>
              <a:off x="7499536" y="2118324"/>
              <a:ext cx="436800" cy="3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nl-BE" sz="12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…</a:t>
              </a:r>
              <a:endParaRPr sz="12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44" name="Google Shape;744;g1c901ca897b_0_63"/>
          <p:cNvSpPr/>
          <p:nvPr/>
        </p:nvSpPr>
        <p:spPr>
          <a:xfrm>
            <a:off x="5783038" y="3339233"/>
            <a:ext cx="792300" cy="49200"/>
          </a:xfrm>
          <a:prstGeom prst="roundRect">
            <a:avLst>
              <a:gd name="adj" fmla="val 50000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A72A1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5" name="Google Shape;745;g1c901ca897b_0_63"/>
          <p:cNvSpPr/>
          <p:nvPr/>
        </p:nvSpPr>
        <p:spPr>
          <a:xfrm>
            <a:off x="8559004" y="3339233"/>
            <a:ext cx="792300" cy="49200"/>
          </a:xfrm>
          <a:prstGeom prst="roundRect">
            <a:avLst>
              <a:gd name="adj" fmla="val 50000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A72A1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6" name="Google Shape;746;g1c901ca897b_0_63"/>
          <p:cNvSpPr txBox="1">
            <a:spLocks noGrp="1"/>
          </p:cNvSpPr>
          <p:nvPr>
            <p:ph type="body" idx="1"/>
          </p:nvPr>
        </p:nvSpPr>
        <p:spPr>
          <a:xfrm>
            <a:off x="768150" y="1591238"/>
            <a:ext cx="10655700" cy="144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rPr lang="nl-BE" sz="2000" b="1">
                <a:solidFill>
                  <a:schemeClr val="dk1"/>
                </a:solidFill>
              </a:rPr>
              <a:t>Wie?	</a:t>
            </a:r>
            <a:r>
              <a:rPr lang="nl-BE" sz="2000">
                <a:solidFill>
                  <a:schemeClr val="dk1"/>
                </a:solidFill>
              </a:rPr>
              <a:t>Elke leraar</a:t>
            </a:r>
            <a:r>
              <a:rPr lang="nl-BE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 b="1">
                <a:solidFill>
                  <a:srgbClr val="001B44"/>
                </a:solidFill>
              </a:rPr>
              <a:t>Hoe?	</a:t>
            </a:r>
            <a:r>
              <a:rPr lang="nl-BE" sz="2000">
                <a:solidFill>
                  <a:srgbClr val="001B44"/>
                </a:solidFill>
              </a:rPr>
              <a:t>Eén methodiek voor de gehele school ontwikkelen, uitrollen en finaliseren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1" name="Google Shape;751;g1cbf3bf787a_0_1039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52" name="Google Shape;752;g1cbf3bf787a_0_1039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53" name="Google Shape;753;g1cbf3bf787a_0_1039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>
                <a:solidFill>
                  <a:schemeClr val="dk2"/>
                </a:solidFill>
              </a:rPr>
              <a:t>Brede basiszorg gedrag: </a:t>
            </a: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4" name="Google Shape;754;g1cbf3bf787a_0_1039"/>
          <p:cNvSpPr txBox="1">
            <a:spLocks noGrp="1"/>
          </p:cNvSpPr>
          <p:nvPr>
            <p:ph type="body" idx="1"/>
          </p:nvPr>
        </p:nvSpPr>
        <p:spPr>
          <a:xfrm>
            <a:off x="5910100" y="1638700"/>
            <a:ext cx="5514000" cy="46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340909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>
                <a:solidFill>
                  <a:schemeClr val="dk1"/>
                </a:solidFill>
              </a:rPr>
              <a:t>Ecologisch perspectief:</a:t>
            </a:r>
            <a:endParaRPr sz="200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BE" sz="2000">
                <a:solidFill>
                  <a:schemeClr val="dk1"/>
                </a:solidFill>
              </a:rPr>
              <a:t>om een compleet beeld te krijgen over het gedrag van de leerling door het ecologisch systeem van de leerling te begrijpen.</a:t>
            </a:r>
            <a:endParaRPr sz="200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BE" sz="2000">
                <a:solidFill>
                  <a:schemeClr val="dk1"/>
                </a:solidFill>
              </a:rPr>
              <a:t>Gedrag ontstaat uit een wisselwerking van verschillende factoren.</a:t>
            </a:r>
            <a:endParaRPr sz="200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BE" sz="2000">
                <a:solidFill>
                  <a:schemeClr val="dk1"/>
                </a:solidFill>
              </a:rPr>
              <a:t>Ook de andere factoren betrekken, niet enkel met de leerling zelf aan de slag gaan.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755" name="Google Shape;755;g1cbf3bf787a_0_1039"/>
          <p:cNvSpPr txBox="1"/>
          <p:nvPr/>
        </p:nvSpPr>
        <p:spPr>
          <a:xfrm>
            <a:off x="980500" y="2164675"/>
            <a:ext cx="464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56" name="Google Shape;756;g1cbf3bf787a_0_10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7275" y="2156027"/>
            <a:ext cx="4334175" cy="364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1" name="Google Shape;761;g23de63a275e_1_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62" name="Google Shape;762;g23de63a275e_1_0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63" name="Google Shape;763;g23de63a275e_1_0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>
                <a:solidFill>
                  <a:schemeClr val="dk2"/>
                </a:solidFill>
              </a:rPr>
              <a:t>Brede basiszorg gedrag: </a:t>
            </a: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4" name="Google Shape;764;g23de63a275e_1_0"/>
          <p:cNvSpPr txBox="1">
            <a:spLocks noGrp="1"/>
          </p:cNvSpPr>
          <p:nvPr>
            <p:ph type="body" idx="1"/>
          </p:nvPr>
        </p:nvSpPr>
        <p:spPr>
          <a:xfrm>
            <a:off x="221175" y="1175100"/>
            <a:ext cx="10943400" cy="46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>
                <a:solidFill>
                  <a:schemeClr val="dk1"/>
                </a:solidFill>
              </a:rPr>
              <a:t>Literatuuronderzoek: 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>
                <a:solidFill>
                  <a:schemeClr val="dk1"/>
                </a:solidFill>
              </a:rPr>
              <a:t>Gedrag begrijpen: </a:t>
            </a:r>
            <a:endParaRPr sz="2000">
              <a:solidFill>
                <a:schemeClr val="dk1"/>
              </a:solidFill>
            </a:endParaRPr>
          </a:p>
          <a:p>
            <a:pPr marL="457200" lvl="0" indent="-336550" algn="l" rtl="0">
              <a:lnSpc>
                <a:spcPct val="279545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nl-BE" sz="1700">
                <a:solidFill>
                  <a:schemeClr val="dk1"/>
                </a:solidFill>
              </a:rPr>
              <a:t>Behoeftetheorie Maslow vs Pinto:</a:t>
            </a:r>
            <a:br>
              <a:rPr lang="nl-BE" sz="1700">
                <a:solidFill>
                  <a:schemeClr val="dk1"/>
                </a:solidFill>
              </a:rPr>
            </a:br>
            <a:endParaRPr sz="1700">
              <a:solidFill>
                <a:schemeClr val="dk1"/>
              </a:solidFill>
            </a:endParaRPr>
          </a:p>
        </p:txBody>
      </p:sp>
      <p:pic>
        <p:nvPicPr>
          <p:cNvPr id="765" name="Google Shape;765;g23de63a275e_1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82025" y="3101950"/>
            <a:ext cx="7820625" cy="3327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0" name="Google Shape;770;g23de63a275e_1_18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71" name="Google Shape;771;g23de63a275e_1_18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72" name="Google Shape;772;g23de63a275e_1_18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>
                <a:solidFill>
                  <a:schemeClr val="dk2"/>
                </a:solidFill>
              </a:rPr>
              <a:t>Brede basiszorg gedrag: </a:t>
            </a: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3" name="Google Shape;773;g23de63a275e_1_18"/>
          <p:cNvSpPr txBox="1">
            <a:spLocks noGrp="1"/>
          </p:cNvSpPr>
          <p:nvPr>
            <p:ph type="body" idx="1"/>
          </p:nvPr>
        </p:nvSpPr>
        <p:spPr>
          <a:xfrm>
            <a:off x="221175" y="1175100"/>
            <a:ext cx="10943400" cy="46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Literatuuronderzoek: 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Gedrag begrijpen: </a:t>
            </a:r>
            <a:endParaRPr sz="2000" dirty="0">
              <a:solidFill>
                <a:schemeClr val="dk1"/>
              </a:solidFill>
            </a:endParaRPr>
          </a:p>
          <a:p>
            <a:pPr marL="120650" lvl="0" indent="0" algn="l" rtl="0">
              <a:lnSpc>
                <a:spcPct val="279545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700"/>
            </a:pPr>
            <a:r>
              <a:rPr lang="nl-BE" sz="1700" dirty="0">
                <a:solidFill>
                  <a:schemeClr val="dk1"/>
                </a:solidFill>
              </a:rPr>
              <a:t>* Behoeftetheorie Maslow </a:t>
            </a:r>
            <a:r>
              <a:rPr lang="nl-BE" sz="1700" dirty="0" err="1">
                <a:solidFill>
                  <a:schemeClr val="dk1"/>
                </a:solidFill>
              </a:rPr>
              <a:t>vs</a:t>
            </a:r>
            <a:r>
              <a:rPr lang="nl-BE" sz="1700" dirty="0">
                <a:solidFill>
                  <a:schemeClr val="dk1"/>
                </a:solidFill>
              </a:rPr>
              <a:t> Pinto:</a:t>
            </a:r>
            <a:br>
              <a:rPr lang="nl-BE" sz="1700" dirty="0">
                <a:solidFill>
                  <a:schemeClr val="dk1"/>
                </a:solidFill>
              </a:rPr>
            </a:br>
            <a:r>
              <a:rPr lang="nl-BE" sz="1700" dirty="0">
                <a:solidFill>
                  <a:schemeClr val="dk1"/>
                </a:solidFill>
              </a:rPr>
              <a:t>* Hiërarchie is afhankelijk van individu en van culturele context</a:t>
            </a:r>
            <a:br>
              <a:rPr lang="nl-BE" sz="1700" dirty="0">
                <a:solidFill>
                  <a:schemeClr val="dk1"/>
                </a:solidFill>
              </a:rPr>
            </a:br>
            <a:r>
              <a:rPr lang="nl-BE" sz="1700" dirty="0">
                <a:solidFill>
                  <a:schemeClr val="dk1"/>
                </a:solidFill>
              </a:rPr>
              <a:t>* Te veel de nadruk op individuele prestaties, te weinig op sociale relaties en gemeenschapszin</a:t>
            </a:r>
          </a:p>
          <a:p>
            <a:pPr marL="120650" lvl="0" indent="0" algn="l" rtl="0">
              <a:lnSpc>
                <a:spcPct val="279545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700"/>
            </a:pPr>
            <a:r>
              <a:rPr lang="nl-BE" sz="1700" dirty="0">
                <a:solidFill>
                  <a:schemeClr val="dk1"/>
                </a:solidFill>
              </a:rPr>
              <a:t>* Zelfactualisatie is niet enkel een persoonlijk streven, ook een sociaal streven.</a:t>
            </a: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279545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" name="Google Shape;778;g23de63a275e_1_1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79" name="Google Shape;779;g23de63a275e_1_10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80" name="Google Shape;780;g23de63a275e_1_10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>
                <a:solidFill>
                  <a:schemeClr val="dk2"/>
                </a:solidFill>
              </a:rPr>
              <a:t>Brede basiszorg gedrag: </a:t>
            </a: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1" name="Google Shape;781;g23de63a275e_1_10"/>
          <p:cNvSpPr txBox="1">
            <a:spLocks noGrp="1"/>
          </p:cNvSpPr>
          <p:nvPr>
            <p:ph type="body" idx="1"/>
          </p:nvPr>
        </p:nvSpPr>
        <p:spPr>
          <a:xfrm>
            <a:off x="221175" y="1175100"/>
            <a:ext cx="10943400" cy="46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>
                <a:solidFill>
                  <a:schemeClr val="dk1"/>
                </a:solidFill>
              </a:rPr>
              <a:t>Literatuuronderzoek: 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>
                <a:solidFill>
                  <a:schemeClr val="dk1"/>
                </a:solidFill>
              </a:rPr>
              <a:t>Gedrag begrijpen: </a:t>
            </a:r>
            <a:endParaRPr sz="2000">
              <a:solidFill>
                <a:schemeClr val="dk1"/>
              </a:solidFill>
            </a:endParaRPr>
          </a:p>
          <a:p>
            <a:pPr marL="457200" lvl="0" indent="-336550" algn="l" rtl="0">
              <a:lnSpc>
                <a:spcPct val="279545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nl-BE" sz="1700">
                <a:solidFill>
                  <a:schemeClr val="dk1"/>
                </a:solidFill>
              </a:rPr>
              <a:t>Behoeftetheorie Maslow vs Pinto:</a:t>
            </a:r>
            <a:br>
              <a:rPr lang="nl-BE" sz="1700">
                <a:solidFill>
                  <a:schemeClr val="dk1"/>
                </a:solidFill>
              </a:rPr>
            </a:br>
            <a:r>
              <a:rPr lang="nl-BE" sz="1700" b="1">
                <a:solidFill>
                  <a:schemeClr val="dk1"/>
                </a:solidFill>
              </a:rPr>
              <a:t>Collectivistische vs individualistische culturen</a:t>
            </a:r>
            <a:endParaRPr sz="1700" b="1">
              <a:solidFill>
                <a:schemeClr val="dk1"/>
              </a:solidFill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nl-BE" sz="1700">
                <a:solidFill>
                  <a:schemeClr val="dk1"/>
                </a:solidFill>
              </a:rPr>
              <a:t>Afhankelijk van rol vs afhankelijk van persoonlijkheid</a:t>
            </a:r>
            <a:endParaRPr sz="1700">
              <a:solidFill>
                <a:schemeClr val="dk1"/>
              </a:solidFill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nl-BE" sz="1700">
                <a:solidFill>
                  <a:schemeClr val="dk1"/>
                </a:solidFill>
              </a:rPr>
              <a:t>betrekkingsaspect vs inhoudelijk aspect</a:t>
            </a:r>
            <a:endParaRPr sz="1700">
              <a:solidFill>
                <a:schemeClr val="dk1"/>
              </a:solidFill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nl-BE" sz="1700">
                <a:solidFill>
                  <a:schemeClr val="dk1"/>
                </a:solidFill>
              </a:rPr>
              <a:t>emotioneel vs rationeel</a:t>
            </a:r>
            <a:endParaRPr sz="170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279545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6" name="Google Shape;786;g23de63a275e_0_4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87" name="Google Shape;787;g23de63a275e_0_40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88" name="Google Shape;788;g23de63a275e_0_40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>
                <a:solidFill>
                  <a:schemeClr val="dk2"/>
                </a:solidFill>
              </a:rPr>
              <a:t>Brede basiszorg gedrag: </a:t>
            </a: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9" name="Google Shape;789;g23de63a275e_0_40"/>
          <p:cNvSpPr txBox="1">
            <a:spLocks noGrp="1"/>
          </p:cNvSpPr>
          <p:nvPr>
            <p:ph type="body" idx="1"/>
          </p:nvPr>
        </p:nvSpPr>
        <p:spPr>
          <a:xfrm>
            <a:off x="221175" y="1175100"/>
            <a:ext cx="10943400" cy="46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Literatuuronderzoek: 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Gedrag begrijpen: 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36550" algn="l" rtl="0">
              <a:lnSpc>
                <a:spcPct val="279545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nl-BE" sz="1700" dirty="0">
                <a:solidFill>
                  <a:schemeClr val="dk1"/>
                </a:solidFill>
              </a:rPr>
              <a:t>Groepsdynamica:</a:t>
            </a:r>
            <a:endParaRPr sz="1700" dirty="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1700" dirty="0">
                <a:solidFill>
                  <a:schemeClr val="dk1"/>
                </a:solidFill>
              </a:rPr>
              <a:t>hiërarchie - rollen - normen en waarden bepalen het gedrag - groepen streven naar een consensus</a:t>
            </a:r>
            <a:endParaRPr sz="1700" dirty="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1700" dirty="0">
                <a:solidFill>
                  <a:schemeClr val="dk1"/>
                </a:solidFill>
              </a:rPr>
              <a:t>Groepsdynamica is dynamisch!</a:t>
            </a:r>
            <a:endParaRPr sz="1700" dirty="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1700" dirty="0">
                <a:solidFill>
                  <a:schemeClr val="dk1"/>
                </a:solidFill>
              </a:rPr>
              <a:t>Valkuil: groepsdenken.</a:t>
            </a: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1700" b="1" dirty="0">
                <a:solidFill>
                  <a:schemeClr val="dk1"/>
                </a:solidFill>
              </a:rPr>
              <a:t>Groepsvorming stimuleren en faciliteren waar het individu een plek krijgt</a:t>
            </a: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1700" b="1" dirty="0">
                <a:solidFill>
                  <a:schemeClr val="dk1"/>
                </a:solidFill>
              </a:rPr>
              <a:t>PPGO! We willen jongeren/ individuen vormen tot mondige kritische wereldburgers met eigen persoonlijke ideeën en perspectieven te delen.</a:t>
            </a: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279545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4" name="Google Shape;794;g23de63a275e_0_3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95" name="Google Shape;795;g23de63a275e_0_30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96" name="Google Shape;796;g23de63a275e_0_30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>
                <a:solidFill>
                  <a:schemeClr val="dk2"/>
                </a:solidFill>
              </a:rPr>
              <a:t>Brede basiszorg gedrag: </a:t>
            </a: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7" name="Google Shape;797;g23de63a275e_0_30"/>
          <p:cNvSpPr txBox="1">
            <a:spLocks noGrp="1"/>
          </p:cNvSpPr>
          <p:nvPr>
            <p:ph type="body" idx="1"/>
          </p:nvPr>
        </p:nvSpPr>
        <p:spPr>
          <a:xfrm>
            <a:off x="768150" y="1638700"/>
            <a:ext cx="10655700" cy="46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rPr lang="nl-BE" sz="2000" dirty="0">
                <a:solidFill>
                  <a:schemeClr val="dk1"/>
                </a:solidFill>
              </a:rPr>
              <a:t>CONCREET: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rPr lang="nl-BE" sz="2000" dirty="0">
                <a:solidFill>
                  <a:schemeClr val="dk1"/>
                </a:solidFill>
              </a:rPr>
              <a:t>De eerste 7 weken van het schooljaar: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nl-BE" sz="2000" dirty="0">
                <a:solidFill>
                  <a:schemeClr val="dk1"/>
                </a:solidFill>
              </a:rPr>
              <a:t>7 standaarden voor leerlingen EN 7 standaarden voor leerkrachten + inoefenen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nl-BE" sz="2000" dirty="0">
                <a:solidFill>
                  <a:schemeClr val="dk1"/>
                </a:solidFill>
              </a:rPr>
              <a:t>Gouden weken: inzetten op groepsvormende activiteiten en </a:t>
            </a:r>
            <a:r>
              <a:rPr lang="nl-BE" sz="2000" dirty="0" err="1">
                <a:solidFill>
                  <a:schemeClr val="dk1"/>
                </a:solidFill>
              </a:rPr>
              <a:t>energizers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→ structuur - voorspelbaarheid - veiligheid </a:t>
            </a:r>
          </a:p>
          <a:p>
            <a:pPr marL="45720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&gt;&gt;&gt; Traumasensitief onderwijs 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nl-BE" sz="2000" dirty="0">
                <a:solidFill>
                  <a:schemeClr val="dk1"/>
                </a:solidFill>
              </a:rPr>
              <a:t>Sociogram: klasbeeld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nl-BE" sz="2000" dirty="0">
                <a:solidFill>
                  <a:schemeClr val="dk1"/>
                </a:solidFill>
              </a:rPr>
              <a:t>Aan de hand van verkregen info: gerichter aan de slag met de verschillende rollen in de klas: </a:t>
            </a:r>
            <a:endParaRPr sz="2000" dirty="0">
              <a:solidFill>
                <a:schemeClr val="dk1"/>
              </a:solidFill>
            </a:endParaRPr>
          </a:p>
          <a:p>
            <a:pPr marL="914400" lvl="1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○"/>
            </a:pPr>
            <a:r>
              <a:rPr lang="nl-BE" sz="2000" dirty="0">
                <a:solidFill>
                  <a:schemeClr val="dk1"/>
                </a:solidFill>
              </a:rPr>
              <a:t>groepswerk</a:t>
            </a:r>
            <a:endParaRPr sz="2000" dirty="0">
              <a:solidFill>
                <a:schemeClr val="dk1"/>
              </a:solidFill>
            </a:endParaRPr>
          </a:p>
          <a:p>
            <a:pPr marL="914400" lvl="1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○"/>
            </a:pPr>
            <a:r>
              <a:rPr lang="nl-BE" sz="2000" dirty="0">
                <a:solidFill>
                  <a:schemeClr val="dk1"/>
                </a:solidFill>
              </a:rPr>
              <a:t>Coöperatieve leerstrategieën	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nl-BE" sz="2000" dirty="0">
                <a:solidFill>
                  <a:schemeClr val="dk1"/>
                </a:solidFill>
              </a:rPr>
              <a:t>Ouderbijeenkomst: ontmoetingsgesprek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nl-BE" sz="2000" dirty="0">
                <a:solidFill>
                  <a:schemeClr val="dk1"/>
                </a:solidFill>
              </a:rPr>
              <a:t>Eerste evaluatie: professionalisering! 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" name="Google Shape;720;g1c901ca897b_0_63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721" name="Google Shape;721;g1c901ca897b_0_63"/>
          <p:cNvSpPr txBox="1">
            <a:spLocks noGrp="1"/>
          </p:cNvSpPr>
          <p:nvPr>
            <p:ph type="body" idx="1"/>
          </p:nvPr>
        </p:nvSpPr>
        <p:spPr>
          <a:xfrm>
            <a:off x="297650" y="275100"/>
            <a:ext cx="3519000" cy="3345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1: zorg en gedrag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22" name="Google Shape;722;g1c901ca897b_0_63"/>
          <p:cNvSpPr txBox="1"/>
          <p:nvPr/>
        </p:nvSpPr>
        <p:spPr>
          <a:xfrm>
            <a:off x="857475" y="275100"/>
            <a:ext cx="108300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nl-BE"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Brede basiszorg: plan van aanpak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3" name="Google Shape;723;g1c901ca897b_0_63"/>
          <p:cNvSpPr/>
          <p:nvPr/>
        </p:nvSpPr>
        <p:spPr>
          <a:xfrm>
            <a:off x="2886754" y="3339233"/>
            <a:ext cx="792300" cy="49200"/>
          </a:xfrm>
          <a:prstGeom prst="roundRect">
            <a:avLst>
              <a:gd name="adj" fmla="val 50000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A72A1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4" name="Google Shape;724;g1c901ca897b_0_63"/>
          <p:cNvGrpSpPr/>
          <p:nvPr/>
        </p:nvGrpSpPr>
        <p:grpSpPr>
          <a:xfrm>
            <a:off x="782153" y="3224618"/>
            <a:ext cx="2339942" cy="2530573"/>
            <a:chOff x="571536" y="1957150"/>
            <a:chExt cx="1755000" cy="1897977"/>
          </a:xfrm>
        </p:grpSpPr>
        <p:sp>
          <p:nvSpPr>
            <p:cNvPr id="725" name="Google Shape;725;g1c901ca897b_0_63"/>
            <p:cNvSpPr/>
            <p:nvPr/>
          </p:nvSpPr>
          <p:spPr>
            <a:xfrm>
              <a:off x="1151886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rgbClr val="A72A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6" name="Google Shape;726;g1c901ca897b_0_63"/>
            <p:cNvSpPr txBox="1"/>
            <p:nvPr/>
          </p:nvSpPr>
          <p:spPr>
            <a:xfrm>
              <a:off x="1068195" y="2093809"/>
              <a:ext cx="761700" cy="3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JAAR 1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7" name="Google Shape;727;g1c901ca897b_0_63"/>
            <p:cNvSpPr txBox="1"/>
            <p:nvPr/>
          </p:nvSpPr>
          <p:spPr>
            <a:xfrm>
              <a:off x="594493" y="2660914"/>
              <a:ext cx="1709100" cy="59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b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ontwikkelen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8" name="Google Shape;728;g1c901ca897b_0_63"/>
            <p:cNvSpPr txBox="1"/>
            <p:nvPr/>
          </p:nvSpPr>
          <p:spPr>
            <a:xfrm>
              <a:off x="571536" y="3117727"/>
              <a:ext cx="1755000" cy="73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12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Inzetten op groepsproces EN klasmanagement </a:t>
              </a:r>
              <a:endParaRPr sz="17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29" name="Google Shape;729;g1c901ca897b_0_63"/>
          <p:cNvGrpSpPr/>
          <p:nvPr/>
        </p:nvGrpSpPr>
        <p:grpSpPr>
          <a:xfrm>
            <a:off x="3619262" y="3224618"/>
            <a:ext cx="2278743" cy="2530603"/>
            <a:chOff x="2699421" y="1957150"/>
            <a:chExt cx="1709100" cy="1898000"/>
          </a:xfrm>
        </p:grpSpPr>
        <p:sp>
          <p:nvSpPr>
            <p:cNvPr id="730" name="Google Shape;730;g1c901ca897b_0_63"/>
            <p:cNvSpPr/>
            <p:nvPr/>
          </p:nvSpPr>
          <p:spPr>
            <a:xfrm>
              <a:off x="3256823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rgbClr val="A72A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1" name="Google Shape;731;g1c901ca897b_0_63"/>
            <p:cNvSpPr txBox="1"/>
            <p:nvPr/>
          </p:nvSpPr>
          <p:spPr>
            <a:xfrm>
              <a:off x="2699421" y="2571140"/>
              <a:ext cx="1709100" cy="67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b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uitrollen </a:t>
              </a:r>
              <a:endParaRPr sz="14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2" name="Google Shape;732;g1c901ca897b_0_63"/>
            <p:cNvSpPr txBox="1"/>
            <p:nvPr/>
          </p:nvSpPr>
          <p:spPr>
            <a:xfrm>
              <a:off x="2699421" y="3351150"/>
              <a:ext cx="1709100" cy="50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12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Monitoring</a:t>
              </a:r>
              <a:endParaRPr sz="12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3" name="Google Shape;733;g1c901ca897b_0_63"/>
            <p:cNvSpPr txBox="1"/>
            <p:nvPr/>
          </p:nvSpPr>
          <p:spPr>
            <a:xfrm>
              <a:off x="3100821" y="2067117"/>
              <a:ext cx="894900" cy="39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JAAR 2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15000"/>
                </a:lnSpc>
                <a:spcBef>
                  <a:spcPts val="2100"/>
                </a:spcBef>
                <a:spcAft>
                  <a:spcPts val="210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endParaRPr sz="12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4" name="Google Shape;734;g1c901ca897b_0_63"/>
          <p:cNvGrpSpPr/>
          <p:nvPr/>
        </p:nvGrpSpPr>
        <p:grpSpPr>
          <a:xfrm>
            <a:off x="6395175" y="3224618"/>
            <a:ext cx="2278756" cy="2812175"/>
            <a:chOff x="4781407" y="1957150"/>
            <a:chExt cx="1709109" cy="2109184"/>
          </a:xfrm>
        </p:grpSpPr>
        <p:sp>
          <p:nvSpPr>
            <p:cNvPr id="735" name="Google Shape;735;g1c901ca897b_0_63"/>
            <p:cNvSpPr/>
            <p:nvPr/>
          </p:nvSpPr>
          <p:spPr>
            <a:xfrm>
              <a:off x="5338808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rgbClr val="A72A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g1c901ca897b_0_63"/>
            <p:cNvSpPr txBox="1"/>
            <p:nvPr/>
          </p:nvSpPr>
          <p:spPr>
            <a:xfrm>
              <a:off x="4781407" y="2605996"/>
              <a:ext cx="1709100" cy="72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finaliseren</a:t>
              </a:r>
              <a:endParaRPr sz="14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7" name="Google Shape;737;g1c901ca897b_0_63"/>
            <p:cNvSpPr txBox="1"/>
            <p:nvPr/>
          </p:nvSpPr>
          <p:spPr>
            <a:xfrm>
              <a:off x="4781416" y="3117734"/>
              <a:ext cx="1709100" cy="94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12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Evalueren en bestendigen</a:t>
              </a:r>
              <a:endParaRPr sz="17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8" name="Google Shape;738;g1c901ca897b_0_63"/>
            <p:cNvSpPr txBox="1"/>
            <p:nvPr/>
          </p:nvSpPr>
          <p:spPr>
            <a:xfrm>
              <a:off x="5138846" y="2049164"/>
              <a:ext cx="994200" cy="3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JAAR 3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9" name="Google Shape;739;g1c901ca897b_0_63"/>
          <p:cNvGrpSpPr/>
          <p:nvPr/>
        </p:nvGrpSpPr>
        <p:grpSpPr>
          <a:xfrm>
            <a:off x="9171075" y="3224618"/>
            <a:ext cx="2278756" cy="3190566"/>
            <a:chOff x="6863384" y="1957150"/>
            <a:chExt cx="1709109" cy="2392984"/>
          </a:xfrm>
        </p:grpSpPr>
        <p:sp>
          <p:nvSpPr>
            <p:cNvPr id="740" name="Google Shape;740;g1c901ca897b_0_63"/>
            <p:cNvSpPr/>
            <p:nvPr/>
          </p:nvSpPr>
          <p:spPr>
            <a:xfrm>
              <a:off x="7420786" y="1957150"/>
              <a:ext cx="594300" cy="594300"/>
            </a:xfrm>
            <a:prstGeom prst="ellipse">
              <a:avLst/>
            </a:prstGeom>
            <a:noFill/>
            <a:ln w="381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endParaRPr sz="15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1" name="Google Shape;741;g1c901ca897b_0_63"/>
            <p:cNvSpPr txBox="1"/>
            <p:nvPr/>
          </p:nvSpPr>
          <p:spPr>
            <a:xfrm>
              <a:off x="6863384" y="2660917"/>
              <a:ext cx="1709100" cy="62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b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Methodiek toepassen</a:t>
              </a:r>
              <a:endParaRPr sz="17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2" name="Google Shape;742;g1c901ca897b_0_63"/>
            <p:cNvSpPr txBox="1"/>
            <p:nvPr/>
          </p:nvSpPr>
          <p:spPr>
            <a:xfrm>
              <a:off x="6863393" y="3117734"/>
              <a:ext cx="1709100" cy="12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nl-BE" sz="1700" b="0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Eén methodiek voor de gehele school!</a:t>
              </a:r>
              <a:endParaRPr sz="1700" b="0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3" name="Google Shape;743;g1c901ca897b_0_63"/>
            <p:cNvSpPr txBox="1"/>
            <p:nvPr/>
          </p:nvSpPr>
          <p:spPr>
            <a:xfrm>
              <a:off x="7499536" y="2118324"/>
              <a:ext cx="436800" cy="3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210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nl-BE" sz="1200" b="1" i="0" u="none" strike="noStrike" cap="none">
                  <a:solidFill>
                    <a:srgbClr val="A72A1E"/>
                  </a:solidFill>
                  <a:latin typeface="Arial"/>
                  <a:ea typeface="Arial"/>
                  <a:cs typeface="Arial"/>
                  <a:sym typeface="Arial"/>
                </a:rPr>
                <a:t>…</a:t>
              </a:r>
              <a:endParaRPr sz="1200" b="1" i="0" u="none" strike="noStrike" cap="none">
                <a:solidFill>
                  <a:srgbClr val="A72A1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44" name="Google Shape;744;g1c901ca897b_0_63"/>
          <p:cNvSpPr/>
          <p:nvPr/>
        </p:nvSpPr>
        <p:spPr>
          <a:xfrm>
            <a:off x="5783038" y="3339233"/>
            <a:ext cx="792300" cy="49200"/>
          </a:xfrm>
          <a:prstGeom prst="roundRect">
            <a:avLst>
              <a:gd name="adj" fmla="val 50000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A72A1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5" name="Google Shape;745;g1c901ca897b_0_63"/>
          <p:cNvSpPr/>
          <p:nvPr/>
        </p:nvSpPr>
        <p:spPr>
          <a:xfrm>
            <a:off x="8559004" y="3339233"/>
            <a:ext cx="792300" cy="49200"/>
          </a:xfrm>
          <a:prstGeom prst="roundRect">
            <a:avLst>
              <a:gd name="adj" fmla="val 50000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A72A1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6" name="Google Shape;746;g1c901ca897b_0_63"/>
          <p:cNvSpPr txBox="1">
            <a:spLocks noGrp="1"/>
          </p:cNvSpPr>
          <p:nvPr>
            <p:ph type="body" idx="1"/>
          </p:nvPr>
        </p:nvSpPr>
        <p:spPr>
          <a:xfrm>
            <a:off x="768150" y="1591238"/>
            <a:ext cx="10655700" cy="144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rPr lang="nl-BE" sz="2000" b="1">
                <a:solidFill>
                  <a:schemeClr val="dk1"/>
                </a:solidFill>
              </a:rPr>
              <a:t>Wie?	</a:t>
            </a:r>
            <a:r>
              <a:rPr lang="nl-BE" sz="2000">
                <a:solidFill>
                  <a:schemeClr val="dk1"/>
                </a:solidFill>
              </a:rPr>
              <a:t>Elke leraar</a:t>
            </a:r>
            <a:r>
              <a:rPr lang="nl-BE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2000" b="1">
                <a:solidFill>
                  <a:srgbClr val="001B44"/>
                </a:solidFill>
              </a:rPr>
              <a:t>Hoe?	</a:t>
            </a:r>
            <a:r>
              <a:rPr lang="nl-BE" sz="2000">
                <a:solidFill>
                  <a:srgbClr val="001B44"/>
                </a:solidFill>
              </a:rPr>
              <a:t>Eén methodiek voor de gehele school ontwikkelen, uitrollen en finaliseren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19644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1c901ca897b_1_7"/>
          <p:cNvSpPr txBox="1"/>
          <p:nvPr/>
        </p:nvSpPr>
        <p:spPr>
          <a:xfrm>
            <a:off x="644225" y="1361200"/>
            <a:ext cx="11203500" cy="498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Taalontwikkelend lesgeven </a:t>
            </a:r>
            <a:endParaRPr/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Woordenschatlijsten – begrippenlijsten </a:t>
            </a:r>
            <a:endParaRPr/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Individuele taalcoaching </a:t>
            </a:r>
            <a:endParaRPr/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Extra uren nederlands 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Schakelklas </a:t>
            </a:r>
            <a:endParaRPr/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Opstroomklas </a:t>
            </a:r>
            <a:endParaRPr/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Maatklas </a:t>
            </a:r>
            <a:endParaRPr/>
          </a:p>
          <a:p>
            <a:pPr marL="412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nl-BE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Taalmodules : Nederlands - Frans – Engels &gt; gekoppeld aan de eindtermen 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811" name="Google Shape;811;g1c901ca897b_1_7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812" name="Google Shape;812;g1c901ca897b_1_7"/>
          <p:cNvSpPr txBox="1">
            <a:spLocks noGrp="1"/>
          </p:cNvSpPr>
          <p:nvPr>
            <p:ph type="body" idx="4294967295"/>
          </p:nvPr>
        </p:nvSpPr>
        <p:spPr>
          <a:xfrm>
            <a:off x="196645" y="142922"/>
            <a:ext cx="3485400" cy="850135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2400" b="1">
              <a:solidFill>
                <a:schemeClr val="lt1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sz="2400" b="1">
                <a:solidFill>
                  <a:schemeClr val="lt1"/>
                </a:solidFill>
              </a:rPr>
              <a:t>FOCUS 2: Talenbeleid</a:t>
            </a:r>
            <a:endParaRPr sz="2400" b="1">
              <a:solidFill>
                <a:schemeClr val="lt1"/>
              </a:solidFill>
            </a:endParaRPr>
          </a:p>
        </p:txBody>
      </p:sp>
      <p:sp>
        <p:nvSpPr>
          <p:cNvPr id="813" name="Google Shape;813;g1c901ca897b_1_7"/>
          <p:cNvSpPr txBox="1">
            <a:spLocks noGrp="1"/>
          </p:cNvSpPr>
          <p:nvPr>
            <p:ph type="title"/>
          </p:nvPr>
        </p:nvSpPr>
        <p:spPr>
          <a:xfrm>
            <a:off x="196645" y="80834"/>
            <a:ext cx="11434586" cy="106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br>
              <a:rPr lang="nl-BE" sz="3000">
                <a:solidFill>
                  <a:srgbClr val="C4004B"/>
                </a:solidFill>
              </a:rPr>
            </a:br>
            <a:r>
              <a:rPr lang="nl-BE" sz="3000">
                <a:solidFill>
                  <a:srgbClr val="C4004B"/>
                </a:solidFill>
              </a:rPr>
              <a:t>    </a:t>
            </a:r>
            <a:endParaRPr sz="3000">
              <a:solidFill>
                <a:srgbClr val="C4004B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g1cd23dd3baf_0_0"/>
          <p:cNvSpPr txBox="1"/>
          <p:nvPr/>
        </p:nvSpPr>
        <p:spPr>
          <a:xfrm>
            <a:off x="495625" y="1763475"/>
            <a:ext cx="11443200" cy="459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Actieplan 1</a:t>
            </a:r>
            <a:r>
              <a:rPr lang="nl-BE" sz="1600" b="1" i="0" u="none" strike="noStrike" cap="none" baseline="30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graad &gt; taalbeleid wordt vast agendapunt op elke teamvergadering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Stap 1: afnemen diagnostische toetsen, resultaten gekoppeld aan het ERK + verwerking resultaten in de drive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Stap 2:  koppelen van remediëring aan toetsresultaten en niveaus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Stap 3:  remediëringsplan: in de les zelf, in de LEA’s, studieateliers, module 0/start voor ex-okan, 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○"/>
            </a:pP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nood aan module 0/start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Stap 4:  koppeling aan basisgeletterdheid en talige competenties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Actieplan 2</a:t>
            </a:r>
            <a:r>
              <a:rPr lang="nl-BE" sz="1600" b="1" i="0" u="none" strike="noStrike" cap="none" baseline="30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en 3</a:t>
            </a:r>
            <a:r>
              <a:rPr lang="nl-BE" sz="1600" b="1" i="0" u="none" strike="noStrike" cap="none" baseline="30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graad &gt; taalbeleid wordt vast agendapunt op elke teamvergadering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Voorjaar 2023: opfrissing basisvorming taalontwikkelend lesgeven voorjaar 2023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Maart 2023 - december 2023: heropstarten opmaak woordenlijsten per vak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Eind september 2023: vormingsnamiddag met workshops ( oa de link tussen taal en wiskunde )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2023 – 2024:  verdere professionalisering taalontwikkelend lesgeven in functie van stijging ex-okan leerlingen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nl-BE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Talenbeleid moderne vreemde talen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●"/>
            </a:pPr>
            <a:r>
              <a:rPr lang="nl-BE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Verdere professionalisering taalmodules in functie van stijging ex-okan leerlingen  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9" name="Google Shape;819;g1cd23dd3baf_0_0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820" name="Google Shape;820;g1cd23dd3baf_0_0"/>
          <p:cNvSpPr txBox="1">
            <a:spLocks noGrp="1"/>
          </p:cNvSpPr>
          <p:nvPr>
            <p:ph type="body" idx="4294967295"/>
          </p:nvPr>
        </p:nvSpPr>
        <p:spPr>
          <a:xfrm>
            <a:off x="291575" y="280575"/>
            <a:ext cx="3485400" cy="3345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b="1">
                <a:solidFill>
                  <a:schemeClr val="lt1"/>
                </a:solidFill>
              </a:rPr>
              <a:t>FOCUS 2: Talenbeleid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821" name="Google Shape;821;g1cd23dd3baf_0_0"/>
          <p:cNvSpPr txBox="1">
            <a:spLocks noGrp="1"/>
          </p:cNvSpPr>
          <p:nvPr>
            <p:ph type="title"/>
          </p:nvPr>
        </p:nvSpPr>
        <p:spPr>
          <a:xfrm>
            <a:off x="334963" y="365126"/>
            <a:ext cx="11306100" cy="9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 sz="3000">
                <a:solidFill>
                  <a:srgbClr val="C4004B"/>
                </a:solidFill>
              </a:rPr>
              <a:t>Talenbeleid: Plan van aanpak</a:t>
            </a:r>
            <a:endParaRPr sz="3000">
              <a:solidFill>
                <a:srgbClr val="C4004B"/>
              </a:solidFill>
            </a:endParaRPr>
          </a:p>
        </p:txBody>
      </p:sp>
      <p:sp>
        <p:nvSpPr>
          <p:cNvPr id="822" name="Google Shape;822;g1cd23dd3baf_0_0"/>
          <p:cNvSpPr/>
          <p:nvPr/>
        </p:nvSpPr>
        <p:spPr>
          <a:xfrm>
            <a:off x="512250" y="1265125"/>
            <a:ext cx="11167500" cy="3864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 w="9525" cap="flat" cmpd="sng">
            <a:solidFill>
              <a:srgbClr val="8E7C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BE" sz="1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→ FOCUS op ‘taalontwikkelend lesgeven’</a:t>
            </a:r>
            <a:endParaRPr sz="19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3" name="Google Shape;823;g1cd23dd3baf_0_0"/>
          <p:cNvSpPr/>
          <p:nvPr/>
        </p:nvSpPr>
        <p:spPr>
          <a:xfrm>
            <a:off x="9036400" y="3815750"/>
            <a:ext cx="2847000" cy="9552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 w="9525" cap="flat" cmpd="sng">
            <a:solidFill>
              <a:srgbClr val="8E7C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BE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! Taalondersteuning mag niet als extra worden gezien, maar als </a:t>
            </a:r>
            <a:r>
              <a:rPr lang="nl-BE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basisonderdeel </a:t>
            </a:r>
            <a:r>
              <a:rPr lang="nl-BE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van elke les</a:t>
            </a:r>
            <a:endParaRPr sz="19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g1c901ca897b_0_78"/>
          <p:cNvSpPr txBox="1"/>
          <p:nvPr/>
        </p:nvSpPr>
        <p:spPr>
          <a:xfrm>
            <a:off x="644225" y="1400529"/>
            <a:ext cx="9985800" cy="546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BE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EKT huisbezoeken 2 tot 3x per schooljaar per gezin en opsporen van de noden 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 schoolniveau (schoolregels, klasafspraken, werking, …)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 thuisniveau: opvolging door verbinders en EKT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d.m.v. gepersonaliseerd beeldmateriaal communiceren met ouders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</a:t>
            </a:r>
            <a:b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samenwerking tussen klastitularissen - school - thuisbezoekers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BE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Ouderwerking op school: 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eerste graad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nl-BE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Uitbreiden naar de andere graden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9" name="Google Shape;829;g1c901ca897b_0_78" descr="Koninklijk Atheneum Antwerp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  <p:sp>
        <p:nvSpPr>
          <p:cNvPr id="830" name="Google Shape;830;g1c901ca897b_0_78"/>
          <p:cNvSpPr txBox="1">
            <a:spLocks noGrp="1"/>
          </p:cNvSpPr>
          <p:nvPr>
            <p:ph type="body" idx="4294967295"/>
          </p:nvPr>
        </p:nvSpPr>
        <p:spPr>
          <a:xfrm>
            <a:off x="294125" y="280575"/>
            <a:ext cx="3485400" cy="83047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BE" sz="2000" b="1">
                <a:solidFill>
                  <a:schemeClr val="lt1"/>
                </a:solidFill>
              </a:rPr>
              <a:t>FOCUS 3: Ouderparticipatie</a:t>
            </a:r>
            <a:endParaRPr sz="2000" b="1">
              <a:solidFill>
                <a:schemeClr val="lt1"/>
              </a:solidFill>
            </a:endParaRPr>
          </a:p>
        </p:txBody>
      </p:sp>
      <p:sp>
        <p:nvSpPr>
          <p:cNvPr id="831" name="Google Shape;831;g1c901ca897b_0_78"/>
          <p:cNvSpPr txBox="1">
            <a:spLocks noGrp="1"/>
          </p:cNvSpPr>
          <p:nvPr>
            <p:ph type="title"/>
          </p:nvPr>
        </p:nvSpPr>
        <p:spPr>
          <a:xfrm>
            <a:off x="206477" y="280575"/>
            <a:ext cx="11700388" cy="12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 sz="3000">
                <a:solidFill>
                  <a:srgbClr val="C4004B"/>
                </a:solidFill>
              </a:rPr>
              <a:t>Samenwerking Elk kind telt en ouderwerking</a:t>
            </a:r>
            <a:endParaRPr sz="3000">
              <a:solidFill>
                <a:srgbClr val="C4004B"/>
              </a:solidFill>
            </a:endParaRPr>
          </a:p>
        </p:txBody>
      </p:sp>
      <p:sp>
        <p:nvSpPr>
          <p:cNvPr id="832" name="Google Shape;832;g1c901ca897b_0_78"/>
          <p:cNvSpPr/>
          <p:nvPr/>
        </p:nvSpPr>
        <p:spPr>
          <a:xfrm>
            <a:off x="1049450" y="3994600"/>
            <a:ext cx="852000" cy="197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5" name="Google Shape;845;p11"/>
          <p:cNvPicPr preferRelativeResize="0"/>
          <p:nvPr/>
        </p:nvPicPr>
        <p:blipFill rotWithShape="1">
          <a:blip r:embed="rId3">
            <a:alphaModFix/>
          </a:blip>
          <a:srcRect t="19774" b="17005"/>
          <a:stretch/>
        </p:blipFill>
        <p:spPr>
          <a:xfrm>
            <a:off x="-26462" y="0"/>
            <a:ext cx="12244925" cy="5401524"/>
          </a:xfrm>
          <a:prstGeom prst="rect">
            <a:avLst/>
          </a:prstGeom>
          <a:noFill/>
          <a:ln>
            <a:noFill/>
          </a:ln>
        </p:spPr>
      </p:pic>
      <p:sp>
        <p:nvSpPr>
          <p:cNvPr id="846" name="Google Shape;846;p11"/>
          <p:cNvSpPr txBox="1">
            <a:spLocks noGrp="1"/>
          </p:cNvSpPr>
          <p:nvPr>
            <p:ph type="ctrTitle"/>
          </p:nvPr>
        </p:nvSpPr>
        <p:spPr>
          <a:xfrm>
            <a:off x="2796750" y="5566950"/>
            <a:ext cx="6598500" cy="796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4004B"/>
              </a:buClr>
              <a:buSzPts val="4000"/>
              <a:buFont typeface="Arial"/>
              <a:buNone/>
            </a:pPr>
            <a:r>
              <a:rPr lang="nl-BE"/>
              <a:t>Vragen? Bemerkingen?</a:t>
            </a:r>
            <a:endParaRPr/>
          </a:p>
        </p:txBody>
      </p:sp>
      <p:pic>
        <p:nvPicPr>
          <p:cNvPr id="847" name="Google Shape;847;p11" descr="Koninklijk Atheneum Antwerp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25" y="6327800"/>
            <a:ext cx="1417700" cy="47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04_GO!-Groen">
  <a:themeElements>
    <a:clrScheme name="Aangepast 1">
      <a:dk1>
        <a:srgbClr val="000000"/>
      </a:dk1>
      <a:lt1>
        <a:srgbClr val="FFFFFF"/>
      </a:lt1>
      <a:dk2>
        <a:srgbClr val="C3004A"/>
      </a:dk2>
      <a:lt2>
        <a:srgbClr val="C8C8C8"/>
      </a:lt2>
      <a:accent1>
        <a:srgbClr val="00B3D5"/>
      </a:accent1>
      <a:accent2>
        <a:srgbClr val="F08800"/>
      </a:accent2>
      <a:accent3>
        <a:srgbClr val="A9B905"/>
      </a:accent3>
      <a:accent4>
        <a:srgbClr val="C3004A"/>
      </a:accent4>
      <a:accent5>
        <a:srgbClr val="C8C8C8"/>
      </a:accent5>
      <a:accent6>
        <a:srgbClr val="66666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1_GO!-Magenta">
  <a:themeElements>
    <a:clrScheme name="Aangepast 1">
      <a:dk1>
        <a:srgbClr val="000000"/>
      </a:dk1>
      <a:lt1>
        <a:srgbClr val="FFFFFF"/>
      </a:lt1>
      <a:dk2>
        <a:srgbClr val="C3004A"/>
      </a:dk2>
      <a:lt2>
        <a:srgbClr val="C8C8C8"/>
      </a:lt2>
      <a:accent1>
        <a:srgbClr val="00B3D5"/>
      </a:accent1>
      <a:accent2>
        <a:srgbClr val="F08800"/>
      </a:accent2>
      <a:accent3>
        <a:srgbClr val="A9B905"/>
      </a:accent3>
      <a:accent4>
        <a:srgbClr val="C3004A"/>
      </a:accent4>
      <a:accent5>
        <a:srgbClr val="C8C8C8"/>
      </a:accent5>
      <a:accent6>
        <a:srgbClr val="66666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03_GO!-Oranje">
  <a:themeElements>
    <a:clrScheme name="Aangepast 1">
      <a:dk1>
        <a:srgbClr val="000000"/>
      </a:dk1>
      <a:lt1>
        <a:srgbClr val="FFFFFF"/>
      </a:lt1>
      <a:dk2>
        <a:srgbClr val="C3004A"/>
      </a:dk2>
      <a:lt2>
        <a:srgbClr val="C8C8C8"/>
      </a:lt2>
      <a:accent1>
        <a:srgbClr val="00B3D5"/>
      </a:accent1>
      <a:accent2>
        <a:srgbClr val="F08800"/>
      </a:accent2>
      <a:accent3>
        <a:srgbClr val="A9B905"/>
      </a:accent3>
      <a:accent4>
        <a:srgbClr val="C3004A"/>
      </a:accent4>
      <a:accent5>
        <a:srgbClr val="C8C8C8"/>
      </a:accent5>
      <a:accent6>
        <a:srgbClr val="66666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Kantoorth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GOPRO-1830562155-18268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https://gemeenschapsonderwijs.sharepoint.com/sites/prodoc/_layouts/15/DocIdRedir.aspx?ID=GOPRO-1830562155-18268</Url>
      <Description>GOPRO-1830562155-18268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86613B7-0266-4D34-BCBD-0334A4AC6F6A}"/>
</file>

<file path=customXml/itemProps2.xml><?xml version="1.0" encoding="utf-8"?>
<ds:datastoreItem xmlns:ds="http://schemas.openxmlformats.org/officeDocument/2006/customXml" ds:itemID="{C8AD7A1A-BB71-4AAE-8DC9-75FA925D7D7E}"/>
</file>

<file path=customXml/itemProps3.xml><?xml version="1.0" encoding="utf-8"?>
<ds:datastoreItem xmlns:ds="http://schemas.openxmlformats.org/officeDocument/2006/customXml" ds:itemID="{7AE4CAD6-F282-49CC-A1A8-B417A5830724}"/>
</file>

<file path=customXml/itemProps4.xml><?xml version="1.0" encoding="utf-8"?>
<ds:datastoreItem xmlns:ds="http://schemas.openxmlformats.org/officeDocument/2006/customXml" ds:itemID="{B497D5D6-244C-41DA-A655-5F3EBEAC9E6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2265</Words>
  <Application>Microsoft Office PowerPoint</Application>
  <PresentationFormat>Breedbeeld</PresentationFormat>
  <Paragraphs>370</Paragraphs>
  <Slides>47</Slides>
  <Notes>45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3</vt:i4>
      </vt:variant>
      <vt:variant>
        <vt:lpstr>Diatitels</vt:lpstr>
      </vt:variant>
      <vt:variant>
        <vt:i4>47</vt:i4>
      </vt:variant>
    </vt:vector>
  </HeadingPairs>
  <TitlesOfParts>
    <vt:vector size="58" baseType="lpstr">
      <vt:lpstr>Noto Sans Symbols</vt:lpstr>
      <vt:lpstr>Times New Roman</vt:lpstr>
      <vt:lpstr>Calibri</vt:lpstr>
      <vt:lpstr>Avenir</vt:lpstr>
      <vt:lpstr>Trebuchet MS</vt:lpstr>
      <vt:lpstr>Arial</vt:lpstr>
      <vt:lpstr>Montserrat</vt:lpstr>
      <vt:lpstr>Proxima Nova</vt:lpstr>
      <vt:lpstr>04_GO!-Groen</vt:lpstr>
      <vt:lpstr>01_GO!-Magenta</vt:lpstr>
      <vt:lpstr>03_GO!-Oranje</vt:lpstr>
      <vt:lpstr>Presentatie GOK-netwerk   </vt:lpstr>
      <vt:lpstr>Outline</vt:lpstr>
      <vt:lpstr>Wie zijn onze leerlingen?</vt:lpstr>
      <vt:lpstr>Leerlingenaantallen: evolutie</vt:lpstr>
      <vt:lpstr>Nationaliteit leerlingen</vt:lpstr>
      <vt:lpstr>Levensbeschouwingen op school: evolutie</vt:lpstr>
      <vt:lpstr>Woonplaats leerlingen in stad Antwerpen</vt:lpstr>
      <vt:lpstr>Indicatorleerlingen op onze school </vt:lpstr>
      <vt:lpstr>Indicatorleerlingen op onze school </vt:lpstr>
      <vt:lpstr>Indicatorleerlingen : OKI</vt:lpstr>
      <vt:lpstr>Indicatorleerlingen: vergelijking binnen regio Antwerpen</vt:lpstr>
      <vt:lpstr>Schoolse vorderingen leerlingen 2022-2023</vt:lpstr>
      <vt:lpstr>Attesten leerlingen: evolutie</vt:lpstr>
      <vt:lpstr>Statistische analyse : belangrijkste conclusies</vt:lpstr>
      <vt:lpstr>PowerPoint-presentatie</vt:lpstr>
      <vt:lpstr>Samen leren samenleven </vt:lpstr>
      <vt:lpstr>BASIS ontwikkeling visie &gt;  Bronfenbrennermodel </vt:lpstr>
      <vt:lpstr>Onze missie ‘Van kleuter tot wereldburger’  Beleidsvisie – 3 pijlers </vt:lpstr>
      <vt:lpstr>  1e pijler beleidsvisie: Samenleven in diversiteit                     ⇒ 4 universele thema’s &gt; management van verbondenheid</vt:lpstr>
      <vt:lpstr>       BELANGRIJK  Ken je leerlingen </vt:lpstr>
      <vt:lpstr>Identiteitsontwikkeling  - OLB - Bateson</vt:lpstr>
      <vt:lpstr> Interlevensbeschouwelijke dialoog &amp; Actief wereldburgerschap </vt:lpstr>
      <vt:lpstr>Athena-syntax  Levensbeschouwing – wetenschap – kunst www.athenasyntax.org  </vt:lpstr>
      <vt:lpstr> Communicatie – CCA methode – Euroguide  www.euroguide-toolkit.eu  </vt:lpstr>
      <vt:lpstr>PowerPoint-presentatie</vt:lpstr>
      <vt:lpstr>PowerPoint-presentatie</vt:lpstr>
      <vt:lpstr>Polarisatiemanagement het versterken van het midden   4 gamechangers: onderwerp, doelgroep, positie, toon </vt:lpstr>
      <vt:lpstr>Focus GOK-beleid</vt:lpstr>
      <vt:lpstr>Prioritaire thema’s</vt:lpstr>
      <vt:lpstr>BSA resultaten bevraging lln en lkr</vt:lpstr>
      <vt:lpstr>Leerlingen met verhoogde zorg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     </vt:lpstr>
      <vt:lpstr>Talenbeleid: Plan van aanpak</vt:lpstr>
      <vt:lpstr>Samenwerking Elk kind telt en ouderwerking</vt:lpstr>
      <vt:lpstr>Vragen? Bemerkingen?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Presentatie GOK-netwerk atheneum Antwerpen</dc:title>
  <dc:creator>Barbara Gheysens</dc:creator>
  <cp:lastModifiedBy>Katleen Janssens</cp:lastModifiedBy>
  <cp:revision>7</cp:revision>
  <dcterms:created xsi:type="dcterms:W3CDTF">2022-05-16T10:35:59Z</dcterms:created>
  <dcterms:modified xsi:type="dcterms:W3CDTF">2023-05-17T07:45:57Z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_Thema2">
    <vt:lpwstr>3336;#Over GO!|afa28d29-0a89-47d6-9861-c0f1d5d3a720</vt:lpwstr>
  </property>
  <property fmtid="{D5CDD505-2E9C-101B-9397-08002B2CF9AE}" pid="4" name="GO_TonenOp">
    <vt:lpwstr>2279;#Powerpointsjabloon|dca1cb35-0bf8-437c-b3bb-09538458444c</vt:lpwstr>
  </property>
  <property fmtid="{D5CDD505-2E9C-101B-9397-08002B2CF9AE}" pid="5" name="GO_Onderwijsniveau2">
    <vt:lpwstr>3326;#Basisonderwijs|d9e3cb5b-02c3-472f-ab26-b417b1d64ed0;#3330;#Buitengewoon onderwijs|32c098c8-e350-450c-affd-f05bb010f767;#3331;#CLB|09382a59-7e74-4be5-bad6-b247d20f16f1;#3332;#Deeltijds kunstonderwijs|7b9c2fe1-75ca-4678-95d6-ebe13b290632;#3340;#Hoger</vt:lpwstr>
  </property>
  <property fmtid="{D5CDD505-2E9C-101B-9397-08002B2CF9AE}" pid="6" name="GOProPublicatiestatus">
    <vt:lpwstr>1;#Online|5d773375-47c0-4896-afa8-6eac5ed3e165</vt:lpwstr>
  </property>
  <property fmtid="{D5CDD505-2E9C-101B-9397-08002B2CF9AE}" pid="7" name="GOProOnderwijsniveaus">
    <vt:lpwstr>14;#Alle onderwijsniveaus|2fe7c676-0ce6-4fab-b265-4b19c15279a5</vt:lpwstr>
  </property>
  <property fmtid="{D5CDD505-2E9C-101B-9397-08002B2CF9AE}" pid="8" name="MediaServiceImageTags">
    <vt:lpwstr/>
  </property>
  <property fmtid="{D5CDD505-2E9C-101B-9397-08002B2CF9AE}" pid="9" name="_dlc_DocIdItemGuid">
    <vt:lpwstr>95d54089-73e8-4abc-802c-96c2a583ccf9</vt:lpwstr>
  </property>
  <property fmtid="{D5CDD505-2E9C-101B-9397-08002B2CF9AE}" pid="10" name="GOProOorsprong">
    <vt:lpwstr/>
  </property>
  <property fmtid="{D5CDD505-2E9C-101B-9397-08002B2CF9AE}" pid="11" name="GOProThemas">
    <vt:lpwstr>90;#Beleid en standpunten|8e147e35-9423-4b48-9f14-15e8c830d659</vt:lpwstr>
  </property>
  <property fmtid="{D5CDD505-2E9C-101B-9397-08002B2CF9AE}" pid="12" name="GOProSchooljaar">
    <vt:lpwstr/>
  </property>
  <property fmtid="{D5CDD505-2E9C-101B-9397-08002B2CF9AE}" pid="13" name="GOProJaar">
    <vt:lpwstr/>
  </property>
</Properties>
</file>