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diagrams/data1.xml" ContentType="application/vnd.openxmlformats-officedocument.drawingml.diagramData+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diagrams/colors1.xml" ContentType="application/vnd.openxmlformats-officedocument.drawingml.diagramColors+xml"/>
  <Override PartName="/ppt/theme/theme1.xml" ContentType="application/vnd.openxmlformats-officedocument.theme+xml"/>
  <Override PartName="/ppt/diagrams/quickStyle1.xml" ContentType="application/vnd.openxmlformats-officedocument.drawingml.diagramStyle+xml"/>
  <Override PartName="/ppt/diagrams/layout1.xml" ContentType="application/vnd.openxmlformats-officedocument.drawingml.diagramLayout+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3.xml" ContentType="application/vnd.openxmlformats-officedocument.customXmlProperties+xml"/>
  <Override PartName="/customXml/itemProps1.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7"/>
  </p:notesMasterIdLst>
  <p:sldIdLst>
    <p:sldId id="256" r:id="rId5"/>
    <p:sldId id="267" r:id="rId6"/>
    <p:sldId id="311" r:id="rId7"/>
    <p:sldId id="257" r:id="rId8"/>
    <p:sldId id="258" r:id="rId9"/>
    <p:sldId id="276" r:id="rId10"/>
    <p:sldId id="277" r:id="rId11"/>
    <p:sldId id="281" r:id="rId12"/>
    <p:sldId id="285" r:id="rId13"/>
    <p:sldId id="269" r:id="rId14"/>
    <p:sldId id="307" r:id="rId15"/>
    <p:sldId id="289" r:id="rId16"/>
    <p:sldId id="293" r:id="rId17"/>
    <p:sldId id="272" r:id="rId18"/>
    <p:sldId id="297" r:id="rId19"/>
    <p:sldId id="295" r:id="rId20"/>
    <p:sldId id="294" r:id="rId21"/>
    <p:sldId id="309" r:id="rId22"/>
    <p:sldId id="300" r:id="rId23"/>
    <p:sldId id="301" r:id="rId24"/>
    <p:sldId id="304" r:id="rId25"/>
    <p:sldId id="286" r:id="rId26"/>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A07902-E6C6-4B8B-8F64-6027C8BBF908}" v="2" dt="2024-04-09T08:35:43.575"/>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ijl, gemiddeld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Stijl, gemiddeld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202B0CA-FC54-4496-8BCA-5EF66A818D29}" styleName="Stijl, donker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940675A-B579-460E-94D1-54222C63F5DA}" styleName="Geen stijl, tabel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141" autoAdjust="0"/>
  </p:normalViewPr>
  <p:slideViewPr>
    <p:cSldViewPr snapToGrid="0">
      <p:cViewPr varScale="1">
        <p:scale>
          <a:sx n="67" d="100"/>
          <a:sy n="67" d="100"/>
        </p:scale>
        <p:origin x="1296" y="53"/>
      </p:cViewPr>
      <p:guideLst/>
    </p:cSldViewPr>
  </p:slideViewPr>
  <p:notesTextViewPr>
    <p:cViewPr>
      <p:scale>
        <a:sx n="1" d="1"/>
        <a:sy n="1" d="1"/>
      </p:scale>
      <p:origin x="0" y="0"/>
    </p:cViewPr>
  </p:notesTextViewPr>
  <p:notesViewPr>
    <p:cSldViewPr snapToGrid="0">
      <p:cViewPr varScale="1">
        <p:scale>
          <a:sx n="65" d="100"/>
          <a:sy n="65" d="100"/>
        </p:scale>
        <p:origin x="315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ustomXml" Target="../customXml/item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601CFF-ACF1-479D-AE68-4A75F90CF567}"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8F7C0CE-D3BE-4391-B3A6-E7DD98B45A34}">
      <dgm:prSet custT="1"/>
      <dgm:spPr/>
      <dgm:t>
        <a:bodyPr/>
        <a:lstStyle/>
        <a:p>
          <a:pPr>
            <a:lnSpc>
              <a:spcPct val="100000"/>
            </a:lnSpc>
          </a:pPr>
          <a:r>
            <a:rPr lang="nl-BE" sz="3200" dirty="0"/>
            <a:t>Worst case scenario</a:t>
          </a:r>
        </a:p>
        <a:p>
          <a:pPr>
            <a:lnSpc>
              <a:spcPct val="100000"/>
            </a:lnSpc>
          </a:pPr>
          <a:r>
            <a:rPr lang="nl-BE" sz="3200" dirty="0"/>
            <a:t>GOK wordt afgeschaft</a:t>
          </a:r>
          <a:endParaRPr lang="en-US" sz="3200" dirty="0"/>
        </a:p>
      </dgm:t>
    </dgm:pt>
    <dgm:pt modelId="{49C33712-4BAE-4DBA-918C-B9DF63D22E8E}" type="parTrans" cxnId="{FA9F38C6-081C-4832-934D-1C747F12A43A}">
      <dgm:prSet/>
      <dgm:spPr/>
      <dgm:t>
        <a:bodyPr/>
        <a:lstStyle/>
        <a:p>
          <a:endParaRPr lang="en-US"/>
        </a:p>
      </dgm:t>
    </dgm:pt>
    <dgm:pt modelId="{E7C6E83A-BFC4-4747-BB9E-F1832B4E1C48}" type="sibTrans" cxnId="{FA9F38C6-081C-4832-934D-1C747F12A43A}">
      <dgm:prSet/>
      <dgm:spPr/>
      <dgm:t>
        <a:bodyPr/>
        <a:lstStyle/>
        <a:p>
          <a:endParaRPr lang="en-US"/>
        </a:p>
      </dgm:t>
    </dgm:pt>
    <dgm:pt modelId="{084D4CC8-DD7B-4544-A3C6-222FC14B334A}">
      <dgm:prSet custT="1"/>
      <dgm:spPr/>
      <dgm:t>
        <a:bodyPr/>
        <a:lstStyle/>
        <a:p>
          <a:pPr>
            <a:lnSpc>
              <a:spcPct val="100000"/>
            </a:lnSpc>
          </a:pPr>
          <a:r>
            <a:rPr lang="nl-BE" sz="3200" dirty="0">
              <a:solidFill>
                <a:schemeClr val="tx1">
                  <a:lumMod val="50000"/>
                </a:schemeClr>
              </a:solidFill>
            </a:rPr>
            <a:t>Best case scenario</a:t>
          </a:r>
        </a:p>
        <a:p>
          <a:pPr>
            <a:lnSpc>
              <a:spcPct val="100000"/>
            </a:lnSpc>
          </a:pPr>
          <a:r>
            <a:rPr lang="nl-BE" sz="3200" dirty="0">
              <a:solidFill>
                <a:schemeClr val="tx1">
                  <a:lumMod val="50000"/>
                </a:schemeClr>
              </a:solidFill>
            </a:rPr>
            <a:t>We verwezenlijken enkele actiepunten</a:t>
          </a:r>
          <a:endParaRPr lang="en-US" sz="3200" dirty="0">
            <a:solidFill>
              <a:schemeClr val="tx1">
                <a:lumMod val="50000"/>
              </a:schemeClr>
            </a:solidFill>
          </a:endParaRPr>
        </a:p>
      </dgm:t>
    </dgm:pt>
    <dgm:pt modelId="{752D16BC-91AF-4189-BF41-D5B4C827B116}" type="parTrans" cxnId="{CFFDA2C6-3255-4440-BA45-46BC93A68EB1}">
      <dgm:prSet/>
      <dgm:spPr/>
      <dgm:t>
        <a:bodyPr/>
        <a:lstStyle/>
        <a:p>
          <a:endParaRPr lang="en-US"/>
        </a:p>
      </dgm:t>
    </dgm:pt>
    <dgm:pt modelId="{AAD02D22-3C0F-4827-B39C-E0228A6833BD}" type="sibTrans" cxnId="{CFFDA2C6-3255-4440-BA45-46BC93A68EB1}">
      <dgm:prSet/>
      <dgm:spPr/>
      <dgm:t>
        <a:bodyPr/>
        <a:lstStyle/>
        <a:p>
          <a:endParaRPr lang="en-US"/>
        </a:p>
      </dgm:t>
    </dgm:pt>
    <dgm:pt modelId="{D9AA9FBF-9B8B-44F7-88A9-6D7D67678251}" type="pres">
      <dgm:prSet presAssocID="{15601CFF-ACF1-479D-AE68-4A75F90CF567}" presName="root" presStyleCnt="0">
        <dgm:presLayoutVars>
          <dgm:dir/>
          <dgm:resizeHandles val="exact"/>
        </dgm:presLayoutVars>
      </dgm:prSet>
      <dgm:spPr/>
    </dgm:pt>
    <dgm:pt modelId="{1A01A090-E810-4DF6-A6F8-041DD9C3848A}" type="pres">
      <dgm:prSet presAssocID="{68F7C0CE-D3BE-4391-B3A6-E7DD98B45A34}" presName="compNode" presStyleCnt="0"/>
      <dgm:spPr/>
    </dgm:pt>
    <dgm:pt modelId="{86E907CE-C6C8-407D-BE35-6BB82921DC2B}" type="pres">
      <dgm:prSet presAssocID="{68F7C0CE-D3BE-4391-B3A6-E7DD98B45A3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solidFill>
            <a:schemeClr val="bg1"/>
          </a:solidFill>
        </a:ln>
      </dgm:spPr>
      <dgm:extLst>
        <a:ext uri="{E40237B7-FDA0-4F09-8148-C483321AD2D9}">
          <dgm14:cNvPr xmlns:dgm14="http://schemas.microsoft.com/office/drawing/2010/diagram" id="0" name="" descr="Badge: niet meer volgen met effen opvulling"/>
        </a:ext>
      </dgm:extLst>
    </dgm:pt>
    <dgm:pt modelId="{D26ADECE-BE53-4FE6-A69F-869FF860EE24}" type="pres">
      <dgm:prSet presAssocID="{68F7C0CE-D3BE-4391-B3A6-E7DD98B45A34}" presName="spaceRect" presStyleCnt="0"/>
      <dgm:spPr/>
    </dgm:pt>
    <dgm:pt modelId="{8B873290-28EB-4684-B535-259880B11A41}" type="pres">
      <dgm:prSet presAssocID="{68F7C0CE-D3BE-4391-B3A6-E7DD98B45A34}" presName="textRect" presStyleLbl="revTx" presStyleIdx="0" presStyleCnt="2">
        <dgm:presLayoutVars>
          <dgm:chMax val="1"/>
          <dgm:chPref val="1"/>
        </dgm:presLayoutVars>
      </dgm:prSet>
      <dgm:spPr/>
    </dgm:pt>
    <dgm:pt modelId="{2F62CA4A-CBAA-431D-9997-A211778BA398}" type="pres">
      <dgm:prSet presAssocID="{E7C6E83A-BFC4-4747-BB9E-F1832B4E1C48}" presName="sibTrans" presStyleCnt="0"/>
      <dgm:spPr/>
    </dgm:pt>
    <dgm:pt modelId="{51C82DFB-ADCA-40F3-BA9D-C5AC12B97AFF}" type="pres">
      <dgm:prSet presAssocID="{084D4CC8-DD7B-4544-A3C6-222FC14B334A}" presName="compNode" presStyleCnt="0"/>
      <dgm:spPr/>
    </dgm:pt>
    <dgm:pt modelId="{046100F3-CA3D-4A44-92B3-8CA2DA828900}" type="pres">
      <dgm:prSet presAssocID="{084D4CC8-DD7B-4544-A3C6-222FC14B334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solidFill>
            <a:schemeClr val="bg1"/>
          </a:solidFill>
        </a:ln>
      </dgm:spPr>
      <dgm:extLst>
        <a:ext uri="{E40237B7-FDA0-4F09-8148-C483321AD2D9}">
          <dgm14:cNvPr xmlns:dgm14="http://schemas.microsoft.com/office/drawing/2010/diagram" id="0" name="" descr="Checkmark"/>
        </a:ext>
      </dgm:extLst>
    </dgm:pt>
    <dgm:pt modelId="{24B28385-DC17-4130-A9C7-D835D52FC943}" type="pres">
      <dgm:prSet presAssocID="{084D4CC8-DD7B-4544-A3C6-222FC14B334A}" presName="spaceRect" presStyleCnt="0"/>
      <dgm:spPr/>
    </dgm:pt>
    <dgm:pt modelId="{A64A576F-018F-43E7-BA9F-BBE5EAA888CD}" type="pres">
      <dgm:prSet presAssocID="{084D4CC8-DD7B-4544-A3C6-222FC14B334A}" presName="textRect" presStyleLbl="revTx" presStyleIdx="1" presStyleCnt="2">
        <dgm:presLayoutVars>
          <dgm:chMax val="1"/>
          <dgm:chPref val="1"/>
        </dgm:presLayoutVars>
      </dgm:prSet>
      <dgm:spPr/>
    </dgm:pt>
  </dgm:ptLst>
  <dgm:cxnLst>
    <dgm:cxn modelId="{DA335159-F432-45D2-B756-1B0D8B9592EF}" type="presOf" srcId="{15601CFF-ACF1-479D-AE68-4A75F90CF567}" destId="{D9AA9FBF-9B8B-44F7-88A9-6D7D67678251}" srcOrd="0" destOrd="0" presId="urn:microsoft.com/office/officeart/2018/2/layout/IconLabelList"/>
    <dgm:cxn modelId="{52CECB8F-E045-4690-8DA1-26834BFEF441}" type="presOf" srcId="{084D4CC8-DD7B-4544-A3C6-222FC14B334A}" destId="{A64A576F-018F-43E7-BA9F-BBE5EAA888CD}" srcOrd="0" destOrd="0" presId="urn:microsoft.com/office/officeart/2018/2/layout/IconLabelList"/>
    <dgm:cxn modelId="{4400F7A5-27A8-4C77-9392-F43E693A4E96}" type="presOf" srcId="{68F7C0CE-D3BE-4391-B3A6-E7DD98B45A34}" destId="{8B873290-28EB-4684-B535-259880B11A41}" srcOrd="0" destOrd="0" presId="urn:microsoft.com/office/officeart/2018/2/layout/IconLabelList"/>
    <dgm:cxn modelId="{FA9F38C6-081C-4832-934D-1C747F12A43A}" srcId="{15601CFF-ACF1-479D-AE68-4A75F90CF567}" destId="{68F7C0CE-D3BE-4391-B3A6-E7DD98B45A34}" srcOrd="0" destOrd="0" parTransId="{49C33712-4BAE-4DBA-918C-B9DF63D22E8E}" sibTransId="{E7C6E83A-BFC4-4747-BB9E-F1832B4E1C48}"/>
    <dgm:cxn modelId="{CFFDA2C6-3255-4440-BA45-46BC93A68EB1}" srcId="{15601CFF-ACF1-479D-AE68-4A75F90CF567}" destId="{084D4CC8-DD7B-4544-A3C6-222FC14B334A}" srcOrd="1" destOrd="0" parTransId="{752D16BC-91AF-4189-BF41-D5B4C827B116}" sibTransId="{AAD02D22-3C0F-4827-B39C-E0228A6833BD}"/>
    <dgm:cxn modelId="{F6F3EEC7-1AAB-4FF2-8479-A751C625EC1B}" type="presParOf" srcId="{D9AA9FBF-9B8B-44F7-88A9-6D7D67678251}" destId="{1A01A090-E810-4DF6-A6F8-041DD9C3848A}" srcOrd="0" destOrd="0" presId="urn:microsoft.com/office/officeart/2018/2/layout/IconLabelList"/>
    <dgm:cxn modelId="{C22B4078-2289-45A9-A00F-F95B693E2070}" type="presParOf" srcId="{1A01A090-E810-4DF6-A6F8-041DD9C3848A}" destId="{86E907CE-C6C8-407D-BE35-6BB82921DC2B}" srcOrd="0" destOrd="0" presId="urn:microsoft.com/office/officeart/2018/2/layout/IconLabelList"/>
    <dgm:cxn modelId="{9B9232D7-C1A3-4B97-8657-896E482DCFD5}" type="presParOf" srcId="{1A01A090-E810-4DF6-A6F8-041DD9C3848A}" destId="{D26ADECE-BE53-4FE6-A69F-869FF860EE24}" srcOrd="1" destOrd="0" presId="urn:microsoft.com/office/officeart/2018/2/layout/IconLabelList"/>
    <dgm:cxn modelId="{E903BECB-A0B3-491E-B96D-92C17E725AE7}" type="presParOf" srcId="{1A01A090-E810-4DF6-A6F8-041DD9C3848A}" destId="{8B873290-28EB-4684-B535-259880B11A41}" srcOrd="2" destOrd="0" presId="urn:microsoft.com/office/officeart/2018/2/layout/IconLabelList"/>
    <dgm:cxn modelId="{D7B4269D-1F25-4B8F-929E-BF014FD0E534}" type="presParOf" srcId="{D9AA9FBF-9B8B-44F7-88A9-6D7D67678251}" destId="{2F62CA4A-CBAA-431D-9997-A211778BA398}" srcOrd="1" destOrd="0" presId="urn:microsoft.com/office/officeart/2018/2/layout/IconLabelList"/>
    <dgm:cxn modelId="{5212D5B5-F60D-4285-93C0-CCEA09050D91}" type="presParOf" srcId="{D9AA9FBF-9B8B-44F7-88A9-6D7D67678251}" destId="{51C82DFB-ADCA-40F3-BA9D-C5AC12B97AFF}" srcOrd="2" destOrd="0" presId="urn:microsoft.com/office/officeart/2018/2/layout/IconLabelList"/>
    <dgm:cxn modelId="{B2310E1B-4810-4253-A31E-8614C535895C}" type="presParOf" srcId="{51C82DFB-ADCA-40F3-BA9D-C5AC12B97AFF}" destId="{046100F3-CA3D-4A44-92B3-8CA2DA828900}" srcOrd="0" destOrd="0" presId="urn:microsoft.com/office/officeart/2018/2/layout/IconLabelList"/>
    <dgm:cxn modelId="{93DAB86A-DFBB-4B24-852F-F04345657287}" type="presParOf" srcId="{51C82DFB-ADCA-40F3-BA9D-C5AC12B97AFF}" destId="{24B28385-DC17-4130-A9C7-D835D52FC943}" srcOrd="1" destOrd="0" presId="urn:microsoft.com/office/officeart/2018/2/layout/IconLabelList"/>
    <dgm:cxn modelId="{16DAB62C-751D-4C26-AF98-C051B30AD9AF}" type="presParOf" srcId="{51C82DFB-ADCA-40F3-BA9D-C5AC12B97AFF}" destId="{A64A576F-018F-43E7-BA9F-BBE5EAA888C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E907CE-C6C8-407D-BE35-6BB82921DC2B}">
      <dsp:nvSpPr>
        <dsp:cNvPr id="0" name=""/>
        <dsp:cNvSpPr/>
      </dsp:nvSpPr>
      <dsp:spPr>
        <a:xfrm>
          <a:off x="1747800" y="644955"/>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873290-28EB-4684-B535-259880B11A41}">
      <dsp:nvSpPr>
        <dsp:cNvPr id="0" name=""/>
        <dsp:cNvSpPr/>
      </dsp:nvSpPr>
      <dsp:spPr>
        <a:xfrm>
          <a:off x="559800" y="3226048"/>
          <a:ext cx="4320000" cy="1665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nl-BE" sz="3200" kern="1200" dirty="0"/>
            <a:t>Worst case scenario</a:t>
          </a:r>
        </a:p>
        <a:p>
          <a:pPr marL="0" lvl="0" indent="0" algn="ctr" defTabSz="1422400">
            <a:lnSpc>
              <a:spcPct val="100000"/>
            </a:lnSpc>
            <a:spcBef>
              <a:spcPct val="0"/>
            </a:spcBef>
            <a:spcAft>
              <a:spcPct val="35000"/>
            </a:spcAft>
            <a:buNone/>
          </a:pPr>
          <a:r>
            <a:rPr lang="nl-BE" sz="3200" kern="1200" dirty="0"/>
            <a:t>GOK wordt afgeschaft</a:t>
          </a:r>
          <a:endParaRPr lang="en-US" sz="3200" kern="1200" dirty="0"/>
        </a:p>
      </dsp:txBody>
      <dsp:txXfrm>
        <a:off x="559800" y="3226048"/>
        <a:ext cx="4320000" cy="1665878"/>
      </dsp:txXfrm>
    </dsp:sp>
    <dsp:sp modelId="{046100F3-CA3D-4A44-92B3-8CA2DA828900}">
      <dsp:nvSpPr>
        <dsp:cNvPr id="0" name=""/>
        <dsp:cNvSpPr/>
      </dsp:nvSpPr>
      <dsp:spPr>
        <a:xfrm>
          <a:off x="6823800" y="644955"/>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4A576F-018F-43E7-BA9F-BBE5EAA888CD}">
      <dsp:nvSpPr>
        <dsp:cNvPr id="0" name=""/>
        <dsp:cNvSpPr/>
      </dsp:nvSpPr>
      <dsp:spPr>
        <a:xfrm>
          <a:off x="5635800" y="3226048"/>
          <a:ext cx="4320000" cy="1665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nl-BE" sz="3200" kern="1200" dirty="0">
              <a:solidFill>
                <a:schemeClr val="tx1">
                  <a:lumMod val="50000"/>
                </a:schemeClr>
              </a:solidFill>
            </a:rPr>
            <a:t>Best case scenario</a:t>
          </a:r>
        </a:p>
        <a:p>
          <a:pPr marL="0" lvl="0" indent="0" algn="ctr" defTabSz="1422400">
            <a:lnSpc>
              <a:spcPct val="100000"/>
            </a:lnSpc>
            <a:spcBef>
              <a:spcPct val="0"/>
            </a:spcBef>
            <a:spcAft>
              <a:spcPct val="35000"/>
            </a:spcAft>
            <a:buNone/>
          </a:pPr>
          <a:r>
            <a:rPr lang="nl-BE" sz="3200" kern="1200" dirty="0">
              <a:solidFill>
                <a:schemeClr val="tx1">
                  <a:lumMod val="50000"/>
                </a:schemeClr>
              </a:solidFill>
            </a:rPr>
            <a:t>We verwezenlijken enkele actiepunten</a:t>
          </a:r>
          <a:endParaRPr lang="en-US" sz="3200" kern="1200" dirty="0">
            <a:solidFill>
              <a:schemeClr val="tx1">
                <a:lumMod val="50000"/>
              </a:schemeClr>
            </a:solidFill>
          </a:endParaRPr>
        </a:p>
      </dsp:txBody>
      <dsp:txXfrm>
        <a:off x="5635800" y="3226048"/>
        <a:ext cx="4320000" cy="166587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CC9883-9CE1-428D-8A22-33663DF63489}" type="datetimeFigureOut">
              <a:rPr lang="nl-BE" smtClean="0"/>
              <a:t>10/04/2024</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1AD7D9-E89E-459C-AFE4-C0F8BDAB7A50}" type="slidenum">
              <a:rPr lang="nl-BE" smtClean="0"/>
              <a:t>‹nr.›</a:t>
            </a:fld>
            <a:endParaRPr lang="nl-BE"/>
          </a:p>
        </p:txBody>
      </p:sp>
    </p:spTree>
    <p:extLst>
      <p:ext uri="{BB962C8B-B14F-4D97-AF65-F5344CB8AC3E}">
        <p14:creationId xmlns:p14="http://schemas.microsoft.com/office/powerpoint/2010/main" val="1194349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a:t>
            </a:fld>
            <a:endParaRPr lang="nl-BE"/>
          </a:p>
        </p:txBody>
      </p:sp>
    </p:spTree>
    <p:extLst>
      <p:ext uri="{BB962C8B-B14F-4D97-AF65-F5344CB8AC3E}">
        <p14:creationId xmlns:p14="http://schemas.microsoft.com/office/powerpoint/2010/main" val="367251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2800" b="0" i="0" dirty="0">
                <a:solidFill>
                  <a:srgbClr val="34495E"/>
                </a:solidFill>
                <a:effectLst/>
                <a:latin typeface="Roboto" panose="02000000000000000000" pitchFamily="2" charset="0"/>
              </a:rPr>
              <a:t>De Onderwijs kansarmoede-indicator (OKI) is een cijfer tussen 0 en 4 dat aangeeft in welke mate leerlingen aantikken voor vier leerlingenkenmerken (thuistaal niet-Nederlands, laag opleidingsniveau van de moeder, ontvangen van een schooltoelage of wonen in een buurt met hoge mate van schoolse vertraging). </a:t>
            </a:r>
          </a:p>
          <a:p>
            <a:endParaRPr lang="nl-BE" sz="1800" dirty="0">
              <a:effectLst/>
              <a:latin typeface="Calibri" panose="020F0502020204030204" pitchFamily="34" charset="0"/>
              <a:ea typeface="Times New Roman" panose="02020603050405020304" pitchFamily="18" charset="0"/>
            </a:endParaRPr>
          </a:p>
          <a:p>
            <a:r>
              <a:rPr lang="nl-BE" sz="1800" dirty="0">
                <a:effectLst/>
                <a:latin typeface="Calibri" panose="020F0502020204030204" pitchFamily="34" charset="0"/>
                <a:ea typeface="Times New Roman" panose="02020603050405020304" pitchFamily="18" charset="0"/>
              </a:rPr>
              <a:t>Deze grafiek bevat de OKI-berekening aan de hand van de 4 leerlingenkenmerken waarop de leerlingen aantikken bij de verschillende onderwijsverstrekkers: buurt, opleiding moeder, schooltoelage en thuistaal. Hieruit werd ook de OKI berekend, dit is een som van deze 4 leerlingenkenmerken gedeeld door het totaal aantal leerlingen. </a:t>
            </a:r>
          </a:p>
          <a:p>
            <a:endParaRPr lang="nl-BE" sz="1800" dirty="0">
              <a:effectLst/>
              <a:latin typeface="Calibri" panose="020F0502020204030204" pitchFamily="34" charset="0"/>
            </a:endParaRPr>
          </a:p>
          <a:p>
            <a:r>
              <a:rPr lang="nl-BE" sz="1800" b="1" dirty="0">
                <a:effectLst/>
                <a:latin typeface="Calibri" panose="020F0502020204030204" pitchFamily="34" charset="0"/>
              </a:rPr>
              <a:t>Als GO! zijn we de onderwijsverstrekker met de hoogste OKI concentratiegraad. Daarom blijft een gelijke onderwijskansenbeleid zo hoog staan op onze agenda. Het is en blijft een belangrijke beleidsdoelstelling.</a:t>
            </a:r>
            <a:endParaRPr lang="nl-BE" b="1"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6</a:t>
            </a:fld>
            <a:endParaRPr lang="nl-BE"/>
          </a:p>
        </p:txBody>
      </p:sp>
    </p:spTree>
    <p:extLst>
      <p:ext uri="{BB962C8B-B14F-4D97-AF65-F5344CB8AC3E}">
        <p14:creationId xmlns:p14="http://schemas.microsoft.com/office/powerpoint/2010/main" val="2548921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Het is dus duidelijk dat we als GO! niet akkoord zijn wanneer alle onderwijsmiddelen ongeacht de leerlingenkenmerken verdeeld zouden worden. Dat is dan afbeelding 2. Want er zijn wel middelen voor onderwijs. </a:t>
            </a:r>
          </a:p>
          <a:p>
            <a:endParaRPr lang="nl-BE" dirty="0"/>
          </a:p>
          <a:p>
            <a:r>
              <a:rPr lang="nl-BE" dirty="0"/>
              <a:t>Het verdelen van de middelen gebaseerd op de leerlingenkenmerken is dan ook het absolute minimum dat we verwachten. Sommige leerlingen vergen nu eenmaal extra ondersteuning, in sommige scholen zijn er meer helpende handen nodig, hebben de leerlingen meer tools nodig om hen te helpen. Dat is wat we verwachten van een gelijke kansenbeleid van een Vlaamse Overheid.</a:t>
            </a:r>
          </a:p>
          <a:p>
            <a:endParaRPr lang="nl-BE" dirty="0"/>
          </a:p>
          <a:p>
            <a:r>
              <a:rPr lang="nl-BE" dirty="0"/>
              <a:t>Maar hoe zorgen we er dan voor dat we ook de boom helemaal recht kunnen trekken zodat iedereen op een eerlijke manier aan de appeltjes kan?</a:t>
            </a:r>
          </a:p>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7</a:t>
            </a:fld>
            <a:endParaRPr lang="nl-BE"/>
          </a:p>
        </p:txBody>
      </p:sp>
    </p:spTree>
    <p:extLst>
      <p:ext uri="{BB962C8B-B14F-4D97-AF65-F5344CB8AC3E}">
        <p14:creationId xmlns:p14="http://schemas.microsoft.com/office/powerpoint/2010/main" val="2954835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Scholen krijgen werkingsmiddelen en lestijden.</a:t>
            </a:r>
          </a:p>
          <a:p>
            <a:endParaRPr lang="nl-BE" dirty="0"/>
          </a:p>
          <a:p>
            <a:r>
              <a:rPr lang="nl-BE" dirty="0"/>
              <a:t>BaO: SES indicatoren</a:t>
            </a:r>
          </a:p>
          <a:p>
            <a:r>
              <a:rPr lang="nl-BE" dirty="0"/>
              <a:t>SO: GOK indicatoren / de 3 </a:t>
            </a:r>
            <a:r>
              <a:rPr lang="nl-BE" dirty="0" err="1"/>
              <a:t>ses</a:t>
            </a:r>
            <a:r>
              <a:rPr lang="nl-BE" dirty="0"/>
              <a:t> + 2 extra</a:t>
            </a:r>
          </a:p>
          <a:p>
            <a:r>
              <a:rPr lang="nl-BE" dirty="0" err="1"/>
              <a:t>BuO</a:t>
            </a:r>
            <a:r>
              <a:rPr lang="nl-BE" dirty="0"/>
              <a:t>: slechts 2 indicatoren vanuit de veronderstelling dat er al meer middelen per leerling zijn. Extra lestijden </a:t>
            </a:r>
            <a:r>
              <a:rPr lang="nl-BE" dirty="0" err="1"/>
              <a:t>BuO</a:t>
            </a:r>
            <a:r>
              <a:rPr lang="nl-BE" dirty="0"/>
              <a:t>: </a:t>
            </a:r>
            <a:r>
              <a:rPr lang="nl-NL" b="0" i="0" dirty="0">
                <a:solidFill>
                  <a:srgbClr val="333333"/>
                </a:solidFill>
                <a:effectLst/>
                <a:latin typeface="Trebuchet MS" panose="020B0603020202020204" pitchFamily="34" charset="0"/>
              </a:rPr>
              <a:t>voor het voeren van een gelijke onderwijskansenbeleid enkel in type Basisaanbod en type 3.</a:t>
            </a:r>
          </a:p>
          <a:p>
            <a:endParaRPr lang="nl-BE" dirty="0"/>
          </a:p>
          <a:p>
            <a:r>
              <a:rPr lang="nl-BE" dirty="0"/>
              <a:t>OKI = thuistaal, schooltoelage, opleidingsniveau, buurt</a:t>
            </a:r>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8</a:t>
            </a:fld>
            <a:endParaRPr lang="nl-BE"/>
          </a:p>
        </p:txBody>
      </p:sp>
    </p:spTree>
    <p:extLst>
      <p:ext uri="{BB962C8B-B14F-4D97-AF65-F5344CB8AC3E}">
        <p14:creationId xmlns:p14="http://schemas.microsoft.com/office/powerpoint/2010/main" val="1666471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fontAlgn="base">
              <a:lnSpc>
                <a:spcPts val="1200"/>
              </a:lnSpc>
              <a:spcAft>
                <a:spcPts val="1200"/>
              </a:spcAft>
              <a:buNone/>
            </a:pPr>
            <a:r>
              <a:rPr lang="nl-BE" sz="1800" dirty="0">
                <a:effectLst/>
                <a:latin typeface="Calibri" panose="020F0502020204030204" pitchFamily="34" charset="0"/>
                <a:ea typeface="Times New Roman" panose="02020603050405020304" pitchFamily="18" charset="0"/>
                <a:cs typeface="Calibri" panose="020F0502020204030204" pitchFamily="34" charset="0"/>
              </a:rPr>
              <a:t>Afschaffen aftopping</a:t>
            </a:r>
          </a:p>
          <a:p>
            <a:pPr marL="0" marR="0" lvl="0" indent="0" algn="l" defTabSz="914400" rtl="0" eaLnBrk="1" fontAlgn="base" latinLnBrk="0" hangingPunct="1">
              <a:lnSpc>
                <a:spcPts val="1200"/>
              </a:lnSpc>
              <a:spcBef>
                <a:spcPts val="0"/>
              </a:spcBef>
              <a:spcAft>
                <a:spcPts val="1200"/>
              </a:spcAft>
              <a:buClrTx/>
              <a:buSzTx/>
              <a:buFontTx/>
              <a:buNone/>
              <a:tabLst/>
              <a:defRPr/>
            </a:pPr>
            <a:r>
              <a:rPr lang="nl-BE" sz="1800" dirty="0"/>
              <a:t>Maximaal percentage afschaffen van aantal leerlingen dat kan aantikken op SES-kenmerken.</a:t>
            </a:r>
          </a:p>
          <a:p>
            <a:pPr marL="0" indent="0" fontAlgn="base">
              <a:lnSpc>
                <a:spcPts val="1200"/>
              </a:lnSpc>
              <a:spcAft>
                <a:spcPts val="1200"/>
              </a:spcAft>
              <a:buNone/>
            </a:pPr>
            <a:r>
              <a:rPr lang="nl-BE" sz="1800" dirty="0">
                <a:effectLst/>
                <a:latin typeface="Calibri" panose="020F0502020204030204" pitchFamily="34" charset="0"/>
                <a:ea typeface="Times New Roman" panose="02020603050405020304" pitchFamily="18" charset="0"/>
                <a:cs typeface="Calibri" panose="020F0502020204030204" pitchFamily="34" charset="0"/>
              </a:rPr>
              <a:t>De eigen sociale achtergrond van een leerling is bepalend voor de onderwijskansen – maar nog zelfs MEER de OKI concentratiegraad van de school en de SES van de medeleerlingen.</a:t>
            </a:r>
          </a:p>
          <a:p>
            <a:pPr marL="0" indent="0" fontAlgn="base">
              <a:lnSpc>
                <a:spcPts val="1200"/>
              </a:lnSpc>
              <a:spcAft>
                <a:spcPts val="1200"/>
              </a:spcAft>
              <a:buNone/>
            </a:pPr>
            <a:r>
              <a:rPr lang="nl-BE" sz="1800" dirty="0">
                <a:effectLst/>
                <a:latin typeface="Calibri" panose="020F0502020204030204" pitchFamily="34" charset="0"/>
                <a:ea typeface="Times New Roman" panose="02020603050405020304" pitchFamily="18" charset="0"/>
                <a:cs typeface="Calibri" panose="020F0502020204030204" pitchFamily="34" charset="0"/>
              </a:rPr>
              <a:t>Eenzelfde leerling is meer achtergesteld wanneer hij/zij naar een kansarme school gaat dan wanneer die naar een kansrijke of gemiddelde school gaat.</a:t>
            </a:r>
          </a:p>
          <a:p>
            <a:pPr marL="0" indent="0" fontAlgn="base">
              <a:lnSpc>
                <a:spcPts val="1200"/>
              </a:lnSpc>
              <a:spcAft>
                <a:spcPts val="1200"/>
              </a:spcAft>
              <a:buNone/>
            </a:pPr>
            <a:endParaRPr lang="nl-BE" sz="1800" dirty="0">
              <a:effectLst/>
              <a:latin typeface="Calibri" panose="020F0502020204030204" pitchFamily="34" charset="0"/>
              <a:ea typeface="Times New Roman" panose="02020603050405020304" pitchFamily="18" charset="0"/>
              <a:cs typeface="Calibri" panose="020F0502020204030204" pitchFamily="34" charset="0"/>
            </a:endParaRPr>
          </a:p>
          <a:p>
            <a:pPr marL="0" indent="0" fontAlgn="base">
              <a:lnSpc>
                <a:spcPts val="1200"/>
              </a:lnSpc>
              <a:spcAft>
                <a:spcPts val="1200"/>
              </a:spcAft>
              <a:buNone/>
            </a:pPr>
            <a:r>
              <a:rPr lang="nl-BE" sz="1800" dirty="0">
                <a:effectLst/>
                <a:latin typeface="Calibri" panose="020F0502020204030204" pitchFamily="34" charset="0"/>
                <a:ea typeface="Times New Roman" panose="02020603050405020304" pitchFamily="18" charset="0"/>
                <a:cs typeface="Calibri" panose="020F0502020204030204" pitchFamily="34" charset="0"/>
              </a:rPr>
              <a:t>2. We vragen dus niet alleen het afschaffen van dat maximaal percentage – maar nog meer zelfs een bijkomende impuls voor scholen met hoge OKI-graad.</a:t>
            </a:r>
          </a:p>
          <a:p>
            <a:pPr marL="0" indent="0" fontAlgn="base">
              <a:lnSpc>
                <a:spcPts val="1200"/>
              </a:lnSpc>
              <a:spcAft>
                <a:spcPts val="1200"/>
              </a:spcAft>
              <a:buNone/>
            </a:pPr>
            <a:r>
              <a:rPr lang="nl-BE" sz="1800" dirty="0">
                <a:effectLst/>
                <a:latin typeface="Calibri" panose="020F0502020204030204" pitchFamily="34" charset="0"/>
                <a:ea typeface="Times New Roman" panose="02020603050405020304" pitchFamily="18" charset="0"/>
                <a:cs typeface="Calibri" panose="020F0502020204030204" pitchFamily="34" charset="0"/>
              </a:rPr>
              <a:t>Dat kan zijn: extra professionalisering, extra lestijden of werkingsmiddelen, of een arbeidsmarkttoelage voor leerkrachten en directies die kiezen om te werken in een school met veel SES-leerlingen. We zijn bereid om over alles te praten.</a:t>
            </a:r>
          </a:p>
          <a:p>
            <a:pPr fontAlgn="base">
              <a:lnSpc>
                <a:spcPts val="1200"/>
              </a:lnSpc>
              <a:spcAft>
                <a:spcPts val="1200"/>
              </a:spcAft>
            </a:pPr>
            <a:endParaRPr lang="nl-BE" sz="1800" dirty="0">
              <a:effectLst/>
              <a:latin typeface="Calibri" panose="020F0502020204030204" pitchFamily="34" charset="0"/>
              <a:ea typeface="Times New Roman" panose="02020603050405020304" pitchFamily="18" charset="0"/>
              <a:cs typeface="Calibri" panose="020F0502020204030204" pitchFamily="34" charset="0"/>
            </a:endParaRPr>
          </a:p>
          <a:p>
            <a:pPr fontAlgn="base">
              <a:lnSpc>
                <a:spcPts val="1200"/>
              </a:lnSpc>
              <a:spcAft>
                <a:spcPts val="1200"/>
              </a:spcAft>
            </a:pPr>
            <a:r>
              <a:rPr lang="nl-BE" sz="1800" dirty="0">
                <a:effectLst/>
                <a:latin typeface="Calibri" panose="020F0502020204030204" pitchFamily="34" charset="0"/>
                <a:ea typeface="Times New Roman" panose="02020603050405020304" pitchFamily="18" charset="0"/>
                <a:cs typeface="Calibri" panose="020F0502020204030204" pitchFamily="34" charset="0"/>
              </a:rPr>
              <a:t>3. </a:t>
            </a:r>
            <a:r>
              <a:rPr lang="nl-BE" sz="1800" dirty="0" err="1">
                <a:effectLst/>
                <a:latin typeface="Calibri" panose="020F0502020204030204" pitchFamily="34" charset="0"/>
                <a:ea typeface="Times New Roman" panose="02020603050405020304" pitchFamily="18" charset="0"/>
                <a:cs typeface="Calibri" panose="020F0502020204030204" pitchFamily="34" charset="0"/>
              </a:rPr>
              <a:t>BuO</a:t>
            </a:r>
            <a:endParaRPr lang="nl-BE" sz="1800" dirty="0">
              <a:effectLst/>
              <a:latin typeface="Calibri" panose="020F0502020204030204" pitchFamily="34" charset="0"/>
              <a:ea typeface="Times New Roman" panose="02020603050405020304" pitchFamily="18" charset="0"/>
              <a:cs typeface="Calibri" panose="020F0502020204030204" pitchFamily="34" charset="0"/>
            </a:endParaRPr>
          </a:p>
          <a:p>
            <a:pPr fontAlgn="base">
              <a:lnSpc>
                <a:spcPts val="1200"/>
              </a:lnSpc>
              <a:spcAft>
                <a:spcPts val="1200"/>
              </a:spcAft>
            </a:pPr>
            <a:r>
              <a:rPr lang="nl-BE" sz="1800" dirty="0">
                <a:effectLst/>
                <a:latin typeface="Calibri" panose="020F0502020204030204" pitchFamily="34" charset="0"/>
                <a:ea typeface="Times New Roman" panose="02020603050405020304" pitchFamily="18" charset="0"/>
                <a:cs typeface="Calibri" panose="020F0502020204030204" pitchFamily="34" charset="0"/>
              </a:rPr>
              <a:t>Een jongen zijn, een migratieachtergrond hebben of in lage sociaaleconomische situatie opgroeien of uit de ROMA gemeenschap komen, verhogen als leerling je kansen om in het buitengewoon onderwijs les te krijgen. Maar diezelfde jongen genereert dus meer SES of GOK-middelen in het regulier onderwijs dan in het buitengewoon onderwijs.</a:t>
            </a:r>
            <a:endParaRPr lang="nl-BE" sz="1800" dirty="0">
              <a:effectLst/>
              <a:latin typeface="Calibri" panose="020F0502020204030204" pitchFamily="34" charset="0"/>
              <a:ea typeface="Times New Roman" panose="02020603050405020304" pitchFamily="18" charset="0"/>
              <a:cs typeface="Times New Roman" panose="02020603050405020304" pitchFamily="18" charset="0"/>
            </a:endParaRPr>
          </a:p>
          <a:p>
            <a:pPr fontAlgn="base">
              <a:lnSpc>
                <a:spcPts val="1200"/>
              </a:lnSpc>
              <a:spcAft>
                <a:spcPts val="1200"/>
              </a:spcAft>
            </a:pPr>
            <a:r>
              <a:rPr lang="nl-BE" sz="1800" dirty="0">
                <a:effectLst/>
                <a:latin typeface="Calibri" panose="020F0502020204030204" pitchFamily="34" charset="0"/>
                <a:ea typeface="Times New Roman" panose="02020603050405020304" pitchFamily="18" charset="0"/>
                <a:cs typeface="Calibri" panose="020F0502020204030204" pitchFamily="34" charset="0"/>
              </a:rPr>
              <a:t> </a:t>
            </a:r>
            <a:endParaRPr lang="nl-BE" sz="1800" dirty="0">
              <a:effectLst/>
              <a:latin typeface="Calibri" panose="020F0502020204030204" pitchFamily="34" charset="0"/>
              <a:ea typeface="Times New Roman" panose="02020603050405020304" pitchFamily="18" charset="0"/>
              <a:cs typeface="Times New Roman" panose="02020603050405020304" pitchFamily="18" charset="0"/>
            </a:endParaRPr>
          </a:p>
          <a:p>
            <a:pPr fontAlgn="base">
              <a:lnSpc>
                <a:spcPts val="1200"/>
              </a:lnSpc>
              <a:spcAft>
                <a:spcPts val="1200"/>
              </a:spcAft>
            </a:pPr>
            <a:r>
              <a:rPr lang="nl-BE" sz="1800" dirty="0">
                <a:effectLst/>
                <a:latin typeface="Calibri" panose="020F0502020204030204" pitchFamily="34" charset="0"/>
                <a:ea typeface="Times New Roman" panose="02020603050405020304" pitchFamily="18" charset="0"/>
                <a:cs typeface="Calibri" panose="020F0502020204030204" pitchFamily="34" charset="0"/>
              </a:rPr>
              <a:t>Momenteel krijgen alleen het basisaanbod en type 3 middelen voor gelijke onderwijskansen en dit voor 2 OKI indicatoren. We vragen om dit uit te breiden naar alle types en onderwijsvormen in het buitengewoon onderwijs voor alle onderwijsindicatoren naar analogie met het gewoon basis- en secundair onderwijs. </a:t>
            </a:r>
            <a:endParaRPr lang="nl-BE"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9</a:t>
            </a:fld>
            <a:endParaRPr lang="nl-BE"/>
          </a:p>
        </p:txBody>
      </p:sp>
    </p:spTree>
    <p:extLst>
      <p:ext uri="{BB962C8B-B14F-4D97-AF65-F5344CB8AC3E}">
        <p14:creationId xmlns:p14="http://schemas.microsoft.com/office/powerpoint/2010/main" val="12766927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fontAlgn="base">
              <a:lnSpc>
                <a:spcPts val="1200"/>
              </a:lnSpc>
              <a:spcAft>
                <a:spcPts val="1200"/>
              </a:spcAft>
              <a:buNone/>
            </a:pPr>
            <a:r>
              <a:rPr lang="nl-BE" sz="1200" dirty="0">
                <a:effectLst/>
                <a:latin typeface="Calibri" panose="020F0502020204030204" pitchFamily="34" charset="0"/>
                <a:ea typeface="Times New Roman" panose="02020603050405020304" pitchFamily="18" charset="0"/>
                <a:cs typeface="Calibri" panose="020F0502020204030204" pitchFamily="34" charset="0"/>
              </a:rPr>
              <a:t>Diversiteit is een realiteit. Vlaamse dorpen die </a:t>
            </a:r>
            <a:r>
              <a:rPr lang="nl-BE" sz="1200" dirty="0" err="1">
                <a:effectLst/>
                <a:latin typeface="Calibri" panose="020F0502020204030204" pitchFamily="34" charset="0"/>
                <a:ea typeface="Times New Roman" panose="02020603050405020304" pitchFamily="18" charset="0"/>
                <a:cs typeface="Calibri" panose="020F0502020204030204" pitchFamily="34" charset="0"/>
              </a:rPr>
              <a:t>totnogtoe</a:t>
            </a:r>
            <a:r>
              <a:rPr lang="nl-BE" sz="1200" dirty="0">
                <a:effectLst/>
                <a:latin typeface="Calibri" panose="020F0502020204030204" pitchFamily="34" charset="0"/>
                <a:ea typeface="Times New Roman" panose="02020603050405020304" pitchFamily="18" charset="0"/>
                <a:cs typeface="Calibri" panose="020F0502020204030204" pitchFamily="34" charset="0"/>
              </a:rPr>
              <a:t> weinig diversiteit gekend hebben – gaan dit de komende decennia steeds meer zien.</a:t>
            </a:r>
          </a:p>
          <a:p>
            <a:pPr marL="0" indent="0" fontAlgn="base">
              <a:lnSpc>
                <a:spcPts val="1200"/>
              </a:lnSpc>
              <a:spcAft>
                <a:spcPts val="1200"/>
              </a:spcAft>
              <a:buNone/>
            </a:pPr>
            <a:endParaRPr lang="nl-BE" sz="1200" dirty="0">
              <a:effectLst/>
              <a:latin typeface="Calibri" panose="020F0502020204030204" pitchFamily="34" charset="0"/>
              <a:ea typeface="Times New Roman" panose="02020603050405020304" pitchFamily="18" charset="0"/>
              <a:cs typeface="Calibri" panose="020F0502020204030204" pitchFamily="34" charset="0"/>
            </a:endParaRPr>
          </a:p>
          <a:p>
            <a:pPr marL="0" indent="0" fontAlgn="base">
              <a:lnSpc>
                <a:spcPts val="1200"/>
              </a:lnSpc>
              <a:spcAft>
                <a:spcPts val="1200"/>
              </a:spcAft>
              <a:buNone/>
            </a:pPr>
            <a:r>
              <a:rPr lang="nl-BE" sz="1200" dirty="0">
                <a:effectLst/>
                <a:latin typeface="Calibri" panose="020F0502020204030204" pitchFamily="34" charset="0"/>
                <a:ea typeface="Times New Roman" panose="02020603050405020304" pitchFamily="18" charset="0"/>
                <a:cs typeface="Calibri" panose="020F0502020204030204" pitchFamily="34" charset="0"/>
              </a:rPr>
              <a:t>Een sociale mix heeft bewezen meer voordelen dan nadelen.</a:t>
            </a:r>
          </a:p>
          <a:p>
            <a:pPr marL="0" indent="0" fontAlgn="base">
              <a:lnSpc>
                <a:spcPts val="1200"/>
              </a:lnSpc>
              <a:spcAft>
                <a:spcPts val="1200"/>
              </a:spcAft>
              <a:buNone/>
            </a:pPr>
            <a:endParaRPr lang="nl-BE" sz="1200" dirty="0">
              <a:effectLst/>
              <a:latin typeface="Calibri" panose="020F0502020204030204" pitchFamily="34" charset="0"/>
              <a:ea typeface="Times New Roman" panose="02020603050405020304" pitchFamily="18" charset="0"/>
              <a:cs typeface="Calibri" panose="020F0502020204030204" pitchFamily="34" charset="0"/>
            </a:endParaRPr>
          </a:p>
          <a:p>
            <a:pPr marL="0" indent="0" fontAlgn="base">
              <a:lnSpc>
                <a:spcPts val="1200"/>
              </a:lnSpc>
              <a:spcAft>
                <a:spcPts val="1200"/>
              </a:spcAft>
              <a:buNone/>
            </a:pPr>
            <a:r>
              <a:rPr lang="nl-BE" sz="1200" dirty="0">
                <a:effectLst/>
                <a:latin typeface="Calibri" panose="020F0502020204030204" pitchFamily="34" charset="0"/>
                <a:ea typeface="Times New Roman" panose="02020603050405020304" pitchFamily="18" charset="0"/>
                <a:cs typeface="Calibri" panose="020F0502020204030204" pitchFamily="34" charset="0"/>
              </a:rPr>
              <a:t>- De eigen sociale achtergrond van een leerling is bepalend voor de onderwijskansen – maar nog zelfs MEER de OKI concentratiegraad van de school en de SES van de medeleerlingen.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Eenzelfde leerling is meer achtergesteld wanneer hij/zij naar een kansarme school gaat dan wanneer die naar een kansrijke of gemiddelde school gaat.</a:t>
            </a:r>
          </a:p>
          <a:p>
            <a:pPr marL="0" indent="0" fontAlgn="base">
              <a:lnSpc>
                <a:spcPts val="1200"/>
              </a:lnSpc>
              <a:spcAft>
                <a:spcPts val="1200"/>
              </a:spcAft>
              <a:buNone/>
            </a:pPr>
            <a:r>
              <a:rPr lang="nl-BE" sz="1200" dirty="0">
                <a:effectLst/>
                <a:latin typeface="Calibri" panose="020F0502020204030204" pitchFamily="34" charset="0"/>
                <a:ea typeface="Times New Roman" panose="02020603050405020304" pitchFamily="18" charset="0"/>
                <a:cs typeface="Calibri" panose="020F0502020204030204" pitchFamily="34" charset="0"/>
              </a:rPr>
              <a:t>- Leerlingen met elkaar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in contact </a:t>
            </a:r>
            <a:r>
              <a:rPr lang="nl-BE" sz="1200" dirty="0">
                <a:effectLst/>
                <a:latin typeface="Calibri" panose="020F0502020204030204" pitchFamily="34" charset="0"/>
                <a:ea typeface="Times New Roman" panose="02020603050405020304" pitchFamily="18" charset="0"/>
                <a:cs typeface="Calibri" panose="020F0502020204030204" pitchFamily="34" charset="0"/>
              </a:rPr>
              <a:t>brengen draagt bij aan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integratie</a:t>
            </a:r>
            <a:r>
              <a:rPr lang="nl-BE" sz="1200" dirty="0">
                <a:effectLst/>
                <a:latin typeface="Calibri" panose="020F0502020204030204" pitchFamily="34" charset="0"/>
                <a:ea typeface="Times New Roman" panose="02020603050405020304" pitchFamily="18" charset="0"/>
                <a:cs typeface="Calibri" panose="020F0502020204030204" pitchFamily="34" charset="0"/>
              </a:rPr>
              <a:t> en leidt tot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minder polarisering </a:t>
            </a:r>
            <a:r>
              <a:rPr lang="nl-BE" sz="1200" dirty="0">
                <a:effectLst/>
                <a:latin typeface="Calibri" panose="020F0502020204030204" pitchFamily="34" charset="0"/>
                <a:ea typeface="Times New Roman" panose="02020603050405020304" pitchFamily="18" charset="0"/>
                <a:cs typeface="Calibri" panose="020F0502020204030204" pitchFamily="34" charset="0"/>
              </a:rPr>
              <a:t>in de samenleving.</a:t>
            </a:r>
          </a:p>
          <a:p>
            <a:pPr marL="0" indent="0" fontAlgn="base">
              <a:lnSpc>
                <a:spcPts val="1200"/>
              </a:lnSpc>
              <a:spcAft>
                <a:spcPts val="1200"/>
              </a:spcAft>
              <a:buNone/>
            </a:pPr>
            <a:r>
              <a:rPr lang="nl-BE" sz="1200" dirty="0">
                <a:effectLst/>
                <a:latin typeface="Calibri" panose="020F0502020204030204" pitchFamily="34" charset="0"/>
                <a:ea typeface="Times New Roman" panose="02020603050405020304" pitchFamily="18" charset="0"/>
                <a:cs typeface="Calibri" panose="020F0502020204030204" pitchFamily="34" charset="0"/>
              </a:rPr>
              <a:t>- Internationale vergelijkingen: hoe meer er een </a:t>
            </a:r>
            <a:r>
              <a:rPr lang="nl-BE" sz="1200" b="0" dirty="0">
                <a:effectLst/>
                <a:latin typeface="Calibri" panose="020F0502020204030204" pitchFamily="34" charset="0"/>
                <a:ea typeface="Times New Roman" panose="02020603050405020304" pitchFamily="18" charset="0"/>
                <a:cs typeface="Calibri" panose="020F0502020204030204" pitchFamily="34" charset="0"/>
              </a:rPr>
              <a:t>sociaaleconomische mix </a:t>
            </a:r>
            <a:r>
              <a:rPr lang="nl-BE" sz="1200" dirty="0">
                <a:effectLst/>
                <a:latin typeface="Calibri" panose="020F0502020204030204" pitchFamily="34" charset="0"/>
                <a:ea typeface="Times New Roman" panose="02020603050405020304" pitchFamily="18" charset="0"/>
                <a:cs typeface="Calibri" panose="020F0502020204030204" pitchFamily="34" charset="0"/>
              </a:rPr>
              <a:t>is binnen de school, hoe minder de prestaties van leerlingen gekoppeld zijn aan sociaaleconomische achtergrond.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Segregatie vergroot sociale ongelijkheid </a:t>
            </a:r>
            <a:r>
              <a:rPr lang="nl-BE" sz="1200" dirty="0">
                <a:effectLst/>
                <a:latin typeface="Calibri" panose="020F0502020204030204" pitchFamily="34" charset="0"/>
                <a:ea typeface="Times New Roman" panose="02020603050405020304" pitchFamily="18" charset="0"/>
                <a:cs typeface="Calibri" panose="020F0502020204030204" pitchFamily="34" charset="0"/>
              </a:rPr>
              <a:t>in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onderwijsuitkomsten</a:t>
            </a:r>
            <a:r>
              <a:rPr lang="nl-BE" sz="1200" dirty="0">
                <a:effectLst/>
                <a:latin typeface="Calibri" panose="020F0502020204030204" pitchFamily="34" charset="0"/>
                <a:ea typeface="Times New Roman" panose="02020603050405020304" pitchFamily="18" charset="0"/>
                <a:cs typeface="Calibri" panose="020F0502020204030204" pitchFamily="34" charset="0"/>
              </a:rPr>
              <a:t> en bereidt jongeren slecht voor op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multiculturele</a:t>
            </a:r>
            <a:r>
              <a:rPr lang="nl-BE" sz="1200" dirty="0">
                <a:effectLst/>
                <a:latin typeface="Calibri" panose="020F0502020204030204" pitchFamily="34" charset="0"/>
                <a:ea typeface="Times New Roman" panose="02020603050405020304" pitchFamily="18" charset="0"/>
                <a:cs typeface="Calibri" panose="020F0502020204030204" pitchFamily="34" charset="0"/>
              </a:rPr>
              <a:t>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samenleving</a:t>
            </a:r>
            <a:r>
              <a:rPr lang="nl-BE" sz="1200" dirty="0">
                <a:effectLst/>
                <a:latin typeface="Calibri" panose="020F0502020204030204" pitchFamily="34" charset="0"/>
                <a:ea typeface="Times New Roman" panose="02020603050405020304" pitchFamily="18" charset="0"/>
                <a:cs typeface="Calibri" panose="020F0502020204030204" pitchFamily="34" charset="0"/>
              </a:rPr>
              <a:t> en leidt tot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minder democratische attitudes</a:t>
            </a:r>
            <a:r>
              <a:rPr lang="nl-BE" sz="1200" dirty="0">
                <a:effectLst/>
                <a:latin typeface="Calibri" panose="020F0502020204030204" pitchFamily="34" charset="0"/>
                <a:ea typeface="Times New Roman" panose="02020603050405020304" pitchFamily="18" charset="0"/>
                <a:cs typeface="Calibri" panose="020F0502020204030204" pitchFamily="34" charset="0"/>
              </a:rPr>
              <a:t>.</a:t>
            </a:r>
          </a:p>
          <a:p>
            <a:pPr marL="0" indent="0" fontAlgn="base">
              <a:lnSpc>
                <a:spcPts val="1200"/>
              </a:lnSpc>
              <a:spcAft>
                <a:spcPts val="1200"/>
              </a:spcAft>
              <a:buNone/>
            </a:pPr>
            <a:r>
              <a:rPr lang="nl-BE" sz="1200" dirty="0">
                <a:effectLst/>
                <a:latin typeface="Calibri" panose="020F0502020204030204" pitchFamily="34" charset="0"/>
                <a:ea typeface="Times New Roman" panose="02020603050405020304" pitchFamily="18" charset="0"/>
                <a:cs typeface="Calibri" panose="020F0502020204030204" pitchFamily="34" charset="0"/>
              </a:rPr>
              <a:t>- </a:t>
            </a:r>
            <a:r>
              <a:rPr lang="nl-BE" sz="1200" b="1" dirty="0">
                <a:effectLst/>
                <a:latin typeface="Calibri" panose="020F0502020204030204" pitchFamily="34" charset="0"/>
                <a:ea typeface="Times New Roman" panose="02020603050405020304" pitchFamily="18" charset="0"/>
                <a:cs typeface="Calibri" panose="020F0502020204030204" pitchFamily="34" charset="0"/>
              </a:rPr>
              <a:t>Dubbele contingentering (gelijktijdig inschrijven van indicator – en niet indicator leerlingen) blijkt enige bewezen strategie met impact op schoolse segregatie.</a:t>
            </a:r>
          </a:p>
          <a:p>
            <a:r>
              <a:rPr lang="nl-BE" dirty="0"/>
              <a:t>Vandaag is er een </a:t>
            </a:r>
            <a:r>
              <a:rPr lang="nl-BE" b="1" dirty="0"/>
              <a:t>vrijblijvende 20% voorrangsregeling </a:t>
            </a:r>
            <a:r>
              <a:rPr lang="nl-BE" dirty="0"/>
              <a:t>voor ondervertegenwoordigde groepen.</a:t>
            </a:r>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10</a:t>
            </a:fld>
            <a:endParaRPr lang="nl-BE"/>
          </a:p>
        </p:txBody>
      </p:sp>
    </p:spTree>
    <p:extLst>
      <p:ext uri="{BB962C8B-B14F-4D97-AF65-F5344CB8AC3E}">
        <p14:creationId xmlns:p14="http://schemas.microsoft.com/office/powerpoint/2010/main" val="2460146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Wie doet er op school iets om leerlingen een extraatje voor de brooddoos of soep te voorzien? Of zelfs gratis maaltijden? Kunnen jullie een digitaal handje opsteken?</a:t>
            </a:r>
          </a:p>
          <a:p>
            <a:endParaRPr lang="nl-BE" dirty="0"/>
          </a:p>
          <a:p>
            <a:r>
              <a:rPr lang="nl-BE" dirty="0"/>
              <a:t>Vlaanderen hinkt achterop in Europa. 21 Europese landen zetten al in op kosteloze maaltijden. Onze vraag is daarom niet uitzonderlijk.</a:t>
            </a:r>
          </a:p>
          <a:p>
            <a:endParaRPr lang="nl-BE" dirty="0"/>
          </a:p>
          <a:p>
            <a:r>
              <a:rPr lang="nl-BE" dirty="0"/>
              <a:t>Voor elk kind een maaltijd (al dan niet warm) zou 147 miljoen euro kosten. Een maaltijd voor 261 dagen inclusief halve dagen. Er werd onderzocht dat het 1% zou kosten van de totale onderwijskosten die aan onderwijs gegeven worden. Voor Vlaanderen is dit 14,7 miljard euro. Dus volgens de redenering zou dit Vlaanderen 147 miljoen euro kosten. Voor alleen de maaltijden. </a:t>
            </a:r>
          </a:p>
          <a:p>
            <a:r>
              <a:rPr lang="nl-BE" dirty="0"/>
              <a:t>Natuurlijk zijn er ook essentiële randvoorwaarden zoals personeel, infrastructuur en logistiek.</a:t>
            </a:r>
          </a:p>
          <a:p>
            <a:endParaRPr lang="nl-BE" dirty="0"/>
          </a:p>
          <a:p>
            <a:r>
              <a:rPr lang="nl-BE" dirty="0"/>
              <a:t>Het onderzoek van Lekker(s) op school is inmiddels afgerond en het eindrapport is op komst. De resultaten zijn echter al bekend – en die sluiten ook aan bij internationaal onderzoek. Maar voor het eerst hebben we dus ook een studie hier bij ons in Vlaanderen.</a:t>
            </a:r>
          </a:p>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11</a:t>
            </a:fld>
            <a:endParaRPr lang="nl-BE"/>
          </a:p>
        </p:txBody>
      </p:sp>
    </p:spTree>
    <p:extLst>
      <p:ext uri="{BB962C8B-B14F-4D97-AF65-F5344CB8AC3E}">
        <p14:creationId xmlns:p14="http://schemas.microsoft.com/office/powerpoint/2010/main" val="1626346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Deze spin toont de 3 scenario’s die uitgerold werden in 8 schooltjes in de kleuterklassen. </a:t>
            </a:r>
          </a:p>
          <a:p>
            <a:endParaRPr lang="nl-BE" dirty="0"/>
          </a:p>
          <a:p>
            <a:r>
              <a:rPr lang="nl-BE" dirty="0"/>
              <a:t>De gele lijn in de spin toont de effecten die gemerkt werden waarbij sommige leerlingen korting kregen voor warme maaltijden.</a:t>
            </a:r>
          </a:p>
          <a:p>
            <a:endParaRPr lang="nl-BE" dirty="0"/>
          </a:p>
          <a:p>
            <a:r>
              <a:rPr lang="nl-BE" dirty="0"/>
              <a:t>De grijze lijn toont de effecten die gemerkt werden wanneer de kindjes een extraatje kregen – een 10 uurtje of wat extra gezond in de brooddoos. </a:t>
            </a:r>
          </a:p>
          <a:p>
            <a:endParaRPr lang="nl-BE" dirty="0"/>
          </a:p>
          <a:p>
            <a:r>
              <a:rPr lang="nl-BE" dirty="0"/>
              <a:t>De paarse lijn toont de effecten die gemerkt werden wanneer alle kindjes een gratis warme maaltijd kregen.</a:t>
            </a:r>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12</a:t>
            </a:fld>
            <a:endParaRPr lang="nl-BE"/>
          </a:p>
        </p:txBody>
      </p:sp>
    </p:spTree>
    <p:extLst>
      <p:ext uri="{BB962C8B-B14F-4D97-AF65-F5344CB8AC3E}">
        <p14:creationId xmlns:p14="http://schemas.microsoft.com/office/powerpoint/2010/main" val="1739809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Deze beleidsaanbevelingen zullen misschien bekend klinken. Deze beleidsaanbevelingen gaan al een tijdje mee – en we schreven zo o.a. samen de GO! visietekst op schoolkostenbeheersing waarbij jullie uit het GOK-netwerk ook betrokken werden. </a:t>
            </a:r>
          </a:p>
          <a:p>
            <a:endParaRPr lang="nl-BE" dirty="0"/>
          </a:p>
          <a:p>
            <a:r>
              <a:rPr lang="nl-BE" dirty="0"/>
              <a:t>1. - De </a:t>
            </a:r>
            <a:r>
              <a:rPr lang="nl-BE" b="1" dirty="0"/>
              <a:t>maximumfactuur</a:t>
            </a:r>
            <a:r>
              <a:rPr lang="nl-BE" dirty="0"/>
              <a:t> is daarbij nog steeds een </a:t>
            </a:r>
            <a:r>
              <a:rPr lang="nl-BE" b="1" dirty="0"/>
              <a:t>meest structurele vorm van kostenbeheersing </a:t>
            </a:r>
            <a:r>
              <a:rPr lang="nl-BE" dirty="0"/>
              <a:t>en –verlaging. We blijven als net het standpunt verdedigen dat er ook een maximumfactuur moet komen in de </a:t>
            </a:r>
            <a:r>
              <a:rPr lang="nl-BE" b="1" dirty="0"/>
              <a:t>eerste graad van het SO onderwijs </a:t>
            </a:r>
            <a:r>
              <a:rPr lang="nl-BE" dirty="0"/>
              <a:t>– met een </a:t>
            </a:r>
            <a:r>
              <a:rPr lang="nl-BE" b="1" dirty="0"/>
              <a:t>minder scherpe maximumfactuur </a:t>
            </a:r>
            <a:r>
              <a:rPr lang="nl-BE" dirty="0"/>
              <a:t>voor meerdaagse </a:t>
            </a:r>
            <a:r>
              <a:rPr lang="nl-BE" b="1" dirty="0"/>
              <a:t>uitstappen</a:t>
            </a:r>
            <a:r>
              <a:rPr lang="nl-BE" dirty="0"/>
              <a:t>.</a:t>
            </a:r>
          </a:p>
          <a:p>
            <a:r>
              <a:rPr lang="nl-BE" dirty="0"/>
              <a:t>- In de </a:t>
            </a:r>
            <a:r>
              <a:rPr lang="nl-BE" b="1" dirty="0"/>
              <a:t>2</a:t>
            </a:r>
            <a:r>
              <a:rPr lang="nl-BE" b="1" baseline="30000" dirty="0"/>
              <a:t>de</a:t>
            </a:r>
            <a:r>
              <a:rPr lang="nl-BE" b="1" dirty="0"/>
              <a:t> en 3</a:t>
            </a:r>
            <a:r>
              <a:rPr lang="nl-BE" b="1" baseline="30000" dirty="0"/>
              <a:t>de</a:t>
            </a:r>
            <a:r>
              <a:rPr lang="nl-BE" b="1" dirty="0"/>
              <a:t> graad </a:t>
            </a:r>
            <a:r>
              <a:rPr lang="nl-BE" dirty="0"/>
              <a:t>moet de maximumfactuur aangepast worden volgens de </a:t>
            </a:r>
            <a:r>
              <a:rPr lang="nl-BE" b="1" dirty="0"/>
              <a:t>studierichting</a:t>
            </a:r>
            <a:r>
              <a:rPr lang="nl-BE" dirty="0"/>
              <a:t>.</a:t>
            </a:r>
          </a:p>
          <a:p>
            <a:endParaRPr lang="nl-BE" dirty="0"/>
          </a:p>
          <a:p>
            <a:r>
              <a:rPr lang="nl-BE" dirty="0"/>
              <a:t>2. De schooltoelages (binnen het groeipakket). De bedragen zijn gestegen binnen het groeipakket – maar in de </a:t>
            </a:r>
            <a:r>
              <a:rPr lang="nl-BE" b="1" dirty="0"/>
              <a:t>derde graad</a:t>
            </a:r>
            <a:r>
              <a:rPr lang="nl-BE" dirty="0"/>
              <a:t> is er nog een </a:t>
            </a:r>
            <a:r>
              <a:rPr lang="nl-BE" b="1" dirty="0"/>
              <a:t>onevenwicht</a:t>
            </a:r>
            <a:r>
              <a:rPr lang="nl-BE" dirty="0"/>
              <a:t>. We vragen dan ook om dit weg te werken en de toeslag aan te passen aan de </a:t>
            </a:r>
            <a:r>
              <a:rPr lang="nl-BE" b="1" dirty="0"/>
              <a:t>werkelijke hoogte van de studiekosten</a:t>
            </a:r>
            <a:r>
              <a:rPr lang="nl-BE" dirty="0"/>
              <a:t>.</a:t>
            </a:r>
          </a:p>
          <a:p>
            <a:endParaRPr lang="nl-BE" dirty="0"/>
          </a:p>
          <a:p>
            <a:r>
              <a:rPr lang="nl-BE" dirty="0"/>
              <a:t>3. Menstruatieproducten kosteloos. Menstruatieproducten zouden net zo normaal moeten zijn als </a:t>
            </a:r>
            <a:r>
              <a:rPr lang="nl-BE" dirty="0" err="1"/>
              <a:t>WC-papier</a:t>
            </a:r>
            <a:r>
              <a:rPr lang="nl-BE" dirty="0"/>
              <a:t>.</a:t>
            </a:r>
          </a:p>
          <a:p>
            <a:endParaRPr lang="nl-BE" dirty="0"/>
          </a:p>
          <a:p>
            <a:endParaRPr lang="nl-BE" dirty="0"/>
          </a:p>
          <a:p>
            <a:endParaRPr lang="nl-BE" dirty="0"/>
          </a:p>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13</a:t>
            </a:fld>
            <a:endParaRPr lang="nl-BE"/>
          </a:p>
        </p:txBody>
      </p:sp>
    </p:spTree>
    <p:extLst>
      <p:ext uri="{BB962C8B-B14F-4D97-AF65-F5344CB8AC3E}">
        <p14:creationId xmlns:p14="http://schemas.microsoft.com/office/powerpoint/2010/main" val="630736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Onderzoek wijst uit dat </a:t>
            </a:r>
            <a:r>
              <a:rPr lang="nl-BE" b="1" dirty="0"/>
              <a:t>verdeskundiging en retentie</a:t>
            </a:r>
            <a:r>
              <a:rPr lang="nl-BE" dirty="0"/>
              <a:t> van leerkrachten één van de belangrijkste schakels vormt om de aanwending van de GOK-middelen gunstig te beïnvloeden. </a:t>
            </a:r>
          </a:p>
          <a:p>
            <a:endParaRPr lang="nl-BE" dirty="0"/>
          </a:p>
          <a:p>
            <a:r>
              <a:rPr lang="nl-BE" dirty="0"/>
              <a:t>Er is nood aan meer </a:t>
            </a:r>
            <a:r>
              <a:rPr lang="nl-BE" b="1" dirty="0"/>
              <a:t>structurele ingrepen op schoolniveau</a:t>
            </a:r>
            <a:r>
              <a:rPr lang="nl-BE" dirty="0"/>
              <a:t>. Vandaar ook de </a:t>
            </a:r>
            <a:r>
              <a:rPr lang="nl-BE" b="1" dirty="0" err="1"/>
              <a:t>GOKwijs</a:t>
            </a:r>
            <a:r>
              <a:rPr lang="nl-BE" dirty="0"/>
              <a:t> die we bij aanvang van het lerend netwerk samen met jullie feedback ontwikkelden. Jullie geven zelf vaak aan dat het soms nog moeilijk is om invloed te hebben op een volledige schoolteam. </a:t>
            </a:r>
          </a:p>
          <a:p>
            <a:endParaRPr lang="nl-BE" dirty="0"/>
          </a:p>
          <a:p>
            <a:r>
              <a:rPr lang="nl-BE" dirty="0"/>
              <a:t>Zelf wil ik </a:t>
            </a:r>
            <a:r>
              <a:rPr lang="nl-BE" b="1" dirty="0"/>
              <a:t>GOK</a:t>
            </a:r>
            <a:r>
              <a:rPr lang="nl-BE" dirty="0"/>
              <a:t> ook weer meer een </a:t>
            </a:r>
            <a:r>
              <a:rPr lang="nl-BE" b="1" dirty="0"/>
              <a:t>prominente plaats </a:t>
            </a:r>
            <a:r>
              <a:rPr lang="nl-BE" dirty="0"/>
              <a:t>geven – en naar alle scholen heldere materialen en praktijken kunnen aanbieden. Het GOK netwerk sterker maken – de expertise van de deelnemers een duidelijke stem geven voor heel ons net – elkaar vinden en versterken. Het werk dat jullie doen is zo essentieel voor zoveel leerlingen! Verder vind ik het geweldig om het beleid van onderuit te voeden, zoals we vandaag doen – blijft voor mij – en voor ons - een belangrijke ambitie.</a:t>
            </a:r>
          </a:p>
          <a:p>
            <a:endParaRPr lang="nl-BE" dirty="0"/>
          </a:p>
          <a:p>
            <a:r>
              <a:rPr lang="nl-BE" dirty="0"/>
              <a:t>Het spreekt dan ook voor zich dat we aan een overheid vragen om ons hier in te versterken.</a:t>
            </a:r>
          </a:p>
          <a:p>
            <a:endParaRPr lang="nl-BE" dirty="0"/>
          </a:p>
          <a:p>
            <a:r>
              <a:rPr lang="nl-BE" dirty="0"/>
              <a:t>We hebben ook al samen gepraat over het </a:t>
            </a:r>
            <a:r>
              <a:rPr lang="nl-BE" b="1" dirty="0"/>
              <a:t>langdurige traject van Krijt vzw </a:t>
            </a:r>
            <a:r>
              <a:rPr lang="nl-BE" dirty="0"/>
              <a:t>dat sommigen onder jullie al volgden. Ook dit hopen we blijven te kunnen verderzetten in de toekomst. Momenteel kan Krijt vzw de vraag niet aan en is er een wachtlijst. Dit toont toch echt wel het engagement van scholen – </a:t>
            </a:r>
            <a:r>
              <a:rPr lang="nl-BE" dirty="0" err="1"/>
              <a:t>netoverstijgend</a:t>
            </a:r>
            <a:r>
              <a:rPr lang="nl-BE" dirty="0"/>
              <a:t>.</a:t>
            </a:r>
          </a:p>
          <a:p>
            <a:endParaRPr lang="nl-BE" dirty="0"/>
          </a:p>
          <a:p>
            <a:r>
              <a:rPr lang="nl-BE" dirty="0"/>
              <a:t>In het participatietraject van de leerlingen werd ook een mooie aanbeveling geformuleerd – die ik al op verschillende platformen heb verdedigt. </a:t>
            </a:r>
          </a:p>
          <a:p>
            <a:endParaRPr lang="nl-BE" dirty="0"/>
          </a:p>
          <a:p>
            <a:r>
              <a:rPr lang="nl-BE" dirty="0"/>
              <a:t>Namelijk: </a:t>
            </a:r>
          </a:p>
          <a:p>
            <a:pPr fontAlgn="base"/>
            <a:r>
              <a:rPr lang="nl-BE" sz="1800" b="1" dirty="0">
                <a:effectLst/>
                <a:latin typeface="Calibri" panose="020F0502020204030204" pitchFamily="34" charset="0"/>
                <a:ea typeface="Times New Roman" panose="02020603050405020304" pitchFamily="18" charset="0"/>
              </a:rPr>
              <a:t>Leerkrachten zijn niet voldoende opgeleid om met verschillende culturen om te gaan en aan conflictoplossing te doen. De leerlingen van het GO! vragen een curriculumwijziging in de lerarenopleidingen om hen hier beter voor op te leiden.</a:t>
            </a:r>
            <a:r>
              <a:rPr lang="nl-BE" sz="1800" b="1" dirty="0">
                <a:effectLst/>
                <a:latin typeface="Times New Roman" panose="02020603050405020304" pitchFamily="18" charset="0"/>
                <a:ea typeface="Times New Roman" panose="02020603050405020304" pitchFamily="18" charset="0"/>
              </a:rPr>
              <a:t> </a:t>
            </a:r>
            <a:endParaRPr lang="nl-BE" sz="1800" dirty="0">
              <a:effectLst/>
              <a:latin typeface="Times New Roman" panose="02020603050405020304" pitchFamily="18" charset="0"/>
              <a:ea typeface="Times New Roman" panose="02020603050405020304" pitchFamily="18" charset="0"/>
            </a:endParaRPr>
          </a:p>
          <a:p>
            <a:pPr fontAlgn="base"/>
            <a:r>
              <a:rPr lang="nl-BE" sz="1800" dirty="0">
                <a:effectLst/>
                <a:latin typeface="Calibri" panose="020F0502020204030204" pitchFamily="34" charset="0"/>
                <a:ea typeface="Times New Roman" panose="02020603050405020304" pitchFamily="18" charset="0"/>
              </a:rPr>
              <a:t>Veel scholen in Vlaanderen hebben een superdiversiteit als het aankomt op de leerlingen, conflicten zijn onvermijdelijk. Leerkrachten moeten beter opgeleid worden om met deze conflicten aan de slag te gaan. Verder moeten ze microagressie leren herkennen en dit tegen leren gaan. Leerlingen spiegelen zich aan de leerkrachten, daarom vragen de leerlingen van het GO! dat er ook meer aandacht gaat naar het werven van een divers lerarenkorps. </a:t>
            </a:r>
            <a:endParaRPr lang="nl-BE" sz="1800" dirty="0">
              <a:effectLst/>
              <a:latin typeface="Times New Roman" panose="02020603050405020304" pitchFamily="18" charset="0"/>
              <a:ea typeface="Times New Roman" panose="02020603050405020304" pitchFamily="18" charset="0"/>
            </a:endParaRPr>
          </a:p>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15</a:t>
            </a:fld>
            <a:endParaRPr lang="nl-BE"/>
          </a:p>
        </p:txBody>
      </p:sp>
    </p:spTree>
    <p:extLst>
      <p:ext uri="{BB962C8B-B14F-4D97-AF65-F5344CB8AC3E}">
        <p14:creationId xmlns:p14="http://schemas.microsoft.com/office/powerpoint/2010/main" val="1391634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 volgende beleidsaanbeveling ligt me ook na aan het hart. Want die komt van onze leerlingen. Op deze foto zie je mij met een groep leerlingen in het Vlaams Parlement. We praatten daar in de diepte over het gelijke onderwijskansen beleid en wat hier allemaal bij komt kijken voor de leerlingen.</a:t>
            </a:r>
          </a:p>
          <a:p>
            <a:endParaRPr lang="nl-BE" dirty="0"/>
          </a:p>
          <a:p>
            <a:r>
              <a:rPr lang="nl-BE" dirty="0"/>
              <a:t>Ik breek de regels van de goede </a:t>
            </a:r>
            <a:r>
              <a:rPr lang="nl-BE" dirty="0" err="1"/>
              <a:t>powerpointpresentatie</a:t>
            </a:r>
            <a:r>
              <a:rPr lang="nl-BE" dirty="0"/>
              <a:t> even. Want deze aanbeveling komt rechtstreeks van de leerlingen – met hun eigen bewoording. En ik wil ze zo even in ere laten.</a:t>
            </a:r>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16</a:t>
            </a:fld>
            <a:endParaRPr lang="nl-BE"/>
          </a:p>
        </p:txBody>
      </p:sp>
    </p:spTree>
    <p:extLst>
      <p:ext uri="{BB962C8B-B14F-4D97-AF65-F5344CB8AC3E}">
        <p14:creationId xmlns:p14="http://schemas.microsoft.com/office/powerpoint/2010/main" val="5282773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a:solidFill>
                  <a:srgbClr val="000000"/>
                </a:solidFill>
                <a:effectLst/>
                <a:latin typeface="Calibri" panose="020F0502020204030204" pitchFamily="34" charset="0"/>
                <a:ea typeface="Times New Roman" panose="02020603050405020304" pitchFamily="18" charset="0"/>
              </a:rPr>
              <a:t>De toegang tot basisvoorzieningen vormt de basis van het engagement dat de EU-lidstaten in 2021 aangingen om een </a:t>
            </a:r>
            <a:r>
              <a:rPr lang="nl-NL" sz="1800" b="1" dirty="0">
                <a:solidFill>
                  <a:srgbClr val="000000"/>
                </a:solidFill>
                <a:effectLst/>
                <a:latin typeface="Calibri" panose="020F0502020204030204" pitchFamily="34" charset="0"/>
                <a:ea typeface="Times New Roman" panose="02020603050405020304" pitchFamily="18" charset="0"/>
              </a:rPr>
              <a:t>Europese </a:t>
            </a:r>
            <a:r>
              <a:rPr lang="nl-NL" sz="1800" b="1" dirty="0" err="1">
                <a:solidFill>
                  <a:srgbClr val="000000"/>
                </a:solidFill>
                <a:effectLst/>
                <a:latin typeface="Calibri" panose="020F0502020204030204" pitchFamily="34" charset="0"/>
                <a:ea typeface="Times New Roman" panose="02020603050405020304" pitchFamily="18" charset="0"/>
              </a:rPr>
              <a:t>Kindgarantie</a:t>
            </a:r>
            <a:r>
              <a:rPr lang="nl-NL" sz="1800" b="1" dirty="0">
                <a:solidFill>
                  <a:srgbClr val="000000"/>
                </a:solidFill>
                <a:effectLst/>
                <a:latin typeface="Calibri" panose="020F0502020204030204" pitchFamily="34" charset="0"/>
                <a:ea typeface="Times New Roman" panose="02020603050405020304" pitchFamily="18" charset="0"/>
              </a:rPr>
              <a:t> </a:t>
            </a:r>
            <a:r>
              <a:rPr lang="nl-NL" sz="1800" dirty="0">
                <a:solidFill>
                  <a:srgbClr val="000000"/>
                </a:solidFill>
                <a:effectLst/>
                <a:latin typeface="Calibri" panose="020F0502020204030204" pitchFamily="34" charset="0"/>
                <a:ea typeface="Times New Roman" panose="02020603050405020304" pitchFamily="18" charset="0"/>
              </a:rPr>
              <a:t>in te voeren. Die moet ervoor zorgen dat elk kind dat armoede en sociale uitsluiting ervaart in de EU </a:t>
            </a:r>
            <a:r>
              <a:rPr lang="nl-NL" sz="1800" b="1" dirty="0">
                <a:solidFill>
                  <a:srgbClr val="000000"/>
                </a:solidFill>
                <a:effectLst/>
                <a:latin typeface="Calibri" panose="020F0502020204030204" pitchFamily="34" charset="0"/>
                <a:ea typeface="Times New Roman" panose="02020603050405020304" pitchFamily="18" charset="0"/>
              </a:rPr>
              <a:t>gratis effectieve toegang heeft tot kinderopvang en onderwijs</a:t>
            </a:r>
            <a:r>
              <a:rPr lang="nl-NL" sz="1800" dirty="0">
                <a:solidFill>
                  <a:srgbClr val="000000"/>
                </a:solidFill>
                <a:effectLst/>
                <a:latin typeface="Calibri" panose="020F0502020204030204" pitchFamily="34" charset="0"/>
                <a:ea typeface="Times New Roman" panose="02020603050405020304" pitchFamily="18" charset="0"/>
              </a:rPr>
              <a:t> (inclusief buitenschoolse activiteiten), tot een </a:t>
            </a:r>
            <a:r>
              <a:rPr lang="nl-NL" sz="1800" b="1" dirty="0">
                <a:solidFill>
                  <a:srgbClr val="000000"/>
                </a:solidFill>
                <a:effectLst/>
                <a:latin typeface="Calibri" panose="020F0502020204030204" pitchFamily="34" charset="0"/>
                <a:ea typeface="Times New Roman" panose="02020603050405020304" pitchFamily="18" charset="0"/>
              </a:rPr>
              <a:t>gezonde maaltijd </a:t>
            </a:r>
            <a:r>
              <a:rPr lang="nl-NL" sz="1800" dirty="0">
                <a:solidFill>
                  <a:srgbClr val="000000"/>
                </a:solidFill>
                <a:effectLst/>
                <a:latin typeface="Calibri" panose="020F0502020204030204" pitchFamily="34" charset="0"/>
                <a:ea typeface="Times New Roman" panose="02020603050405020304" pitchFamily="18" charset="0"/>
              </a:rPr>
              <a:t>op elke schooldag, tot </a:t>
            </a:r>
            <a:r>
              <a:rPr lang="nl-NL" sz="1800" b="1" dirty="0">
                <a:solidFill>
                  <a:srgbClr val="000000"/>
                </a:solidFill>
                <a:effectLst/>
                <a:latin typeface="Calibri" panose="020F0502020204030204" pitchFamily="34" charset="0"/>
                <a:ea typeface="Times New Roman" panose="02020603050405020304" pitchFamily="18" charset="0"/>
              </a:rPr>
              <a:t>gezondheidszorg</a:t>
            </a:r>
            <a:r>
              <a:rPr lang="nl-NL" sz="1800" dirty="0">
                <a:solidFill>
                  <a:srgbClr val="000000"/>
                </a:solidFill>
                <a:effectLst/>
                <a:latin typeface="Calibri" panose="020F0502020204030204" pitchFamily="34" charset="0"/>
                <a:ea typeface="Times New Roman" panose="02020603050405020304" pitchFamily="18" charset="0"/>
              </a:rPr>
              <a:t>, </a:t>
            </a:r>
            <a:r>
              <a:rPr lang="nl-NL" sz="1800" b="1" dirty="0">
                <a:solidFill>
                  <a:srgbClr val="000000"/>
                </a:solidFill>
                <a:effectLst/>
                <a:latin typeface="Calibri" panose="020F0502020204030204" pitchFamily="34" charset="0"/>
                <a:ea typeface="Times New Roman" panose="02020603050405020304" pitchFamily="18" charset="0"/>
              </a:rPr>
              <a:t>gezonde voeding</a:t>
            </a:r>
            <a:r>
              <a:rPr lang="nl-NL" sz="1800" dirty="0">
                <a:solidFill>
                  <a:srgbClr val="000000"/>
                </a:solidFill>
                <a:effectLst/>
                <a:latin typeface="Calibri" panose="020F0502020204030204" pitchFamily="34" charset="0"/>
                <a:ea typeface="Times New Roman" panose="02020603050405020304" pitchFamily="18" charset="0"/>
              </a:rPr>
              <a:t> en </a:t>
            </a:r>
            <a:r>
              <a:rPr lang="nl-NL" sz="1800" b="1" dirty="0">
                <a:solidFill>
                  <a:srgbClr val="000000"/>
                </a:solidFill>
                <a:effectLst/>
                <a:latin typeface="Calibri" panose="020F0502020204030204" pitchFamily="34" charset="0"/>
                <a:ea typeface="Times New Roman" panose="02020603050405020304" pitchFamily="18" charset="0"/>
              </a:rPr>
              <a:t>passende huisvesting</a:t>
            </a:r>
            <a:r>
              <a:rPr lang="nl-NL" sz="1800" dirty="0">
                <a:solidFill>
                  <a:srgbClr val="000000"/>
                </a:solidFill>
                <a:effectLst/>
                <a:latin typeface="Calibri" panose="020F0502020204030204" pitchFamily="34" charset="0"/>
                <a:ea typeface="Times New Roman" panose="02020603050405020304" pitchFamily="18" charset="0"/>
              </a:rPr>
              <a:t>. </a:t>
            </a:r>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19</a:t>
            </a:fld>
            <a:endParaRPr lang="nl-BE"/>
          </a:p>
        </p:txBody>
      </p:sp>
    </p:spTree>
    <p:extLst>
      <p:ext uri="{BB962C8B-B14F-4D97-AF65-F5344CB8AC3E}">
        <p14:creationId xmlns:p14="http://schemas.microsoft.com/office/powerpoint/2010/main" val="2829740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20</a:t>
            </a:fld>
            <a:endParaRPr lang="nl-BE"/>
          </a:p>
        </p:txBody>
      </p:sp>
    </p:spTree>
    <p:extLst>
      <p:ext uri="{BB962C8B-B14F-4D97-AF65-F5344CB8AC3E}">
        <p14:creationId xmlns:p14="http://schemas.microsoft.com/office/powerpoint/2010/main" val="1087622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21</a:t>
            </a:fld>
            <a:endParaRPr lang="nl-BE"/>
          </a:p>
        </p:txBody>
      </p:sp>
    </p:spTree>
    <p:extLst>
      <p:ext uri="{BB962C8B-B14F-4D97-AF65-F5344CB8AC3E}">
        <p14:creationId xmlns:p14="http://schemas.microsoft.com/office/powerpoint/2010/main" val="1368144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182156-BD4E-C2B8-27F3-75E3568A3A5F}"/>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0AB55497-D427-E25B-F5E2-63B97513F9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42306F1D-E497-CD92-F057-787D3F1C0995}"/>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5" name="Tijdelijke aanduiding voor voettekst 4">
            <a:extLst>
              <a:ext uri="{FF2B5EF4-FFF2-40B4-BE49-F238E27FC236}">
                <a16:creationId xmlns:a16="http://schemas.microsoft.com/office/drawing/2014/main" id="{78D95C18-FB3E-DC42-8473-4D1BA6FDAEA3}"/>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44065972-F03A-8E95-578F-E60B8571B279}"/>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114551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41BCED-531B-1A16-6BFF-B7B234175A62}"/>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1C73D332-E012-3436-19DF-1E3F5244DF82}"/>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2D9B0DA1-FC10-197E-C3B0-A993782D5C1D}"/>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5" name="Tijdelijke aanduiding voor voettekst 4">
            <a:extLst>
              <a:ext uri="{FF2B5EF4-FFF2-40B4-BE49-F238E27FC236}">
                <a16:creationId xmlns:a16="http://schemas.microsoft.com/office/drawing/2014/main" id="{78889479-7E50-9A8C-1329-FA1167A9EF6C}"/>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CF29243D-A0F4-C519-9303-CA3EABE9A92C}"/>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606551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1D73145-ADF3-3E15-8B67-0EED28852F66}"/>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96D046FD-32AC-B078-5D63-EE891AB1EB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79804897-A188-99C7-1EF4-E661CFF00C87}"/>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5" name="Tijdelijke aanduiding voor voettekst 4">
            <a:extLst>
              <a:ext uri="{FF2B5EF4-FFF2-40B4-BE49-F238E27FC236}">
                <a16:creationId xmlns:a16="http://schemas.microsoft.com/office/drawing/2014/main" id="{EBAFF0ED-7E18-790B-EF39-9C54C83DEC19}"/>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239A014D-584E-EEFF-F15D-CF55EACF1689}"/>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2966348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417F02-150D-00B8-7C1E-56B77E8D8FA7}"/>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A1C8BB65-D250-F6CA-87CA-330D72F7562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628E077D-7D4F-5E41-D37B-3E65475104F3}"/>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81C25F13-EC01-94AE-1B19-A1ABDFA01AB6}"/>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6" name="Tijdelijke aanduiding voor voettekst 5">
            <a:extLst>
              <a:ext uri="{FF2B5EF4-FFF2-40B4-BE49-F238E27FC236}">
                <a16:creationId xmlns:a16="http://schemas.microsoft.com/office/drawing/2014/main" id="{496E2198-A95A-65B6-2F62-9BBC86EB5060}"/>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F8B9410D-50CD-CD14-B7FB-9EAF974B81BC}"/>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817624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B7A3E3-BDDA-A35F-FDD5-934654DE88A8}"/>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C14A4B6F-DFE1-D2EC-43F3-F93D1A8B53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BCFAE697-47BA-4DA0-51A6-A27B6C464DF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3456AAB9-E372-B82E-A771-DC185440D2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DF21ECC1-755E-D58C-AB13-87079FD7A539}"/>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4D2C1193-4D6B-1C91-04B1-EDD5431A2CAB}"/>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8" name="Tijdelijke aanduiding voor voettekst 7">
            <a:extLst>
              <a:ext uri="{FF2B5EF4-FFF2-40B4-BE49-F238E27FC236}">
                <a16:creationId xmlns:a16="http://schemas.microsoft.com/office/drawing/2014/main" id="{56066889-F076-D75E-21B9-63F8142F98C2}"/>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16C3A02C-E5F7-88E8-B08A-0E7050D24A32}"/>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325448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5A8C0E9-4451-6EC8-0DE8-FCB951EC5460}"/>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3AFE8417-3E08-CD4D-58C7-2BFEBD9E775F}"/>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4" name="Tijdelijke aanduiding voor voettekst 3">
            <a:extLst>
              <a:ext uri="{FF2B5EF4-FFF2-40B4-BE49-F238E27FC236}">
                <a16:creationId xmlns:a16="http://schemas.microsoft.com/office/drawing/2014/main" id="{CB4FBF8D-088C-F3AE-F5E4-31B0EE7D0FD3}"/>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C2C7C91F-0C1B-6291-BCE7-189C815B5794}"/>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2369210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CA1BB201-DB5B-77BD-854E-E438E9127919}"/>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3" name="Tijdelijke aanduiding voor voettekst 2">
            <a:extLst>
              <a:ext uri="{FF2B5EF4-FFF2-40B4-BE49-F238E27FC236}">
                <a16:creationId xmlns:a16="http://schemas.microsoft.com/office/drawing/2014/main" id="{533F3C9C-027F-926A-D7F9-3DFE00AA3264}"/>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BBC57A1E-89F9-C98F-89C6-16D1847F45D3}"/>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34823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1C4A-F6CC-FDE6-1BF2-032B4EBB15D1}"/>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8BFF8218-94C9-0FB7-BC9A-36F6C938E3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1F661294-969C-EB85-C567-21C4C521ED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81C078F-0FAD-98E0-1B06-787070103F9D}"/>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6" name="Tijdelijke aanduiding voor voettekst 5">
            <a:extLst>
              <a:ext uri="{FF2B5EF4-FFF2-40B4-BE49-F238E27FC236}">
                <a16:creationId xmlns:a16="http://schemas.microsoft.com/office/drawing/2014/main" id="{3B3F87CC-6A49-A90E-D4DF-C61F201187D8}"/>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A09DE616-A627-4F33-094E-AB276CCCC6EA}"/>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1186030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6F08DA-69B7-8BAC-4050-0A797340A290}"/>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FBD6AE5F-EBC1-6630-7802-A92511EAAC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2E9090A0-78A6-7050-23D0-54000B9459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64E394F-38FA-A824-1504-851EAEB71742}"/>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6" name="Tijdelijke aanduiding voor voettekst 5">
            <a:extLst>
              <a:ext uri="{FF2B5EF4-FFF2-40B4-BE49-F238E27FC236}">
                <a16:creationId xmlns:a16="http://schemas.microsoft.com/office/drawing/2014/main" id="{608043EA-342D-60A9-4085-2F5C3E8E95AE}"/>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22262C3E-3E5A-8B3F-ABBF-A52FBDF14B47}"/>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337368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2D4DB2-FA8C-226A-2F04-2F6D98BD5D48}"/>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435D2481-BE5F-35FC-5307-1678A3234FD7}"/>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53BFD626-E84A-4FAC-BE0C-C15676C82B7E}"/>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5" name="Tijdelijke aanduiding voor voettekst 4">
            <a:extLst>
              <a:ext uri="{FF2B5EF4-FFF2-40B4-BE49-F238E27FC236}">
                <a16:creationId xmlns:a16="http://schemas.microsoft.com/office/drawing/2014/main" id="{08623152-8090-F72E-04A6-130B2B424CD7}"/>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FFD57989-E7A6-8155-10FD-9AC6F41378FD}"/>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606702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0F1272DE-CD73-34EF-F729-2D56985C9A0A}"/>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6A4003A1-D6F8-D655-0E89-73B622CE4FDA}"/>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E9D66550-4835-4CF3-4CF0-9FA75C3776E6}"/>
              </a:ext>
            </a:extLst>
          </p:cNvPr>
          <p:cNvSpPr>
            <a:spLocks noGrp="1"/>
          </p:cNvSpPr>
          <p:nvPr>
            <p:ph type="dt" sz="half" idx="10"/>
          </p:nvPr>
        </p:nvSpPr>
        <p:spPr/>
        <p:txBody>
          <a:bodyPr/>
          <a:lstStyle/>
          <a:p>
            <a:fld id="{0811972E-1784-4955-A546-31CC00826AD6}" type="datetimeFigureOut">
              <a:rPr lang="nl-BE" smtClean="0"/>
              <a:t>10/04/2024</a:t>
            </a:fld>
            <a:endParaRPr lang="nl-BE"/>
          </a:p>
        </p:txBody>
      </p:sp>
      <p:sp>
        <p:nvSpPr>
          <p:cNvPr id="5" name="Tijdelijke aanduiding voor voettekst 4">
            <a:extLst>
              <a:ext uri="{FF2B5EF4-FFF2-40B4-BE49-F238E27FC236}">
                <a16:creationId xmlns:a16="http://schemas.microsoft.com/office/drawing/2014/main" id="{E05A5871-7739-14CD-B112-4BB789CD6837}"/>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4D2CA1D4-EE52-88E4-C2F7-929BC142F3DE}"/>
              </a:ext>
            </a:extLst>
          </p:cNvPr>
          <p:cNvSpPr>
            <a:spLocks noGrp="1"/>
          </p:cNvSpPr>
          <p:nvPr>
            <p:ph type="sldNum" sz="quarter" idx="12"/>
          </p:nvPr>
        </p:nvSpPr>
        <p:spPr/>
        <p:txBody>
          <a:bodyPr/>
          <a:lstStyle/>
          <a:p>
            <a:fld id="{43587DD1-BB38-478D-8087-2DE157187B07}" type="slidenum">
              <a:rPr lang="nl-BE" smtClean="0"/>
              <a:t>‹nr.›</a:t>
            </a:fld>
            <a:endParaRPr lang="nl-BE"/>
          </a:p>
        </p:txBody>
      </p:sp>
    </p:spTree>
    <p:extLst>
      <p:ext uri="{BB962C8B-B14F-4D97-AF65-F5344CB8AC3E}">
        <p14:creationId xmlns:p14="http://schemas.microsoft.com/office/powerpoint/2010/main" val="3618285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38C4C489-9DF7-220B-1AB2-96BCB85206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88A7FD35-89CC-F070-69B9-2E2F64C630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B2E1E370-421F-02F3-F58D-27B2C5F3E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11972E-1784-4955-A546-31CC00826AD6}" type="datetimeFigureOut">
              <a:rPr lang="nl-BE" smtClean="0"/>
              <a:t>10/04/2024</a:t>
            </a:fld>
            <a:endParaRPr lang="nl-BE"/>
          </a:p>
        </p:txBody>
      </p:sp>
      <p:sp>
        <p:nvSpPr>
          <p:cNvPr id="5" name="Tijdelijke aanduiding voor voettekst 4">
            <a:extLst>
              <a:ext uri="{FF2B5EF4-FFF2-40B4-BE49-F238E27FC236}">
                <a16:creationId xmlns:a16="http://schemas.microsoft.com/office/drawing/2014/main" id="{E3403431-0EC4-499D-EEE9-F4D797DA12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19B258D2-DC17-6D1D-D33A-F933B8353D8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587DD1-BB38-478D-8087-2DE157187B07}" type="slidenum">
              <a:rPr lang="nl-BE" smtClean="0"/>
              <a:t>‹nr.›</a:t>
            </a:fld>
            <a:endParaRPr lang="nl-BE"/>
          </a:p>
        </p:txBody>
      </p:sp>
    </p:spTree>
    <p:extLst>
      <p:ext uri="{BB962C8B-B14F-4D97-AF65-F5344CB8AC3E}">
        <p14:creationId xmlns:p14="http://schemas.microsoft.com/office/powerpoint/2010/main" val="244070302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hyperlink" Target="https://padlet.com/edevlees/beleidsaanbevelingen-gelijke-onderwijskansen-66s6w4f4y6brikvb"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Elisabeth.de.vleesschauwer@g-o.be" TargetMode="External"/></Relationships>
</file>

<file path=ppt/slides/_rels/slide22.xml.rels><?xml version="1.0" encoding="UTF-8" standalone="yes"?>
<Relationships xmlns="http://schemas.openxmlformats.org/package/2006/relationships"><Relationship Id="rId2" Type="http://schemas.openxmlformats.org/officeDocument/2006/relationships/hyperlink" Target="https://padlet.com/edevlees/beleidsaanbevelingen-gelijke-onderwijskansen-66s6w4f4y6brikvb"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Meisje met de droom om astronaut te worden">
            <a:extLst>
              <a:ext uri="{FF2B5EF4-FFF2-40B4-BE49-F238E27FC236}">
                <a16:creationId xmlns:a16="http://schemas.microsoft.com/office/drawing/2014/main" id="{57FF47CF-3988-9D10-467A-8350750C7E93}"/>
              </a:ext>
            </a:extLst>
          </p:cNvPr>
          <p:cNvPicPr>
            <a:picLocks noChangeAspect="1"/>
          </p:cNvPicPr>
          <p:nvPr/>
        </p:nvPicPr>
        <p:blipFill rotWithShape="1">
          <a:blip r:embed="rId3">
            <a:extLst>
              <a:ext uri="{28A0092B-C50C-407E-A947-70E740481C1C}">
                <a14:useLocalDpi xmlns:a14="http://schemas.microsoft.com/office/drawing/2010/main" val="0"/>
              </a:ext>
            </a:extLst>
          </a:blip>
          <a:srcRect t="28079" r="9089" b="-2"/>
          <a:stretch/>
        </p:blipFill>
        <p:spPr>
          <a:xfrm>
            <a:off x="6427430" y="2297430"/>
            <a:ext cx="5764569" cy="4560570"/>
          </a:xfrm>
          <a:prstGeom prst="rect">
            <a:avLst/>
          </a:prstGeom>
        </p:spPr>
      </p:pic>
      <p:sp>
        <p:nvSpPr>
          <p:cNvPr id="3" name="Ondertitel 2">
            <a:extLst>
              <a:ext uri="{FF2B5EF4-FFF2-40B4-BE49-F238E27FC236}">
                <a16:creationId xmlns:a16="http://schemas.microsoft.com/office/drawing/2014/main" id="{2A06E45B-FCDB-AA83-87CF-7B6018986C96}"/>
              </a:ext>
            </a:extLst>
          </p:cNvPr>
          <p:cNvSpPr>
            <a:spLocks noGrp="1"/>
          </p:cNvSpPr>
          <p:nvPr>
            <p:ph type="subTitle" idx="1"/>
          </p:nvPr>
        </p:nvSpPr>
        <p:spPr>
          <a:xfrm>
            <a:off x="481029" y="1725234"/>
            <a:ext cx="4729146" cy="4161216"/>
          </a:xfrm>
        </p:spPr>
        <p:txBody>
          <a:bodyPr>
            <a:normAutofit/>
          </a:bodyPr>
          <a:lstStyle/>
          <a:p>
            <a:pPr algn="l"/>
            <a:r>
              <a:rPr lang="nl-BE" dirty="0">
                <a:solidFill>
                  <a:schemeClr val="bg1">
                    <a:lumMod val="50000"/>
                  </a:schemeClr>
                </a:solidFill>
              </a:rPr>
              <a:t>Een nieuwe beleidsperiode</a:t>
            </a:r>
          </a:p>
          <a:p>
            <a:pPr algn="l"/>
            <a:endParaRPr lang="nl-BE" sz="3200" dirty="0">
              <a:solidFill>
                <a:schemeClr val="bg1"/>
              </a:solidFill>
            </a:endParaRPr>
          </a:p>
          <a:p>
            <a:pPr algn="l"/>
            <a:r>
              <a:rPr lang="nl-BE" sz="3200" dirty="0">
                <a:solidFill>
                  <a:schemeClr val="tx1">
                    <a:lumMod val="95000"/>
                    <a:lumOff val="5000"/>
                  </a:schemeClr>
                </a:solidFill>
              </a:rPr>
              <a:t>Wat leggen we als GO! voor gelijke onderwijskansen op de tafel bij de politieke partijen en de Vlaamse Overheid</a:t>
            </a:r>
          </a:p>
        </p:txBody>
      </p:sp>
      <p:pic>
        <p:nvPicPr>
          <p:cNvPr id="4" name="Afbeelding 3">
            <a:extLst>
              <a:ext uri="{FF2B5EF4-FFF2-40B4-BE49-F238E27FC236}">
                <a16:creationId xmlns:a16="http://schemas.microsoft.com/office/drawing/2014/main" id="{D846A499-D1EF-5605-E467-13A2D10E3619}"/>
              </a:ext>
            </a:extLst>
          </p:cNvPr>
          <p:cNvPicPr>
            <a:picLocks noChangeAspect="1"/>
          </p:cNvPicPr>
          <p:nvPr/>
        </p:nvPicPr>
        <p:blipFill>
          <a:blip r:embed="rId4"/>
          <a:stretch>
            <a:fillRect/>
          </a:stretch>
        </p:blipFill>
        <p:spPr>
          <a:xfrm>
            <a:off x="4227576" y="183297"/>
            <a:ext cx="3977640" cy="1358641"/>
          </a:xfrm>
          <a:prstGeom prst="rect">
            <a:avLst/>
          </a:prstGeom>
        </p:spPr>
      </p:pic>
    </p:spTree>
    <p:extLst>
      <p:ext uri="{BB962C8B-B14F-4D97-AF65-F5344CB8AC3E}">
        <p14:creationId xmlns:p14="http://schemas.microsoft.com/office/powerpoint/2010/main" val="19067164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97DEABC3-5B91-6A0E-54DB-19191870309B}"/>
              </a:ext>
            </a:extLst>
          </p:cNvPr>
          <p:cNvSpPr>
            <a:spLocks noGrp="1"/>
          </p:cNvSpPr>
          <p:nvPr>
            <p:ph sz="half" idx="1"/>
          </p:nvPr>
        </p:nvSpPr>
        <p:spPr>
          <a:xfrm>
            <a:off x="838201" y="701337"/>
            <a:ext cx="3816096" cy="5475626"/>
          </a:xfrm>
        </p:spPr>
        <p:txBody>
          <a:bodyPr vert="horz" lIns="91440" tIns="45720" rIns="91440" bIns="45720" rtlCol="0">
            <a:normAutofit/>
          </a:bodyPr>
          <a:lstStyle/>
          <a:p>
            <a:pPr marL="0" indent="0">
              <a:buNone/>
            </a:pPr>
            <a:r>
              <a:rPr lang="nl-BE" sz="2000" dirty="0">
                <a:solidFill>
                  <a:schemeClr val="tx1">
                    <a:lumMod val="50000"/>
                  </a:schemeClr>
                </a:solidFill>
              </a:rPr>
              <a:t>Een nieuwe beleidsperiode</a:t>
            </a:r>
          </a:p>
          <a:p>
            <a:pPr marL="0" indent="0">
              <a:buNone/>
            </a:pPr>
            <a:endParaRPr lang="en-US" sz="2000" dirty="0">
              <a:solidFill>
                <a:schemeClr val="tx1">
                  <a:lumMod val="50000"/>
                </a:schemeClr>
              </a:solidFill>
            </a:endParaRPr>
          </a:p>
          <a:p>
            <a:pPr marL="0" indent="0">
              <a:buNone/>
            </a:pPr>
            <a:endParaRPr lang="en-US" sz="2000" dirty="0"/>
          </a:p>
          <a:p>
            <a:pPr marL="0" indent="0">
              <a:buNone/>
            </a:pPr>
            <a:r>
              <a:rPr lang="en-US" sz="3600" dirty="0"/>
              <a:t>Memorandum</a:t>
            </a:r>
          </a:p>
          <a:p>
            <a:pPr marL="0" indent="0">
              <a:buNone/>
            </a:pPr>
            <a:endParaRPr lang="en-US" sz="3600" dirty="0"/>
          </a:p>
          <a:p>
            <a:pPr marL="0" indent="0">
              <a:buNone/>
            </a:pPr>
            <a:r>
              <a:rPr lang="en-US" sz="3600" dirty="0" err="1"/>
              <a:t>Eisencahier</a:t>
            </a:r>
            <a:endParaRPr lang="en-US" sz="3600" dirty="0"/>
          </a:p>
          <a:p>
            <a:pPr marL="0" indent="0">
              <a:buNone/>
            </a:pPr>
            <a:endParaRPr lang="en-US" sz="3600" dirty="0"/>
          </a:p>
          <a:p>
            <a:pPr marL="0" indent="0">
              <a:buNone/>
            </a:pPr>
            <a:r>
              <a:rPr lang="en-US" sz="3600" dirty="0" err="1"/>
              <a:t>Politiek-technische</a:t>
            </a:r>
            <a:r>
              <a:rPr lang="en-US" sz="3600" dirty="0"/>
              <a:t> fiches</a:t>
            </a:r>
          </a:p>
        </p:txBody>
      </p:sp>
      <p:pic>
        <p:nvPicPr>
          <p:cNvPr id="8" name="Tijdelijke aanduiding voor inhoud 7" descr="Afbeelding met meubels, overdekt, stoel, kleding&#10;&#10;Automatisch gegenereerde beschrijving">
            <a:extLst>
              <a:ext uri="{FF2B5EF4-FFF2-40B4-BE49-F238E27FC236}">
                <a16:creationId xmlns:a16="http://schemas.microsoft.com/office/drawing/2014/main" id="{7E41F01F-B36E-1C32-4456-C2E680371F95}"/>
              </a:ext>
            </a:extLst>
          </p:cNvPr>
          <p:cNvPicPr>
            <a:picLocks noGrp="1" noChangeAspect="1"/>
          </p:cNvPicPr>
          <p:nvPr>
            <p:ph sz="half" idx="2"/>
          </p:nvPr>
        </p:nvPicPr>
        <p:blipFill rotWithShape="1">
          <a:blip r:embed="rId2">
            <a:alphaModFix amt="85000"/>
            <a:extLst>
              <a:ext uri="{28A0092B-C50C-407E-A947-70E740481C1C}">
                <a14:useLocalDpi xmlns:a14="http://schemas.microsoft.com/office/drawing/2010/main" val="0"/>
              </a:ext>
            </a:extLst>
          </a:blip>
          <a:srcRect t="19886" r="-1" b="4168"/>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6" name="Tijdelijke aanduiding voor inhoud 5" descr="Afbeelding met kleding, meubels, stoel, persoon&#10;&#10;Automatisch gegenereerde beschrijving">
            <a:extLst>
              <a:ext uri="{FF2B5EF4-FFF2-40B4-BE49-F238E27FC236}">
                <a16:creationId xmlns:a16="http://schemas.microsoft.com/office/drawing/2014/main" id="{47F3A63D-B48A-F307-DEF3-DACA7797F028}"/>
              </a:ext>
            </a:extLst>
          </p:cNvPr>
          <p:cNvPicPr>
            <a:picLocks noChangeAspect="1"/>
          </p:cNvPicPr>
          <p:nvPr/>
        </p:nvPicPr>
        <p:blipFill rotWithShape="1">
          <a:blip r:embed="rId3">
            <a:alphaModFix amt="85000"/>
            <a:extLst>
              <a:ext uri="{28A0092B-C50C-407E-A947-70E740481C1C}">
                <a14:useLocalDpi xmlns:a14="http://schemas.microsoft.com/office/drawing/2010/main" val="0"/>
              </a:ext>
            </a:extLst>
          </a:blip>
          <a:srcRect t="22813" b="22855"/>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724691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2EEC5E-33DF-5E53-72E5-E478C843146D}"/>
              </a:ext>
            </a:extLst>
          </p:cNvPr>
          <p:cNvSpPr>
            <a:spLocks noGrp="1"/>
          </p:cNvSpPr>
          <p:nvPr>
            <p:ph idx="1"/>
          </p:nvPr>
        </p:nvSpPr>
        <p:spPr/>
        <p:txBody>
          <a:bodyPr/>
          <a:lstStyle/>
          <a:p>
            <a:pPr marL="0" indent="0">
              <a:buNone/>
            </a:pPr>
            <a:r>
              <a:rPr lang="nl-BE" dirty="0">
                <a:hlinkClick r:id="rId2">
                  <a:extLst>
                    <a:ext uri="{A12FA001-AC4F-418D-AE19-62706E023703}">
                      <ahyp:hlinkClr xmlns:ahyp="http://schemas.microsoft.com/office/drawing/2018/hyperlinkcolor" val="tx"/>
                    </a:ext>
                  </a:extLst>
                </a:hlinkClick>
              </a:rPr>
              <a:t>https://padlet.com/edevlees/beleidsaanbevelingen-gelijke-onderwijskansen-66s6w4f4y6brikvb</a:t>
            </a:r>
            <a:r>
              <a:rPr lang="nl-BE" dirty="0"/>
              <a:t> </a:t>
            </a:r>
          </a:p>
        </p:txBody>
      </p:sp>
    </p:spTree>
    <p:extLst>
      <p:ext uri="{BB962C8B-B14F-4D97-AF65-F5344CB8AC3E}">
        <p14:creationId xmlns:p14="http://schemas.microsoft.com/office/powerpoint/2010/main" val="2609723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C344E8-629F-933B-FF63-BF09E0EBF1A6}"/>
              </a:ext>
            </a:extLst>
          </p:cNvPr>
          <p:cNvSpPr>
            <a:spLocks noGrp="1"/>
          </p:cNvSpPr>
          <p:nvPr>
            <p:ph type="title"/>
          </p:nvPr>
        </p:nvSpPr>
        <p:spPr/>
        <p:txBody>
          <a:bodyPr>
            <a:normAutofit/>
          </a:bodyPr>
          <a:lstStyle/>
          <a:p>
            <a:r>
              <a:rPr lang="nl-BE" sz="2800" dirty="0">
                <a:solidFill>
                  <a:schemeClr val="tx1">
                    <a:lumMod val="75000"/>
                  </a:schemeClr>
                </a:solidFill>
              </a:rPr>
              <a:t>Beleidsvoorstellen</a:t>
            </a:r>
          </a:p>
        </p:txBody>
      </p:sp>
      <p:sp>
        <p:nvSpPr>
          <p:cNvPr id="3" name="Tijdelijke aanduiding voor inhoud 2">
            <a:extLst>
              <a:ext uri="{FF2B5EF4-FFF2-40B4-BE49-F238E27FC236}">
                <a16:creationId xmlns:a16="http://schemas.microsoft.com/office/drawing/2014/main" id="{1FFD0AF7-2CC0-89D9-FA0E-B53AD9FF0991}"/>
              </a:ext>
            </a:extLst>
          </p:cNvPr>
          <p:cNvSpPr>
            <a:spLocks noGrp="1"/>
          </p:cNvSpPr>
          <p:nvPr>
            <p:ph idx="1"/>
          </p:nvPr>
        </p:nvSpPr>
        <p:spPr/>
        <p:txBody>
          <a:bodyPr>
            <a:normAutofit/>
          </a:bodyPr>
          <a:lstStyle/>
          <a:p>
            <a:pPr marL="514350" indent="-514350">
              <a:buFont typeface="+mj-lt"/>
              <a:buAutoNum type="arabicPeriod"/>
            </a:pPr>
            <a:r>
              <a:rPr lang="nl-BE" sz="3600" dirty="0"/>
              <a:t>Financiering gebaseerd op leerlingenkenmerken</a:t>
            </a:r>
          </a:p>
          <a:p>
            <a:pPr marL="514350" indent="-514350">
              <a:buFont typeface="+mj-lt"/>
              <a:buAutoNum type="arabicPeriod"/>
            </a:pPr>
            <a:r>
              <a:rPr lang="nl-BE" sz="3600" dirty="0"/>
              <a:t>Stimuleer de sociale mix</a:t>
            </a:r>
          </a:p>
          <a:p>
            <a:pPr marL="514350" indent="-514350">
              <a:buFont typeface="+mj-lt"/>
              <a:buAutoNum type="arabicPeriod"/>
            </a:pPr>
            <a:r>
              <a:rPr lang="nl-BE" sz="3600" dirty="0"/>
              <a:t>Maak kosteloze &amp; gezonde maaltijden mogelijk in het onderwijs</a:t>
            </a:r>
          </a:p>
          <a:p>
            <a:pPr marL="514350" indent="-514350">
              <a:buFont typeface="+mj-lt"/>
              <a:buAutoNum type="arabicPeriod"/>
            </a:pPr>
            <a:r>
              <a:rPr lang="nl-BE" sz="3600" dirty="0"/>
              <a:t>Maak komaf met de te hoge schoolfacturen</a:t>
            </a:r>
          </a:p>
        </p:txBody>
      </p:sp>
    </p:spTree>
    <p:extLst>
      <p:ext uri="{BB962C8B-B14F-4D97-AF65-F5344CB8AC3E}">
        <p14:creationId xmlns:p14="http://schemas.microsoft.com/office/powerpoint/2010/main" val="862447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4FB3A6-1334-86FC-B552-1E1AB04CD1B2}"/>
              </a:ext>
            </a:extLst>
          </p:cNvPr>
          <p:cNvSpPr>
            <a:spLocks noGrp="1"/>
          </p:cNvSpPr>
          <p:nvPr>
            <p:ph type="title"/>
          </p:nvPr>
        </p:nvSpPr>
        <p:spPr/>
        <p:txBody>
          <a:bodyPr>
            <a:normAutofit/>
          </a:bodyPr>
          <a:lstStyle/>
          <a:p>
            <a:r>
              <a:rPr lang="nl-BE" sz="2800" dirty="0">
                <a:solidFill>
                  <a:schemeClr val="tx1">
                    <a:lumMod val="75000"/>
                  </a:schemeClr>
                </a:solidFill>
              </a:rPr>
              <a:t>Beleidsvoorstellen</a:t>
            </a:r>
          </a:p>
        </p:txBody>
      </p:sp>
      <p:sp>
        <p:nvSpPr>
          <p:cNvPr id="3" name="Tijdelijke aanduiding voor inhoud 2">
            <a:extLst>
              <a:ext uri="{FF2B5EF4-FFF2-40B4-BE49-F238E27FC236}">
                <a16:creationId xmlns:a16="http://schemas.microsoft.com/office/drawing/2014/main" id="{89BDE429-E48C-1B41-20C3-59C147CD8F1D}"/>
              </a:ext>
            </a:extLst>
          </p:cNvPr>
          <p:cNvSpPr>
            <a:spLocks noGrp="1"/>
          </p:cNvSpPr>
          <p:nvPr>
            <p:ph idx="1"/>
          </p:nvPr>
        </p:nvSpPr>
        <p:spPr/>
        <p:txBody>
          <a:bodyPr>
            <a:normAutofit fontScale="92500"/>
          </a:bodyPr>
          <a:lstStyle/>
          <a:p>
            <a:pPr marL="514350" indent="-514350">
              <a:buFont typeface="+mj-lt"/>
              <a:buAutoNum type="arabicPeriod" startAt="5"/>
            </a:pPr>
            <a:r>
              <a:rPr lang="nl-BE" sz="3600" dirty="0"/>
              <a:t>Reorganisatie van het schooljaar</a:t>
            </a:r>
          </a:p>
          <a:p>
            <a:pPr marL="514350" indent="-514350">
              <a:buFont typeface="+mj-lt"/>
              <a:buAutoNum type="arabicPeriod" startAt="5"/>
            </a:pPr>
            <a:r>
              <a:rPr lang="nl-BE" sz="3600" dirty="0">
                <a:solidFill>
                  <a:schemeClr val="tx1">
                    <a:lumMod val="50000"/>
                  </a:schemeClr>
                </a:solidFill>
              </a:rPr>
              <a:t>Professionalisering in gelijke onderwijskansen en in omgaan met diversiteit</a:t>
            </a:r>
          </a:p>
          <a:p>
            <a:pPr marL="514350" indent="-514350">
              <a:buFont typeface="+mj-lt"/>
              <a:buAutoNum type="arabicPeriod" startAt="5"/>
            </a:pPr>
            <a:r>
              <a:rPr lang="nl-BE" sz="3600" dirty="0">
                <a:solidFill>
                  <a:schemeClr val="tx1">
                    <a:lumMod val="50000"/>
                  </a:schemeClr>
                </a:solidFill>
              </a:rPr>
              <a:t>Ontwikkel een stimulerend gelijke kansenbeleid gericht op lokale besturen en hun flankerend onderwijsbeleid</a:t>
            </a:r>
          </a:p>
          <a:p>
            <a:pPr marL="514350" indent="-514350">
              <a:buFont typeface="+mj-lt"/>
              <a:buAutoNum type="arabicPeriod" startAt="5"/>
            </a:pPr>
            <a:r>
              <a:rPr lang="nl-BE" sz="3600" dirty="0">
                <a:solidFill>
                  <a:schemeClr val="tx1">
                    <a:lumMod val="50000"/>
                  </a:schemeClr>
                </a:solidFill>
              </a:rPr>
              <a:t>Ontwikkel structurele maatregelen over beleidsdomeinen heen die (</a:t>
            </a:r>
            <a:r>
              <a:rPr lang="nl-BE" sz="3600" dirty="0" err="1">
                <a:solidFill>
                  <a:schemeClr val="tx1">
                    <a:lumMod val="50000"/>
                  </a:schemeClr>
                </a:solidFill>
              </a:rPr>
              <a:t>kinder</a:t>
            </a:r>
            <a:r>
              <a:rPr lang="nl-BE" sz="3600" dirty="0">
                <a:solidFill>
                  <a:schemeClr val="tx1">
                    <a:lumMod val="50000"/>
                  </a:schemeClr>
                </a:solidFill>
              </a:rPr>
              <a:t>)armoede bestrijden</a:t>
            </a:r>
          </a:p>
          <a:p>
            <a:endParaRPr lang="nl-BE" dirty="0"/>
          </a:p>
        </p:txBody>
      </p:sp>
    </p:spTree>
    <p:extLst>
      <p:ext uri="{BB962C8B-B14F-4D97-AF65-F5344CB8AC3E}">
        <p14:creationId xmlns:p14="http://schemas.microsoft.com/office/powerpoint/2010/main" val="3252048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15D99E-34F0-C5FC-79EB-05DF27D18F61}"/>
              </a:ext>
            </a:extLst>
          </p:cNvPr>
          <p:cNvSpPr>
            <a:spLocks noGrp="1"/>
          </p:cNvSpPr>
          <p:nvPr>
            <p:ph type="title"/>
          </p:nvPr>
        </p:nvSpPr>
        <p:spPr/>
        <p:txBody>
          <a:bodyPr>
            <a:normAutofit/>
          </a:bodyPr>
          <a:lstStyle/>
          <a:p>
            <a:r>
              <a:rPr lang="nl-BE" sz="2800" dirty="0">
                <a:solidFill>
                  <a:schemeClr val="tx1">
                    <a:lumMod val="75000"/>
                  </a:schemeClr>
                </a:solidFill>
              </a:rPr>
              <a:t>1. Financiering gebaseerd op leerlingenkenmerken</a:t>
            </a:r>
            <a:endParaRPr lang="nl-BE" sz="2800" dirty="0"/>
          </a:p>
        </p:txBody>
      </p:sp>
      <p:sp>
        <p:nvSpPr>
          <p:cNvPr id="3" name="Tijdelijke aanduiding voor inhoud 2">
            <a:extLst>
              <a:ext uri="{FF2B5EF4-FFF2-40B4-BE49-F238E27FC236}">
                <a16:creationId xmlns:a16="http://schemas.microsoft.com/office/drawing/2014/main" id="{49F00C60-E1F1-A55A-D968-3C9EC43B599E}"/>
              </a:ext>
            </a:extLst>
          </p:cNvPr>
          <p:cNvSpPr>
            <a:spLocks noGrp="1"/>
          </p:cNvSpPr>
          <p:nvPr>
            <p:ph idx="1"/>
          </p:nvPr>
        </p:nvSpPr>
        <p:spPr/>
        <p:txBody>
          <a:bodyPr/>
          <a:lstStyle/>
          <a:p>
            <a:endParaRPr lang="nl-BE" dirty="0"/>
          </a:p>
        </p:txBody>
      </p:sp>
      <p:pic>
        <p:nvPicPr>
          <p:cNvPr id="5" name="Afbeelding 4" descr="Afbeelding met tekst, lijn, Perceel, schermopname&#10;&#10;Automatisch gegenereerde beschrijving">
            <a:extLst>
              <a:ext uri="{FF2B5EF4-FFF2-40B4-BE49-F238E27FC236}">
                <a16:creationId xmlns:a16="http://schemas.microsoft.com/office/drawing/2014/main" id="{3EECE0F7-5155-94F4-F4DE-E33BBB7BE4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1630363"/>
            <a:ext cx="10538478" cy="4640582"/>
          </a:xfrm>
          <a:prstGeom prst="rect">
            <a:avLst/>
          </a:prstGeom>
        </p:spPr>
      </p:pic>
    </p:spTree>
    <p:extLst>
      <p:ext uri="{BB962C8B-B14F-4D97-AF65-F5344CB8AC3E}">
        <p14:creationId xmlns:p14="http://schemas.microsoft.com/office/powerpoint/2010/main" val="4155843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jdelijke aanduiding voor inhoud 5">
            <a:extLst>
              <a:ext uri="{FF2B5EF4-FFF2-40B4-BE49-F238E27FC236}">
                <a16:creationId xmlns:a16="http://schemas.microsoft.com/office/drawing/2014/main" id="{A3CA443E-B04C-A345-5E1E-3F1F0A432AAF}"/>
              </a:ext>
            </a:extLst>
          </p:cNvPr>
          <p:cNvSpPr>
            <a:spLocks noGrp="1"/>
          </p:cNvSpPr>
          <p:nvPr>
            <p:ph idx="1"/>
          </p:nvPr>
        </p:nvSpPr>
        <p:spPr/>
        <p:txBody>
          <a:bodyPr/>
          <a:lstStyle/>
          <a:p>
            <a:endParaRPr lang="nl-BE"/>
          </a:p>
        </p:txBody>
      </p:sp>
      <p:pic>
        <p:nvPicPr>
          <p:cNvPr id="8" name="Afbeelding 7">
            <a:extLst>
              <a:ext uri="{FF2B5EF4-FFF2-40B4-BE49-F238E27FC236}">
                <a16:creationId xmlns:a16="http://schemas.microsoft.com/office/drawing/2014/main" id="{EB9C82F8-C0C2-60D4-8F8A-0B0FB4509958}"/>
              </a:ext>
            </a:extLst>
          </p:cNvPr>
          <p:cNvPicPr>
            <a:picLocks noChangeAspect="1"/>
          </p:cNvPicPr>
          <p:nvPr/>
        </p:nvPicPr>
        <p:blipFill>
          <a:blip r:embed="rId3"/>
          <a:stretch>
            <a:fillRect/>
          </a:stretch>
        </p:blipFill>
        <p:spPr>
          <a:xfrm>
            <a:off x="0" y="0"/>
            <a:ext cx="6229350" cy="3390900"/>
          </a:xfrm>
          <a:prstGeom prst="rect">
            <a:avLst/>
          </a:prstGeom>
        </p:spPr>
      </p:pic>
      <p:pic>
        <p:nvPicPr>
          <p:cNvPr id="11" name="Afbeelding 10">
            <a:extLst>
              <a:ext uri="{FF2B5EF4-FFF2-40B4-BE49-F238E27FC236}">
                <a16:creationId xmlns:a16="http://schemas.microsoft.com/office/drawing/2014/main" id="{11922F21-9462-2EB4-CA75-6218B0458500}"/>
              </a:ext>
            </a:extLst>
          </p:cNvPr>
          <p:cNvPicPr>
            <a:picLocks noChangeAspect="1"/>
          </p:cNvPicPr>
          <p:nvPr/>
        </p:nvPicPr>
        <p:blipFill>
          <a:blip r:embed="rId4"/>
          <a:stretch>
            <a:fillRect/>
          </a:stretch>
        </p:blipFill>
        <p:spPr>
          <a:xfrm>
            <a:off x="6180963" y="0"/>
            <a:ext cx="6057900" cy="3429000"/>
          </a:xfrm>
          <a:prstGeom prst="rect">
            <a:avLst/>
          </a:prstGeom>
        </p:spPr>
      </p:pic>
      <p:pic>
        <p:nvPicPr>
          <p:cNvPr id="17" name="Afbeelding 16">
            <a:extLst>
              <a:ext uri="{FF2B5EF4-FFF2-40B4-BE49-F238E27FC236}">
                <a16:creationId xmlns:a16="http://schemas.microsoft.com/office/drawing/2014/main" id="{2AD50ED8-F49F-2FBC-AAEE-C09CB6CC653C}"/>
              </a:ext>
            </a:extLst>
          </p:cNvPr>
          <p:cNvPicPr>
            <a:picLocks noChangeAspect="1"/>
          </p:cNvPicPr>
          <p:nvPr/>
        </p:nvPicPr>
        <p:blipFill>
          <a:blip r:embed="rId5"/>
          <a:stretch>
            <a:fillRect/>
          </a:stretch>
        </p:blipFill>
        <p:spPr>
          <a:xfrm>
            <a:off x="-4030" y="3390901"/>
            <a:ext cx="6125397" cy="3500438"/>
          </a:xfrm>
          <a:prstGeom prst="rect">
            <a:avLst/>
          </a:prstGeom>
        </p:spPr>
      </p:pic>
      <p:pic>
        <p:nvPicPr>
          <p:cNvPr id="19" name="Afbeelding 18">
            <a:extLst>
              <a:ext uri="{FF2B5EF4-FFF2-40B4-BE49-F238E27FC236}">
                <a16:creationId xmlns:a16="http://schemas.microsoft.com/office/drawing/2014/main" id="{3D807C8E-B258-846F-63E4-AC9E180B9690}"/>
              </a:ext>
            </a:extLst>
          </p:cNvPr>
          <p:cNvPicPr>
            <a:picLocks noChangeAspect="1"/>
          </p:cNvPicPr>
          <p:nvPr/>
        </p:nvPicPr>
        <p:blipFill>
          <a:blip r:embed="rId6"/>
          <a:stretch>
            <a:fillRect/>
          </a:stretch>
        </p:blipFill>
        <p:spPr>
          <a:xfrm>
            <a:off x="6115813" y="3424238"/>
            <a:ext cx="6076188" cy="3438525"/>
          </a:xfrm>
          <a:prstGeom prst="rect">
            <a:avLst/>
          </a:prstGeom>
        </p:spPr>
      </p:pic>
    </p:spTree>
    <p:extLst>
      <p:ext uri="{BB962C8B-B14F-4D97-AF65-F5344CB8AC3E}">
        <p14:creationId xmlns:p14="http://schemas.microsoft.com/office/powerpoint/2010/main" val="179686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9821EEC2-5A44-023E-3A0B-42135A93F601}"/>
              </a:ext>
            </a:extLst>
          </p:cNvPr>
          <p:cNvGraphicFramePr>
            <a:graphicFrameLocks noGrp="1"/>
          </p:cNvGraphicFramePr>
          <p:nvPr>
            <p:extLst>
              <p:ext uri="{D42A27DB-BD31-4B8C-83A1-F6EECF244321}">
                <p14:modId xmlns:p14="http://schemas.microsoft.com/office/powerpoint/2010/main" val="50928290"/>
              </p:ext>
            </p:extLst>
          </p:nvPr>
        </p:nvGraphicFramePr>
        <p:xfrm>
          <a:off x="689610" y="1690688"/>
          <a:ext cx="10296000" cy="4351337"/>
        </p:xfrm>
        <a:graphic>
          <a:graphicData uri="http://schemas.openxmlformats.org/drawingml/2006/table">
            <a:tbl>
              <a:tblPr firstRow="1" bandRow="1">
                <a:tableStyleId>{5940675A-B579-460E-94D1-54222C63F5DA}</a:tableStyleId>
              </a:tblPr>
              <a:tblGrid>
                <a:gridCol w="3816000">
                  <a:extLst>
                    <a:ext uri="{9D8B030D-6E8A-4147-A177-3AD203B41FA5}">
                      <a16:colId xmlns:a16="http://schemas.microsoft.com/office/drawing/2014/main" val="1307796760"/>
                    </a:ext>
                  </a:extLst>
                </a:gridCol>
                <a:gridCol w="2160000">
                  <a:extLst>
                    <a:ext uri="{9D8B030D-6E8A-4147-A177-3AD203B41FA5}">
                      <a16:colId xmlns:a16="http://schemas.microsoft.com/office/drawing/2014/main" val="429201053"/>
                    </a:ext>
                  </a:extLst>
                </a:gridCol>
                <a:gridCol w="2160000">
                  <a:extLst>
                    <a:ext uri="{9D8B030D-6E8A-4147-A177-3AD203B41FA5}">
                      <a16:colId xmlns:a16="http://schemas.microsoft.com/office/drawing/2014/main" val="2889545741"/>
                    </a:ext>
                  </a:extLst>
                </a:gridCol>
                <a:gridCol w="2160000">
                  <a:extLst>
                    <a:ext uri="{9D8B030D-6E8A-4147-A177-3AD203B41FA5}">
                      <a16:colId xmlns:a16="http://schemas.microsoft.com/office/drawing/2014/main" val="4285901250"/>
                    </a:ext>
                  </a:extLst>
                </a:gridCol>
              </a:tblGrid>
              <a:tr h="674411">
                <a:tc>
                  <a:txBody>
                    <a:bodyPr/>
                    <a:lstStyle/>
                    <a:p>
                      <a:r>
                        <a:rPr lang="nl-BE" sz="3200" dirty="0"/>
                        <a:t>Thuistaal</a:t>
                      </a:r>
                    </a:p>
                  </a:txBody>
                  <a:tcPr/>
                </a:tc>
                <a:tc>
                  <a:txBody>
                    <a:bodyPr/>
                    <a:lstStyle/>
                    <a:p>
                      <a:r>
                        <a:rPr lang="nl-BE" sz="3200" dirty="0"/>
                        <a:t>BaO</a:t>
                      </a:r>
                    </a:p>
                  </a:txBody>
                  <a:tcPr/>
                </a:tc>
                <a:tc>
                  <a:txBody>
                    <a:bodyPr/>
                    <a:lstStyle/>
                    <a:p>
                      <a:r>
                        <a:rPr lang="nl-BE" sz="3200" dirty="0"/>
                        <a:t>SO</a:t>
                      </a:r>
                    </a:p>
                  </a:txBody>
                  <a:tcPr/>
                </a:tc>
                <a:tc>
                  <a:txBody>
                    <a:bodyPr/>
                    <a:lstStyle/>
                    <a:p>
                      <a:r>
                        <a:rPr lang="nl-BE" sz="3200" dirty="0" err="1"/>
                        <a:t>BuO</a:t>
                      </a:r>
                      <a:r>
                        <a:rPr lang="nl-BE" sz="3200" dirty="0"/>
                        <a:t> </a:t>
                      </a:r>
                    </a:p>
                  </a:txBody>
                  <a:tcPr/>
                </a:tc>
                <a:extLst>
                  <a:ext uri="{0D108BD9-81ED-4DB2-BD59-A6C34878D82A}">
                    <a16:rowId xmlns:a16="http://schemas.microsoft.com/office/drawing/2014/main" val="910951927"/>
                  </a:ext>
                </a:extLst>
              </a:tr>
              <a:tr h="674411">
                <a:tc>
                  <a:txBody>
                    <a:bodyPr/>
                    <a:lstStyle/>
                    <a:p>
                      <a:r>
                        <a:rPr lang="nl-BE" sz="3200" dirty="0"/>
                        <a:t>Schooltoelage</a:t>
                      </a:r>
                    </a:p>
                  </a:txBody>
                  <a:tcPr/>
                </a:tc>
                <a:tc>
                  <a:txBody>
                    <a:bodyPr/>
                    <a:lstStyle/>
                    <a:p>
                      <a:r>
                        <a:rPr lang="nl-BE" sz="3200" dirty="0"/>
                        <a:t>BaO</a:t>
                      </a:r>
                    </a:p>
                  </a:txBody>
                  <a:tcPr/>
                </a:tc>
                <a:tc>
                  <a:txBody>
                    <a:bodyPr/>
                    <a:lstStyle/>
                    <a:p>
                      <a:r>
                        <a:rPr lang="nl-BE" sz="3200" dirty="0"/>
                        <a:t>SO</a:t>
                      </a:r>
                    </a:p>
                  </a:txBody>
                  <a:tcPr/>
                </a:tc>
                <a:tc>
                  <a:txBody>
                    <a:bodyPr/>
                    <a:lstStyle/>
                    <a:p>
                      <a:endParaRPr lang="nl-BE" sz="3200" dirty="0"/>
                    </a:p>
                  </a:txBody>
                  <a:tcPr/>
                </a:tc>
                <a:extLst>
                  <a:ext uri="{0D108BD9-81ED-4DB2-BD59-A6C34878D82A}">
                    <a16:rowId xmlns:a16="http://schemas.microsoft.com/office/drawing/2014/main" val="1574638245"/>
                  </a:ext>
                </a:extLst>
              </a:tr>
              <a:tr h="1164052">
                <a:tc>
                  <a:txBody>
                    <a:bodyPr/>
                    <a:lstStyle/>
                    <a:p>
                      <a:r>
                        <a:rPr lang="nl-BE" sz="3200" dirty="0"/>
                        <a:t>Opleidingsniveau moeder</a:t>
                      </a:r>
                    </a:p>
                  </a:txBody>
                  <a:tcPr/>
                </a:tc>
                <a:tc>
                  <a:txBody>
                    <a:bodyPr/>
                    <a:lstStyle/>
                    <a:p>
                      <a:r>
                        <a:rPr lang="nl-BE" sz="3200" dirty="0"/>
                        <a:t>BaO</a:t>
                      </a:r>
                    </a:p>
                  </a:txBody>
                  <a:tcPr/>
                </a:tc>
                <a:tc>
                  <a:txBody>
                    <a:bodyPr/>
                    <a:lstStyle/>
                    <a:p>
                      <a:r>
                        <a:rPr lang="nl-BE" sz="3200" dirty="0"/>
                        <a:t>SO</a:t>
                      </a:r>
                    </a:p>
                  </a:txBody>
                  <a:tcPr/>
                </a:tc>
                <a:tc>
                  <a:txBody>
                    <a:bodyPr/>
                    <a:lstStyle/>
                    <a:p>
                      <a:r>
                        <a:rPr lang="nl-BE" sz="3200" dirty="0" err="1"/>
                        <a:t>BuO</a:t>
                      </a:r>
                      <a:endParaRPr lang="nl-BE" sz="3200" dirty="0"/>
                    </a:p>
                  </a:txBody>
                  <a:tcPr/>
                </a:tc>
                <a:extLst>
                  <a:ext uri="{0D108BD9-81ED-4DB2-BD59-A6C34878D82A}">
                    <a16:rowId xmlns:a16="http://schemas.microsoft.com/office/drawing/2014/main" val="4282250399"/>
                  </a:ext>
                </a:extLst>
              </a:tr>
              <a:tr h="674411">
                <a:tc>
                  <a:txBody>
                    <a:bodyPr/>
                    <a:lstStyle/>
                    <a:p>
                      <a:r>
                        <a:rPr lang="nl-BE" sz="3200" dirty="0"/>
                        <a:t>Thuisloos</a:t>
                      </a:r>
                    </a:p>
                  </a:txBody>
                  <a:tcPr/>
                </a:tc>
                <a:tc>
                  <a:txBody>
                    <a:bodyPr/>
                    <a:lstStyle/>
                    <a:p>
                      <a:endParaRPr lang="nl-BE" sz="3200" dirty="0"/>
                    </a:p>
                  </a:txBody>
                  <a:tcPr/>
                </a:tc>
                <a:tc>
                  <a:txBody>
                    <a:bodyPr/>
                    <a:lstStyle/>
                    <a:p>
                      <a:r>
                        <a:rPr lang="nl-BE" sz="3200" dirty="0"/>
                        <a:t>SO</a:t>
                      </a:r>
                    </a:p>
                  </a:txBody>
                  <a:tcPr/>
                </a:tc>
                <a:tc>
                  <a:txBody>
                    <a:bodyPr/>
                    <a:lstStyle/>
                    <a:p>
                      <a:endParaRPr lang="nl-BE" sz="3200" dirty="0"/>
                    </a:p>
                  </a:txBody>
                  <a:tcPr/>
                </a:tc>
                <a:extLst>
                  <a:ext uri="{0D108BD9-81ED-4DB2-BD59-A6C34878D82A}">
                    <a16:rowId xmlns:a16="http://schemas.microsoft.com/office/drawing/2014/main" val="1953967618"/>
                  </a:ext>
                </a:extLst>
              </a:tr>
              <a:tr h="1164052">
                <a:tc>
                  <a:txBody>
                    <a:bodyPr/>
                    <a:lstStyle/>
                    <a:p>
                      <a:r>
                        <a:rPr lang="nl-BE" sz="3200" dirty="0"/>
                        <a:t>Trekkende bevolking</a:t>
                      </a:r>
                    </a:p>
                  </a:txBody>
                  <a:tcPr/>
                </a:tc>
                <a:tc>
                  <a:txBody>
                    <a:bodyPr/>
                    <a:lstStyle/>
                    <a:p>
                      <a:endParaRPr lang="nl-BE" sz="3200"/>
                    </a:p>
                  </a:txBody>
                  <a:tcPr/>
                </a:tc>
                <a:tc>
                  <a:txBody>
                    <a:bodyPr/>
                    <a:lstStyle/>
                    <a:p>
                      <a:r>
                        <a:rPr lang="nl-BE" sz="3200" dirty="0"/>
                        <a:t>SO</a:t>
                      </a:r>
                    </a:p>
                  </a:txBody>
                  <a:tcPr/>
                </a:tc>
                <a:tc>
                  <a:txBody>
                    <a:bodyPr/>
                    <a:lstStyle/>
                    <a:p>
                      <a:endParaRPr lang="nl-BE" sz="3200" dirty="0"/>
                    </a:p>
                  </a:txBody>
                  <a:tcPr/>
                </a:tc>
                <a:extLst>
                  <a:ext uri="{0D108BD9-81ED-4DB2-BD59-A6C34878D82A}">
                    <a16:rowId xmlns:a16="http://schemas.microsoft.com/office/drawing/2014/main" val="2799008742"/>
                  </a:ext>
                </a:extLst>
              </a:tr>
            </a:tbl>
          </a:graphicData>
        </a:graphic>
      </p:graphicFrame>
      <p:sp>
        <p:nvSpPr>
          <p:cNvPr id="5" name="Titel 4">
            <a:extLst>
              <a:ext uri="{FF2B5EF4-FFF2-40B4-BE49-F238E27FC236}">
                <a16:creationId xmlns:a16="http://schemas.microsoft.com/office/drawing/2014/main" id="{2B45F51D-F0FE-9203-93C5-F28A711A2903}"/>
              </a:ext>
            </a:extLst>
          </p:cNvPr>
          <p:cNvSpPr>
            <a:spLocks noGrp="1"/>
          </p:cNvSpPr>
          <p:nvPr>
            <p:ph type="title"/>
          </p:nvPr>
        </p:nvSpPr>
        <p:spPr/>
        <p:txBody>
          <a:bodyPr>
            <a:normAutofit/>
          </a:bodyPr>
          <a:lstStyle/>
          <a:p>
            <a:r>
              <a:rPr lang="nl-BE" sz="3200" dirty="0"/>
              <a:t>+ CLB en internaten</a:t>
            </a:r>
          </a:p>
        </p:txBody>
      </p:sp>
    </p:spTree>
    <p:extLst>
      <p:ext uri="{BB962C8B-B14F-4D97-AF65-F5344CB8AC3E}">
        <p14:creationId xmlns:p14="http://schemas.microsoft.com/office/powerpoint/2010/main" val="1336826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B8DB66-8F9E-0B83-3708-6C78FA87E22F}"/>
              </a:ext>
            </a:extLst>
          </p:cNvPr>
          <p:cNvSpPr>
            <a:spLocks noGrp="1"/>
          </p:cNvSpPr>
          <p:nvPr>
            <p:ph type="title"/>
          </p:nvPr>
        </p:nvSpPr>
        <p:spPr>
          <a:xfrm>
            <a:off x="576963" y="792479"/>
            <a:ext cx="2909187" cy="815341"/>
          </a:xfrm>
        </p:spPr>
        <p:txBody>
          <a:bodyPr anchor="t">
            <a:noAutofit/>
          </a:bodyPr>
          <a:lstStyle/>
          <a:p>
            <a:r>
              <a:rPr lang="nl-BE" sz="2400" b="1" dirty="0">
                <a:solidFill>
                  <a:schemeClr val="tx1">
                    <a:lumMod val="75000"/>
                  </a:schemeClr>
                </a:solidFill>
              </a:rPr>
              <a:t>Hoe trekken we </a:t>
            </a:r>
            <a:br>
              <a:rPr lang="nl-BE" sz="2400" b="1" dirty="0">
                <a:solidFill>
                  <a:schemeClr val="tx1">
                    <a:lumMod val="75000"/>
                  </a:schemeClr>
                </a:solidFill>
              </a:rPr>
            </a:br>
            <a:r>
              <a:rPr lang="nl-BE" sz="2400" b="1" dirty="0">
                <a:solidFill>
                  <a:schemeClr val="tx1">
                    <a:lumMod val="75000"/>
                  </a:schemeClr>
                </a:solidFill>
              </a:rPr>
              <a:t>de boom recht?</a:t>
            </a:r>
          </a:p>
        </p:txBody>
      </p:sp>
      <p:sp>
        <p:nvSpPr>
          <p:cNvPr id="3" name="Tijdelijke aanduiding voor inhoud 2">
            <a:extLst>
              <a:ext uri="{FF2B5EF4-FFF2-40B4-BE49-F238E27FC236}">
                <a16:creationId xmlns:a16="http://schemas.microsoft.com/office/drawing/2014/main" id="{F4CBDCB4-513E-B98C-F4B7-ADC528B87942}"/>
              </a:ext>
            </a:extLst>
          </p:cNvPr>
          <p:cNvSpPr>
            <a:spLocks noGrp="1"/>
          </p:cNvSpPr>
          <p:nvPr>
            <p:ph idx="1"/>
          </p:nvPr>
        </p:nvSpPr>
        <p:spPr>
          <a:xfrm>
            <a:off x="5084430" y="792480"/>
            <a:ext cx="6700958" cy="5497832"/>
          </a:xfrm>
        </p:spPr>
        <p:txBody>
          <a:bodyPr anchor="t">
            <a:noAutofit/>
          </a:bodyPr>
          <a:lstStyle/>
          <a:p>
            <a:pPr marL="0" indent="0">
              <a:buNone/>
            </a:pPr>
            <a:r>
              <a:rPr lang="nl-BE" sz="3200" dirty="0">
                <a:solidFill>
                  <a:schemeClr val="tx1">
                    <a:lumMod val="50000"/>
                  </a:schemeClr>
                </a:solidFill>
              </a:rPr>
              <a:t>Maximaal percentage SES-kenmerken afschaffen</a:t>
            </a:r>
          </a:p>
          <a:p>
            <a:pPr marL="0" indent="0">
              <a:buNone/>
            </a:pPr>
            <a:endParaRPr lang="nl-BE" sz="3200" dirty="0">
              <a:solidFill>
                <a:schemeClr val="tx1">
                  <a:lumMod val="50000"/>
                </a:schemeClr>
              </a:solidFill>
            </a:endParaRPr>
          </a:p>
          <a:p>
            <a:pPr marL="0" indent="0">
              <a:buNone/>
            </a:pPr>
            <a:r>
              <a:rPr lang="nl-BE" sz="3200" dirty="0">
                <a:solidFill>
                  <a:schemeClr val="tx1">
                    <a:lumMod val="50000"/>
                  </a:schemeClr>
                </a:solidFill>
              </a:rPr>
              <a:t>Extra voor scholen met hoge OKI concentratiegraad</a:t>
            </a:r>
          </a:p>
          <a:p>
            <a:pPr marL="0" indent="0">
              <a:buNone/>
            </a:pPr>
            <a:endParaRPr lang="nl-BE" sz="3200" dirty="0">
              <a:solidFill>
                <a:schemeClr val="tx1">
                  <a:lumMod val="50000"/>
                </a:schemeClr>
              </a:solidFill>
            </a:endParaRPr>
          </a:p>
          <a:p>
            <a:pPr marL="0" indent="0">
              <a:buNone/>
            </a:pPr>
            <a:r>
              <a:rPr lang="nl-BE" sz="3200" dirty="0" err="1">
                <a:solidFill>
                  <a:schemeClr val="tx1">
                    <a:lumMod val="50000"/>
                  </a:schemeClr>
                </a:solidFill>
              </a:rPr>
              <a:t>BuO</a:t>
            </a:r>
            <a:r>
              <a:rPr lang="nl-BE" sz="3200" dirty="0">
                <a:solidFill>
                  <a:schemeClr val="tx1">
                    <a:lumMod val="50000"/>
                  </a:schemeClr>
                </a:solidFill>
              </a:rPr>
              <a:t> = regulier onderwijs</a:t>
            </a:r>
          </a:p>
          <a:p>
            <a:pPr marL="0" indent="0">
              <a:buNone/>
            </a:pPr>
            <a:endParaRPr lang="nl-BE" sz="3200" dirty="0"/>
          </a:p>
          <a:p>
            <a:pPr marL="0" indent="0">
              <a:buNone/>
            </a:pPr>
            <a:r>
              <a:rPr lang="nl-BE" sz="3200" dirty="0"/>
              <a:t>DKO + tweedekansonderwijs CVO</a:t>
            </a:r>
          </a:p>
        </p:txBody>
      </p:sp>
      <p:pic>
        <p:nvPicPr>
          <p:cNvPr id="4" name="Afbeelding 3">
            <a:extLst>
              <a:ext uri="{FF2B5EF4-FFF2-40B4-BE49-F238E27FC236}">
                <a16:creationId xmlns:a16="http://schemas.microsoft.com/office/drawing/2014/main" id="{5FC6B44F-761C-5905-3545-4583EA4A21BF}"/>
              </a:ext>
            </a:extLst>
          </p:cNvPr>
          <p:cNvPicPr>
            <a:picLocks noChangeAspect="1"/>
          </p:cNvPicPr>
          <p:nvPr/>
        </p:nvPicPr>
        <p:blipFill rotWithShape="1">
          <a:blip r:embed="rId3"/>
          <a:srcRect l="29180" r="-2" b="-2"/>
          <a:stretch/>
        </p:blipFill>
        <p:spPr>
          <a:xfrm>
            <a:off x="0" y="3139438"/>
            <a:ext cx="4683322"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Tree>
    <p:extLst>
      <p:ext uri="{BB962C8B-B14F-4D97-AF65-F5344CB8AC3E}">
        <p14:creationId xmlns:p14="http://schemas.microsoft.com/office/powerpoint/2010/main" val="3848678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a:xfrm>
            <a:off x="1137033" y="670559"/>
            <a:ext cx="4683321" cy="2148841"/>
          </a:xfrm>
        </p:spPr>
        <p:txBody>
          <a:bodyPr anchor="t">
            <a:normAutofit/>
          </a:bodyPr>
          <a:lstStyle/>
          <a:p>
            <a:r>
              <a:rPr lang="nl-BE" sz="2800" b="1" dirty="0">
                <a:solidFill>
                  <a:schemeClr val="tx1">
                    <a:lumMod val="75000"/>
                  </a:schemeClr>
                </a:solidFill>
              </a:rPr>
              <a:t>2. Stimuleer sociale mix</a:t>
            </a:r>
          </a:p>
        </p:txBody>
      </p:sp>
      <p:sp>
        <p:nvSpPr>
          <p:cNvPr id="9" name="Content Placeholder 8">
            <a:extLst>
              <a:ext uri="{FF2B5EF4-FFF2-40B4-BE49-F238E27FC236}">
                <a16:creationId xmlns:a16="http://schemas.microsoft.com/office/drawing/2014/main" id="{05EC4E11-42B4-DF29-73FC-139887E72231}"/>
              </a:ext>
            </a:extLst>
          </p:cNvPr>
          <p:cNvSpPr>
            <a:spLocks noGrp="1"/>
          </p:cNvSpPr>
          <p:nvPr>
            <p:ph idx="1"/>
          </p:nvPr>
        </p:nvSpPr>
        <p:spPr>
          <a:xfrm>
            <a:off x="6797004" y="670559"/>
            <a:ext cx="4555782" cy="5445076"/>
          </a:xfrm>
        </p:spPr>
        <p:txBody>
          <a:bodyPr anchor="t">
            <a:normAutofit/>
          </a:bodyPr>
          <a:lstStyle/>
          <a:p>
            <a:pPr marL="0" indent="0">
              <a:buNone/>
            </a:pPr>
            <a:endParaRPr lang="en-US" sz="2000" dirty="0"/>
          </a:p>
          <a:p>
            <a:pPr marL="0" indent="0">
              <a:buNone/>
            </a:pPr>
            <a:r>
              <a:rPr lang="en-US" sz="3600" dirty="0" err="1"/>
              <a:t>Dubbele</a:t>
            </a:r>
            <a:r>
              <a:rPr lang="en-US" sz="3600" dirty="0"/>
              <a:t> </a:t>
            </a:r>
            <a:r>
              <a:rPr lang="en-US" sz="3600" dirty="0" err="1"/>
              <a:t>contingentering</a:t>
            </a:r>
            <a:endParaRPr lang="en-US" sz="3600" dirty="0"/>
          </a:p>
          <a:p>
            <a:pPr marL="0" indent="0">
              <a:buNone/>
            </a:pPr>
            <a:endParaRPr lang="en-US" sz="3600" dirty="0">
              <a:solidFill>
                <a:schemeClr val="tx1">
                  <a:lumMod val="50000"/>
                </a:schemeClr>
              </a:solidFill>
            </a:endParaRPr>
          </a:p>
          <a:p>
            <a:pPr marL="0" indent="0">
              <a:buNone/>
            </a:pPr>
            <a:r>
              <a:rPr lang="en-US" sz="3600" dirty="0">
                <a:solidFill>
                  <a:schemeClr val="tx1">
                    <a:lumMod val="50000"/>
                  </a:schemeClr>
                </a:solidFill>
              </a:rPr>
              <a:t>BEWEZEN STRATEGIE</a:t>
            </a:r>
          </a:p>
          <a:p>
            <a:pPr marL="0" indent="0">
              <a:buNone/>
            </a:pPr>
            <a:endParaRPr lang="en-US" sz="3600" dirty="0">
              <a:solidFill>
                <a:schemeClr val="tx1">
                  <a:lumMod val="50000"/>
                </a:schemeClr>
              </a:solidFill>
            </a:endParaRPr>
          </a:p>
          <a:p>
            <a:pPr marL="0" indent="0">
              <a:buNone/>
            </a:pPr>
            <a:r>
              <a:rPr lang="en-US" sz="3600" dirty="0" err="1">
                <a:solidFill>
                  <a:schemeClr val="tx1">
                    <a:lumMod val="50000"/>
                  </a:schemeClr>
                </a:solidFill>
              </a:rPr>
              <a:t>Schoolse</a:t>
            </a:r>
            <a:r>
              <a:rPr lang="en-US" sz="3600" dirty="0">
                <a:solidFill>
                  <a:schemeClr val="tx1">
                    <a:lumMod val="50000"/>
                  </a:schemeClr>
                </a:solidFill>
              </a:rPr>
              <a:t> </a:t>
            </a:r>
            <a:r>
              <a:rPr lang="en-US" sz="3600" dirty="0" err="1">
                <a:solidFill>
                  <a:schemeClr val="tx1">
                    <a:lumMod val="50000"/>
                  </a:schemeClr>
                </a:solidFill>
              </a:rPr>
              <a:t>segregatie</a:t>
            </a:r>
            <a:endParaRPr lang="en-US" sz="3600" dirty="0">
              <a:solidFill>
                <a:schemeClr val="tx1">
                  <a:lumMod val="50000"/>
                </a:schemeClr>
              </a:solidFill>
            </a:endParaRPr>
          </a:p>
        </p:txBody>
      </p:sp>
      <p:pic>
        <p:nvPicPr>
          <p:cNvPr id="5" name="Tijdelijke aanduiding voor inhoud 4" descr="Afbeelding met kleding, Menselijk gezicht, persoon, meisje&#10;&#10;Automatisch gegenereerde beschrijving">
            <a:extLst>
              <a:ext uri="{FF2B5EF4-FFF2-40B4-BE49-F238E27FC236}">
                <a16:creationId xmlns:a16="http://schemas.microsoft.com/office/drawing/2014/main" id="{CCE22E29-0DA6-78B2-ABDE-56D0073431D8}"/>
              </a:ext>
            </a:extLst>
          </p:cNvPr>
          <p:cNvPicPr>
            <a:picLocks noChangeAspect="1"/>
          </p:cNvPicPr>
          <p:nvPr/>
        </p:nvPicPr>
        <p:blipFill rotWithShape="1">
          <a:blip r:embed="rId3"/>
          <a:srcRect b="12484"/>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Tree>
    <p:extLst>
      <p:ext uri="{BB962C8B-B14F-4D97-AF65-F5344CB8AC3E}">
        <p14:creationId xmlns:p14="http://schemas.microsoft.com/office/powerpoint/2010/main" val="309495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descr="Afbeelding met kleding, persoon, overdekt, peuter&#10;&#10;Automatisch gegenereerde beschrijving">
            <a:extLst>
              <a:ext uri="{FF2B5EF4-FFF2-40B4-BE49-F238E27FC236}">
                <a16:creationId xmlns:a16="http://schemas.microsoft.com/office/drawing/2014/main" id="{DF4D9E55-3D8A-C2B2-F97A-026D1E135873}"/>
              </a:ext>
            </a:extLst>
          </p:cNvPr>
          <p:cNvPicPr>
            <a:picLocks noChangeAspect="1"/>
          </p:cNvPicPr>
          <p:nvPr/>
        </p:nvPicPr>
        <p:blipFill rotWithShape="1">
          <a:blip r:embed="rId3"/>
          <a:srcRect l="24500" r="16235" b="-1"/>
          <a:stretch/>
        </p:blipFill>
        <p:spPr>
          <a:xfrm>
            <a:off x="6103027" y="10"/>
            <a:ext cx="6088971" cy="6857990"/>
          </a:xfrm>
          <a:prstGeom prst="rect">
            <a:avLst/>
          </a:prstGeom>
        </p:spPr>
      </p:pic>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a:xfrm>
            <a:off x="761801" y="328512"/>
            <a:ext cx="4778387" cy="1214538"/>
          </a:xfrm>
        </p:spPr>
        <p:txBody>
          <a:bodyPr anchor="ctr">
            <a:normAutofit/>
          </a:bodyPr>
          <a:lstStyle/>
          <a:p>
            <a:r>
              <a:rPr lang="nl-BE" sz="2800" b="1" dirty="0">
                <a:solidFill>
                  <a:schemeClr val="tx1">
                    <a:lumMod val="75000"/>
                  </a:schemeClr>
                </a:solidFill>
              </a:rPr>
              <a:t>3. Kosteloze &amp; gezonde maaltijden</a:t>
            </a:r>
          </a:p>
        </p:txBody>
      </p:sp>
      <p:sp>
        <p:nvSpPr>
          <p:cNvPr id="11" name="Content Placeholder 8">
            <a:extLst>
              <a:ext uri="{FF2B5EF4-FFF2-40B4-BE49-F238E27FC236}">
                <a16:creationId xmlns:a16="http://schemas.microsoft.com/office/drawing/2014/main" id="{D660C61A-C589-2738-552F-72FF8D84E57A}"/>
              </a:ext>
            </a:extLst>
          </p:cNvPr>
          <p:cNvSpPr>
            <a:spLocks noGrp="1"/>
          </p:cNvSpPr>
          <p:nvPr>
            <p:ph idx="1"/>
          </p:nvPr>
        </p:nvSpPr>
        <p:spPr>
          <a:xfrm>
            <a:off x="761801" y="1771651"/>
            <a:ext cx="4659756" cy="4487416"/>
          </a:xfrm>
        </p:spPr>
        <p:txBody>
          <a:bodyPr anchor="ctr">
            <a:normAutofit/>
          </a:bodyPr>
          <a:lstStyle/>
          <a:p>
            <a:pPr marL="0" indent="0">
              <a:buNone/>
            </a:pPr>
            <a:r>
              <a:rPr lang="en-US" sz="3200" dirty="0">
                <a:solidFill>
                  <a:schemeClr val="tx1">
                    <a:lumMod val="50000"/>
                  </a:schemeClr>
                </a:solidFill>
              </a:rPr>
              <a:t>147 </a:t>
            </a:r>
            <a:r>
              <a:rPr lang="en-US" sz="3200" dirty="0" err="1">
                <a:solidFill>
                  <a:schemeClr val="tx1">
                    <a:lumMod val="50000"/>
                  </a:schemeClr>
                </a:solidFill>
              </a:rPr>
              <a:t>miljoen</a:t>
            </a:r>
            <a:r>
              <a:rPr lang="en-US" sz="3200" dirty="0">
                <a:solidFill>
                  <a:schemeClr val="tx1">
                    <a:lumMod val="50000"/>
                  </a:schemeClr>
                </a:solidFill>
              </a:rPr>
              <a:t> euro</a:t>
            </a:r>
          </a:p>
          <a:p>
            <a:pPr marL="0" indent="0">
              <a:buNone/>
            </a:pPr>
            <a:endParaRPr lang="en-US" sz="2000" dirty="0"/>
          </a:p>
          <a:p>
            <a:pPr marL="0" indent="0">
              <a:buNone/>
            </a:pPr>
            <a:r>
              <a:rPr lang="en-US" sz="3200" dirty="0" err="1">
                <a:solidFill>
                  <a:schemeClr val="tx1">
                    <a:lumMod val="50000"/>
                  </a:schemeClr>
                </a:solidFill>
              </a:rPr>
              <a:t>Bewezen</a:t>
            </a:r>
            <a:r>
              <a:rPr lang="en-US" sz="3200" dirty="0">
                <a:solidFill>
                  <a:schemeClr val="tx1">
                    <a:lumMod val="50000"/>
                  </a:schemeClr>
                </a:solidFill>
              </a:rPr>
              <a:t> effect op </a:t>
            </a:r>
            <a:r>
              <a:rPr lang="en-US" sz="3200" dirty="0" err="1">
                <a:solidFill>
                  <a:schemeClr val="tx1">
                    <a:lumMod val="50000"/>
                  </a:schemeClr>
                </a:solidFill>
              </a:rPr>
              <a:t>gezondheid</a:t>
            </a:r>
            <a:endParaRPr lang="en-US" sz="3200" dirty="0">
              <a:solidFill>
                <a:schemeClr val="tx1">
                  <a:lumMod val="50000"/>
                </a:schemeClr>
              </a:solidFill>
            </a:endParaRPr>
          </a:p>
          <a:p>
            <a:pPr marL="0" indent="0">
              <a:buNone/>
            </a:pPr>
            <a:endParaRPr lang="en-US" sz="2000" dirty="0">
              <a:solidFill>
                <a:schemeClr val="tx1">
                  <a:lumMod val="50000"/>
                </a:schemeClr>
              </a:solidFill>
            </a:endParaRPr>
          </a:p>
          <a:p>
            <a:pPr marL="0" indent="0">
              <a:buNone/>
            </a:pPr>
            <a:r>
              <a:rPr lang="en-US" sz="3200" dirty="0" err="1">
                <a:solidFill>
                  <a:schemeClr val="tx1">
                    <a:lumMod val="50000"/>
                  </a:schemeClr>
                </a:solidFill>
              </a:rPr>
              <a:t>Bewezen</a:t>
            </a:r>
            <a:r>
              <a:rPr lang="en-US" sz="3200" dirty="0">
                <a:solidFill>
                  <a:schemeClr val="tx1">
                    <a:lumMod val="50000"/>
                  </a:schemeClr>
                </a:solidFill>
              </a:rPr>
              <a:t> effect op </a:t>
            </a:r>
            <a:r>
              <a:rPr lang="en-US" sz="3200" dirty="0" err="1">
                <a:solidFill>
                  <a:schemeClr val="tx1">
                    <a:lumMod val="50000"/>
                  </a:schemeClr>
                </a:solidFill>
              </a:rPr>
              <a:t>leerprestaties</a:t>
            </a:r>
            <a:endParaRPr lang="en-US" sz="3200" dirty="0">
              <a:solidFill>
                <a:schemeClr val="tx1">
                  <a:lumMod val="50000"/>
                </a:schemeClr>
              </a:solidFill>
            </a:endParaRPr>
          </a:p>
          <a:p>
            <a:pPr marL="0" indent="0">
              <a:buNone/>
            </a:pPr>
            <a:endParaRPr lang="en-US" sz="2000" dirty="0">
              <a:solidFill>
                <a:schemeClr val="tx1">
                  <a:lumMod val="50000"/>
                </a:schemeClr>
              </a:solidFill>
            </a:endParaRPr>
          </a:p>
          <a:p>
            <a:pPr marL="0" indent="0">
              <a:buNone/>
            </a:pPr>
            <a:r>
              <a:rPr lang="en-US" sz="3200" dirty="0"/>
              <a:t>Lekker(s) Op School</a:t>
            </a:r>
            <a:endParaRPr lang="en-US" sz="2000" dirty="0"/>
          </a:p>
          <a:p>
            <a:pPr marL="0" indent="0">
              <a:buNone/>
            </a:pPr>
            <a:endParaRPr lang="en-US" sz="2000" dirty="0"/>
          </a:p>
        </p:txBody>
      </p:sp>
    </p:spTree>
    <p:extLst>
      <p:ext uri="{BB962C8B-B14F-4D97-AF65-F5344CB8AC3E}">
        <p14:creationId xmlns:p14="http://schemas.microsoft.com/office/powerpoint/2010/main" val="50579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3278A77-B5D6-57A7-C6E6-8079B12F883A}"/>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0FA281F4-A4DB-CEFA-D9C2-072C64C950E2}"/>
              </a:ext>
            </a:extLst>
          </p:cNvPr>
          <p:cNvSpPr>
            <a:spLocks noGrp="1"/>
          </p:cNvSpPr>
          <p:nvPr>
            <p:ph idx="1"/>
          </p:nvPr>
        </p:nvSpPr>
        <p:spPr/>
        <p:txBody>
          <a:bodyPr/>
          <a:lstStyle/>
          <a:p>
            <a:endParaRPr lang="nl-BE"/>
          </a:p>
        </p:txBody>
      </p:sp>
      <p:pic>
        <p:nvPicPr>
          <p:cNvPr id="5" name="Afbeelding 4">
            <a:extLst>
              <a:ext uri="{FF2B5EF4-FFF2-40B4-BE49-F238E27FC236}">
                <a16:creationId xmlns:a16="http://schemas.microsoft.com/office/drawing/2014/main" id="{7EF28DBD-D387-4D61-11D1-D5A2580AE450}"/>
              </a:ext>
            </a:extLst>
          </p:cNvPr>
          <p:cNvPicPr>
            <a:picLocks noChangeAspect="1"/>
          </p:cNvPicPr>
          <p:nvPr/>
        </p:nvPicPr>
        <p:blipFill>
          <a:blip r:embed="rId3"/>
          <a:stretch>
            <a:fillRect/>
          </a:stretch>
        </p:blipFill>
        <p:spPr>
          <a:xfrm>
            <a:off x="772803" y="102870"/>
            <a:ext cx="10628164" cy="6663690"/>
          </a:xfrm>
          <a:prstGeom prst="rect">
            <a:avLst/>
          </a:prstGeom>
        </p:spPr>
      </p:pic>
    </p:spTree>
    <p:extLst>
      <p:ext uri="{BB962C8B-B14F-4D97-AF65-F5344CB8AC3E}">
        <p14:creationId xmlns:p14="http://schemas.microsoft.com/office/powerpoint/2010/main" val="128345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p:txBody>
          <a:bodyPr>
            <a:normAutofit/>
          </a:bodyPr>
          <a:lstStyle/>
          <a:p>
            <a:r>
              <a:rPr lang="nl-BE" sz="2800" dirty="0">
                <a:solidFill>
                  <a:schemeClr val="tx1">
                    <a:lumMod val="75000"/>
                  </a:schemeClr>
                </a:solidFill>
              </a:rPr>
              <a:t>4. Maak komaf met de te hoge schoolfacturen</a:t>
            </a:r>
          </a:p>
        </p:txBody>
      </p:sp>
      <p:sp>
        <p:nvSpPr>
          <p:cNvPr id="3" name="Tijdelijke aanduiding voor inhoud 2">
            <a:extLst>
              <a:ext uri="{FF2B5EF4-FFF2-40B4-BE49-F238E27FC236}">
                <a16:creationId xmlns:a16="http://schemas.microsoft.com/office/drawing/2014/main" id="{177A98B4-C31C-B137-278B-D172520FDA3C}"/>
              </a:ext>
            </a:extLst>
          </p:cNvPr>
          <p:cNvSpPr>
            <a:spLocks noGrp="1"/>
          </p:cNvSpPr>
          <p:nvPr>
            <p:ph idx="1"/>
          </p:nvPr>
        </p:nvSpPr>
        <p:spPr/>
        <p:txBody>
          <a:bodyPr>
            <a:normAutofit fontScale="92500" lnSpcReduction="20000"/>
          </a:bodyPr>
          <a:lstStyle/>
          <a:p>
            <a:pPr marL="0" indent="0">
              <a:buNone/>
            </a:pPr>
            <a:r>
              <a:rPr lang="nl-BE" sz="3900" dirty="0">
                <a:solidFill>
                  <a:schemeClr val="tx1">
                    <a:lumMod val="50000"/>
                  </a:schemeClr>
                </a:solidFill>
              </a:rPr>
              <a:t>Maximumfactuur</a:t>
            </a:r>
          </a:p>
          <a:p>
            <a:pPr marL="0" indent="0">
              <a:buNone/>
            </a:pPr>
            <a:endParaRPr lang="nl-BE" sz="2200" dirty="0">
              <a:solidFill>
                <a:schemeClr val="tx1">
                  <a:lumMod val="50000"/>
                </a:schemeClr>
              </a:solidFill>
            </a:endParaRPr>
          </a:p>
          <a:p>
            <a:pPr marL="0" indent="0">
              <a:buNone/>
            </a:pPr>
            <a:r>
              <a:rPr lang="nl-BE" sz="3900" dirty="0">
                <a:solidFill>
                  <a:schemeClr val="tx1">
                    <a:lumMod val="50000"/>
                  </a:schemeClr>
                </a:solidFill>
              </a:rPr>
              <a:t>Schooltoelages</a:t>
            </a:r>
          </a:p>
          <a:p>
            <a:pPr marL="0" indent="0">
              <a:buNone/>
            </a:pPr>
            <a:endParaRPr lang="nl-BE" sz="2600" dirty="0">
              <a:solidFill>
                <a:schemeClr val="tx1">
                  <a:lumMod val="50000"/>
                </a:schemeClr>
              </a:solidFill>
            </a:endParaRPr>
          </a:p>
          <a:p>
            <a:pPr marL="0" indent="0">
              <a:buNone/>
            </a:pPr>
            <a:r>
              <a:rPr lang="nl-BE" sz="3900" dirty="0">
                <a:solidFill>
                  <a:schemeClr val="tx1">
                    <a:lumMod val="50000"/>
                  </a:schemeClr>
                </a:solidFill>
              </a:rPr>
              <a:t>Openbaar vervoer</a:t>
            </a:r>
          </a:p>
          <a:p>
            <a:pPr marL="0" indent="0">
              <a:buNone/>
            </a:pPr>
            <a:endParaRPr lang="nl-BE" sz="2600" dirty="0">
              <a:solidFill>
                <a:schemeClr val="tx1">
                  <a:lumMod val="50000"/>
                </a:schemeClr>
              </a:solidFill>
            </a:endParaRPr>
          </a:p>
          <a:p>
            <a:pPr marL="0" indent="0">
              <a:buNone/>
            </a:pPr>
            <a:r>
              <a:rPr lang="nl-BE" sz="3900" dirty="0">
                <a:solidFill>
                  <a:schemeClr val="tx1">
                    <a:lumMod val="50000"/>
                  </a:schemeClr>
                </a:solidFill>
              </a:rPr>
              <a:t>Menstruatieproducten</a:t>
            </a:r>
          </a:p>
          <a:p>
            <a:pPr marL="0" indent="0">
              <a:buNone/>
            </a:pPr>
            <a:endParaRPr lang="nl-BE" sz="2600" dirty="0"/>
          </a:p>
          <a:p>
            <a:pPr marL="0" indent="0">
              <a:buNone/>
            </a:pPr>
            <a:r>
              <a:rPr lang="nl-BE" sz="3900" dirty="0"/>
              <a:t>Vijfjaarlijkse monitoring schoolkosten</a:t>
            </a:r>
          </a:p>
        </p:txBody>
      </p:sp>
    </p:spTree>
    <p:extLst>
      <p:ext uri="{BB962C8B-B14F-4D97-AF65-F5344CB8AC3E}">
        <p14:creationId xmlns:p14="http://schemas.microsoft.com/office/powerpoint/2010/main" val="2389307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a:xfrm>
            <a:off x="1008184" y="174032"/>
            <a:ext cx="10175631" cy="1111843"/>
          </a:xfrm>
        </p:spPr>
        <p:txBody>
          <a:bodyPr anchor="ctr">
            <a:normAutofit/>
          </a:bodyPr>
          <a:lstStyle/>
          <a:p>
            <a:r>
              <a:rPr lang="nl-BE" sz="2800" dirty="0">
                <a:solidFill>
                  <a:schemeClr val="tx1">
                    <a:lumMod val="75000"/>
                  </a:schemeClr>
                </a:solidFill>
              </a:rPr>
              <a:t>5. Reorganisatie schooljaar</a:t>
            </a:r>
          </a:p>
        </p:txBody>
      </p:sp>
      <p:sp>
        <p:nvSpPr>
          <p:cNvPr id="16" name="Content Placeholder 7">
            <a:extLst>
              <a:ext uri="{FF2B5EF4-FFF2-40B4-BE49-F238E27FC236}">
                <a16:creationId xmlns:a16="http://schemas.microsoft.com/office/drawing/2014/main" id="{3627276D-E82F-3F5D-5448-2256A49117D0}"/>
              </a:ext>
            </a:extLst>
          </p:cNvPr>
          <p:cNvSpPr>
            <a:spLocks noGrp="1"/>
          </p:cNvSpPr>
          <p:nvPr>
            <p:ph idx="1"/>
          </p:nvPr>
        </p:nvSpPr>
        <p:spPr>
          <a:xfrm>
            <a:off x="1005137" y="1285875"/>
            <a:ext cx="10175630" cy="767904"/>
          </a:xfrm>
        </p:spPr>
        <p:txBody>
          <a:bodyPr anchor="ctr">
            <a:normAutofit/>
          </a:bodyPr>
          <a:lstStyle/>
          <a:p>
            <a:pPr marL="0" indent="0">
              <a:buNone/>
            </a:pPr>
            <a:r>
              <a:rPr lang="en-US" sz="3600" dirty="0"/>
              <a:t>Start </a:t>
            </a:r>
            <a:r>
              <a:rPr lang="en-US" sz="3600" dirty="0" err="1"/>
              <a:t>overleg</a:t>
            </a:r>
            <a:r>
              <a:rPr lang="en-US" sz="3600" dirty="0"/>
              <a:t> met het </a:t>
            </a:r>
            <a:r>
              <a:rPr lang="en-US" sz="3600" dirty="0" err="1"/>
              <a:t>werkveld</a:t>
            </a:r>
            <a:endParaRPr lang="en-US" sz="3600" dirty="0"/>
          </a:p>
        </p:txBody>
      </p:sp>
      <p:pic>
        <p:nvPicPr>
          <p:cNvPr id="4" name="Tijdelijke aanduiding voor inhoud 3" descr="Afbeelding met tekst, diagram, Lettertype, lijn&#10;&#10;Automatisch gegenereerde beschrijving">
            <a:extLst>
              <a:ext uri="{FF2B5EF4-FFF2-40B4-BE49-F238E27FC236}">
                <a16:creationId xmlns:a16="http://schemas.microsoft.com/office/drawing/2014/main" id="{AC793237-C854-6155-AAD7-A09AEB6006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0904" y="2514601"/>
            <a:ext cx="11684096" cy="3680490"/>
          </a:xfrm>
          <a:prstGeom prst="rect">
            <a:avLst/>
          </a:prstGeom>
          <a:noFill/>
        </p:spPr>
      </p:pic>
    </p:spTree>
    <p:extLst>
      <p:ext uri="{BB962C8B-B14F-4D97-AF65-F5344CB8AC3E}">
        <p14:creationId xmlns:p14="http://schemas.microsoft.com/office/powerpoint/2010/main" val="4152464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p:txBody>
          <a:bodyPr>
            <a:normAutofit/>
          </a:bodyPr>
          <a:lstStyle/>
          <a:p>
            <a:r>
              <a:rPr lang="nl-BE" sz="2800" dirty="0">
                <a:solidFill>
                  <a:schemeClr val="tx1">
                    <a:lumMod val="75000"/>
                  </a:schemeClr>
                </a:solidFill>
              </a:rPr>
              <a:t>6. Professionalisering</a:t>
            </a:r>
            <a:endParaRPr lang="nl-BE" sz="2800" dirty="0"/>
          </a:p>
        </p:txBody>
      </p:sp>
      <p:sp>
        <p:nvSpPr>
          <p:cNvPr id="3" name="Tijdelijke aanduiding voor inhoud 2">
            <a:extLst>
              <a:ext uri="{FF2B5EF4-FFF2-40B4-BE49-F238E27FC236}">
                <a16:creationId xmlns:a16="http://schemas.microsoft.com/office/drawing/2014/main" id="{177A98B4-C31C-B137-278B-D172520FDA3C}"/>
              </a:ext>
            </a:extLst>
          </p:cNvPr>
          <p:cNvSpPr>
            <a:spLocks noGrp="1"/>
          </p:cNvSpPr>
          <p:nvPr>
            <p:ph idx="1"/>
          </p:nvPr>
        </p:nvSpPr>
        <p:spPr/>
        <p:txBody>
          <a:bodyPr/>
          <a:lstStyle/>
          <a:p>
            <a:pPr marL="0" indent="0">
              <a:buNone/>
            </a:pPr>
            <a:r>
              <a:rPr lang="nl-BE" dirty="0"/>
              <a:t>We verdienen langdurige ondersteuningstrajecten!</a:t>
            </a:r>
          </a:p>
          <a:p>
            <a:pPr marL="0" indent="0">
              <a:buNone/>
            </a:pPr>
            <a:endParaRPr lang="nl-BE" dirty="0"/>
          </a:p>
          <a:p>
            <a:pPr marL="0" indent="0">
              <a:buNone/>
            </a:pPr>
            <a:r>
              <a:rPr lang="nl-BE" dirty="0">
                <a:solidFill>
                  <a:schemeClr val="tx1">
                    <a:lumMod val="50000"/>
                  </a:schemeClr>
                </a:solidFill>
              </a:rPr>
              <a:t>Lerend netwerk GOK</a:t>
            </a:r>
          </a:p>
          <a:p>
            <a:pPr marL="0" indent="0">
              <a:buNone/>
            </a:pPr>
            <a:r>
              <a:rPr lang="nl-BE" dirty="0"/>
              <a:t>Pedagogische begeleidingsdiensten</a:t>
            </a:r>
          </a:p>
          <a:p>
            <a:pPr marL="0" indent="0">
              <a:buNone/>
            </a:pPr>
            <a:r>
              <a:rPr lang="nl-BE" dirty="0"/>
              <a:t>Permanente </a:t>
            </a:r>
            <a:r>
              <a:rPr lang="nl-BE" dirty="0" err="1"/>
              <a:t>ondersteuningscel</a:t>
            </a:r>
            <a:r>
              <a:rPr lang="nl-BE" dirty="0"/>
              <a:t> CLB GO!</a:t>
            </a:r>
          </a:p>
          <a:p>
            <a:pPr marL="0" indent="0">
              <a:buNone/>
            </a:pPr>
            <a:r>
              <a:rPr lang="nl-BE" dirty="0">
                <a:solidFill>
                  <a:schemeClr val="tx1">
                    <a:lumMod val="50000"/>
                  </a:schemeClr>
                </a:solidFill>
              </a:rPr>
              <a:t>Krijt vzw</a:t>
            </a:r>
          </a:p>
        </p:txBody>
      </p:sp>
    </p:spTree>
    <p:extLst>
      <p:ext uri="{BB962C8B-B14F-4D97-AF65-F5344CB8AC3E}">
        <p14:creationId xmlns:p14="http://schemas.microsoft.com/office/powerpoint/2010/main" val="2218041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Tijdelijke aanduiding voor inhoud 4" descr="Afbeelding met kleding, persoon, overdekt, schoeisel&#10;&#10;Automatisch gegenereerde beschrijving">
            <a:extLst>
              <a:ext uri="{FF2B5EF4-FFF2-40B4-BE49-F238E27FC236}">
                <a16:creationId xmlns:a16="http://schemas.microsoft.com/office/drawing/2014/main" id="{F51DFCB7-3A6C-F3E7-8818-E6DDFDCF13C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5122" r="638"/>
          <a:stretch/>
        </p:blipFill>
        <p:spPr>
          <a:xfrm>
            <a:off x="20" y="1282"/>
            <a:ext cx="12191980" cy="6856718"/>
          </a:xfrm>
          <a:prstGeom prst="rect">
            <a:avLst/>
          </a:prstGeom>
        </p:spPr>
      </p:pic>
    </p:spTree>
    <p:extLst>
      <p:ext uri="{BB962C8B-B14F-4D97-AF65-F5344CB8AC3E}">
        <p14:creationId xmlns:p14="http://schemas.microsoft.com/office/powerpoint/2010/main" val="1193297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5AF3DE-2A8F-A57B-A748-DD0F1A2FBD45}"/>
              </a:ext>
            </a:extLst>
          </p:cNvPr>
          <p:cNvSpPr>
            <a:spLocks noGrp="1"/>
          </p:cNvSpPr>
          <p:nvPr>
            <p:ph type="title"/>
          </p:nvPr>
        </p:nvSpPr>
        <p:spPr/>
        <p:txBody>
          <a:bodyPr>
            <a:normAutofit/>
          </a:bodyPr>
          <a:lstStyle/>
          <a:p>
            <a:r>
              <a:rPr lang="nl-BE" sz="2800" dirty="0">
                <a:solidFill>
                  <a:schemeClr val="tx1">
                    <a:lumMod val="75000"/>
                  </a:schemeClr>
                </a:solidFill>
              </a:rPr>
              <a:t>Een boodschap van onze leerlingen</a:t>
            </a:r>
          </a:p>
        </p:txBody>
      </p:sp>
      <p:sp>
        <p:nvSpPr>
          <p:cNvPr id="3" name="Tijdelijke aanduiding voor inhoud 2">
            <a:extLst>
              <a:ext uri="{FF2B5EF4-FFF2-40B4-BE49-F238E27FC236}">
                <a16:creationId xmlns:a16="http://schemas.microsoft.com/office/drawing/2014/main" id="{1FF8D538-8EAB-1419-BF40-BBAD6CA1F827}"/>
              </a:ext>
            </a:extLst>
          </p:cNvPr>
          <p:cNvSpPr>
            <a:spLocks noGrp="1"/>
          </p:cNvSpPr>
          <p:nvPr>
            <p:ph idx="1"/>
          </p:nvPr>
        </p:nvSpPr>
        <p:spPr/>
        <p:txBody>
          <a:bodyPr>
            <a:normAutofit fontScale="92500"/>
          </a:bodyPr>
          <a:lstStyle/>
          <a:p>
            <a:pPr marL="0" indent="0" fontAlgn="base">
              <a:buNone/>
            </a:pPr>
            <a:r>
              <a:rPr lang="nl-BE" b="1" dirty="0">
                <a:effectLst/>
                <a:latin typeface="Calibri" panose="020F0502020204030204" pitchFamily="34" charset="0"/>
                <a:ea typeface="Times New Roman" panose="02020603050405020304" pitchFamily="18" charset="0"/>
              </a:rPr>
              <a:t>Leerkrachten zijn niet voldoende opgeleid om met </a:t>
            </a:r>
            <a:r>
              <a:rPr lang="nl-BE" b="1" u="sng" dirty="0">
                <a:effectLst/>
                <a:latin typeface="Calibri" panose="020F0502020204030204" pitchFamily="34" charset="0"/>
                <a:ea typeface="Times New Roman" panose="02020603050405020304" pitchFamily="18" charset="0"/>
              </a:rPr>
              <a:t>verschillende culturen </a:t>
            </a:r>
            <a:r>
              <a:rPr lang="nl-BE" b="1" dirty="0">
                <a:effectLst/>
                <a:latin typeface="Calibri" panose="020F0502020204030204" pitchFamily="34" charset="0"/>
                <a:ea typeface="Times New Roman" panose="02020603050405020304" pitchFamily="18" charset="0"/>
              </a:rPr>
              <a:t>om te gaan en aan </a:t>
            </a:r>
            <a:r>
              <a:rPr lang="nl-BE" b="1" u="sng" dirty="0">
                <a:effectLst/>
                <a:latin typeface="Calibri" panose="020F0502020204030204" pitchFamily="34" charset="0"/>
                <a:ea typeface="Times New Roman" panose="02020603050405020304" pitchFamily="18" charset="0"/>
              </a:rPr>
              <a:t>conflictoplossing</a:t>
            </a:r>
            <a:r>
              <a:rPr lang="nl-BE" b="1" dirty="0">
                <a:effectLst/>
                <a:latin typeface="Calibri" panose="020F0502020204030204" pitchFamily="34" charset="0"/>
                <a:ea typeface="Times New Roman" panose="02020603050405020304" pitchFamily="18" charset="0"/>
              </a:rPr>
              <a:t> te doen. De leerlingen van het GO! vragen een curriculumwijziging in de lerarenopleidingen om hen hier </a:t>
            </a:r>
            <a:r>
              <a:rPr lang="nl-BE" b="1" u="sng" dirty="0">
                <a:effectLst/>
                <a:latin typeface="Calibri" panose="020F0502020204030204" pitchFamily="34" charset="0"/>
                <a:ea typeface="Times New Roman" panose="02020603050405020304" pitchFamily="18" charset="0"/>
              </a:rPr>
              <a:t>beter voor op te leiden</a:t>
            </a:r>
            <a:r>
              <a:rPr lang="nl-BE" b="1" dirty="0">
                <a:effectLst/>
                <a:latin typeface="Calibri" panose="020F0502020204030204" pitchFamily="34" charset="0"/>
                <a:ea typeface="Times New Roman" panose="02020603050405020304" pitchFamily="18" charset="0"/>
              </a:rPr>
              <a:t>.</a:t>
            </a:r>
          </a:p>
          <a:p>
            <a:pPr marL="0" indent="0" fontAlgn="base">
              <a:buNone/>
            </a:pPr>
            <a:r>
              <a:rPr lang="nl-BE" b="1" dirty="0">
                <a:effectLst/>
                <a:latin typeface="Times New Roman" panose="02020603050405020304" pitchFamily="18" charset="0"/>
                <a:ea typeface="Times New Roman" panose="02020603050405020304" pitchFamily="18" charset="0"/>
              </a:rPr>
              <a:t> </a:t>
            </a:r>
            <a:endParaRPr lang="nl-BE" dirty="0">
              <a:effectLst/>
              <a:latin typeface="Times New Roman" panose="02020603050405020304" pitchFamily="18" charset="0"/>
              <a:ea typeface="Times New Roman" panose="02020603050405020304" pitchFamily="18" charset="0"/>
            </a:endParaRPr>
          </a:p>
          <a:p>
            <a:pPr marL="0" indent="0" fontAlgn="base">
              <a:buNone/>
            </a:pPr>
            <a:r>
              <a:rPr lang="nl-BE" dirty="0">
                <a:effectLst/>
                <a:latin typeface="Calibri" panose="020F0502020204030204" pitchFamily="34" charset="0"/>
                <a:ea typeface="Times New Roman" panose="02020603050405020304" pitchFamily="18" charset="0"/>
              </a:rPr>
              <a:t>Veel scholen in Vlaanderen hebben een </a:t>
            </a:r>
            <a:r>
              <a:rPr lang="nl-BE" u="sng" dirty="0">
                <a:effectLst/>
                <a:latin typeface="Calibri" panose="020F0502020204030204" pitchFamily="34" charset="0"/>
                <a:ea typeface="Times New Roman" panose="02020603050405020304" pitchFamily="18" charset="0"/>
              </a:rPr>
              <a:t>superdiversiteit</a:t>
            </a:r>
            <a:r>
              <a:rPr lang="nl-BE" dirty="0">
                <a:effectLst/>
                <a:latin typeface="Calibri" panose="020F0502020204030204" pitchFamily="34" charset="0"/>
                <a:ea typeface="Times New Roman" panose="02020603050405020304" pitchFamily="18" charset="0"/>
              </a:rPr>
              <a:t> als het aankomt op de leerlingen, </a:t>
            </a:r>
            <a:r>
              <a:rPr lang="nl-BE" u="sng" dirty="0">
                <a:effectLst/>
                <a:latin typeface="Calibri" panose="020F0502020204030204" pitchFamily="34" charset="0"/>
                <a:ea typeface="Times New Roman" panose="02020603050405020304" pitchFamily="18" charset="0"/>
              </a:rPr>
              <a:t>conflicten</a:t>
            </a:r>
            <a:r>
              <a:rPr lang="nl-BE" dirty="0">
                <a:effectLst/>
                <a:latin typeface="Calibri" panose="020F0502020204030204" pitchFamily="34" charset="0"/>
                <a:ea typeface="Times New Roman" panose="02020603050405020304" pitchFamily="18" charset="0"/>
              </a:rPr>
              <a:t> zijn onvermijdelijk. Leerkrachten moeten beter opgeleid worden om </a:t>
            </a:r>
            <a:r>
              <a:rPr lang="nl-BE" u="sng" dirty="0">
                <a:effectLst/>
                <a:latin typeface="Calibri" panose="020F0502020204030204" pitchFamily="34" charset="0"/>
                <a:ea typeface="Times New Roman" panose="02020603050405020304" pitchFamily="18" charset="0"/>
              </a:rPr>
              <a:t>met deze conflicten aan de slag </a:t>
            </a:r>
            <a:r>
              <a:rPr lang="nl-BE" dirty="0">
                <a:effectLst/>
                <a:latin typeface="Calibri" panose="020F0502020204030204" pitchFamily="34" charset="0"/>
                <a:ea typeface="Times New Roman" panose="02020603050405020304" pitchFamily="18" charset="0"/>
              </a:rPr>
              <a:t>te </a:t>
            </a:r>
            <a:r>
              <a:rPr lang="nl-BE" u="sng" dirty="0">
                <a:effectLst/>
                <a:latin typeface="Calibri" panose="020F0502020204030204" pitchFamily="34" charset="0"/>
                <a:ea typeface="Times New Roman" panose="02020603050405020304" pitchFamily="18" charset="0"/>
              </a:rPr>
              <a:t>gaan</a:t>
            </a:r>
            <a:r>
              <a:rPr lang="nl-BE" dirty="0">
                <a:effectLst/>
                <a:latin typeface="Calibri" panose="020F0502020204030204" pitchFamily="34" charset="0"/>
                <a:ea typeface="Times New Roman" panose="02020603050405020304" pitchFamily="18" charset="0"/>
              </a:rPr>
              <a:t>. Verder moeten ze </a:t>
            </a:r>
            <a:r>
              <a:rPr lang="nl-BE" u="sng" dirty="0">
                <a:effectLst/>
                <a:latin typeface="Calibri" panose="020F0502020204030204" pitchFamily="34" charset="0"/>
                <a:ea typeface="Times New Roman" panose="02020603050405020304" pitchFamily="18" charset="0"/>
              </a:rPr>
              <a:t>microagressie</a:t>
            </a:r>
            <a:r>
              <a:rPr lang="nl-BE" dirty="0">
                <a:effectLst/>
                <a:latin typeface="Calibri" panose="020F0502020204030204" pitchFamily="34" charset="0"/>
                <a:ea typeface="Times New Roman" panose="02020603050405020304" pitchFamily="18" charset="0"/>
              </a:rPr>
              <a:t> leren herkennen en dit tegen leren gaan. Leerlingen spiegelen zich aan de leerkrachten, daarom vragen de leerlingen van het GO! dat er ook meer aandacht gaat naar het werven van een </a:t>
            </a:r>
            <a:r>
              <a:rPr lang="nl-BE" u="sng" dirty="0">
                <a:effectLst/>
                <a:latin typeface="Calibri" panose="020F0502020204030204" pitchFamily="34" charset="0"/>
                <a:ea typeface="Times New Roman" panose="02020603050405020304" pitchFamily="18" charset="0"/>
              </a:rPr>
              <a:t>divers lerarenkorps</a:t>
            </a:r>
            <a:r>
              <a:rPr lang="nl-BE" dirty="0">
                <a:effectLst/>
                <a:latin typeface="Calibri" panose="020F0502020204030204" pitchFamily="34" charset="0"/>
                <a:ea typeface="Times New Roman" panose="02020603050405020304" pitchFamily="18" charset="0"/>
              </a:rPr>
              <a:t>. </a:t>
            </a:r>
            <a:endParaRPr lang="nl-BE" dirty="0">
              <a:effectLst/>
              <a:latin typeface="Times New Roman" panose="02020603050405020304" pitchFamily="18" charset="0"/>
              <a:ea typeface="Times New Roman" panose="02020603050405020304" pitchFamily="18" charset="0"/>
            </a:endParaRPr>
          </a:p>
          <a:p>
            <a:endParaRPr lang="nl-BE" dirty="0"/>
          </a:p>
        </p:txBody>
      </p:sp>
    </p:spTree>
    <p:extLst>
      <p:ext uri="{BB962C8B-B14F-4D97-AF65-F5344CB8AC3E}">
        <p14:creationId xmlns:p14="http://schemas.microsoft.com/office/powerpoint/2010/main" val="4145441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p:txBody>
          <a:bodyPr>
            <a:normAutofit/>
          </a:bodyPr>
          <a:lstStyle/>
          <a:p>
            <a:r>
              <a:rPr lang="nl-BE" sz="2800" dirty="0">
                <a:solidFill>
                  <a:schemeClr val="tx1">
                    <a:lumMod val="75000"/>
                  </a:schemeClr>
                </a:solidFill>
              </a:rPr>
              <a:t>7. Lokale besturen en flankerend onderwijsbeleid</a:t>
            </a:r>
            <a:endParaRPr lang="nl-BE" sz="2800" dirty="0"/>
          </a:p>
        </p:txBody>
      </p:sp>
      <p:sp>
        <p:nvSpPr>
          <p:cNvPr id="3" name="Tijdelijke aanduiding voor inhoud 2">
            <a:extLst>
              <a:ext uri="{FF2B5EF4-FFF2-40B4-BE49-F238E27FC236}">
                <a16:creationId xmlns:a16="http://schemas.microsoft.com/office/drawing/2014/main" id="{177A98B4-C31C-B137-278B-D172520FDA3C}"/>
              </a:ext>
            </a:extLst>
          </p:cNvPr>
          <p:cNvSpPr>
            <a:spLocks noGrp="1"/>
          </p:cNvSpPr>
          <p:nvPr>
            <p:ph idx="1"/>
          </p:nvPr>
        </p:nvSpPr>
        <p:spPr/>
        <p:txBody>
          <a:bodyPr>
            <a:normAutofit/>
          </a:bodyPr>
          <a:lstStyle/>
          <a:p>
            <a:pPr marL="0" indent="0">
              <a:buNone/>
            </a:pPr>
            <a:r>
              <a:rPr lang="nl-BE" sz="3200" dirty="0">
                <a:solidFill>
                  <a:schemeClr val="tx1">
                    <a:lumMod val="50000"/>
                  </a:schemeClr>
                </a:solidFill>
              </a:rPr>
              <a:t>Lokale besturen in trekkersrol</a:t>
            </a:r>
          </a:p>
          <a:p>
            <a:pPr marL="0" indent="0">
              <a:buNone/>
            </a:pPr>
            <a:endParaRPr lang="nl-BE" sz="3200" dirty="0"/>
          </a:p>
          <a:p>
            <a:pPr marL="0" indent="0">
              <a:buNone/>
            </a:pPr>
            <a:r>
              <a:rPr lang="nl-BE" sz="3200" dirty="0">
                <a:solidFill>
                  <a:schemeClr val="tx1">
                    <a:lumMod val="50000"/>
                  </a:schemeClr>
                </a:solidFill>
              </a:rPr>
              <a:t>Brugfiguren</a:t>
            </a:r>
          </a:p>
          <a:p>
            <a:pPr marL="0" indent="0">
              <a:buNone/>
            </a:pPr>
            <a:endParaRPr lang="nl-BE" sz="3200" dirty="0"/>
          </a:p>
          <a:p>
            <a:pPr marL="0" indent="0">
              <a:buNone/>
            </a:pPr>
            <a:r>
              <a:rPr lang="nl-BE" sz="3200" dirty="0"/>
              <a:t>Schoolmaaltijden</a:t>
            </a:r>
          </a:p>
        </p:txBody>
      </p:sp>
    </p:spTree>
    <p:extLst>
      <p:ext uri="{BB962C8B-B14F-4D97-AF65-F5344CB8AC3E}">
        <p14:creationId xmlns:p14="http://schemas.microsoft.com/office/powerpoint/2010/main" val="210480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0ED7BC-7DF6-F23D-B207-EBD75F19345F}"/>
              </a:ext>
            </a:extLst>
          </p:cNvPr>
          <p:cNvSpPr>
            <a:spLocks noGrp="1"/>
          </p:cNvSpPr>
          <p:nvPr>
            <p:ph type="title"/>
          </p:nvPr>
        </p:nvSpPr>
        <p:spPr/>
        <p:txBody>
          <a:bodyPr>
            <a:normAutofit/>
          </a:bodyPr>
          <a:lstStyle/>
          <a:p>
            <a:r>
              <a:rPr lang="nl-BE" sz="2800" dirty="0">
                <a:solidFill>
                  <a:schemeClr val="tx1">
                    <a:lumMod val="75000"/>
                  </a:schemeClr>
                </a:solidFill>
              </a:rPr>
              <a:t>8. Kinderarmoede bestrijden</a:t>
            </a:r>
            <a:endParaRPr lang="nl-BE" sz="2800" dirty="0"/>
          </a:p>
        </p:txBody>
      </p:sp>
      <p:sp>
        <p:nvSpPr>
          <p:cNvPr id="3" name="Tijdelijke aanduiding voor inhoud 2">
            <a:extLst>
              <a:ext uri="{FF2B5EF4-FFF2-40B4-BE49-F238E27FC236}">
                <a16:creationId xmlns:a16="http://schemas.microsoft.com/office/drawing/2014/main" id="{177A98B4-C31C-B137-278B-D172520FDA3C}"/>
              </a:ext>
            </a:extLst>
          </p:cNvPr>
          <p:cNvSpPr>
            <a:spLocks noGrp="1"/>
          </p:cNvSpPr>
          <p:nvPr>
            <p:ph idx="1"/>
          </p:nvPr>
        </p:nvSpPr>
        <p:spPr/>
        <p:txBody>
          <a:bodyPr>
            <a:normAutofit/>
          </a:bodyPr>
          <a:lstStyle/>
          <a:p>
            <a:pPr marL="0" indent="0">
              <a:buNone/>
            </a:pPr>
            <a:r>
              <a:rPr lang="nl-BE" sz="4000" dirty="0">
                <a:solidFill>
                  <a:schemeClr val="tx1">
                    <a:lumMod val="50000"/>
                  </a:schemeClr>
                </a:solidFill>
              </a:rPr>
              <a:t>Europese </a:t>
            </a:r>
            <a:r>
              <a:rPr lang="nl-BE" sz="4000" dirty="0" err="1">
                <a:solidFill>
                  <a:schemeClr val="tx1">
                    <a:lumMod val="50000"/>
                  </a:schemeClr>
                </a:solidFill>
              </a:rPr>
              <a:t>Kindgarantie</a:t>
            </a:r>
            <a:endParaRPr lang="nl-BE" sz="4000" dirty="0">
              <a:solidFill>
                <a:schemeClr val="tx1">
                  <a:lumMod val="50000"/>
                </a:schemeClr>
              </a:solidFill>
            </a:endParaRPr>
          </a:p>
          <a:p>
            <a:pPr marL="0" indent="0">
              <a:buNone/>
            </a:pPr>
            <a:endParaRPr lang="nl-BE" sz="4000" dirty="0"/>
          </a:p>
          <a:p>
            <a:pPr marL="0" indent="0">
              <a:buNone/>
            </a:pPr>
            <a:r>
              <a:rPr lang="nl-BE" sz="4000" dirty="0">
                <a:solidFill>
                  <a:schemeClr val="tx1">
                    <a:lumMod val="50000"/>
                  </a:schemeClr>
                </a:solidFill>
              </a:rPr>
              <a:t>Woonsituatie</a:t>
            </a:r>
          </a:p>
          <a:p>
            <a:pPr marL="0" indent="0">
              <a:buNone/>
            </a:pPr>
            <a:endParaRPr lang="nl-BE" sz="4000" dirty="0">
              <a:solidFill>
                <a:schemeClr val="tx1">
                  <a:lumMod val="50000"/>
                </a:schemeClr>
              </a:solidFill>
            </a:endParaRPr>
          </a:p>
          <a:p>
            <a:pPr marL="0" indent="0">
              <a:buNone/>
            </a:pPr>
            <a:r>
              <a:rPr lang="nl-BE" sz="4000" dirty="0"/>
              <a:t>Vervangingsinkomen</a:t>
            </a:r>
          </a:p>
        </p:txBody>
      </p:sp>
    </p:spTree>
    <p:extLst>
      <p:ext uri="{BB962C8B-B14F-4D97-AF65-F5344CB8AC3E}">
        <p14:creationId xmlns:p14="http://schemas.microsoft.com/office/powerpoint/2010/main" val="3791556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ijdelijke aanduiding voor inhoud 2">
            <a:extLst>
              <a:ext uri="{FF2B5EF4-FFF2-40B4-BE49-F238E27FC236}">
                <a16:creationId xmlns:a16="http://schemas.microsoft.com/office/drawing/2014/main" id="{ECB82A24-57D2-9269-1745-044C744C3B12}"/>
              </a:ext>
            </a:extLst>
          </p:cNvPr>
          <p:cNvGraphicFramePr>
            <a:graphicFrameLocks noGrp="1"/>
          </p:cNvGraphicFramePr>
          <p:nvPr>
            <p:ph idx="1"/>
            <p:extLst>
              <p:ext uri="{D42A27DB-BD31-4B8C-83A1-F6EECF244321}">
                <p14:modId xmlns:p14="http://schemas.microsoft.com/office/powerpoint/2010/main" val="2801540293"/>
              </p:ext>
            </p:extLst>
          </p:nvPr>
        </p:nvGraphicFramePr>
        <p:xfrm>
          <a:off x="838200" y="640080"/>
          <a:ext cx="10515600" cy="5536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1136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Meisje met de droom om astronaut te worden">
            <a:extLst>
              <a:ext uri="{FF2B5EF4-FFF2-40B4-BE49-F238E27FC236}">
                <a16:creationId xmlns:a16="http://schemas.microsoft.com/office/drawing/2014/main" id="{57FF47CF-3988-9D10-467A-8350750C7E93}"/>
              </a:ext>
            </a:extLst>
          </p:cNvPr>
          <p:cNvPicPr>
            <a:picLocks noChangeAspect="1"/>
          </p:cNvPicPr>
          <p:nvPr/>
        </p:nvPicPr>
        <p:blipFill rotWithShape="1">
          <a:blip r:embed="rId3">
            <a:extLst>
              <a:ext uri="{28A0092B-C50C-407E-A947-70E740481C1C}">
                <a14:useLocalDpi xmlns:a14="http://schemas.microsoft.com/office/drawing/2010/main" val="0"/>
              </a:ext>
            </a:extLst>
          </a:blip>
          <a:srcRect t="28079" r="9089" b="-2"/>
          <a:stretch/>
        </p:blipFill>
        <p:spPr>
          <a:xfrm>
            <a:off x="6932214" y="2696784"/>
            <a:ext cx="5259785" cy="4161216"/>
          </a:xfrm>
          <a:prstGeom prst="rect">
            <a:avLst/>
          </a:prstGeom>
        </p:spPr>
      </p:pic>
      <p:sp>
        <p:nvSpPr>
          <p:cNvPr id="3" name="Ondertitel 2">
            <a:extLst>
              <a:ext uri="{FF2B5EF4-FFF2-40B4-BE49-F238E27FC236}">
                <a16:creationId xmlns:a16="http://schemas.microsoft.com/office/drawing/2014/main" id="{2A06E45B-FCDB-AA83-87CF-7B6018986C96}"/>
              </a:ext>
            </a:extLst>
          </p:cNvPr>
          <p:cNvSpPr>
            <a:spLocks noGrp="1"/>
          </p:cNvSpPr>
          <p:nvPr>
            <p:ph type="subTitle" idx="1"/>
          </p:nvPr>
        </p:nvSpPr>
        <p:spPr>
          <a:xfrm>
            <a:off x="481029" y="1725234"/>
            <a:ext cx="4729146" cy="4161216"/>
          </a:xfrm>
        </p:spPr>
        <p:txBody>
          <a:bodyPr>
            <a:normAutofit/>
          </a:bodyPr>
          <a:lstStyle/>
          <a:p>
            <a:pPr algn="l"/>
            <a:r>
              <a:rPr lang="nl-BE" dirty="0"/>
              <a:t>Dankjewel!</a:t>
            </a:r>
          </a:p>
          <a:p>
            <a:pPr algn="l"/>
            <a:endParaRPr lang="nl-BE" sz="3200" dirty="0"/>
          </a:p>
          <a:p>
            <a:pPr algn="l"/>
            <a:r>
              <a:rPr lang="nl-BE" dirty="0">
                <a:hlinkClick r:id="rId4">
                  <a:extLst>
                    <a:ext uri="{A12FA001-AC4F-418D-AE19-62706E023703}">
                      <ahyp:hlinkClr xmlns:ahyp="http://schemas.microsoft.com/office/drawing/2018/hyperlinkcolor" val="tx"/>
                    </a:ext>
                  </a:extLst>
                </a:hlinkClick>
              </a:rPr>
              <a:t>Elisabeth.de.vleesschauwer@g-o.be</a:t>
            </a:r>
            <a:endParaRPr lang="nl-BE" dirty="0"/>
          </a:p>
          <a:p>
            <a:pPr algn="l"/>
            <a:endParaRPr lang="nl-BE" sz="2000" dirty="0"/>
          </a:p>
          <a:p>
            <a:pPr algn="l"/>
            <a:r>
              <a:rPr lang="fr-FR" dirty="0"/>
              <a:t>0492 38 05 23</a:t>
            </a:r>
            <a:endParaRPr lang="nl-BE" sz="2000" dirty="0"/>
          </a:p>
        </p:txBody>
      </p:sp>
      <p:pic>
        <p:nvPicPr>
          <p:cNvPr id="9" name="Afbeelding 8">
            <a:extLst>
              <a:ext uri="{FF2B5EF4-FFF2-40B4-BE49-F238E27FC236}">
                <a16:creationId xmlns:a16="http://schemas.microsoft.com/office/drawing/2014/main" id="{E09BAAD8-85A4-57FA-FE54-B7A8D590FD25}"/>
              </a:ext>
            </a:extLst>
          </p:cNvPr>
          <p:cNvPicPr>
            <a:picLocks noChangeAspect="1"/>
          </p:cNvPicPr>
          <p:nvPr/>
        </p:nvPicPr>
        <p:blipFill>
          <a:blip r:embed="rId5"/>
          <a:stretch>
            <a:fillRect/>
          </a:stretch>
        </p:blipFill>
        <p:spPr>
          <a:xfrm>
            <a:off x="246888" y="4447222"/>
            <a:ext cx="6553200" cy="2238375"/>
          </a:xfrm>
          <a:prstGeom prst="rect">
            <a:avLst/>
          </a:prstGeom>
        </p:spPr>
      </p:pic>
    </p:spTree>
    <p:extLst>
      <p:ext uri="{BB962C8B-B14F-4D97-AF65-F5344CB8AC3E}">
        <p14:creationId xmlns:p14="http://schemas.microsoft.com/office/powerpoint/2010/main" val="3459865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2EEC5E-33DF-5E53-72E5-E478C843146D}"/>
              </a:ext>
            </a:extLst>
          </p:cNvPr>
          <p:cNvSpPr>
            <a:spLocks noGrp="1"/>
          </p:cNvSpPr>
          <p:nvPr>
            <p:ph idx="1"/>
          </p:nvPr>
        </p:nvSpPr>
        <p:spPr/>
        <p:txBody>
          <a:bodyPr/>
          <a:lstStyle/>
          <a:p>
            <a:pPr marL="0" indent="0">
              <a:buNone/>
            </a:pPr>
            <a:r>
              <a:rPr lang="nl-BE" dirty="0">
                <a:hlinkClick r:id="rId2">
                  <a:extLst>
                    <a:ext uri="{A12FA001-AC4F-418D-AE19-62706E023703}">
                      <ahyp:hlinkClr xmlns:ahyp="http://schemas.microsoft.com/office/drawing/2018/hyperlinkcolor" val="tx"/>
                    </a:ext>
                  </a:extLst>
                </a:hlinkClick>
              </a:rPr>
              <a:t>https://padlet.com/edevlees/beleidsaanbevelingen-gelijke-onderwijskansen-66s6w4f4y6brikvb</a:t>
            </a:r>
            <a:r>
              <a:rPr lang="nl-BE" dirty="0"/>
              <a:t> </a:t>
            </a:r>
          </a:p>
        </p:txBody>
      </p:sp>
    </p:spTree>
    <p:extLst>
      <p:ext uri="{BB962C8B-B14F-4D97-AF65-F5344CB8AC3E}">
        <p14:creationId xmlns:p14="http://schemas.microsoft.com/office/powerpoint/2010/main" val="166417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90</Value>
      <Value>1</Value>
      <Value>14</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GOPRO-1830562155-18261</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https://gemeenschapsonderwijs.sharepoint.com/sites/prodoc/_layouts/15/DocIdRedir.aspx?ID=GOPRO-1830562155-18261</Url>
      <Description>GOPRO-1830562155-18261</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C3E5456-CF44-42E2-93AC-BC4FF5AB6D0B}">
  <ds:schemaRefs>
    <ds:schemaRef ds:uri="http://schemas.microsoft.com/office/2006/metadata/properties"/>
    <ds:schemaRef ds:uri="http://schemas.microsoft.com/office/infopath/2007/PartnerControls"/>
    <ds:schemaRef ds:uri="9b376cc6-f98e-417c-b8ac-7bcab5e3e212"/>
    <ds:schemaRef ds:uri="bfc27de0-c4a3-4868-aa20-fe3fb586f447"/>
    <ds:schemaRef ds:uri="68ae350d-59fa-45a2-a2f7-7bb9f21f6a8e"/>
  </ds:schemaRefs>
</ds:datastoreItem>
</file>

<file path=customXml/itemProps2.xml><?xml version="1.0" encoding="utf-8"?>
<ds:datastoreItem xmlns:ds="http://schemas.openxmlformats.org/officeDocument/2006/customXml" ds:itemID="{73B9F210-DFD2-4098-8C96-2D608534605A}"/>
</file>

<file path=customXml/itemProps3.xml><?xml version="1.0" encoding="utf-8"?>
<ds:datastoreItem xmlns:ds="http://schemas.openxmlformats.org/officeDocument/2006/customXml" ds:itemID="{748E12EC-2195-4A2D-B9EE-2A0F6C347322}">
  <ds:schemaRefs>
    <ds:schemaRef ds:uri="http://schemas.microsoft.com/sharepoint/v3/contenttype/forms"/>
  </ds:schemaRefs>
</ds:datastoreItem>
</file>

<file path=customXml/itemProps4.xml><?xml version="1.0" encoding="utf-8"?>
<ds:datastoreItem xmlns:ds="http://schemas.openxmlformats.org/officeDocument/2006/customXml" ds:itemID="{8AC378F8-3FD3-482B-83B5-0753C55CD768}"/>
</file>

<file path=docProps/app.xml><?xml version="1.0" encoding="utf-8"?>
<Properties xmlns="http://schemas.openxmlformats.org/officeDocument/2006/extended-properties" xmlns:vt="http://schemas.openxmlformats.org/officeDocument/2006/docPropsVTypes">
  <Template/>
  <TotalTime>0</TotalTime>
  <Words>2164</Words>
  <Application>Microsoft Office PowerPoint</Application>
  <PresentationFormat>Breedbeeld</PresentationFormat>
  <Paragraphs>203</Paragraphs>
  <Slides>22</Slides>
  <Notes>14</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22</vt:i4>
      </vt:variant>
    </vt:vector>
  </HeadingPairs>
  <TitlesOfParts>
    <vt:vector size="29" baseType="lpstr">
      <vt:lpstr>Arial</vt:lpstr>
      <vt:lpstr>Calibri</vt:lpstr>
      <vt:lpstr>Calibri Light</vt:lpstr>
      <vt:lpstr>Roboto</vt:lpstr>
      <vt:lpstr>Times New Roman</vt:lpstr>
      <vt:lpstr>Trebuchet MS</vt:lpstr>
      <vt:lpstr>Kantoorthema</vt:lpstr>
      <vt:lpstr>PowerPoint-presentatie</vt:lpstr>
      <vt:lpstr>PowerPoint-presentatie</vt:lpstr>
      <vt:lpstr>PowerPoint-presentatie</vt:lpstr>
      <vt:lpstr>Beleidsvoorstellen</vt:lpstr>
      <vt:lpstr>Beleidsvoorstellen</vt:lpstr>
      <vt:lpstr>1. Financiering gebaseerd op leerlingenkenmerken</vt:lpstr>
      <vt:lpstr>PowerPoint-presentatie</vt:lpstr>
      <vt:lpstr>+ CLB en internaten</vt:lpstr>
      <vt:lpstr>Hoe trekken we  de boom recht?</vt:lpstr>
      <vt:lpstr>2. Stimuleer sociale mix</vt:lpstr>
      <vt:lpstr>3. Kosteloze &amp; gezonde maaltijden</vt:lpstr>
      <vt:lpstr>PowerPoint-presentatie</vt:lpstr>
      <vt:lpstr>4. Maak komaf met de te hoge schoolfacturen</vt:lpstr>
      <vt:lpstr>5. Reorganisatie schooljaar</vt:lpstr>
      <vt:lpstr>6. Professionalisering</vt:lpstr>
      <vt:lpstr>PowerPoint-presentatie</vt:lpstr>
      <vt:lpstr>Een boodschap van onze leerlingen</vt:lpstr>
      <vt:lpstr>7. Lokale besturen en flankerend onderwijsbeleid</vt:lpstr>
      <vt:lpstr>8. Kinderarmoede bestrijden</vt:lpstr>
      <vt:lpstr>PowerPoint-presentatie</vt:lpstr>
      <vt:lpstr>PowerPoint-presentatie</vt:lpstr>
      <vt:lpstr>PowerPoint-presentatie</vt:lpstr>
    </vt:vector>
  </TitlesOfParts>
  <Company>Gemeenschaps Onderwijs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Presentatie lerend netwerk GOK politiek technische fiche</dc:title>
  <dc:creator>Elisabeth De Vleesschauwer</dc:creator>
  <cp:lastModifiedBy>Katrien Lehouck</cp:lastModifiedBy>
  <cp:revision>3</cp:revision>
  <dcterms:created xsi:type="dcterms:W3CDTF">2024-03-19T14:09:16Z</dcterms:created>
  <dcterms:modified xsi:type="dcterms:W3CDTF">2024-04-10T08:53:34Z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ProPublicatiestatus">
    <vt:lpwstr>1;#Online|5d773375-47c0-4896-afa8-6eac5ed3e165</vt:lpwstr>
  </property>
  <property fmtid="{D5CDD505-2E9C-101B-9397-08002B2CF9AE}" pid="4" name="_dlc_DocIdItemGuid">
    <vt:lpwstr>9b2fabab-12f8-43a1-a08a-419632fe53ff</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90;#Beleid en standpunten|8e147e35-9423-4b48-9f14-15e8c830d659</vt:lpwstr>
  </property>
  <property fmtid="{D5CDD505-2E9C-101B-9397-08002B2CF9AE}" pid="9" name="GOProSchooljaar">
    <vt:lpwstr/>
  </property>
  <property fmtid="{D5CDD505-2E9C-101B-9397-08002B2CF9AE}" pid="10" name="GOProJaar">
    <vt:lpwstr/>
  </property>
</Properties>
</file>