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73" r:id="rId5"/>
    <p:sldMasterId id="2147483687" r:id="rId6"/>
    <p:sldMasterId id="2147483701" r:id="rId7"/>
  </p:sldMasterIdLst>
  <p:notesMasterIdLst>
    <p:notesMasterId r:id="rId53"/>
  </p:notesMasterIdLst>
  <p:sldIdLst>
    <p:sldId id="364" r:id="rId8"/>
    <p:sldId id="439" r:id="rId9"/>
    <p:sldId id="395" r:id="rId10"/>
    <p:sldId id="485" r:id="rId11"/>
    <p:sldId id="486" r:id="rId12"/>
    <p:sldId id="339" r:id="rId13"/>
    <p:sldId id="325" r:id="rId14"/>
    <p:sldId id="326" r:id="rId15"/>
    <p:sldId id="327" r:id="rId16"/>
    <p:sldId id="328" r:id="rId17"/>
    <p:sldId id="285" r:id="rId18"/>
    <p:sldId id="324" r:id="rId19"/>
    <p:sldId id="286" r:id="rId20"/>
    <p:sldId id="287" r:id="rId21"/>
    <p:sldId id="289" r:id="rId22"/>
    <p:sldId id="291" r:id="rId23"/>
    <p:sldId id="292" r:id="rId24"/>
    <p:sldId id="295" r:id="rId25"/>
    <p:sldId id="294" r:id="rId26"/>
    <p:sldId id="296" r:id="rId27"/>
    <p:sldId id="293" r:id="rId28"/>
    <p:sldId id="298" r:id="rId29"/>
    <p:sldId id="297" r:id="rId30"/>
    <p:sldId id="306" r:id="rId31"/>
    <p:sldId id="311" r:id="rId32"/>
    <p:sldId id="309" r:id="rId33"/>
    <p:sldId id="314" r:id="rId34"/>
    <p:sldId id="323" r:id="rId35"/>
    <p:sldId id="487" r:id="rId36"/>
    <p:sldId id="275" r:id="rId37"/>
    <p:sldId id="257" r:id="rId38"/>
    <p:sldId id="266" r:id="rId39"/>
    <p:sldId id="278" r:id="rId40"/>
    <p:sldId id="258" r:id="rId41"/>
    <p:sldId id="268" r:id="rId42"/>
    <p:sldId id="279" r:id="rId43"/>
    <p:sldId id="269" r:id="rId44"/>
    <p:sldId id="274" r:id="rId45"/>
    <p:sldId id="277" r:id="rId46"/>
    <p:sldId id="270" r:id="rId47"/>
    <p:sldId id="271" r:id="rId48"/>
    <p:sldId id="272" r:id="rId49"/>
    <p:sldId id="442" r:id="rId50"/>
    <p:sldId id="488" r:id="rId51"/>
    <p:sldId id="435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04B"/>
    <a:srgbClr val="A7BA19"/>
    <a:srgbClr val="AAAAAA"/>
    <a:srgbClr val="A9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018FA1-C4D8-4339-B170-33BA8B9C48FC}" v="18" dt="2024-03-27T10:12:14.8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589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notesMaster" Target="notesMasters/notesMaster1.xml"/><Relationship Id="rId58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theme" Target="theme/theme1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customXml" Target="../customXml/item4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tableStyles" Target="tableStyles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21A31-E5A8-412B-9A67-1D51D4A50883}" type="datetimeFigureOut">
              <a:rPr lang="nl-BE" smtClean="0"/>
              <a:t>10/04/2024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DEFE9-6EF6-4C65-AB0F-4A13CCABD5C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8681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DEFE9-6EF6-4C65-AB0F-4A13CCABD5C2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6015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Geen inkomen uit arbeid = uitkeringsgerechtigd of inactief = moeilijkheden bij de toegang tot huisvesting en basisgoederen en -diensten.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57014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/>
              <a:t>Wel algemeen </a:t>
            </a:r>
            <a:r>
              <a:rPr lang="nl-BE" err="1"/>
              <a:t>dalingtrend</a:t>
            </a:r>
            <a:r>
              <a:rPr lang="nl-BE"/>
              <a:t> van </a:t>
            </a:r>
            <a:r>
              <a:rPr lang="nl-BE" err="1"/>
              <a:t>werkloodheidsgraad</a:t>
            </a: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3069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21492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11303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75271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36818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22108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07100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406477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48603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74661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8172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94163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735608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052764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964287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Mediaan inkomen geeft een beeld van de koopkracht van de bevolking </a:t>
            </a:r>
          </a:p>
          <a:p>
            <a:pPr marL="457200" rtl="0">
              <a:spcBef>
                <a:spcPts val="0"/>
              </a:spcBef>
              <a:spcAft>
                <a:spcPts val="800"/>
              </a:spcAft>
            </a:pPr>
            <a:r>
              <a:rPr lang="nl-BE" sz="1800" b="0" i="0" u="none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En haar al dan niet gemakkelijke toegang tot goederen en diensten zoals huisvesting, cultuur, voeding ...</a:t>
            </a:r>
            <a:endParaRPr lang="nl-BE" b="0" u="none">
              <a:effectLst/>
            </a:endParaRPr>
          </a:p>
          <a:p>
            <a:br>
              <a:rPr lang="nl-BE"/>
            </a:br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9BCF-4D27-47E4-8447-55500D0DB477}" type="slidenum">
              <a:rPr lang="nl-BE" smtClean="0"/>
              <a:t>29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64754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87366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2723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479" userDrawn="1">
          <p15:clr>
            <a:srgbClr val="FBAE40"/>
          </p15:clr>
        </p15:guide>
        <p15:guide id="3" pos="7559" userDrawn="1">
          <p15:clr>
            <a:srgbClr val="FBAE40"/>
          </p15:clr>
        </p15:guide>
        <p15:guide id="4" orient="horz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3954C68-B280-FC43-A939-FF5F087B5C9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04544" y="929041"/>
            <a:ext cx="7438816" cy="91499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5237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5F2C44B-2A8E-D742-BADB-FD9D0BCF34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47551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248AB38-ECF0-3244-8D1B-CA836B58F3C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63473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3B1A2FF-5860-A04E-A4E8-C5C1F553C4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00480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88DDB4-53F7-604D-9DB6-8273F3A9AA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25036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906F5E4-9A9C-B848-8B06-D9C0E042DEF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703321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33670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D24E124-B613-FD42-9CA9-A4ECA21FA1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8948" y="3242238"/>
            <a:ext cx="7975688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solidFill>
                <a:srgbClr val="C4004B"/>
              </a:solidFill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38A7E3E-F3A2-9A4C-9C9D-14EED8EB2D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</p:spTree>
    <p:extLst>
      <p:ext uri="{BB962C8B-B14F-4D97-AF65-F5344CB8AC3E}">
        <p14:creationId xmlns:p14="http://schemas.microsoft.com/office/powerpoint/2010/main" val="3533974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3C9769D-E767-6346-9B68-D09C00C6B3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2224" y="554794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1E1826B-F6E6-4743-9342-FC7A89259C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646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45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6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rgbClr val="C400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0478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42977" y="0"/>
            <a:ext cx="11549023" cy="5553563"/>
          </a:xfrm>
          <a:prstGeom prst="rect">
            <a:avLst/>
          </a:prstGeom>
          <a:solidFill>
            <a:srgbClr val="1E6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66" noProof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907842" y="2282428"/>
            <a:ext cx="10676456" cy="3119285"/>
          </a:xfrm>
        </p:spPr>
        <p:txBody>
          <a:bodyPr anchor="b">
            <a:noAutofit/>
          </a:bodyPr>
          <a:lstStyle>
            <a:lvl1pPr algn="l">
              <a:lnSpc>
                <a:spcPts val="7734"/>
              </a:lnSpc>
              <a:defRPr sz="7031" u="sng" baseline="0">
                <a:solidFill>
                  <a:schemeClr val="bg1"/>
                </a:solidFill>
                <a:uFill>
                  <a:solidFill>
                    <a:schemeClr val="bg1"/>
                  </a:solidFill>
                </a:uFill>
              </a:defRPr>
            </a:lvl1pPr>
          </a:lstStyle>
          <a:p>
            <a:r>
              <a:rPr lang="nl-BE" noProof="0"/>
              <a:t>klik om een hoofdstuktitel te maken.</a:t>
            </a:r>
          </a:p>
        </p:txBody>
      </p:sp>
      <p:sp>
        <p:nvSpPr>
          <p:cNvPr id="8" name="Titles positoning box" hidden="1"/>
          <p:cNvSpPr/>
          <p:nvPr userDrawn="1"/>
        </p:nvSpPr>
        <p:spPr>
          <a:xfrm>
            <a:off x="964465" y="5163750"/>
            <a:ext cx="10555957" cy="4050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62754" y="6292057"/>
            <a:ext cx="648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E64C8"/>
                </a:solidFill>
              </a:defRPr>
            </a:lvl1pPr>
          </a:lstStyle>
          <a:p>
            <a:fld id="{7AE184E0-0BD4-4705-A12B-9B71DDE63301}" type="slidenum">
              <a:rPr lang="nl-BE" noProof="0" smtClean="0"/>
              <a:pPr/>
              <a:t>‹nr.›</a:t>
            </a:fld>
            <a:endParaRPr lang="nl-BE" noProof="0"/>
          </a:p>
        </p:txBody>
      </p:sp>
    </p:spTree>
    <p:extLst>
      <p:ext uri="{BB962C8B-B14F-4D97-AF65-F5344CB8AC3E}">
        <p14:creationId xmlns:p14="http://schemas.microsoft.com/office/powerpoint/2010/main" val="2723599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7BC5AA-04F8-6133-A2F8-C7E639C67A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43F8F65-24DA-8015-F37B-05AEA6F16F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494F701-6DC9-7A52-07A9-7F5836530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10-4-2024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9FFF5F9-9114-DEB2-D441-3AB9BA091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DFC252C-D6B5-80E2-B1A7-1869462A1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56958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73CF3-3E36-485E-7542-2D9D18B01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A6D96-B0D4-4C4F-BD71-1F51E26BF464}" type="datetimeFigureOut">
              <a:rPr lang="en-US"/>
              <a:pPr>
                <a:defRPr/>
              </a:pPr>
              <a:t>4/10/2024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5BE7730-63C7-6B9F-2918-8D19818FB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21E3BD9-AADB-F8AF-A00E-339208A98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62428-8F4D-4687-93E7-636227C0D4D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8525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C79505-5407-ED59-FE74-76575BF41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E35B0D8-5D25-F722-98A4-BFC2E3A16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FDEF952-0ED5-7C34-FB16-359B9AC0B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B78F-C0A0-4827-8835-E66840BE5E10}" type="datetimeFigureOut">
              <a:rPr lang="nl-BE" smtClean="0"/>
              <a:t>10/04/2024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335B450-C964-7A41-C455-5F926BB5C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53A9A65-023D-9F0F-CC2D-9B3BAE3F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209EA-3EAB-4E0E-9A33-C649CD3A1F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252365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900126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504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2E8C716B-A281-D44B-A8A8-9D25BEFDAB0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788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FFEDF41A-DAE6-DE4B-B628-EAB454D26AB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667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FCA2C14-A244-AB48-BE7E-7F563CBB79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FA2EAB5-F960-9C45-94C5-376652319E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765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A62BAAC-A79A-4643-B691-72DE0E2DD5E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ED6716A5-F187-0044-9530-C97F7CCB18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0185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5579F3D-7C87-E546-9136-E957C8AF1DE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DBEB743-12A2-2A43-B11C-450EA7A97B2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346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2666622-5CD9-2E40-95E4-9ABCB6517BC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356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0BD2849-1CAD-794B-A5E5-D18EB944260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115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50C02262-935A-4447-B09A-097A032BA6E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971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Grote foto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B0BFF26E-3E70-4E4A-85DE-0E51B198F6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807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68BB71E-F32F-9E4C-BBD9-AC8AED3FAD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480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6717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0311414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1818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33C44EA-86E3-C243-B946-CD7C70A8E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5302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EBB055-660A-8945-9B46-A7D3465C72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591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1A0B1CB3-10C8-F941-8D80-DC98F652E5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EAE2E959-DE26-F143-9E8E-D40B03B6DA6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B9ADAEB-6EC4-954D-99AF-5B84E18DEDD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663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66BA6D1F-8648-DA40-9B01-A28CEC1326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E547ECA-0BC8-D040-99A7-79064A967D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5053439-26BA-E748-93BB-0B6BF3EF3A8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140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B4585310-5B3A-BA4D-BEB2-0D1E58F6ED7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DDE09EB-2EAF-5849-A9B9-ABFC38E0C86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A3CD30E5-1EC0-0E4F-8852-8B5D1774D4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699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8FD52A6-074C-0949-93FB-48974060F5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958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ABECF2B-C3C4-924C-807D-278E2B8607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809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E0DCA88-0335-1847-9090-11CB9610F4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7135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B74E071-5ED2-0947-9B85-DD2849A43D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1425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EFD8B61-36F4-A44A-AD9A-C5DFE15BA4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34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92899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811745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9639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33C44EA-86E3-C243-B946-CD7C70A8E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327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EBB055-660A-8945-9B46-A7D3465C72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059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A429864-8056-2943-A136-1D137E7CC7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0B46BCB5-12F4-C944-89E0-CD89B8F27F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8518C7C7-8B78-9D41-A538-C3143603B81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123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5680452E-DE37-524F-B693-6C91961981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B19E54F-4F2E-E34D-AE95-4F8C4966F06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1902B4C-4B15-C24B-B122-A78F46BC4E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18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8699B3B-1D01-2B46-AAEB-3884746B084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8FD83A9-F67D-7046-876F-F730CF15363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2701A0CB-D22E-224F-9BB7-5297E88D8C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11008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8FD52A6-074C-0949-93FB-48974060F5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342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851286F-2F9C-D746-9C07-A322405137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5671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A6C2D97-75DF-6E47-8427-CAF1742755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589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97137BB-AA3D-F440-A9F4-55EBD07F42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2556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7FBA68E2-85B6-D84E-8C95-6CF04B35FB2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6233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944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479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9" r:id="rId4"/>
    <p:sldLayoutId id="2147483670" r:id="rId5"/>
    <p:sldLayoutId id="2147483671" r:id="rId6"/>
    <p:sldLayoutId id="2147483672" r:id="rId7"/>
    <p:sldLayoutId id="2147483667" r:id="rId8"/>
    <p:sldLayoutId id="2147483662" r:id="rId9"/>
    <p:sldLayoutId id="2147483663" r:id="rId10"/>
    <p:sldLayoutId id="2147483664" r:id="rId11"/>
    <p:sldLayoutId id="2147483668" r:id="rId12"/>
    <p:sldLayoutId id="2147483665" r:id="rId13"/>
    <p:sldLayoutId id="2147483715" r:id="rId14"/>
    <p:sldLayoutId id="2147483717" r:id="rId15"/>
    <p:sldLayoutId id="2147483718" r:id="rId16"/>
    <p:sldLayoutId id="214748371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C4004B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4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3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5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1" r:id="rId11"/>
    <p:sldLayoutId id="2147483699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2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53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05" r:id="rId11"/>
    <p:sldLayoutId id="2147483713" r:id="rId12"/>
    <p:sldLayoutId id="214748371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4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accent3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eader flankerend onderwijs">
            <a:extLst>
              <a:ext uri="{FF2B5EF4-FFF2-40B4-BE49-F238E27FC236}">
                <a16:creationId xmlns:a16="http://schemas.microsoft.com/office/drawing/2014/main" id="{EE288477-B44C-B512-99C4-65B61301C841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08" r="35408"/>
          <a:stretch/>
        </p:blipFill>
        <p:spPr bwMode="auto">
          <a:xfrm>
            <a:off x="6959600" y="78"/>
            <a:ext cx="5232399" cy="6857842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err="1">
                <a:latin typeface="Calibri"/>
                <a:ea typeface="Calibri"/>
                <a:cs typeface="Calibri"/>
              </a:rPr>
              <a:t>Lerend</a:t>
            </a:r>
            <a:r>
              <a:rPr lang="en-US">
                <a:latin typeface="Calibri"/>
                <a:ea typeface="Calibri"/>
                <a:cs typeface="Calibri"/>
              </a:rPr>
              <a:t> </a:t>
            </a:r>
            <a:r>
              <a:rPr lang="en-US" err="1">
                <a:latin typeface="Calibri"/>
                <a:ea typeface="Calibri"/>
                <a:cs typeface="Calibri"/>
              </a:rPr>
              <a:t>netwerk</a:t>
            </a:r>
            <a:r>
              <a:rPr lang="en-US">
                <a:latin typeface="Calibri"/>
                <a:ea typeface="Calibri"/>
                <a:cs typeface="Calibri"/>
              </a:rPr>
              <a:t> GOK</a:t>
            </a:r>
            <a:br>
              <a:rPr lang="en-US">
                <a:latin typeface="Calibri"/>
              </a:rPr>
            </a:br>
            <a:r>
              <a:rPr lang="en-US">
                <a:latin typeface="Calibri"/>
                <a:ea typeface="Calibri"/>
                <a:cs typeface="Calibri"/>
              </a:rPr>
              <a:t>26/03/2024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35422431-3CE8-4C97-A762-CCE82843D25C}"/>
              </a:ext>
            </a:extLst>
          </p:cNvPr>
          <p:cNvSpPr txBox="1"/>
          <p:nvPr/>
        </p:nvSpPr>
        <p:spPr>
          <a:xfrm>
            <a:off x="434622" y="2506904"/>
            <a:ext cx="6341096" cy="9144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err="1">
                <a:solidFill>
                  <a:schemeClr val="bg1"/>
                </a:solidFill>
                <a:latin typeface="Flanders Art Sans"/>
                <a:ea typeface="Calibri"/>
                <a:cs typeface="Calibri"/>
              </a:rPr>
              <a:t>Flankerend</a:t>
            </a:r>
            <a:r>
              <a:rPr lang="en-US" sz="2400">
                <a:solidFill>
                  <a:schemeClr val="bg1"/>
                </a:solidFill>
                <a:latin typeface="Flanders Art Sans"/>
                <a:ea typeface="Calibri"/>
                <a:cs typeface="Calibri"/>
              </a:rPr>
              <a:t> </a:t>
            </a:r>
            <a:r>
              <a:rPr lang="en-US" sz="2400" err="1">
                <a:solidFill>
                  <a:schemeClr val="bg1"/>
                </a:solidFill>
                <a:latin typeface="Flanders Art Sans"/>
                <a:ea typeface="Calibri"/>
                <a:cs typeface="Calibri"/>
              </a:rPr>
              <a:t>onderwijsbeleid</a:t>
            </a:r>
          </a:p>
        </p:txBody>
      </p:sp>
    </p:spTree>
    <p:extLst>
      <p:ext uri="{BB962C8B-B14F-4D97-AF65-F5344CB8AC3E}">
        <p14:creationId xmlns:p14="http://schemas.microsoft.com/office/powerpoint/2010/main" val="1485068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AF3F545-B41E-BA69-A35E-F9A12AC6AE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14655" y="1648718"/>
            <a:ext cx="10651210" cy="39150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14.00u – 14.45u: Politiek technische fiche voor gelijke onderwijskansen</a:t>
            </a:r>
            <a:endParaRPr lang="nl-BE" sz="1800" b="1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971550" lvl="1" indent="-285750"/>
            <a:r>
              <a:rPr lang="nl-BE" sz="18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</a:t>
            </a:r>
            <a:r>
              <a:rPr lang="nl-BE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tandpunten en argumenten</a:t>
            </a:r>
            <a:r>
              <a:rPr lang="nl-BE" sz="18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nl-BE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lvl="0"/>
            <a:r>
              <a:rPr lang="nl-BE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14.45u – 14.55u: Pauze </a:t>
            </a:r>
            <a:endParaRPr lang="nl-BE" sz="18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r>
              <a:rPr lang="nl-BE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14u55 – 15u25: Lotte De Wagter</a:t>
            </a:r>
            <a:r>
              <a:rPr lang="nl-BE" sz="18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  <a:r>
              <a:rPr lang="nl-BE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directeur GO! brede basisschool De Kleurdoos Brussel</a:t>
            </a:r>
          </a:p>
          <a:p>
            <a:pPr marL="971550" lvl="1" indent="-285750"/>
            <a:r>
              <a:rPr lang="nl-BE" sz="1800" dirty="0">
                <a:solidFill>
                  <a:schemeClr val="tx1"/>
                </a:solidFill>
                <a:latin typeface="Calibri"/>
                <a:ea typeface="Times New Roman" panose="02020603050405020304" pitchFamily="18" charset="0"/>
                <a:cs typeface="Calibri"/>
              </a:rPr>
              <a:t> </a:t>
            </a:r>
            <a:r>
              <a:rPr lang="nl-BE" sz="1800" dirty="0">
                <a:solidFill>
                  <a:schemeClr val="tx1"/>
                </a:solidFill>
                <a:effectLst/>
                <a:latin typeface="Calibri"/>
                <a:ea typeface="Times New Roman" panose="02020603050405020304" pitchFamily="18" charset="0"/>
                <a:cs typeface="Calibri"/>
              </a:rPr>
              <a:t>Brede schoolwerking</a:t>
            </a:r>
            <a:r>
              <a:rPr lang="nl-BE" sz="1800" dirty="0">
                <a:solidFill>
                  <a:schemeClr val="tx1"/>
                </a:solidFill>
                <a:latin typeface="Calibri"/>
                <a:ea typeface="Times New Roman" panose="02020603050405020304" pitchFamily="18" charset="0"/>
                <a:cs typeface="Calibri"/>
              </a:rPr>
              <a:t>.</a:t>
            </a:r>
            <a:endParaRPr lang="nl-BE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r>
              <a:rPr lang="nl-BE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15u30 – 16u: </a:t>
            </a:r>
            <a:r>
              <a:rPr lang="nl-BE" sz="18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</a:t>
            </a:r>
            <a:r>
              <a:rPr lang="nl-BE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reak-out gesprek per onderwijsniveau (basis/secundair)</a:t>
            </a:r>
            <a:endParaRPr lang="nl-BE" sz="1800" b="1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971550" lvl="1" indent="-285750"/>
            <a:r>
              <a:rPr lang="nl-BE" sz="18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V</a:t>
            </a:r>
            <a:r>
              <a:rPr lang="nl-BE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erwachtingen voor de besturen in de steden en gemeentes. </a:t>
            </a:r>
          </a:p>
          <a:p>
            <a:pPr marL="971550" lvl="1" indent="-285750"/>
            <a:r>
              <a:rPr lang="nl-BE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Wat loopt vlot en wat niet? </a:t>
            </a:r>
            <a:endParaRPr lang="nl-BE" sz="18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971550" lvl="1" indent="-285750"/>
            <a:r>
              <a:rPr lang="nl-BE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Hoe versnipperd is het beleid in de lokale besturen? </a:t>
            </a:r>
            <a:endParaRPr lang="nl-BE" sz="18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971550" lvl="1" indent="-285750"/>
            <a:r>
              <a:rPr lang="nl-BE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Welke mooie initiatieven zijn er bij jullie gemeente of stad? </a:t>
            </a:r>
            <a:endParaRPr lang="nl-BE" sz="18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971550" lvl="1" indent="-285750"/>
            <a:r>
              <a:rPr lang="nl-BE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Wat willen we graag bereikt zien met een flankerend onderwijsbeleid?</a:t>
            </a:r>
            <a:endParaRPr lang="nl-BE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nl-BE" sz="2400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1FAE531-545B-6D29-EECC-3E0E91969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0394" y="723558"/>
            <a:ext cx="10739733" cy="925160"/>
          </a:xfrm>
        </p:spPr>
        <p:txBody>
          <a:bodyPr>
            <a:normAutofit/>
          </a:bodyPr>
          <a:lstStyle/>
          <a:p>
            <a:r>
              <a:rPr lang="nl-BE">
                <a:latin typeface="Calibri"/>
                <a:ea typeface="Calibri"/>
                <a:cs typeface="Calibri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3679940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 fontScale="90000"/>
          </a:bodyPr>
          <a:lstStyle/>
          <a:p>
            <a:r>
              <a:rPr lang="nl-BE">
                <a:latin typeface="Calibri"/>
                <a:ea typeface="Calibri"/>
                <a:cs typeface="Calibri"/>
              </a:rPr>
              <a:t>Politieke technische fiche voor gelijke onderwijskansen</a:t>
            </a:r>
            <a:br>
              <a:rPr lang="nl-BE"/>
            </a:b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>
                <a:latin typeface="Calibri"/>
                <a:ea typeface="Calibri"/>
                <a:cs typeface="Calibri"/>
              </a:rPr>
              <a:t>Elisabeth De Vleesschauwer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 txBox="1">
            <a:spLocks/>
          </p:cNvSpPr>
          <p:nvPr/>
        </p:nvSpPr>
        <p:spPr>
          <a:xfrm>
            <a:off x="4211298" y="3174946"/>
            <a:ext cx="7421562" cy="1570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Flanders Art Sans" pitchFamily="2" charset="77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US" sz="1600">
              <a:solidFill>
                <a:srgbClr val="AAAAAA"/>
              </a:solidFill>
            </a:endParaRPr>
          </a:p>
        </p:txBody>
      </p:sp>
      <p:pic>
        <p:nvPicPr>
          <p:cNvPr id="2050" name="Picture 2" descr="Gelijke onderwijskansen als maatschappelijke opdracht | TIAS Business School">
            <a:extLst>
              <a:ext uri="{FF2B5EF4-FFF2-40B4-BE49-F238E27FC236}">
                <a16:creationId xmlns:a16="http://schemas.microsoft.com/office/drawing/2014/main" id="{818C34CC-C5C5-33E8-063B-B17A012D7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478" y="2003897"/>
            <a:ext cx="5267522" cy="351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852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AF3F545-B41E-BA69-A35E-F9A12AC6AE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8917" y="2366128"/>
            <a:ext cx="10651210" cy="3146116"/>
          </a:xfrm>
        </p:spPr>
        <p:txBody>
          <a:bodyPr>
            <a:normAutofit/>
          </a:bodyPr>
          <a:lstStyle/>
          <a:p>
            <a:endParaRPr lang="nl-BE" sz="240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1FAE531-545B-6D29-EECC-3E0E91969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0394" y="723558"/>
            <a:ext cx="10739733" cy="925160"/>
          </a:xfrm>
        </p:spPr>
        <p:txBody>
          <a:bodyPr>
            <a:normAutofit fontScale="90000"/>
          </a:bodyPr>
          <a:lstStyle/>
          <a:p>
            <a:r>
              <a:rPr lang="nl-BE">
                <a:latin typeface="Calibri"/>
                <a:ea typeface="Calibri"/>
                <a:cs typeface="Calibri"/>
              </a:rPr>
              <a:t>Politieke technische fiche voor gelijke onderwijskansen</a:t>
            </a:r>
          </a:p>
        </p:txBody>
      </p:sp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1B4BA1E0-02ED-D229-CBA5-C21E4C42E5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58917" y="1648718"/>
            <a:ext cx="7362782" cy="4316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>
                <a:latin typeface="Calibri"/>
                <a:ea typeface="Calibri"/>
                <a:cs typeface="Calibri"/>
              </a:rPr>
              <a:t>Standpunten en argumenten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4114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ven pauze&quot; - MIND Young">
            <a:extLst>
              <a:ext uri="{FF2B5EF4-FFF2-40B4-BE49-F238E27FC236}">
                <a16:creationId xmlns:a16="http://schemas.microsoft.com/office/drawing/2014/main" id="{A14A3D7E-2385-F6F2-2E95-0C584D439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8974" y="97277"/>
            <a:ext cx="10674052" cy="6004154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080132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tekst, Graphics, clipart, grafische vormgeving&#10;&#10;Automatisch gegenereerde beschrijving">
            <a:extLst>
              <a:ext uri="{FF2B5EF4-FFF2-40B4-BE49-F238E27FC236}">
                <a16:creationId xmlns:a16="http://schemas.microsoft.com/office/drawing/2014/main" id="{01B2A628-1854-6CD4-6078-2652847B65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600" y="2375980"/>
            <a:ext cx="5232399" cy="2106039"/>
          </a:xfrm>
          <a:prstGeom prst="rect">
            <a:avLst/>
          </a:prstGeom>
          <a:noFill/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en-US"/>
              <a:t>Brede </a:t>
            </a:r>
            <a:r>
              <a:rPr lang="en-US" err="1"/>
              <a:t>schoolwerking</a:t>
            </a:r>
            <a:endParaRPr lang="en-US"/>
          </a:p>
        </p:txBody>
      </p:sp>
      <p:sp>
        <p:nvSpPr>
          <p:cNvPr id="81" name="Text Placeholder 3">
            <a:extLst>
              <a:ext uri="{FF2B5EF4-FFF2-40B4-BE49-F238E27FC236}">
                <a16:creationId xmlns:a16="http://schemas.microsoft.com/office/drawing/2014/main" id="{38723933-916D-5D0C-97B8-42C50CF04A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Lotte De </a:t>
            </a:r>
            <a:r>
              <a:rPr lang="en-US" err="1"/>
              <a:t>Wagter</a:t>
            </a:r>
            <a:r>
              <a:rPr lang="en-US"/>
              <a:t>, </a:t>
            </a:r>
            <a:r>
              <a:rPr lang="en-US" err="1"/>
              <a:t>basisschool</a:t>
            </a:r>
            <a:r>
              <a:rPr lang="en-US"/>
              <a:t> De </a:t>
            </a:r>
            <a:r>
              <a:rPr lang="en-US" err="1"/>
              <a:t>Kleurdoos</a:t>
            </a:r>
            <a:r>
              <a:rPr lang="en-US"/>
              <a:t> Brussel</a:t>
            </a:r>
          </a:p>
        </p:txBody>
      </p:sp>
    </p:spTree>
    <p:extLst>
      <p:ext uri="{BB962C8B-B14F-4D97-AF65-F5344CB8AC3E}">
        <p14:creationId xmlns:p14="http://schemas.microsoft.com/office/powerpoint/2010/main" val="1105235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nl-BE"/>
              <a:t>Flankerend onderwijs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85031"/>
            <a:ext cx="10515600" cy="42325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85882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Situatie Brussel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/>
              <a:t>VGC </a:t>
            </a:r>
          </a:p>
          <a:p>
            <a:r>
              <a:rPr lang="nl-BE"/>
              <a:t>Aanbod voor alle scholen: vormingen via OCB en ondersteuning bij bepaalde trajecten (staat onder druk door het lerarentekort) </a:t>
            </a:r>
          </a:p>
          <a:p>
            <a:r>
              <a:rPr lang="nl-BE"/>
              <a:t>Aanbod via subsidie / </a:t>
            </a:r>
            <a:r>
              <a:rPr lang="nl-BE" err="1"/>
              <a:t>obv</a:t>
            </a:r>
            <a:r>
              <a:rPr lang="nl-BE"/>
              <a:t> OKI </a:t>
            </a:r>
          </a:p>
          <a:p>
            <a:pPr lvl="1"/>
            <a:r>
              <a:rPr lang="nl-BE"/>
              <a:t>Subsidie brede school </a:t>
            </a:r>
          </a:p>
          <a:p>
            <a:pPr lvl="1"/>
            <a:r>
              <a:rPr lang="nl-BE"/>
              <a:t>Subsidie kinderen in </a:t>
            </a:r>
            <a:r>
              <a:rPr lang="nl-BE" err="1"/>
              <a:t>kansarmoede</a:t>
            </a:r>
            <a:r>
              <a:rPr lang="nl-BE"/>
              <a:t> </a:t>
            </a:r>
          </a:p>
          <a:p>
            <a:pPr lvl="1"/>
            <a:r>
              <a:rPr lang="nl-BE"/>
              <a:t>Subsidie buitenschoolse opvang </a:t>
            </a:r>
          </a:p>
          <a:p>
            <a:pPr lvl="1"/>
            <a:r>
              <a:rPr lang="nl-BE"/>
              <a:t>Subsidie speelpleinen </a:t>
            </a:r>
          </a:p>
          <a:p>
            <a:pPr lvl="1"/>
            <a:r>
              <a:rPr lang="nl-BE"/>
              <a:t>Subsidie infrastructuurwerken </a:t>
            </a:r>
          </a:p>
          <a:p>
            <a:pPr lvl="1"/>
            <a:r>
              <a:rPr lang="nl-BE"/>
              <a:t>… 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2277" y="5436498"/>
            <a:ext cx="1133495" cy="122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900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Toch zijn er nog steden/gemeenten…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/>
              <a:t>Extra subsidies voorzien</a:t>
            </a:r>
          </a:p>
          <a:p>
            <a:r>
              <a:rPr lang="nl-BE"/>
              <a:t>In de stedelijke scholen: opvangpersoneel waardoor leerkrachten geen enkele </a:t>
            </a:r>
            <a:r>
              <a:rPr lang="nl-BE" err="1"/>
              <a:t>toezichten</a:t>
            </a:r>
            <a:r>
              <a:rPr lang="nl-BE"/>
              <a:t> meer moeten doen </a:t>
            </a:r>
          </a:p>
          <a:p>
            <a:r>
              <a:rPr lang="nl-BE"/>
              <a:t>Aanwerving van “onderwijsassistenten” </a:t>
            </a:r>
          </a:p>
          <a:p>
            <a:r>
              <a:rPr lang="nl-BE"/>
              <a:t>Gratis warme maaltijden </a:t>
            </a:r>
          </a:p>
          <a:p>
            <a:r>
              <a:rPr lang="nl-BE"/>
              <a:t>Voorrang voor stedelijke scholen bij de zwembaden 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890" y="150339"/>
            <a:ext cx="2248569" cy="175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534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Brede school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/>
              <a:t>Nu nog subsidie vanuit VGC</a:t>
            </a:r>
          </a:p>
          <a:p>
            <a:r>
              <a:rPr lang="nl-BE"/>
              <a:t>Vanaf schooljaar 2024-2025 vanuit gemeente /stad</a:t>
            </a:r>
          </a:p>
          <a:p>
            <a:r>
              <a:rPr lang="nl-BE"/>
              <a:t>Onze realiteit… 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19" y="5068030"/>
            <a:ext cx="3836211" cy="154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25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445DCA-70F7-5717-0B83-8DA133894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nl-BE"/>
              <a:t>Brede School Buiten de Lijntjes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24D38FD-4BEC-7620-827B-C119C8F38A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sz="3600"/>
          </a:p>
          <a:p>
            <a:endParaRPr lang="nl-BE" sz="200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0E58EA9-E364-CC93-E65E-80AF4C919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9367" y="3039329"/>
            <a:ext cx="4788505" cy="204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212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445DCA-70F7-5717-0B83-8DA133894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nl-BE"/>
              <a:t>Brede School Buiten de Lijntjes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24D38FD-4BEC-7620-827B-C119C8F38A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sz="3600"/>
          </a:p>
          <a:p>
            <a:pPr marL="514350" indent="-514350">
              <a:buAutoNum type="arabicPeriod"/>
            </a:pPr>
            <a:r>
              <a:rPr lang="nl-BE" sz="3600"/>
              <a:t>Omgeving in cijfers</a:t>
            </a:r>
          </a:p>
          <a:p>
            <a:pPr marL="514350" indent="-514350">
              <a:buAutoNum type="arabicPeriod"/>
            </a:pPr>
            <a:r>
              <a:rPr lang="nl-BE" sz="3600"/>
              <a:t>Netwerk</a:t>
            </a:r>
          </a:p>
          <a:p>
            <a:pPr marL="514350" indent="-514350">
              <a:buAutoNum type="arabicPeriod"/>
            </a:pPr>
            <a:r>
              <a:rPr lang="nl-BE" sz="3600"/>
              <a:t>Vandaag</a:t>
            </a:r>
          </a:p>
          <a:p>
            <a:endParaRPr lang="nl-BE" sz="200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0E58EA9-E364-CC93-E65E-80AF4C919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9367" y="3039329"/>
            <a:ext cx="4788505" cy="204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815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1. Realiteit in cijfers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1" u="sng">
                <a:effectLst/>
              </a:rPr>
              <a:t>Omgeving rond de school 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/>
              <a:t>(wijken </a:t>
            </a:r>
            <a:r>
              <a:rPr lang="nl-BE" sz="2400" err="1"/>
              <a:t>Dansaert</a:t>
            </a:r>
            <a:r>
              <a:rPr lang="nl-BE" sz="2400"/>
              <a:t>, </a:t>
            </a:r>
            <a:r>
              <a:rPr lang="nl-BE" sz="2400" err="1"/>
              <a:t>Anneesens</a:t>
            </a:r>
            <a:r>
              <a:rPr lang="nl-BE" sz="2400"/>
              <a:t>, Grote Markt – bron: http://wijkmonitoring.brussels/)</a:t>
            </a:r>
            <a:endParaRPr lang="nl-BE" sz="2400" b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b="0">
              <a:effectLst/>
            </a:endParaRPr>
          </a:p>
          <a:p>
            <a:pPr rtl="0" fontAlgn="base">
              <a:spcBef>
                <a:spcPts val="4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Uitgesproken multicultureel en familiaal karakter</a:t>
            </a:r>
          </a:p>
          <a:p>
            <a:pPr marL="0" indent="0" rtl="0" fontAlgn="base">
              <a:spcBef>
                <a:spcPts val="40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>
                <a:solidFill>
                  <a:srgbClr val="000000"/>
                </a:solidFill>
                <a:latin typeface="Roboto" panose="020B0604020202020204" pitchFamily="2" charset="0"/>
              </a:rPr>
              <a:t>Tussen de 14 en 22</a:t>
            </a: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.000 inwoners/km² = hoge bevolkingsdichtheid (20p/m²!))</a:t>
            </a: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23% kinderen groeit op in een gezin zonder inkomen uit arbeid (5 kinderen / klas)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10% kinderen groeit op bij een alleenstaande ouder</a:t>
            </a: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>
                <a:solidFill>
                  <a:srgbClr val="000000"/>
                </a:solidFill>
                <a:latin typeface="Roboto" panose="020B0604020202020204" pitchFamily="2" charset="0"/>
              </a:rPr>
              <a:t>OKI 2,51</a:t>
            </a: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859092"/>
            <a:ext cx="6970643" cy="1047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759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Realiteit in cijfers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1" u="sng">
                <a:effectLst/>
              </a:rPr>
              <a:t>Omgeving rond de school</a:t>
            </a:r>
            <a:endParaRPr lang="nl-BE" sz="2400" b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b="0">
              <a:effectLst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104 nationaliteiten = superdiversiteit</a:t>
            </a: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Gemiddelde leeftijd &lt; 34 jaar = jonge bevolkingsgroep (25%)</a:t>
            </a: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Oververtegenwoordiging van 0 – 5 jarigen</a:t>
            </a: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25% werkloosheid met bijna 1 op 2 jongeren (44, 16%)</a:t>
            </a: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697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Realiteit in cijfers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1" u="sng">
                <a:effectLst/>
              </a:rPr>
              <a:t>Omgeving rond de school</a:t>
            </a:r>
            <a:endParaRPr lang="nl-BE" sz="2400" b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/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>
              <a:effectLst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Mediaan belastbaar inkomen: 17.000 euro (Vlaanderen 26.000 euro)</a:t>
            </a: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Weinig toegang tot publieke groene ruimte </a:t>
            </a:r>
          </a:p>
          <a:p>
            <a:pPr marL="0" indent="0" rtl="0" fontAlgn="base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De buurt is de laatste 10 jaar veel veranderd: veel sociaal-culturele organisaties actief en stadsweefsel in evolutie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065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Realiteit in cijfers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b="1" u="sng">
              <a:solidFill>
                <a:srgbClr val="000000"/>
              </a:solidFill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1" u="sng">
                <a:solidFill>
                  <a:srgbClr val="000000"/>
                </a:solidFill>
              </a:rPr>
              <a:t>De Kleurdoos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rtl="0" fontAlgn="base">
              <a:spcBef>
                <a:spcPts val="4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minder dan 30% Nederlands als moedertaal</a:t>
            </a:r>
          </a:p>
          <a:p>
            <a:pPr rtl="0" fontAlgn="base">
              <a:spcBef>
                <a:spcPts val="4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40% van de moeders is laagopgeleid</a:t>
            </a:r>
          </a:p>
          <a:p>
            <a:pPr rtl="0" fontAlgn="base">
              <a:spcBef>
                <a:spcPts val="4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BE" sz="1800">
                <a:solidFill>
                  <a:srgbClr val="000000"/>
                </a:solidFill>
                <a:latin typeface="Roboto" panose="02000000000000000000" pitchFamily="2" charset="0"/>
              </a:rPr>
              <a:t>meer cijfers in ontwikkeling</a:t>
            </a:r>
            <a:endParaRPr lang="nl-BE" sz="1800" b="0" i="0" u="none" strike="noStrike">
              <a:solidFill>
                <a:srgbClr val="000000"/>
              </a:solidFill>
              <a:effectLst/>
              <a:latin typeface="Roboto" panose="02000000000000000000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684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2. 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Roboto" panose="020B0604020202020204" pitchFamily="2" charset="0"/>
              </a:rPr>
              <a:t>Onderwijs is laatste tijden sterk veranderd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1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7058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2. 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Roboto" panose="020B0604020202020204" pitchFamily="2" charset="0"/>
              </a:rPr>
              <a:t>Onderwijs laatste tijden sterk veranderd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-&gt; inclusiever onderwijs (M-decreet, hervormingen allerhande)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1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364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2. 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Roboto" panose="020B0604020202020204" pitchFamily="2" charset="0"/>
              </a:rPr>
              <a:t>Onderwijs laatste tijden sterk veranderd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-&gt; inclusiever onderwijs (M-decreet, hervorming)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Roboto" panose="020B0604020202020204" pitchFamily="2" charset="0"/>
              </a:rPr>
              <a:t>-&gt; diversifiëring (instroom vluchtelingen en stijging kansarmoede)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1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5428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2. 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Roboto" panose="020B0604020202020204" pitchFamily="2" charset="0"/>
              </a:rPr>
              <a:t>Onderwijs laatste tijden sterk veranderd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0" i="0" u="none" strike="noStrike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-&gt; inclusiever onderwijs (M-decreet, hervorming)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Roboto" panose="020B0604020202020204" pitchFamily="2" charset="0"/>
              </a:rPr>
              <a:t>-&gt; diversifiëring (instroom vluchtelingen en stijging kansarmoede)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1">
                <a:solidFill>
                  <a:srgbClr val="000000"/>
                </a:solidFill>
                <a:latin typeface="Roboto" panose="020B0604020202020204" pitchFamily="2" charset="0"/>
              </a:rPr>
              <a:t>= veel meer diverse noden en behoeften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1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8098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2. 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Calibri "/>
              </a:rPr>
              <a:t>Maar de onderwijsopdracht als leraar is op zich hetzelfde gebleven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2207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2. 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Calibri "/>
              </a:rPr>
              <a:t>Maar de onderwijsopdracht als leraar is op zich hetzelfde gebleven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Calibri "/>
              </a:rPr>
              <a:t>-&gt; je wil iedereen </a:t>
            </a:r>
            <a:r>
              <a:rPr lang="nl-BE" b="1">
                <a:solidFill>
                  <a:srgbClr val="000000"/>
                </a:solidFill>
                <a:latin typeface="Calibri "/>
              </a:rPr>
              <a:t>over de streep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Calibri "/>
              </a:rPr>
              <a:t>-&gt; je wil elk kind laten connecteren met </a:t>
            </a:r>
            <a:r>
              <a:rPr lang="nl-BE" b="1">
                <a:solidFill>
                  <a:srgbClr val="000000"/>
                </a:solidFill>
                <a:latin typeface="Calibri "/>
              </a:rPr>
              <a:t>levensecht leren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Calibri "/>
              </a:rPr>
              <a:t>-&gt; maar elk kind heeft zijn unieke verhaal en zijn </a:t>
            </a:r>
            <a:r>
              <a:rPr lang="nl-BE" b="1">
                <a:solidFill>
                  <a:srgbClr val="000000"/>
                </a:solidFill>
                <a:latin typeface="Calibri "/>
              </a:rPr>
              <a:t>specifieke context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Calibri "/>
              </a:rPr>
              <a:t>-&gt; elke kind andere aanpak nodig - we </a:t>
            </a:r>
            <a:r>
              <a:rPr lang="nl-BE" b="1">
                <a:solidFill>
                  <a:srgbClr val="000000"/>
                </a:solidFill>
                <a:latin typeface="Calibri "/>
              </a:rPr>
              <a:t>diversifiëren meer dan ooit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Calibri "/>
              </a:rPr>
              <a:t>-&gt; ook </a:t>
            </a:r>
            <a:r>
              <a:rPr lang="nl-BE" b="1">
                <a:solidFill>
                  <a:srgbClr val="000000"/>
                </a:solidFill>
                <a:latin typeface="Calibri "/>
              </a:rPr>
              <a:t>ouders van vandaag </a:t>
            </a:r>
            <a:r>
              <a:rPr lang="nl-BE">
                <a:solidFill>
                  <a:srgbClr val="000000"/>
                </a:solidFill>
                <a:latin typeface="Calibri "/>
              </a:rPr>
              <a:t>staan niet altijd even goed in connectie met de school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0931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2. 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>
                <a:solidFill>
                  <a:srgbClr val="000000"/>
                </a:solidFill>
                <a:latin typeface="Calibri "/>
              </a:rPr>
              <a:t>Is onze opdracht nog een haalbare kaart?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 b="0" i="0" u="none" strike="noStrike">
              <a:solidFill>
                <a:srgbClr val="000000"/>
              </a:solidFill>
              <a:effectLst/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9800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1">
                <a:solidFill>
                  <a:srgbClr val="000000"/>
                </a:solidFill>
                <a:ea typeface="Roboto" panose="02000000000000000000" pitchFamily="2" charset="0"/>
              </a:rPr>
              <a:t>“It takes a </a:t>
            </a:r>
            <a:r>
              <a:rPr lang="nl-BE" b="1" err="1">
                <a:solidFill>
                  <a:srgbClr val="000000"/>
                </a:solidFill>
                <a:ea typeface="Roboto" panose="02000000000000000000" pitchFamily="2" charset="0"/>
              </a:rPr>
              <a:t>village</a:t>
            </a:r>
            <a:r>
              <a:rPr lang="nl-BE" b="1">
                <a:solidFill>
                  <a:srgbClr val="000000"/>
                </a:solidFill>
                <a:ea typeface="Roboto" panose="02000000000000000000" pitchFamily="2" charset="0"/>
              </a:rPr>
              <a:t> </a:t>
            </a:r>
            <a:r>
              <a:rPr lang="nl-BE" b="1" err="1">
                <a:solidFill>
                  <a:srgbClr val="000000"/>
                </a:solidFill>
                <a:ea typeface="Roboto" panose="02000000000000000000" pitchFamily="2" charset="0"/>
              </a:rPr>
              <a:t>to</a:t>
            </a:r>
            <a:r>
              <a:rPr lang="nl-BE" b="1">
                <a:solidFill>
                  <a:srgbClr val="000000"/>
                </a:solidFill>
                <a:ea typeface="Roboto" panose="02000000000000000000" pitchFamily="2" charset="0"/>
              </a:rPr>
              <a:t> </a:t>
            </a:r>
            <a:r>
              <a:rPr lang="nl-BE" b="1" err="1">
                <a:solidFill>
                  <a:srgbClr val="000000"/>
                </a:solidFill>
                <a:ea typeface="Roboto" panose="02000000000000000000" pitchFamily="2" charset="0"/>
              </a:rPr>
              <a:t>raise</a:t>
            </a:r>
            <a:r>
              <a:rPr lang="nl-BE" b="1">
                <a:solidFill>
                  <a:srgbClr val="000000"/>
                </a:solidFill>
                <a:ea typeface="Roboto" panose="02000000000000000000" pitchFamily="2" charset="0"/>
              </a:rPr>
              <a:t> a </a:t>
            </a:r>
            <a:r>
              <a:rPr lang="nl-BE" b="1" err="1">
                <a:solidFill>
                  <a:srgbClr val="000000"/>
                </a:solidFill>
                <a:ea typeface="Roboto" panose="02000000000000000000" pitchFamily="2" charset="0"/>
              </a:rPr>
              <a:t>child</a:t>
            </a:r>
            <a:r>
              <a:rPr lang="nl-BE" b="1">
                <a:solidFill>
                  <a:srgbClr val="000000"/>
                </a:solidFill>
                <a:ea typeface="Roboto" panose="02000000000000000000" pitchFamily="2" charset="0"/>
              </a:rPr>
              <a:t>”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b="1">
              <a:solidFill>
                <a:srgbClr val="000000"/>
              </a:solidFill>
              <a:ea typeface="Roboto" panose="02000000000000000000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b="0" i="0">
                <a:solidFill>
                  <a:srgbClr val="333333"/>
                </a:solidFill>
                <a:effectLst/>
                <a:ea typeface="Roboto" panose="02000000000000000000" pitchFamily="2" charset="0"/>
              </a:rPr>
              <a:t>Deze visie legt het accent op de totale leer- en opvoedingsomgeving waarin kinderen opgroeien, namelijk school, gezin en buurt.</a:t>
            </a:r>
          </a:p>
          <a:p>
            <a:pPr marL="0" indent="0">
              <a:spcBef>
                <a:spcPts val="0"/>
              </a:spcBef>
              <a:buNone/>
            </a:pPr>
            <a:endParaRPr lang="nl-BE">
              <a:solidFill>
                <a:srgbClr val="333333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BE">
                <a:solidFill>
                  <a:srgbClr val="333333"/>
                </a:solidFill>
              </a:rPr>
              <a:t>Afstemming van de pedagogische inspanningen vanuit school, gezin en buurt en de aansluiting </a:t>
            </a:r>
            <a:r>
              <a:rPr lang="nl-BE" b="1">
                <a:solidFill>
                  <a:srgbClr val="333333"/>
                </a:solidFill>
              </a:rPr>
              <a:t>tussen het </a:t>
            </a:r>
            <a:r>
              <a:rPr lang="nl-BE" b="1" err="1">
                <a:solidFill>
                  <a:srgbClr val="333333"/>
                </a:solidFill>
              </a:rPr>
              <a:t>binnenschools</a:t>
            </a:r>
            <a:r>
              <a:rPr lang="nl-BE" b="1">
                <a:solidFill>
                  <a:srgbClr val="333333"/>
                </a:solidFill>
              </a:rPr>
              <a:t> leren en het buitenschools leren</a:t>
            </a:r>
            <a:r>
              <a:rPr lang="nl-BE">
                <a:solidFill>
                  <a:srgbClr val="333333"/>
                </a:solidFill>
              </a:rPr>
              <a:t> worden als voorwaarden gezien voor het kunnen optimaliseren van ontwikkelingskansen.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b="0" i="0">
              <a:solidFill>
                <a:srgbClr val="333333"/>
              </a:solidFill>
              <a:effectLst/>
              <a:ea typeface="Roboto" panose="02000000000000000000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200">
              <a:solidFill>
                <a:srgbClr val="333333"/>
              </a:solidFill>
              <a:latin typeface="montserrat" panose="00000500000000000000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3597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 b="1">
                <a:solidFill>
                  <a:srgbClr val="000000"/>
                </a:solidFill>
              </a:rPr>
              <a:t>“It takes a </a:t>
            </a:r>
            <a:r>
              <a:rPr lang="nl-BE" sz="2400" b="1" err="1">
                <a:solidFill>
                  <a:srgbClr val="000000"/>
                </a:solidFill>
              </a:rPr>
              <a:t>village</a:t>
            </a:r>
            <a:r>
              <a:rPr lang="nl-BE" sz="2400" b="1">
                <a:solidFill>
                  <a:srgbClr val="000000"/>
                </a:solidFill>
              </a:rPr>
              <a:t> </a:t>
            </a:r>
            <a:r>
              <a:rPr lang="nl-BE" sz="2400" b="1" err="1">
                <a:solidFill>
                  <a:srgbClr val="000000"/>
                </a:solidFill>
              </a:rPr>
              <a:t>to</a:t>
            </a:r>
            <a:r>
              <a:rPr lang="nl-BE" sz="2400" b="1">
                <a:solidFill>
                  <a:srgbClr val="000000"/>
                </a:solidFill>
              </a:rPr>
              <a:t> </a:t>
            </a:r>
            <a:r>
              <a:rPr lang="nl-BE" sz="2400" b="1" err="1">
                <a:solidFill>
                  <a:srgbClr val="000000"/>
                </a:solidFill>
              </a:rPr>
              <a:t>raise</a:t>
            </a:r>
            <a:r>
              <a:rPr lang="nl-BE" sz="2400" b="1">
                <a:solidFill>
                  <a:srgbClr val="000000"/>
                </a:solidFill>
              </a:rPr>
              <a:t> a </a:t>
            </a:r>
            <a:r>
              <a:rPr lang="nl-BE" sz="2400" b="1" err="1">
                <a:solidFill>
                  <a:srgbClr val="000000"/>
                </a:solidFill>
              </a:rPr>
              <a:t>child</a:t>
            </a:r>
            <a:r>
              <a:rPr lang="nl-BE" sz="2400" b="1">
                <a:solidFill>
                  <a:srgbClr val="000000"/>
                </a:solidFill>
              </a:rPr>
              <a:t>”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>
              <a:solidFill>
                <a:srgbClr val="000000"/>
              </a:solidFill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 b="0" i="0">
                <a:solidFill>
                  <a:srgbClr val="333333"/>
                </a:solidFill>
                <a:effectLst/>
              </a:rPr>
              <a:t>Door </a:t>
            </a:r>
            <a:r>
              <a:rPr lang="nl-BE" sz="2400" b="1" i="0">
                <a:solidFill>
                  <a:srgbClr val="333333"/>
                </a:solidFill>
                <a:effectLst/>
              </a:rPr>
              <a:t>samenwerking met buitenschoolse instellingen </a:t>
            </a:r>
            <a:r>
              <a:rPr lang="nl-BE" sz="2400" b="0" i="0">
                <a:solidFill>
                  <a:srgbClr val="333333"/>
                </a:solidFill>
                <a:effectLst/>
              </a:rPr>
              <a:t>zouden leerkrachten ontlast kunnen worden van taken die hun opdracht en mogelijkheden te boven gaan.</a:t>
            </a:r>
          </a:p>
          <a:p>
            <a:pPr marL="0" indent="0">
              <a:spcBef>
                <a:spcPts val="0"/>
              </a:spcBef>
              <a:buNone/>
            </a:pPr>
            <a:endParaRPr lang="nl-BE" sz="2400">
              <a:solidFill>
                <a:srgbClr val="333333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BE" sz="2400">
                <a:solidFill>
                  <a:srgbClr val="333333"/>
                </a:solidFill>
              </a:rPr>
              <a:t>Zorgvoorzieningen en vrijetijdsvoorzieningen zouden</a:t>
            </a:r>
            <a:r>
              <a:rPr lang="nl-BE" sz="2400" b="1">
                <a:solidFill>
                  <a:srgbClr val="333333"/>
                </a:solidFill>
              </a:rPr>
              <a:t> toegankelijker </a:t>
            </a:r>
            <a:r>
              <a:rPr lang="nl-BE" sz="2400">
                <a:solidFill>
                  <a:srgbClr val="333333"/>
                </a:solidFill>
              </a:rPr>
              <a:t>moeten worden, waardoor meer (kansarme) kinderen, kunnen profiteren van het aanbod.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 b="0" i="0">
              <a:solidFill>
                <a:srgbClr val="333333"/>
              </a:solidFill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>
              <a:solidFill>
                <a:srgbClr val="333333"/>
              </a:solidFill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4038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3. 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 b="1">
                <a:solidFill>
                  <a:srgbClr val="000000"/>
                </a:solidFill>
              </a:rPr>
              <a:t>“It takes a </a:t>
            </a:r>
            <a:r>
              <a:rPr lang="nl-BE" sz="2400" b="1" err="1">
                <a:solidFill>
                  <a:srgbClr val="000000"/>
                </a:solidFill>
              </a:rPr>
              <a:t>village</a:t>
            </a:r>
            <a:r>
              <a:rPr lang="nl-BE" sz="2400" b="1">
                <a:solidFill>
                  <a:srgbClr val="000000"/>
                </a:solidFill>
              </a:rPr>
              <a:t> </a:t>
            </a:r>
            <a:r>
              <a:rPr lang="nl-BE" sz="2400" b="1" err="1">
                <a:solidFill>
                  <a:srgbClr val="000000"/>
                </a:solidFill>
              </a:rPr>
              <a:t>to</a:t>
            </a:r>
            <a:r>
              <a:rPr lang="nl-BE" sz="2400" b="1">
                <a:solidFill>
                  <a:srgbClr val="000000"/>
                </a:solidFill>
              </a:rPr>
              <a:t> </a:t>
            </a:r>
            <a:r>
              <a:rPr lang="nl-BE" sz="2400" b="1" err="1">
                <a:solidFill>
                  <a:srgbClr val="000000"/>
                </a:solidFill>
              </a:rPr>
              <a:t>raise</a:t>
            </a:r>
            <a:r>
              <a:rPr lang="nl-BE" sz="2400" b="1">
                <a:solidFill>
                  <a:srgbClr val="000000"/>
                </a:solidFill>
              </a:rPr>
              <a:t> a </a:t>
            </a:r>
            <a:r>
              <a:rPr lang="nl-BE" sz="2400" b="1" err="1">
                <a:solidFill>
                  <a:srgbClr val="000000"/>
                </a:solidFill>
              </a:rPr>
              <a:t>child</a:t>
            </a:r>
            <a:r>
              <a:rPr lang="nl-BE" sz="2400" b="1">
                <a:solidFill>
                  <a:srgbClr val="000000"/>
                </a:solidFill>
              </a:rPr>
              <a:t>”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>
              <a:solidFill>
                <a:srgbClr val="333333"/>
              </a:solidFill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333333"/>
                </a:solidFill>
              </a:rPr>
              <a:t>E</a:t>
            </a:r>
            <a:r>
              <a:rPr lang="nl-BE" sz="2400" b="0" i="0">
                <a:solidFill>
                  <a:srgbClr val="333333"/>
                </a:solidFill>
                <a:effectLst/>
              </a:rPr>
              <a:t>r moet een beter overzicht ontstaan van de problematiek van leerlingen</a:t>
            </a:r>
            <a:endParaRPr lang="nl-BE" sz="2400">
              <a:solidFill>
                <a:srgbClr val="333333"/>
              </a:solidFill>
            </a:endParaRPr>
          </a:p>
          <a:p>
            <a:pPr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è"/>
            </a:pPr>
            <a:r>
              <a:rPr lang="nl-BE" sz="2400" b="0" i="0">
                <a:solidFill>
                  <a:srgbClr val="333333"/>
                </a:solidFill>
                <a:effectLst/>
              </a:rPr>
              <a:t>zodat scholen </a:t>
            </a:r>
            <a:r>
              <a:rPr lang="nl-BE" sz="2400" b="1" i="0">
                <a:solidFill>
                  <a:srgbClr val="333333"/>
                </a:solidFill>
                <a:effectLst/>
              </a:rPr>
              <a:t>sneller en gerichter kunnen doorverwijzen</a:t>
            </a:r>
            <a:endParaRPr lang="nl-BE" sz="2400">
              <a:solidFill>
                <a:srgbClr val="333333"/>
              </a:solidFill>
            </a:endParaRPr>
          </a:p>
          <a:p>
            <a:pPr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è"/>
            </a:pPr>
            <a:r>
              <a:rPr lang="nl-BE" sz="2400" b="0" i="0">
                <a:solidFill>
                  <a:srgbClr val="333333"/>
                </a:solidFill>
                <a:effectLst/>
              </a:rPr>
              <a:t>zodat onderwijzers zich beter kunnen richten op hun </a:t>
            </a:r>
            <a:r>
              <a:rPr lang="nl-BE" sz="2400" b="1" i="0">
                <a:solidFill>
                  <a:srgbClr val="333333"/>
                </a:solidFill>
                <a:effectLst/>
              </a:rPr>
              <a:t>kerntaken</a:t>
            </a:r>
            <a:endParaRPr lang="nl-BE" sz="2400" b="0" i="0">
              <a:solidFill>
                <a:srgbClr val="000000"/>
              </a:solidFill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8594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4566"/>
            <a:ext cx="10515600" cy="4812397"/>
          </a:xfrm>
        </p:spPr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000000"/>
                </a:solidFill>
              </a:rPr>
              <a:t>Ontstaan van de eerste Brede Scholen is hier een antwoord op.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 i="0">
              <a:solidFill>
                <a:srgbClr val="000000"/>
              </a:solidFill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000000"/>
                </a:solidFill>
              </a:rPr>
              <a:t>1996: </a:t>
            </a:r>
            <a:r>
              <a:rPr lang="nl-BE" sz="2400" err="1">
                <a:solidFill>
                  <a:srgbClr val="000000"/>
                </a:solidFill>
              </a:rPr>
              <a:t>USA,Engeland</a:t>
            </a:r>
            <a:r>
              <a:rPr lang="nl-BE" sz="2400">
                <a:solidFill>
                  <a:srgbClr val="000000"/>
                </a:solidFill>
              </a:rPr>
              <a:t>, Italië, Noord-Europa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000000"/>
                </a:solidFill>
              </a:rPr>
              <a:t>Grondleggers van de eerste “Full Service Schools” en de “Community Schools”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>
              <a:solidFill>
                <a:srgbClr val="000000"/>
              </a:solidFill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000000"/>
                </a:solidFill>
              </a:rPr>
              <a:t>2003: Nederland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000000"/>
                </a:solidFill>
              </a:rPr>
              <a:t>Start van de eerste Magneetscholen”, “Vensterscholen” en “</a:t>
            </a:r>
            <a:r>
              <a:rPr lang="nl-BE" sz="2400" err="1">
                <a:solidFill>
                  <a:srgbClr val="000000"/>
                </a:solidFill>
              </a:rPr>
              <a:t>Kindcentra</a:t>
            </a:r>
            <a:r>
              <a:rPr lang="nl-BE" sz="2400">
                <a:solidFill>
                  <a:srgbClr val="000000"/>
                </a:solidFill>
              </a:rPr>
              <a:t>”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>
              <a:solidFill>
                <a:srgbClr val="000000"/>
              </a:solidFill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000000"/>
                </a:solidFill>
              </a:rPr>
              <a:t>2012:Brussel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000000"/>
                </a:solidFill>
              </a:rPr>
              <a:t>Ontstaan van de eerste Brede Scholen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 b="1">
              <a:solidFill>
                <a:srgbClr val="000000"/>
              </a:solidFill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 b="1">
                <a:solidFill>
                  <a:srgbClr val="000000"/>
                </a:solidFill>
              </a:rPr>
              <a:t>Op dat moment was Brede School De Kleurdoos, met de komst van de Buiteling in 2000, al meer dan 10 jaar bezig!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 b="0" i="0">
              <a:solidFill>
                <a:srgbClr val="000000"/>
              </a:solidFill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9907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4566"/>
            <a:ext cx="10515600" cy="4812397"/>
          </a:xfrm>
        </p:spPr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 b="0" i="0">
              <a:solidFill>
                <a:srgbClr val="000000"/>
              </a:solidFill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400">
                <a:solidFill>
                  <a:srgbClr val="000000"/>
                </a:solidFill>
              </a:rPr>
              <a:t>Een Brede School is ….</a:t>
            </a: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 b="0" i="0">
              <a:solidFill>
                <a:srgbClr val="000000"/>
              </a:solidFill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… is een </a:t>
            </a:r>
            <a:r>
              <a:rPr lang="nl-BE" sz="1800" b="0" i="0" u="none" strike="noStrike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netwerk van verschillende organisaties</a:t>
            </a: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die zich bezighouden met opgroeiende kinderen en jongeren.</a:t>
            </a:r>
            <a:endParaRPr lang="nl-BE" sz="1600" b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nl-BE" sz="1600" b="0">
                <a:effectLst/>
              </a:rPr>
            </a:b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… is een netwerk tussen ONDERWIJS, welzijn, sport, cultuur, opvang, vrije tijd.</a:t>
            </a:r>
            <a:endParaRPr lang="nl-BE" sz="1600" b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nl-BE" sz="1600" b="0">
                <a:effectLst/>
              </a:rPr>
            </a:b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… heeft als doel de ontwikkelingskansen van kinderen en jongeren te vergroten.</a:t>
            </a:r>
            <a:endParaRPr lang="nl-BE" sz="1600" b="0">
              <a:effectLst/>
            </a:endParaRPr>
          </a:p>
          <a:p>
            <a:br>
              <a:rPr lang="nl-BE" sz="1600" b="0">
                <a:effectLst/>
              </a:rPr>
            </a:b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...creëert kansen tot</a:t>
            </a:r>
            <a:r>
              <a:rPr lang="nl-BE" sz="1800" b="0" i="0" u="none" strike="noStrike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 BREED LEREN</a:t>
            </a:r>
            <a:r>
              <a:rPr lang="nl-BE" sz="1800" b="0" i="0" u="none" strike="noStrike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!</a:t>
            </a:r>
            <a:endParaRPr lang="nl-BE" sz="2400" b="0" i="0">
              <a:solidFill>
                <a:srgbClr val="000000"/>
              </a:solidFill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4974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158F8-FE12-BBA7-C9AB-535BE9528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B8607-4D9D-EACD-B4D7-53B72C7B0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4566"/>
            <a:ext cx="10515600" cy="4812397"/>
          </a:xfrm>
        </p:spPr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 b="1">
              <a:solidFill>
                <a:srgbClr val="000000"/>
              </a:solidFill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2400" b="0" i="0">
              <a:solidFill>
                <a:srgbClr val="000000"/>
              </a:solidFill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endParaRPr lang="nl-BE" sz="1800">
              <a:solidFill>
                <a:srgbClr val="000000"/>
              </a:solidFill>
              <a:latin typeface="Roboto" panose="020B0604020202020204" pitchFamily="2" charset="0"/>
            </a:endParaRPr>
          </a:p>
          <a:p>
            <a:pPr mar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4400"/>
              <a:t>Vandaag</a:t>
            </a:r>
            <a:endParaRPr lang="nl-BE" sz="4400">
              <a:solidFill>
                <a:srgbClr val="000000"/>
              </a:solidFill>
              <a:latin typeface="Roboto" panose="020B06040202020202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A03EE6-D0C2-4A7E-F613-D85C14E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57" y="5526847"/>
            <a:ext cx="697064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8713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tekst, persoon, plafond, binnen&#10;&#10;Automatisch gegenereerde beschrijving">
            <a:extLst>
              <a:ext uri="{FF2B5EF4-FFF2-40B4-BE49-F238E27FC236}">
                <a16:creationId xmlns:a16="http://schemas.microsoft.com/office/drawing/2014/main" id="{5A18CBBF-2431-39EF-41BA-0BEB492F1B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6"/>
          <a:stretch/>
        </p:blipFill>
        <p:spPr>
          <a:xfrm>
            <a:off x="4625964" y="670383"/>
            <a:ext cx="7494596" cy="5318461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F00D09AF-B678-DDB5-140B-B9A034B3F4E8}"/>
              </a:ext>
            </a:extLst>
          </p:cNvPr>
          <p:cNvSpPr txBox="1"/>
          <p:nvPr/>
        </p:nvSpPr>
        <p:spPr>
          <a:xfrm>
            <a:off x="838200" y="928468"/>
            <a:ext cx="3874477" cy="52484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effectLst/>
              </a:rPr>
              <a:t>ACTIE 1 Kunst</a:t>
            </a:r>
            <a:r>
              <a:rPr lang="en-US" sz="2800" b="1" spc="-10">
                <a:effectLst/>
              </a:rPr>
              <a:t> </a:t>
            </a:r>
            <a:r>
              <a:rPr lang="en-US" sz="2800" b="1">
                <a:effectLst/>
              </a:rPr>
              <a:t>op</a:t>
            </a:r>
            <a:r>
              <a:rPr lang="en-US" sz="2800" b="1" spc="-10">
                <a:effectLst/>
              </a:rPr>
              <a:t> </a:t>
            </a:r>
            <a:r>
              <a:rPr lang="en-US" sz="2800" b="1" err="1">
                <a:effectLst/>
              </a:rPr>
              <a:t>en</a:t>
            </a:r>
            <a:r>
              <a:rPr lang="en-US" sz="2800" b="1" spc="-15">
                <a:effectLst/>
              </a:rPr>
              <a:t> </a:t>
            </a:r>
            <a:r>
              <a:rPr lang="en-US" sz="2800" b="1" err="1">
                <a:effectLst/>
              </a:rPr>
              <a:t>naast</a:t>
            </a:r>
            <a:r>
              <a:rPr lang="en-US" sz="2800" b="1" spc="-10">
                <a:effectLst/>
              </a:rPr>
              <a:t> </a:t>
            </a:r>
            <a:r>
              <a:rPr lang="en-US" sz="2800" b="1">
                <a:effectLst/>
              </a:rPr>
              <a:t>de</a:t>
            </a:r>
            <a:r>
              <a:rPr lang="en-US" sz="2800" b="1" spc="-10">
                <a:effectLst/>
              </a:rPr>
              <a:t> </a:t>
            </a:r>
            <a:r>
              <a:rPr lang="en-US" sz="2800" b="1">
                <a:effectLst/>
              </a:rPr>
              <a:t>school</a:t>
            </a:r>
          </a:p>
          <a:p>
            <a:pPr marL="4699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  <a:tabLst>
                <a:tab pos="469265" algn="l"/>
                <a:tab pos="469900" algn="l"/>
              </a:tabLst>
            </a:pPr>
            <a:endParaRPr lang="en-US" sz="1100">
              <a:effectLst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r>
              <a:rPr lang="en-US" err="1">
                <a:effectLst/>
              </a:rPr>
              <a:t>Samenwerkingen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verdergezet</a:t>
            </a:r>
            <a:r>
              <a:rPr lang="en-US">
                <a:effectLst/>
              </a:rPr>
              <a:t> met </a:t>
            </a:r>
            <a:r>
              <a:rPr lang="en-US" b="1">
                <a:effectLst/>
              </a:rPr>
              <a:t>Circus </a:t>
            </a:r>
            <a:r>
              <a:rPr lang="en-US" b="1" err="1">
                <a:effectLst/>
              </a:rPr>
              <a:t>Zonder</a:t>
            </a:r>
            <a:r>
              <a:rPr lang="en-US" b="1">
                <a:effectLst/>
              </a:rPr>
              <a:t> </a:t>
            </a:r>
            <a:r>
              <a:rPr lang="en-US" b="1" err="1">
                <a:effectLst/>
              </a:rPr>
              <a:t>Handen</a:t>
            </a:r>
            <a:r>
              <a:rPr lang="en-US">
                <a:effectLst/>
              </a:rPr>
              <a:t>, </a:t>
            </a:r>
            <a:r>
              <a:rPr lang="en-US" b="1">
                <a:effectLst/>
              </a:rPr>
              <a:t>De </a:t>
            </a:r>
            <a:r>
              <a:rPr lang="en-US" b="1" err="1">
                <a:effectLst/>
              </a:rPr>
              <a:t>Markten</a:t>
            </a:r>
            <a:r>
              <a:rPr lang="en-US" b="1">
                <a:effectLst/>
              </a:rPr>
              <a:t>,</a:t>
            </a:r>
            <a:r>
              <a:rPr lang="en-US" b="1" spc="-15">
                <a:effectLst/>
              </a:rPr>
              <a:t> </a:t>
            </a:r>
            <a:r>
              <a:rPr lang="en-US" b="1" spc="5" err="1"/>
              <a:t>Academie</a:t>
            </a:r>
            <a:r>
              <a:rPr lang="en-US" b="1" spc="5"/>
              <a:t> </a:t>
            </a:r>
            <a:r>
              <a:rPr lang="en-US" b="1" spc="5" err="1"/>
              <a:t>Beeldende</a:t>
            </a:r>
            <a:r>
              <a:rPr lang="en-US" b="1" spc="5"/>
              <a:t> </a:t>
            </a:r>
            <a:r>
              <a:rPr lang="en-US" b="1" spc="5" err="1"/>
              <a:t>Kunsten</a:t>
            </a:r>
            <a:endParaRPr lang="en-US" b="1" spc="5"/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endParaRPr lang="en-US" spc="5">
              <a:effectLst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r>
              <a:rPr lang="en-US" spc="5" err="1"/>
              <a:t>Toeleiding</a:t>
            </a:r>
            <a:r>
              <a:rPr lang="en-US" spc="5"/>
              <a:t> van </a:t>
            </a:r>
            <a:r>
              <a:rPr lang="en-US" spc="5" err="1"/>
              <a:t>klassen</a:t>
            </a:r>
            <a:r>
              <a:rPr lang="en-US" spc="5"/>
              <a:t> </a:t>
            </a:r>
            <a:r>
              <a:rPr lang="en-US" spc="5" err="1"/>
              <a:t>naar</a:t>
            </a:r>
            <a:r>
              <a:rPr lang="en-US" spc="5"/>
              <a:t> </a:t>
            </a:r>
            <a:r>
              <a:rPr lang="en-US" spc="5" err="1"/>
              <a:t>cultuurhuizen</a:t>
            </a:r>
            <a:r>
              <a:rPr lang="en-US" spc="5"/>
              <a:t> </a:t>
            </a:r>
            <a:r>
              <a:rPr lang="en-US" spc="5" err="1"/>
              <a:t>zoals</a:t>
            </a:r>
            <a:r>
              <a:rPr lang="en-US" spc="5"/>
              <a:t> </a:t>
            </a:r>
            <a:r>
              <a:rPr lang="en-US" b="1" spc="5" err="1"/>
              <a:t>Bronks</a:t>
            </a:r>
            <a:r>
              <a:rPr lang="en-US" b="1" spc="5"/>
              <a:t>, </a:t>
            </a:r>
            <a:r>
              <a:rPr lang="en-US" b="1" spc="5" err="1"/>
              <a:t>Vaartkapoen</a:t>
            </a:r>
            <a:r>
              <a:rPr lang="en-US" b="1" spc="5"/>
              <a:t>, </a:t>
            </a:r>
            <a:r>
              <a:rPr lang="en-US" b="1" spc="5" err="1"/>
              <a:t>Bozar</a:t>
            </a:r>
            <a:r>
              <a:rPr lang="en-US" b="1" spc="5"/>
              <a:t> </a:t>
            </a:r>
            <a:r>
              <a:rPr lang="en-US" b="1" spc="5" err="1"/>
              <a:t>en</a:t>
            </a:r>
            <a:r>
              <a:rPr lang="en-US" b="1" spc="5"/>
              <a:t>  </a:t>
            </a:r>
            <a:r>
              <a:rPr lang="en-US" b="1" spc="5" err="1"/>
              <a:t>Muntschouwburg</a:t>
            </a:r>
            <a:endParaRPr lang="en-US" b="1">
              <a:effectLst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endParaRPr lang="en-US">
              <a:effectLst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r>
              <a:rPr lang="en-US" b="1" err="1"/>
              <a:t>K</a:t>
            </a:r>
            <a:r>
              <a:rPr lang="en-US" b="1" err="1">
                <a:effectLst/>
              </a:rPr>
              <a:t>unstzinnige</a:t>
            </a:r>
            <a:r>
              <a:rPr lang="en-US" b="1" spc="-10">
                <a:effectLst/>
              </a:rPr>
              <a:t> </a:t>
            </a:r>
            <a:r>
              <a:rPr lang="en-US" b="1" err="1">
                <a:effectLst/>
              </a:rPr>
              <a:t>middagateliers</a:t>
            </a:r>
            <a:endParaRPr lang="en-US"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endParaRPr lang="en-US" sz="110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658971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gras, buiten, boom, persoon&#10;&#10;Automatisch gegenereerde beschrijving">
            <a:extLst>
              <a:ext uri="{FF2B5EF4-FFF2-40B4-BE49-F238E27FC236}">
                <a16:creationId xmlns:a16="http://schemas.microsoft.com/office/drawing/2014/main" id="{21D1B61E-5845-7729-3A93-33BAABB280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6"/>
          <a:stretch/>
        </p:blipFill>
        <p:spPr>
          <a:xfrm>
            <a:off x="309563" y="535791"/>
            <a:ext cx="7955143" cy="5643553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F00D09AF-B678-DDB5-140B-B9A034B3F4E8}"/>
              </a:ext>
            </a:extLst>
          </p:cNvPr>
          <p:cNvSpPr txBox="1"/>
          <p:nvPr/>
        </p:nvSpPr>
        <p:spPr>
          <a:xfrm>
            <a:off x="8553157" y="478302"/>
            <a:ext cx="2800642" cy="5698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800"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  <a:tabLst>
                <a:tab pos="469265" algn="l"/>
                <a:tab pos="469900" algn="l"/>
              </a:tabLst>
            </a:pPr>
            <a:r>
              <a:rPr lang="en-US" sz="800" b="1">
                <a:effectLst/>
              </a:rPr>
              <a:t> </a:t>
            </a:r>
            <a:endParaRPr lang="en-US" sz="800">
              <a:effectLst/>
            </a:endParaRPr>
          </a:p>
          <a:p>
            <a:pPr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endParaRPr lang="en-US" sz="800">
              <a:effectLst/>
            </a:endParaRPr>
          </a:p>
          <a:p>
            <a:pPr marL="342900" marR="28511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r>
              <a:rPr lang="en-US" err="1">
                <a:effectLst/>
              </a:rPr>
              <a:t>Coördinatie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deelname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aan</a:t>
            </a:r>
            <a:r>
              <a:rPr lang="en-US">
                <a:effectLst/>
              </a:rPr>
              <a:t> de </a:t>
            </a:r>
            <a:r>
              <a:rPr lang="en-US" b="1" err="1">
                <a:effectLst/>
              </a:rPr>
              <a:t>Zinneke</a:t>
            </a:r>
            <a:r>
              <a:rPr lang="en-US" b="1" spc="-235">
                <a:effectLst/>
              </a:rPr>
              <a:t> </a:t>
            </a:r>
            <a:r>
              <a:rPr lang="en-US" b="1">
                <a:effectLst/>
              </a:rPr>
              <a:t>Parade </a:t>
            </a:r>
            <a:endParaRPr lang="en-US">
              <a:effectLst/>
            </a:endParaRPr>
          </a:p>
          <a:p>
            <a:pPr marR="28511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endParaRPr lang="en-US">
              <a:effectLst/>
            </a:endParaRPr>
          </a:p>
          <a:p>
            <a:pPr marL="342900" marR="30416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r>
              <a:rPr lang="en-US" err="1">
                <a:effectLst/>
              </a:rPr>
              <a:t>Verderzetting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samenwerking</a:t>
            </a:r>
            <a:r>
              <a:rPr lang="en-US">
                <a:effectLst/>
              </a:rPr>
              <a:t> met de </a:t>
            </a:r>
            <a:r>
              <a:rPr lang="en-US" b="1" err="1">
                <a:effectLst/>
              </a:rPr>
              <a:t>Educatieve</a:t>
            </a:r>
            <a:r>
              <a:rPr lang="en-US" b="1" spc="-5">
                <a:effectLst/>
              </a:rPr>
              <a:t> </a:t>
            </a:r>
            <a:r>
              <a:rPr lang="en-US" b="1">
                <a:effectLst/>
              </a:rPr>
              <a:t>Master</a:t>
            </a:r>
            <a:r>
              <a:rPr lang="en-US" b="1" spc="-20">
                <a:effectLst/>
              </a:rPr>
              <a:t> in de </a:t>
            </a:r>
            <a:r>
              <a:rPr lang="en-US" b="1" spc="-20" err="1">
                <a:effectLst/>
              </a:rPr>
              <a:t>Kunsten</a:t>
            </a:r>
            <a:r>
              <a:rPr lang="en-US" b="1" spc="-20">
                <a:effectLst/>
              </a:rPr>
              <a:t> </a:t>
            </a:r>
            <a:r>
              <a:rPr lang="en-US" b="1">
                <a:effectLst/>
              </a:rPr>
              <a:t>van</a:t>
            </a:r>
            <a:r>
              <a:rPr lang="en-US" b="1" spc="-5">
                <a:effectLst/>
              </a:rPr>
              <a:t> </a:t>
            </a:r>
            <a:r>
              <a:rPr lang="en-US" b="1">
                <a:effectLst/>
              </a:rPr>
              <a:t>het RITCS </a:t>
            </a:r>
            <a:r>
              <a:rPr lang="en-US">
                <a:effectLst/>
              </a:rPr>
              <a:t>in de </a:t>
            </a:r>
            <a:r>
              <a:rPr lang="en-US" err="1">
                <a:effectLst/>
              </a:rPr>
              <a:t>vorm</a:t>
            </a:r>
            <a:r>
              <a:rPr lang="en-US">
                <a:effectLst/>
              </a:rPr>
              <a:t> van twee </a:t>
            </a:r>
            <a:r>
              <a:rPr lang="en-US" err="1">
                <a:effectLst/>
              </a:rPr>
              <a:t>naschoolse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trajecten</a:t>
            </a:r>
            <a:r>
              <a:rPr lang="en-US">
                <a:effectLst/>
              </a:rPr>
              <a:t> LEESKUNST </a:t>
            </a:r>
            <a:r>
              <a:rPr lang="en-US" err="1">
                <a:effectLst/>
              </a:rPr>
              <a:t>en</a:t>
            </a:r>
            <a:r>
              <a:rPr lang="en-US">
                <a:effectLst/>
              </a:rPr>
              <a:t> FILMPROJECT</a:t>
            </a:r>
            <a:endParaRPr lang="en-US" b="1">
              <a:effectLst/>
            </a:endParaRPr>
          </a:p>
          <a:p>
            <a:pPr marL="342900" marR="30416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endParaRPr lang="en-US">
              <a:effectLst/>
            </a:endParaRPr>
          </a:p>
          <a:p>
            <a:pPr marL="342900" marR="57658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265" algn="l"/>
                <a:tab pos="469900" algn="l"/>
              </a:tabLst>
            </a:pPr>
            <a:r>
              <a:rPr lang="en-US" err="1">
                <a:effectLst/>
              </a:rPr>
              <a:t>Samenwerking</a:t>
            </a:r>
            <a:r>
              <a:rPr lang="en-US">
                <a:effectLst/>
              </a:rPr>
              <a:t> met </a:t>
            </a:r>
            <a:r>
              <a:rPr lang="en-US" b="1" err="1">
                <a:effectLst/>
              </a:rPr>
              <a:t>Remua</a:t>
            </a:r>
            <a:r>
              <a:rPr lang="en-US" b="1">
                <a:effectLst/>
              </a:rPr>
              <a:t>/Shake</a:t>
            </a:r>
            <a:r>
              <a:rPr lang="en-US" b="1" spc="-10">
                <a:effectLst/>
              </a:rPr>
              <a:t> </a:t>
            </a:r>
            <a:r>
              <a:rPr lang="en-US" err="1">
                <a:effectLst/>
              </a:rPr>
              <a:t>vzw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voor</a:t>
            </a:r>
            <a:r>
              <a:rPr lang="en-US">
                <a:effectLst/>
              </a:rPr>
              <a:t> het </a:t>
            </a:r>
            <a:r>
              <a:rPr lang="en-US" err="1">
                <a:effectLst/>
              </a:rPr>
              <a:t>Zangproject</a:t>
            </a:r>
            <a:endParaRPr lang="en-US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018752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F63D3385-931C-0322-BF27-338B4FFDC76E}"/>
              </a:ext>
            </a:extLst>
          </p:cNvPr>
          <p:cNvSpPr txBox="1"/>
          <p:nvPr/>
        </p:nvSpPr>
        <p:spPr>
          <a:xfrm>
            <a:off x="838200" y="647114"/>
            <a:ext cx="4619621" cy="55298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4508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 b="1">
              <a:effectLst/>
            </a:endParaRPr>
          </a:p>
          <a:p>
            <a:pPr marL="4508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 b="1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effectLst/>
              </a:rPr>
              <a:t>ACTIE 2 Taal</a:t>
            </a:r>
            <a:r>
              <a:rPr lang="en-US" sz="2800" b="1" spc="-10">
                <a:effectLst/>
              </a:rPr>
              <a:t> </a:t>
            </a:r>
            <a:r>
              <a:rPr lang="en-US" sz="2800" b="1">
                <a:effectLst/>
              </a:rPr>
              <a:t>op</a:t>
            </a:r>
            <a:r>
              <a:rPr lang="en-US" sz="2800" b="1" spc="-10">
                <a:effectLst/>
              </a:rPr>
              <a:t> </a:t>
            </a:r>
            <a:r>
              <a:rPr lang="en-US" sz="2800" b="1" err="1">
                <a:effectLst/>
              </a:rPr>
              <a:t>en</a:t>
            </a:r>
            <a:r>
              <a:rPr lang="en-US" sz="2800" b="1" spc="-20">
                <a:effectLst/>
              </a:rPr>
              <a:t> </a:t>
            </a:r>
            <a:r>
              <a:rPr lang="en-US" sz="2800" b="1" err="1">
                <a:effectLst/>
              </a:rPr>
              <a:t>naast</a:t>
            </a:r>
            <a:r>
              <a:rPr lang="en-US" sz="2800" b="1" spc="-5">
                <a:effectLst/>
              </a:rPr>
              <a:t> </a:t>
            </a:r>
            <a:r>
              <a:rPr lang="en-US" sz="2800" b="1">
                <a:effectLst/>
              </a:rPr>
              <a:t>de</a:t>
            </a:r>
            <a:r>
              <a:rPr lang="en-US" sz="2800" b="1" spc="-15">
                <a:effectLst/>
              </a:rPr>
              <a:t> </a:t>
            </a:r>
            <a:r>
              <a:rPr lang="en-US" sz="2800" b="1">
                <a:effectLst/>
              </a:rPr>
              <a:t>school</a:t>
            </a:r>
          </a:p>
          <a:p>
            <a:pPr marL="4508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>
              <a:effectLst/>
            </a:endParaRPr>
          </a:p>
          <a:p>
            <a:pPr marL="342900" marR="21653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r>
              <a:rPr lang="en-US" err="1">
                <a:effectLst/>
              </a:rPr>
              <a:t>Opvolging</a:t>
            </a:r>
            <a:r>
              <a:rPr lang="en-US">
                <a:effectLst/>
              </a:rPr>
              <a:t> project </a:t>
            </a:r>
            <a:r>
              <a:rPr lang="en-US" b="1" err="1">
                <a:effectLst/>
              </a:rPr>
              <a:t>Leesrijk</a:t>
            </a:r>
            <a:r>
              <a:rPr lang="en-US" b="1">
                <a:effectLst/>
              </a:rPr>
              <a:t> Brussel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voor</a:t>
            </a:r>
            <a:r>
              <a:rPr lang="en-US">
                <a:effectLst/>
              </a:rPr>
              <a:t> het Atheneum Brussel,  ism OCB, </a:t>
            </a:r>
            <a:r>
              <a:rPr lang="en-US" err="1">
                <a:effectLst/>
              </a:rPr>
              <a:t>Muntpunt</a:t>
            </a:r>
            <a:r>
              <a:rPr lang="en-US">
                <a:effectLst/>
              </a:rPr>
              <a:t>, </a:t>
            </a:r>
            <a:r>
              <a:rPr lang="en-US" err="1">
                <a:effectLst/>
              </a:rPr>
              <a:t>Passa</a:t>
            </a:r>
            <a:r>
              <a:rPr lang="en-US">
                <a:effectLst/>
              </a:rPr>
              <a:t> Porta </a:t>
            </a:r>
          </a:p>
          <a:p>
            <a:pPr marL="342900" marR="21653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>
              <a:effectLst/>
            </a:endParaRPr>
          </a:p>
          <a:p>
            <a:pPr marL="342900" marR="107886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r>
              <a:rPr lang="en-US" err="1">
                <a:effectLst/>
              </a:rPr>
              <a:t>Opvolging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samenwerking</a:t>
            </a:r>
            <a:r>
              <a:rPr lang="en-US">
                <a:effectLst/>
              </a:rPr>
              <a:t> </a:t>
            </a:r>
            <a:r>
              <a:rPr lang="en-US" b="1" err="1">
                <a:effectLst/>
              </a:rPr>
              <a:t>Muntpunt</a:t>
            </a:r>
            <a:r>
              <a:rPr lang="en-US" b="1">
                <a:effectLst/>
              </a:rPr>
              <a:t> : </a:t>
            </a:r>
            <a:r>
              <a:rPr lang="en-US" err="1">
                <a:effectLst/>
              </a:rPr>
              <a:t>beperkt</a:t>
            </a:r>
            <a:endParaRPr lang="en-US">
              <a:effectLst/>
            </a:endParaRPr>
          </a:p>
          <a:p>
            <a:pPr marL="342900" marR="107886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/>
          </a:p>
          <a:p>
            <a:pPr marL="342900" marR="107886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r>
              <a:rPr lang="en-US">
                <a:effectLst/>
              </a:rPr>
              <a:t>In contact </a:t>
            </a:r>
            <a:r>
              <a:rPr lang="en-US" err="1">
                <a:effectLst/>
              </a:rPr>
              <a:t>blijven</a:t>
            </a:r>
            <a:r>
              <a:rPr lang="en-US">
                <a:effectLst/>
              </a:rPr>
              <a:t> met het </a:t>
            </a:r>
            <a:r>
              <a:rPr lang="en-US" b="1">
                <a:effectLst/>
              </a:rPr>
              <a:t>Huis van het </a:t>
            </a:r>
            <a:r>
              <a:rPr lang="en-US" b="1" err="1">
                <a:effectLst/>
              </a:rPr>
              <a:t>Nederlands</a:t>
            </a:r>
            <a:r>
              <a:rPr lang="en-US" b="1">
                <a:effectLst/>
              </a:rPr>
              <a:t> </a:t>
            </a:r>
            <a:r>
              <a:rPr lang="en-US" err="1">
                <a:effectLst/>
              </a:rPr>
              <a:t>en</a:t>
            </a:r>
            <a:r>
              <a:rPr lang="en-US">
                <a:effectLst/>
              </a:rPr>
              <a:t> </a:t>
            </a:r>
            <a:r>
              <a:rPr lang="en-US" b="1" err="1">
                <a:effectLst/>
              </a:rPr>
              <a:t>Brusselleer</a:t>
            </a:r>
            <a:r>
              <a:rPr lang="en-US" b="1"/>
              <a:t>: </a:t>
            </a:r>
            <a:r>
              <a:rPr lang="en-US" err="1"/>
              <a:t>beperkt</a:t>
            </a:r>
            <a:endParaRPr lang="en-US"/>
          </a:p>
          <a:p>
            <a:pPr marL="342900" marR="107886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 b="1"/>
          </a:p>
          <a:p>
            <a:pPr marL="342900" marR="107886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r>
              <a:rPr lang="en-US" spc="5" err="1"/>
              <a:t>Ondersteuning</a:t>
            </a:r>
            <a:r>
              <a:rPr lang="en-US" spc="5">
                <a:effectLst/>
              </a:rPr>
              <a:t> </a:t>
            </a:r>
            <a:r>
              <a:rPr lang="en-US" b="1" err="1">
                <a:effectLst/>
              </a:rPr>
              <a:t>conversatietafels</a:t>
            </a:r>
            <a:r>
              <a:rPr lang="en-US" b="1">
                <a:effectLst/>
              </a:rPr>
              <a:t> </a:t>
            </a:r>
            <a:r>
              <a:rPr lang="en-US" b="1" err="1">
                <a:effectLst/>
              </a:rPr>
              <a:t>Nederlands</a:t>
            </a:r>
            <a:endParaRPr lang="en-US">
              <a:effectLst/>
            </a:endParaRPr>
          </a:p>
          <a:p>
            <a:pPr marL="342900" marR="107886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>
              <a:effectLst/>
            </a:endParaRPr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r>
              <a:rPr lang="en-US" err="1"/>
              <a:t>Faciliteren</a:t>
            </a:r>
            <a:r>
              <a:rPr lang="en-US"/>
              <a:t> </a:t>
            </a:r>
            <a:r>
              <a:rPr lang="en-US" err="1"/>
              <a:t>s</a:t>
            </a:r>
            <a:r>
              <a:rPr lang="en-US" err="1">
                <a:effectLst/>
              </a:rPr>
              <a:t>amenwerking</a:t>
            </a:r>
            <a:r>
              <a:rPr lang="en-US">
                <a:effectLst/>
              </a:rPr>
              <a:t> met </a:t>
            </a:r>
            <a:r>
              <a:rPr lang="en-US" b="1" err="1">
                <a:effectLst/>
              </a:rPr>
              <a:t>Debateville</a:t>
            </a:r>
            <a:r>
              <a:rPr lang="en-US" b="1">
                <a:effectLst/>
              </a:rPr>
              <a:t>. </a:t>
            </a:r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 b="1"/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r>
              <a:rPr lang="en-US" err="1">
                <a:effectLst/>
              </a:rPr>
              <a:t>Ondersteuning</a:t>
            </a:r>
            <a:r>
              <a:rPr lang="en-US">
                <a:effectLst/>
              </a:rPr>
              <a:t> </a:t>
            </a:r>
            <a:r>
              <a:rPr lang="en-US" b="1" err="1">
                <a:effectLst/>
              </a:rPr>
              <a:t>bijlesklassen</a:t>
            </a:r>
            <a:r>
              <a:rPr lang="en-US" b="1">
                <a:effectLst/>
              </a:rPr>
              <a:t> van Les Mam’s de </a:t>
            </a:r>
            <a:r>
              <a:rPr lang="en-US" b="1" err="1">
                <a:effectLst/>
              </a:rPr>
              <a:t>l’espoir</a:t>
            </a:r>
            <a:r>
              <a:rPr lang="en-US" b="1"/>
              <a:t>. </a:t>
            </a:r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 sz="700" b="1">
              <a:effectLst/>
            </a:endParaRPr>
          </a:p>
        </p:txBody>
      </p:sp>
      <p:pic>
        <p:nvPicPr>
          <p:cNvPr id="4" name="Afbeelding 3" descr="Afbeelding met tekst&#10;&#10;Automatisch gegenereerde beschrijving">
            <a:extLst>
              <a:ext uri="{FF2B5EF4-FFF2-40B4-BE49-F238E27FC236}">
                <a16:creationId xmlns:a16="http://schemas.microsoft.com/office/drawing/2014/main" id="{0C3D50A7-823B-E6F3-9790-E288A818DD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0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98208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tekst, persoon&#10;&#10;Automatisch gegenereerde beschrijving">
            <a:extLst>
              <a:ext uri="{FF2B5EF4-FFF2-40B4-BE49-F238E27FC236}">
                <a16:creationId xmlns:a16="http://schemas.microsoft.com/office/drawing/2014/main" id="{03643320-8DF9-7006-71B5-DE9D6FA226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69"/>
          <a:stretch/>
        </p:blipFill>
        <p:spPr>
          <a:xfrm>
            <a:off x="119063" y="678666"/>
            <a:ext cx="7907518" cy="5619741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F63D3385-931C-0322-BF27-338B4FFDC76E}"/>
              </a:ext>
            </a:extLst>
          </p:cNvPr>
          <p:cNvSpPr txBox="1"/>
          <p:nvPr/>
        </p:nvSpPr>
        <p:spPr>
          <a:xfrm>
            <a:off x="7906043" y="604911"/>
            <a:ext cx="3840480" cy="5572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b="1">
              <a:effectLst/>
            </a:endParaRPr>
          </a:p>
          <a:p>
            <a:pPr marL="4508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>
              <a:effectLst/>
            </a:endParaRPr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 sz="1300" b="1">
              <a:effectLst/>
            </a:endParaRPr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r>
              <a:rPr lang="en-US" b="1" err="1"/>
              <a:t>Faciliteren</a:t>
            </a:r>
            <a:r>
              <a:rPr lang="en-US" b="1"/>
              <a:t> project LEESKUNST </a:t>
            </a:r>
            <a:r>
              <a:rPr lang="en-US">
                <a:effectLst/>
              </a:rPr>
              <a:t>in </a:t>
            </a:r>
            <a:r>
              <a:rPr lang="en-US" err="1">
                <a:effectLst/>
              </a:rPr>
              <a:t>samenwerking</a:t>
            </a:r>
            <a:r>
              <a:rPr lang="en-US">
                <a:effectLst/>
              </a:rPr>
              <a:t> met </a:t>
            </a:r>
            <a:r>
              <a:rPr lang="en-US" b="1">
                <a:effectLst/>
              </a:rPr>
              <a:t>RITCS </a:t>
            </a:r>
            <a:r>
              <a:rPr lang="en-US" b="1" err="1">
                <a:effectLst/>
              </a:rPr>
              <a:t>en</a:t>
            </a:r>
            <a:r>
              <a:rPr lang="en-US" b="1">
                <a:effectLst/>
              </a:rPr>
              <a:t> Brede School </a:t>
            </a:r>
            <a:r>
              <a:rPr lang="en-US" b="1" err="1">
                <a:effectLst/>
              </a:rPr>
              <a:t>Nieuwland</a:t>
            </a:r>
            <a:endParaRPr lang="en-US" b="1"/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 b="1">
              <a:effectLst/>
            </a:endParaRPr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r>
              <a:rPr lang="en-US" err="1"/>
              <a:t>Samenwerking</a:t>
            </a:r>
            <a:r>
              <a:rPr lang="en-US">
                <a:effectLst/>
              </a:rPr>
              <a:t> </a:t>
            </a:r>
            <a:r>
              <a:rPr lang="en-US" b="1" err="1">
                <a:effectLst/>
              </a:rPr>
              <a:t>Citizenne</a:t>
            </a:r>
            <a:r>
              <a:rPr lang="en-US" b="1">
                <a:effectLst/>
              </a:rPr>
              <a:t> </a:t>
            </a:r>
            <a:r>
              <a:rPr lang="en-US">
                <a:effectLst/>
              </a:rPr>
              <a:t>in </a:t>
            </a:r>
            <a:r>
              <a:rPr lang="en-US" err="1">
                <a:effectLst/>
              </a:rPr>
              <a:t>functie</a:t>
            </a:r>
            <a:r>
              <a:rPr lang="en-US">
                <a:effectLst/>
              </a:rPr>
              <a:t> van </a:t>
            </a:r>
            <a:r>
              <a:rPr lang="en-US" b="1">
                <a:effectLst/>
              </a:rPr>
              <a:t>twee </a:t>
            </a:r>
            <a:r>
              <a:rPr lang="en-US" b="1" err="1">
                <a:effectLst/>
              </a:rPr>
              <a:t>vormingen</a:t>
            </a:r>
            <a:r>
              <a:rPr lang="en-US" b="1">
                <a:effectLst/>
              </a:rPr>
              <a:t> </a:t>
            </a:r>
            <a:r>
              <a:rPr lang="en-US" b="1" err="1">
                <a:effectLst/>
              </a:rPr>
              <a:t>Smartschool</a:t>
            </a:r>
            <a:r>
              <a:rPr lang="en-US" b="1">
                <a:effectLst/>
              </a:rPr>
              <a:t> </a:t>
            </a:r>
            <a:r>
              <a:rPr lang="en-US" err="1">
                <a:effectLst/>
              </a:rPr>
              <a:t>voor</a:t>
            </a:r>
            <a:r>
              <a:rPr lang="en-US">
                <a:effectLst/>
              </a:rPr>
              <a:t> de </a:t>
            </a:r>
            <a:r>
              <a:rPr lang="en-US" err="1">
                <a:effectLst/>
              </a:rPr>
              <a:t>ouders</a:t>
            </a:r>
            <a:r>
              <a:rPr lang="en-US">
                <a:effectLst/>
              </a:rPr>
              <a:t> van de </a:t>
            </a:r>
            <a:r>
              <a:rPr lang="en-US" err="1">
                <a:effectLst/>
              </a:rPr>
              <a:t>Kleurdoos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en</a:t>
            </a:r>
            <a:r>
              <a:rPr lang="en-US">
                <a:effectLst/>
              </a:rPr>
              <a:t> </a:t>
            </a:r>
            <a:r>
              <a:rPr lang="en-US" b="1" err="1">
                <a:effectLst/>
              </a:rPr>
              <a:t>infosessie</a:t>
            </a:r>
            <a:r>
              <a:rPr lang="en-US" b="1">
                <a:effectLst/>
              </a:rPr>
              <a:t> TJEK,</a:t>
            </a:r>
            <a:r>
              <a:rPr lang="en-US">
                <a:effectLst/>
              </a:rPr>
              <a:t> het </a:t>
            </a:r>
            <a:r>
              <a:rPr lang="en-US" err="1">
                <a:effectLst/>
              </a:rPr>
              <a:t>nieuwe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inschrijfsysteem</a:t>
            </a:r>
            <a:r>
              <a:rPr lang="en-US">
                <a:effectLst/>
              </a:rPr>
              <a:t> van de </a:t>
            </a:r>
            <a:r>
              <a:rPr lang="en-US" err="1">
                <a:effectLst/>
              </a:rPr>
              <a:t>Buiteling</a:t>
            </a:r>
            <a:endParaRPr lang="en-US"/>
          </a:p>
          <a:p>
            <a:pPr marL="342900" marR="301625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8630" algn="l"/>
                <a:tab pos="469265" algn="l"/>
              </a:tabLst>
            </a:pPr>
            <a:endParaRPr lang="en-US" sz="130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780056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tekst&#10;&#10;Automatisch gegenereerde beschrijving">
            <a:extLst>
              <a:ext uri="{FF2B5EF4-FFF2-40B4-BE49-F238E27FC236}">
                <a16:creationId xmlns:a16="http://schemas.microsoft.com/office/drawing/2014/main" id="{85480B90-48EE-8DBD-1AC6-2D0283BCF5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88" b="-1"/>
          <a:stretch/>
        </p:blipFill>
        <p:spPr>
          <a:xfrm>
            <a:off x="5189356" y="1214447"/>
            <a:ext cx="6609737" cy="4667241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838200" y="998806"/>
            <a:ext cx="4254305" cy="51781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effectLst/>
              </a:rPr>
              <a:t>ACTIE 3 </a:t>
            </a:r>
            <a:r>
              <a:rPr lang="en-US" sz="2800" b="1" err="1">
                <a:effectLst/>
              </a:rPr>
              <a:t>Samenwerkingen</a:t>
            </a:r>
            <a:r>
              <a:rPr lang="en-US" sz="2800" b="1">
                <a:effectLst/>
              </a:rPr>
              <a:t> </a:t>
            </a:r>
            <a:r>
              <a:rPr lang="en-US" sz="2800" b="1" err="1">
                <a:effectLst/>
              </a:rPr>
              <a:t>en</a:t>
            </a:r>
            <a:r>
              <a:rPr lang="en-US" sz="2800" b="1">
                <a:effectLst/>
              </a:rPr>
              <a:t> </a:t>
            </a:r>
            <a:r>
              <a:rPr lang="en-US" sz="2800" b="1" err="1">
                <a:effectLst/>
              </a:rPr>
              <a:t>partnerschappen</a:t>
            </a:r>
            <a:endParaRPr lang="en-US" sz="2800" b="1">
              <a:effectLst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b="1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Tour Brede School </a:t>
            </a:r>
            <a:r>
              <a:rPr lang="en-US" err="1"/>
              <a:t>voor</a:t>
            </a:r>
            <a:r>
              <a:rPr lang="en-US"/>
              <a:t> (</a:t>
            </a:r>
            <a:r>
              <a:rPr lang="en-US" err="1"/>
              <a:t>nieuwe</a:t>
            </a:r>
            <a:r>
              <a:rPr lang="en-US"/>
              <a:t>) </a:t>
            </a:r>
            <a:r>
              <a:rPr lang="en-US" err="1"/>
              <a:t>leerkrachten</a:t>
            </a:r>
            <a:endParaRPr lang="en-US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01/09</a:t>
            </a:r>
            <a:r>
              <a:rPr lang="en-US" b="1"/>
              <a:t> </a:t>
            </a:r>
            <a:r>
              <a:rPr lang="en-US" b="1" err="1"/>
              <a:t>Infomoment</a:t>
            </a:r>
            <a:r>
              <a:rPr lang="en-US" b="1"/>
              <a:t> </a:t>
            </a:r>
            <a:r>
              <a:rPr lang="en-US"/>
              <a:t>van de school</a:t>
            </a:r>
            <a:r>
              <a:rPr lang="en-US">
                <a:effectLst/>
              </a:rPr>
              <a:t> met </a:t>
            </a:r>
            <a:r>
              <a:rPr lang="en-US" err="1">
                <a:effectLst/>
              </a:rPr>
              <a:t>aanwezigheid</a:t>
            </a:r>
            <a:r>
              <a:rPr lang="en-US">
                <a:effectLst/>
              </a:rPr>
              <a:t> van partners Brede School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Verspreiding</a:t>
            </a:r>
            <a:r>
              <a:rPr lang="en-US"/>
              <a:t> brochure Brede School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Ondersteuning</a:t>
            </a:r>
            <a:r>
              <a:rPr lang="en-US"/>
              <a:t> </a:t>
            </a:r>
            <a:r>
              <a:rPr lang="en-US" err="1"/>
              <a:t>Speelplein</a:t>
            </a:r>
            <a:r>
              <a:rPr lang="en-US"/>
              <a:t> Buiten de </a:t>
            </a:r>
            <a:r>
              <a:rPr lang="en-US" err="1"/>
              <a:t>Lijntjes</a:t>
            </a:r>
            <a:endParaRPr lang="en-US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Verspreiding</a:t>
            </a:r>
            <a:r>
              <a:rPr lang="en-US"/>
              <a:t> </a:t>
            </a:r>
            <a:r>
              <a:rPr lang="en-US" b="1"/>
              <a:t>online </a:t>
            </a:r>
            <a:r>
              <a:rPr lang="en-US" b="1" err="1"/>
              <a:t>Scholenbrochure</a:t>
            </a:r>
            <a:r>
              <a:rPr lang="en-US" b="1"/>
              <a:t> </a:t>
            </a:r>
            <a:endParaRPr lang="en-US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6375782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 descr="Afbeelding met persoon, binnen, vloer, muur&#10;&#10;Automatisch gegenereerde beschrijving">
            <a:extLst>
              <a:ext uri="{FF2B5EF4-FFF2-40B4-BE49-F238E27FC236}">
                <a16:creationId xmlns:a16="http://schemas.microsoft.com/office/drawing/2014/main" id="{DB4DF123-CFB4-7E23-0BAC-ACE394CBDA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36"/>
          <a:stretch/>
        </p:blipFill>
        <p:spPr>
          <a:xfrm>
            <a:off x="5403668" y="1166823"/>
            <a:ext cx="6609736" cy="4691053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838200" y="844062"/>
            <a:ext cx="4662948" cy="533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effectLst/>
              </a:rPr>
              <a:t>ACTIE 4 </a:t>
            </a:r>
            <a:r>
              <a:rPr lang="en-US" sz="2800" b="1" err="1">
                <a:effectLst/>
              </a:rPr>
              <a:t>Heraanleg</a:t>
            </a:r>
            <a:r>
              <a:rPr lang="en-US" sz="2800" b="1">
                <a:effectLst/>
              </a:rPr>
              <a:t> </a:t>
            </a:r>
            <a:r>
              <a:rPr lang="en-US" sz="2800" b="1" err="1">
                <a:effectLst/>
              </a:rPr>
              <a:t>Speelplaats</a:t>
            </a:r>
            <a:endParaRPr lang="en-US" sz="2800" b="1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err="1"/>
              <a:t>Vergroening</a:t>
            </a:r>
            <a:r>
              <a:rPr lang="en-US"/>
              <a:t> </a:t>
            </a:r>
            <a:r>
              <a:rPr lang="en-US" err="1"/>
              <a:t>en</a:t>
            </a:r>
            <a:r>
              <a:rPr lang="en-US"/>
              <a:t> </a:t>
            </a:r>
            <a:r>
              <a:rPr lang="en-US" err="1"/>
              <a:t>ontharding</a:t>
            </a:r>
            <a:r>
              <a:rPr lang="en-US"/>
              <a:t> </a:t>
            </a:r>
            <a:r>
              <a:rPr lang="en-US" err="1"/>
              <a:t>speelplaats</a:t>
            </a:r>
            <a:r>
              <a:rPr lang="en-US"/>
              <a:t> in het </a:t>
            </a:r>
            <a:r>
              <a:rPr lang="en-US" err="1"/>
              <a:t>kader</a:t>
            </a:r>
            <a:r>
              <a:rPr lang="en-US"/>
              <a:t> van </a:t>
            </a:r>
            <a:r>
              <a:rPr lang="en-US" err="1"/>
              <a:t>en</a:t>
            </a:r>
            <a:r>
              <a:rPr lang="en-US"/>
              <a:t> in </a:t>
            </a:r>
            <a:r>
              <a:rPr lang="en-US" err="1"/>
              <a:t>samenwerking</a:t>
            </a:r>
            <a:r>
              <a:rPr lang="en-US"/>
              <a:t> met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err="1"/>
              <a:t>Operatie-recreatie</a:t>
            </a:r>
            <a:r>
              <a:rPr lang="en-US" b="1"/>
              <a:t>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err="1"/>
              <a:t>Blauw</a:t>
            </a:r>
            <a:r>
              <a:rPr lang="en-US" b="1"/>
              <a:t> Groen </a:t>
            </a:r>
            <a:r>
              <a:rPr lang="en-US" b="1" err="1"/>
              <a:t>Netwerk</a:t>
            </a:r>
            <a:endParaRPr lang="en-US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Atelier Groen Eiland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Time Circus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662788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838200" y="464234"/>
            <a:ext cx="5387967" cy="5712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b="1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Oprichting</a:t>
            </a:r>
            <a:r>
              <a:rPr lang="en-US"/>
              <a:t> van </a:t>
            </a:r>
            <a:r>
              <a:rPr lang="en-US" b="1"/>
              <a:t>De </a:t>
            </a:r>
            <a:r>
              <a:rPr lang="en-US" b="1" err="1"/>
              <a:t>Groene</a:t>
            </a:r>
            <a:r>
              <a:rPr lang="en-US" b="1"/>
              <a:t> Brigade </a:t>
            </a:r>
            <a:r>
              <a:rPr lang="en-US"/>
              <a:t>in </a:t>
            </a:r>
            <a:r>
              <a:rPr lang="en-US" err="1"/>
              <a:t>samenwerking</a:t>
            </a:r>
            <a:r>
              <a:rPr lang="en-US"/>
              <a:t> met </a:t>
            </a:r>
            <a:r>
              <a:rPr lang="en-US" b="1" err="1"/>
              <a:t>leerkrachten</a:t>
            </a:r>
            <a:r>
              <a:rPr lang="en-US" b="1"/>
              <a:t>, </a:t>
            </a:r>
            <a:r>
              <a:rPr lang="en-US" b="1" err="1"/>
              <a:t>ouders</a:t>
            </a:r>
            <a:r>
              <a:rPr lang="en-US" b="1"/>
              <a:t> </a:t>
            </a:r>
            <a:r>
              <a:rPr lang="en-US" b="1" err="1"/>
              <a:t>en</a:t>
            </a:r>
            <a:r>
              <a:rPr lang="en-US" b="1"/>
              <a:t> </a:t>
            </a:r>
            <a:r>
              <a:rPr lang="en-US" b="1" err="1"/>
              <a:t>buurtbewoners</a:t>
            </a:r>
            <a:r>
              <a:rPr lang="en-US" b="1"/>
              <a:t> </a:t>
            </a:r>
            <a:r>
              <a:rPr lang="en-US" b="1" err="1"/>
              <a:t>en</a:t>
            </a:r>
            <a:r>
              <a:rPr lang="en-US" b="1"/>
              <a:t> partners IBO de </a:t>
            </a:r>
            <a:r>
              <a:rPr lang="en-US" b="1" err="1"/>
              <a:t>Buiteling</a:t>
            </a:r>
            <a:r>
              <a:rPr lang="en-US" b="1"/>
              <a:t>, BBA, De </a:t>
            </a:r>
            <a:r>
              <a:rPr lang="en-US" b="1" err="1"/>
              <a:t>Markten</a:t>
            </a:r>
            <a:r>
              <a:rPr lang="en-US" b="1"/>
              <a:t>, Globe Aroma, Chicago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Summer Assembly 7/7/2022 IHKV Brussel 2030 </a:t>
            </a:r>
            <a:r>
              <a:rPr lang="en-US" b="1" err="1"/>
              <a:t>Culturele</a:t>
            </a:r>
            <a:r>
              <a:rPr lang="en-US" b="1"/>
              <a:t> </a:t>
            </a:r>
            <a:r>
              <a:rPr lang="en-US" b="1" err="1"/>
              <a:t>Hoofdstad</a:t>
            </a:r>
            <a:endParaRPr lang="en-US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/>
          </a:p>
        </p:txBody>
      </p:sp>
      <p:pic>
        <p:nvPicPr>
          <p:cNvPr id="4" name="Afbeelding 3" descr="Afbeelding met groen&#10;&#10;Automatisch gegenereerde beschrijving">
            <a:extLst>
              <a:ext uri="{FF2B5EF4-FFF2-40B4-BE49-F238E27FC236}">
                <a16:creationId xmlns:a16="http://schemas.microsoft.com/office/drawing/2014/main" id="{3277C35B-CBA1-61D3-A0B7-054E7E4423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50" b="645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471901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838200" y="717452"/>
            <a:ext cx="5257800" cy="5459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effectLst/>
              </a:rPr>
              <a:t>ACTIE 5 Brede School </a:t>
            </a:r>
            <a:r>
              <a:rPr lang="en-US" sz="2800" b="1" err="1">
                <a:effectLst/>
              </a:rPr>
              <a:t>en</a:t>
            </a:r>
            <a:r>
              <a:rPr lang="en-US" sz="2800" b="1">
                <a:effectLst/>
              </a:rPr>
              <a:t> Sport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>
                <a:effectLst/>
              </a:rPr>
              <a:t>Samenstelling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en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coördinatie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SportzaalTEAM</a:t>
            </a:r>
            <a:endParaRPr lang="en-US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Renovatiesubsidies</a:t>
            </a:r>
            <a:r>
              <a:rPr lang="en-US"/>
              <a:t> Sport </a:t>
            </a:r>
            <a:r>
              <a:rPr lang="en-US" err="1"/>
              <a:t>Vlaanderen</a:t>
            </a:r>
            <a:r>
              <a:rPr lang="en-US"/>
              <a:t>, VGC Sport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Ondersteuning</a:t>
            </a:r>
            <a:r>
              <a:rPr lang="en-US"/>
              <a:t> partners </a:t>
            </a:r>
            <a:r>
              <a:rPr lang="en-US" b="1"/>
              <a:t>BBJJA, </a:t>
            </a:r>
            <a:r>
              <a:rPr lang="en-US" b="1" err="1"/>
              <a:t>Kindervoetbal</a:t>
            </a:r>
            <a:r>
              <a:rPr lang="en-US" b="1"/>
              <a:t> Academy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Interscolair</a:t>
            </a:r>
            <a:r>
              <a:rPr lang="en-US"/>
              <a:t> </a:t>
            </a:r>
            <a:r>
              <a:rPr lang="en-US" b="1" err="1"/>
              <a:t>Grapplingtornooi</a:t>
            </a:r>
            <a:r>
              <a:rPr lang="en-US"/>
              <a:t> </a:t>
            </a:r>
            <a:r>
              <a:rPr lang="en-US" err="1"/>
              <a:t>Kleurdoos</a:t>
            </a:r>
            <a:r>
              <a:rPr lang="en-US"/>
              <a:t>, St Joris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</p:txBody>
      </p:sp>
      <p:pic>
        <p:nvPicPr>
          <p:cNvPr id="4" name="Afbeelding 3" descr="Afbeelding met persoon, binnen&#10;&#10;Automatisch gegenereerde beschrijving">
            <a:extLst>
              <a:ext uri="{FF2B5EF4-FFF2-40B4-BE49-F238E27FC236}">
                <a16:creationId xmlns:a16="http://schemas.microsoft.com/office/drawing/2014/main" id="{39FF18C3-9120-F74E-5423-02F2AD6836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0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83913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gebouw, buiten, weg, grond&#10;&#10;Automatisch gegenereerde beschrijving">
            <a:extLst>
              <a:ext uri="{FF2B5EF4-FFF2-40B4-BE49-F238E27FC236}">
                <a16:creationId xmlns:a16="http://schemas.microsoft.com/office/drawing/2014/main" id="{75A03ED7-4D3C-2F45-2CEA-28F64D30BF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46" r="-1"/>
          <a:stretch/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7531610" y="928468"/>
            <a:ext cx="3822189" cy="52484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b="1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Traject</a:t>
            </a:r>
            <a:r>
              <a:rPr lang="en-US"/>
              <a:t> FIETSBREVET ism </a:t>
            </a:r>
            <a:r>
              <a:rPr lang="en-US" b="1"/>
              <a:t>Pro Velo (5A, 5B, 5C)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Organisatie</a:t>
            </a:r>
            <a:r>
              <a:rPr lang="en-US"/>
              <a:t> Urban </a:t>
            </a:r>
            <a:r>
              <a:rPr lang="en-US" err="1"/>
              <a:t>woensdagen</a:t>
            </a:r>
            <a:r>
              <a:rPr lang="en-US"/>
              <a:t> </a:t>
            </a:r>
            <a:r>
              <a:rPr lang="en-US" err="1"/>
              <a:t>voor</a:t>
            </a:r>
            <a:r>
              <a:rPr lang="en-US"/>
              <a:t> </a:t>
            </a:r>
            <a:r>
              <a:rPr lang="en-US" b="1"/>
              <a:t>IBO De </a:t>
            </a:r>
            <a:r>
              <a:rPr lang="en-US" b="1" err="1"/>
              <a:t>Buiteling</a:t>
            </a:r>
            <a:endParaRPr lang="en-US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Organisatie</a:t>
            </a:r>
            <a:r>
              <a:rPr lang="en-US"/>
              <a:t> </a:t>
            </a:r>
            <a:r>
              <a:rPr lang="en-US" err="1"/>
              <a:t>Fietswoensdagen</a:t>
            </a:r>
            <a:r>
              <a:rPr lang="en-US"/>
              <a:t> </a:t>
            </a:r>
            <a:r>
              <a:rPr lang="en-US" err="1"/>
              <a:t>voor</a:t>
            </a:r>
            <a:r>
              <a:rPr lang="en-US"/>
              <a:t> </a:t>
            </a:r>
            <a:r>
              <a:rPr lang="en-US" b="1"/>
              <a:t>IBO De </a:t>
            </a:r>
            <a:r>
              <a:rPr lang="en-US" b="1" err="1"/>
              <a:t>Buiteling</a:t>
            </a:r>
            <a:endParaRPr lang="en-US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err="1"/>
              <a:t>Vorming</a:t>
            </a:r>
            <a:r>
              <a:rPr lang="en-US" b="1"/>
              <a:t> Pro Velo </a:t>
            </a:r>
            <a:r>
              <a:rPr lang="en-US" b="1" err="1"/>
              <a:t>aan</a:t>
            </a:r>
            <a:r>
              <a:rPr lang="en-US" b="1"/>
              <a:t> </a:t>
            </a:r>
            <a:r>
              <a:rPr lang="en-US" b="1" err="1"/>
              <a:t>begeleiders</a:t>
            </a:r>
            <a:r>
              <a:rPr lang="en-US" b="1"/>
              <a:t> IBO 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5640902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persoon&#10;&#10;Automatisch gegenereerde beschrijving">
            <a:extLst>
              <a:ext uri="{FF2B5EF4-FFF2-40B4-BE49-F238E27FC236}">
                <a16:creationId xmlns:a16="http://schemas.microsoft.com/office/drawing/2014/main" id="{DE5C0704-EDD8-D328-2EE8-279E43AF17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47" r="1" b="27114"/>
          <a:stretch/>
        </p:blipFill>
        <p:spPr>
          <a:xfrm>
            <a:off x="4115159" y="510990"/>
            <a:ext cx="7990862" cy="5667367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838201" y="1294228"/>
            <a:ext cx="3452446" cy="4882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b="1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Ninja-</a:t>
            </a:r>
            <a:r>
              <a:rPr lang="en-US" b="1" err="1"/>
              <a:t>Parcours</a:t>
            </a:r>
            <a:r>
              <a:rPr lang="en-US" b="1"/>
              <a:t> van BBJJA </a:t>
            </a:r>
            <a:r>
              <a:rPr lang="en-US" err="1"/>
              <a:t>voor</a:t>
            </a:r>
            <a:r>
              <a:rPr lang="en-US"/>
              <a:t> </a:t>
            </a:r>
            <a:r>
              <a:rPr lang="en-US" err="1"/>
              <a:t>Kleurdoos</a:t>
            </a:r>
            <a:r>
              <a:rPr lang="en-US"/>
              <a:t>, St Joris </a:t>
            </a:r>
            <a:r>
              <a:rPr lang="en-US" err="1"/>
              <a:t>en</a:t>
            </a:r>
            <a:r>
              <a:rPr lang="en-US"/>
              <a:t> IBO De </a:t>
            </a:r>
            <a:r>
              <a:rPr lang="en-US" err="1"/>
              <a:t>Buiteling</a:t>
            </a:r>
            <a:r>
              <a:rPr lang="en-US"/>
              <a:t>  (1KK, 2KK, 3KK, </a:t>
            </a:r>
            <a:r>
              <a:rPr lang="en-US" err="1"/>
              <a:t>ste</a:t>
            </a:r>
            <a:r>
              <a:rPr lang="en-US"/>
              <a:t> </a:t>
            </a:r>
            <a:r>
              <a:rPr lang="en-US" err="1"/>
              <a:t>graad</a:t>
            </a:r>
            <a:r>
              <a:rPr lang="en-US"/>
              <a:t>, 6A + 6B)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8983034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persoon&#10;&#10;Automatisch gegenereerde beschrijving">
            <a:extLst>
              <a:ext uri="{FF2B5EF4-FFF2-40B4-BE49-F238E27FC236}">
                <a16:creationId xmlns:a16="http://schemas.microsoft.com/office/drawing/2014/main" id="{562DDC48-9AEB-418A-DD54-141D145839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8" r="1822" b="1"/>
          <a:stretch/>
        </p:blipFill>
        <p:spPr>
          <a:xfrm>
            <a:off x="5641793" y="1250166"/>
            <a:ext cx="6466861" cy="4583897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838200" y="675249"/>
            <a:ext cx="5056163" cy="550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effectLst/>
              </a:rPr>
              <a:t>ACTIE 6 Brede School </a:t>
            </a:r>
            <a:r>
              <a:rPr lang="en-US" sz="2800" b="1" err="1">
                <a:effectLst/>
              </a:rPr>
              <a:t>en</a:t>
            </a:r>
            <a:r>
              <a:rPr lang="en-US" sz="2800" b="1">
                <a:effectLst/>
              </a:rPr>
              <a:t> </a:t>
            </a:r>
            <a:r>
              <a:rPr lang="en-US" sz="2800" b="1" err="1"/>
              <a:t>Welzijn</a:t>
            </a:r>
            <a:endParaRPr lang="en-US" sz="2800" b="1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Actieve</a:t>
            </a:r>
            <a:r>
              <a:rPr lang="en-US"/>
              <a:t> </a:t>
            </a:r>
            <a:r>
              <a:rPr lang="en-US" err="1"/>
              <a:t>aanwezigheid</a:t>
            </a:r>
            <a:r>
              <a:rPr lang="en-US"/>
              <a:t> op de </a:t>
            </a:r>
            <a:r>
              <a:rPr lang="en-US" err="1"/>
              <a:t>koffiemomenten</a:t>
            </a:r>
            <a:r>
              <a:rPr lang="en-US"/>
              <a:t> </a:t>
            </a:r>
            <a:endParaRPr lang="en-US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>
                <a:effectLst/>
              </a:rPr>
              <a:t>Oudercafés</a:t>
            </a:r>
            <a:r>
              <a:rPr lang="en-US">
                <a:effectLst/>
              </a:rPr>
              <a:t> van </a:t>
            </a:r>
            <a:r>
              <a:rPr lang="en-US" b="1" err="1">
                <a:effectLst/>
              </a:rPr>
              <a:t>Hopon</a:t>
            </a:r>
            <a:endParaRPr lang="en-US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Ondersteuning</a:t>
            </a:r>
            <a:r>
              <a:rPr lang="en-US"/>
              <a:t> </a:t>
            </a:r>
            <a:r>
              <a:rPr lang="en-US" err="1"/>
              <a:t>samenwerking</a:t>
            </a:r>
            <a:r>
              <a:rPr lang="en-US"/>
              <a:t> </a:t>
            </a:r>
            <a:r>
              <a:rPr lang="en-US" b="1"/>
              <a:t>Connect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Consultaties</a:t>
            </a:r>
            <a:endParaRPr lang="en-US"/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>
                <a:effectLst/>
              </a:rPr>
              <a:t>Koffiemomenten</a:t>
            </a:r>
            <a:r>
              <a:rPr lang="en-US">
                <a:effectLst/>
              </a:rPr>
              <a:t> du quartier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Algemene</a:t>
            </a:r>
            <a:r>
              <a:rPr lang="en-US"/>
              <a:t> </a:t>
            </a:r>
            <a:r>
              <a:rPr lang="en-US" err="1"/>
              <a:t>ondersteuning</a:t>
            </a:r>
            <a:r>
              <a:rPr lang="en-US"/>
              <a:t> </a:t>
            </a:r>
            <a:r>
              <a:rPr lang="en-US" b="1"/>
              <a:t>Les mam’s de </a:t>
            </a:r>
            <a:r>
              <a:rPr lang="en-US" b="1" err="1"/>
              <a:t>l’espoir</a:t>
            </a:r>
            <a:endParaRPr lang="en-US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Aanwezigheid</a:t>
            </a:r>
            <a:r>
              <a:rPr lang="en-US"/>
              <a:t> </a:t>
            </a:r>
            <a:r>
              <a:rPr lang="en-US" b="1" err="1"/>
              <a:t>Netwerk</a:t>
            </a:r>
            <a:r>
              <a:rPr lang="en-US" b="1"/>
              <a:t> Huis van het Kind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err="1"/>
              <a:t>Welzijnsbevraging</a:t>
            </a:r>
            <a:r>
              <a:rPr lang="en-US"/>
              <a:t> </a:t>
            </a:r>
            <a:r>
              <a:rPr lang="en-US" err="1"/>
              <a:t>bij</a:t>
            </a:r>
            <a:r>
              <a:rPr lang="en-US"/>
              <a:t> de </a:t>
            </a:r>
            <a:r>
              <a:rPr lang="en-US" err="1"/>
              <a:t>ouders</a:t>
            </a:r>
            <a:endParaRPr lang="en-US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41624357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persoon&#10;&#10;Automatisch gegenereerde beschrijving">
            <a:extLst>
              <a:ext uri="{FF2B5EF4-FFF2-40B4-BE49-F238E27FC236}">
                <a16:creationId xmlns:a16="http://schemas.microsoft.com/office/drawing/2014/main" id="{0DC07002-2312-214E-0CFF-46EC19A255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4" r="11009"/>
          <a:stretch/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7531610" y="773723"/>
            <a:ext cx="3822189" cy="54032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effectLst/>
              </a:rPr>
              <a:t>ACTIE 7 </a:t>
            </a:r>
            <a:r>
              <a:rPr lang="en-US" sz="2800" b="1" err="1">
                <a:effectLst/>
              </a:rPr>
              <a:t>Samenwerking</a:t>
            </a:r>
            <a:r>
              <a:rPr lang="en-US" sz="2800" b="1" spc="-20">
                <a:effectLst/>
              </a:rPr>
              <a:t> </a:t>
            </a:r>
            <a:r>
              <a:rPr lang="en-US" sz="2800" b="1" err="1">
                <a:effectLst/>
              </a:rPr>
              <a:t>Hoger</a:t>
            </a:r>
            <a:r>
              <a:rPr lang="en-US" sz="2800" b="1" spc="-35">
                <a:effectLst/>
              </a:rPr>
              <a:t> </a:t>
            </a:r>
            <a:r>
              <a:rPr lang="en-US" sz="2800" b="1" err="1">
                <a:effectLst/>
              </a:rPr>
              <a:t>Onderwijs</a:t>
            </a:r>
            <a:r>
              <a:rPr lang="en-US" sz="2800" b="1" spc="-15">
                <a:effectLst/>
              </a:rPr>
              <a:t> </a:t>
            </a:r>
            <a:r>
              <a:rPr lang="en-US" sz="2800" b="1" err="1">
                <a:effectLst/>
              </a:rPr>
              <a:t>en</a:t>
            </a:r>
            <a:r>
              <a:rPr lang="en-US" sz="2800" b="1" spc="-15">
                <a:effectLst/>
              </a:rPr>
              <a:t>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err="1">
                <a:effectLst/>
              </a:rPr>
              <a:t>bovenlokale</a:t>
            </a:r>
            <a:r>
              <a:rPr lang="en-US" sz="2800" b="1" spc="-15">
                <a:effectLst/>
              </a:rPr>
              <a:t> </a:t>
            </a:r>
            <a:r>
              <a:rPr lang="en-US" sz="2800" b="1" err="1">
                <a:effectLst/>
              </a:rPr>
              <a:t>opdracht</a:t>
            </a:r>
            <a:r>
              <a:rPr lang="en-US" sz="2800" b="1" spc="-15">
                <a:effectLst/>
              </a:rPr>
              <a:t> </a:t>
            </a:r>
            <a:r>
              <a:rPr lang="en-US" sz="2800" b="1">
                <a:effectLst/>
              </a:rPr>
              <a:t>Brede</a:t>
            </a:r>
            <a:r>
              <a:rPr lang="en-US" sz="2800" b="1" spc="-15">
                <a:effectLst/>
              </a:rPr>
              <a:t> </a:t>
            </a:r>
            <a:r>
              <a:rPr lang="en-US" sz="2800" b="1">
                <a:effectLst/>
              </a:rPr>
              <a:t>School</a:t>
            </a:r>
            <a:endParaRPr lang="en-US" sz="14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>
              <a:effectLst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>
                <a:effectLst/>
              </a:rPr>
              <a:t>Samenwerking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Erasmushogeschool</a:t>
            </a:r>
            <a:r>
              <a:rPr lang="en-US">
                <a:effectLst/>
              </a:rPr>
              <a:t> Lager </a:t>
            </a:r>
            <a:r>
              <a:rPr lang="en-US" err="1">
                <a:effectLst/>
              </a:rPr>
              <a:t>en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Kleuter</a:t>
            </a:r>
            <a:r>
              <a:rPr lang="en-US">
                <a:effectLst/>
              </a:rPr>
              <a:t> ism </a:t>
            </a:r>
            <a:r>
              <a:rPr lang="en-US" b="1" err="1">
                <a:effectLst/>
              </a:rPr>
              <a:t>Krijt</a:t>
            </a:r>
            <a:r>
              <a:rPr lang="en-US" b="1">
                <a:effectLst/>
              </a:rPr>
              <a:t> </a:t>
            </a:r>
            <a:r>
              <a:rPr lang="en-US" b="1" err="1">
                <a:effectLst/>
              </a:rPr>
              <a:t>vzw</a:t>
            </a:r>
            <a:r>
              <a:rPr lang="en-US" b="1">
                <a:effectLst/>
              </a:rPr>
              <a:t>, IBO </a:t>
            </a:r>
            <a:r>
              <a:rPr lang="en-US" b="1" err="1">
                <a:effectLst/>
              </a:rPr>
              <a:t>Buiteling</a:t>
            </a:r>
            <a:r>
              <a:rPr lang="en-US" b="1">
                <a:effectLst/>
              </a:rPr>
              <a:t>, Connect, Het Rode </a:t>
            </a:r>
            <a:r>
              <a:rPr lang="en-US" b="1" err="1">
                <a:effectLst/>
              </a:rPr>
              <a:t>Kruis</a:t>
            </a:r>
            <a:r>
              <a:rPr lang="en-US" b="1">
                <a:effectLst/>
              </a:rPr>
              <a:t>, Les mam’s de </a:t>
            </a:r>
            <a:r>
              <a:rPr lang="en-US" b="1" err="1">
                <a:effectLst/>
              </a:rPr>
              <a:t>L’espoir</a:t>
            </a:r>
            <a:r>
              <a:rPr lang="en-US" b="1">
                <a:effectLst/>
              </a:rPr>
              <a:t>, VGC Sport, … </a:t>
            </a:r>
            <a:endParaRPr lang="en-US"/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err="1"/>
              <a:t>Kijk</a:t>
            </a:r>
            <a:r>
              <a:rPr lang="en-US" b="1"/>
              <a:t> </a:t>
            </a:r>
            <a:r>
              <a:rPr lang="en-US" b="1" err="1"/>
              <a:t>eens</a:t>
            </a:r>
            <a:r>
              <a:rPr lang="en-US" b="1"/>
              <a:t> over het </a:t>
            </a:r>
            <a:r>
              <a:rPr lang="en-US" b="1" err="1"/>
              <a:t>Muurtje</a:t>
            </a:r>
            <a:r>
              <a:rPr lang="en-US" b="1"/>
              <a:t> </a:t>
            </a:r>
            <a:r>
              <a:rPr lang="en-US"/>
              <a:t>ism </a:t>
            </a:r>
            <a:r>
              <a:rPr lang="en-US" b="1"/>
              <a:t>Brede School </a:t>
            </a:r>
            <a:r>
              <a:rPr lang="en-US" b="1" err="1"/>
              <a:t>Nieuwland</a:t>
            </a:r>
            <a:r>
              <a:rPr lang="en-US" b="1"/>
              <a:t>, OCB, </a:t>
            </a:r>
            <a:r>
              <a:rPr lang="en-US" b="1" err="1"/>
              <a:t>Bronks</a:t>
            </a:r>
            <a:r>
              <a:rPr lang="en-US" b="1"/>
              <a:t>, Les mam’s de </a:t>
            </a:r>
            <a:r>
              <a:rPr lang="en-US" b="1" err="1"/>
              <a:t>l’espoir</a:t>
            </a:r>
            <a:r>
              <a:rPr lang="en-US" b="1"/>
              <a:t>, RITCS, Atelier Groot Eiland, BBA, Connect, </a:t>
            </a:r>
            <a:r>
              <a:rPr lang="en-US" b="1" err="1"/>
              <a:t>Muntpunt</a:t>
            </a:r>
            <a:r>
              <a:rPr lang="en-US" b="1"/>
              <a:t>, Brussels Orchestra, </a:t>
            </a:r>
            <a:r>
              <a:rPr lang="en-US" b="1" err="1"/>
              <a:t>Nieuwkinderland</a:t>
            </a:r>
            <a:r>
              <a:rPr lang="en-US" b="1"/>
              <a:t>, </a:t>
            </a:r>
            <a:r>
              <a:rPr lang="en-US" b="1" err="1"/>
              <a:t>Zaveldal</a:t>
            </a:r>
            <a:r>
              <a:rPr lang="en-US" b="1"/>
              <a:t>, St Joris, </a:t>
            </a:r>
            <a:r>
              <a:rPr lang="en-US" b="1" err="1"/>
              <a:t>Kleurdoos</a:t>
            </a:r>
            <a:endParaRPr lang="en-US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217091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AB522186-D765-33D5-7F1D-D387BE780825}"/>
              </a:ext>
            </a:extLst>
          </p:cNvPr>
          <p:cNvSpPr txBox="1"/>
          <p:nvPr/>
        </p:nvSpPr>
        <p:spPr>
          <a:xfrm>
            <a:off x="648931" y="858130"/>
            <a:ext cx="3651466" cy="53656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effectLst/>
              </a:rPr>
              <a:t>ACTIE 8 </a:t>
            </a:r>
            <a:r>
              <a:rPr lang="en-US" sz="2800" b="1" err="1">
                <a:effectLst/>
              </a:rPr>
              <a:t>Optimalisatie</a:t>
            </a:r>
            <a:r>
              <a:rPr lang="en-US" sz="2800" b="1" spc="-30">
                <a:effectLst/>
              </a:rPr>
              <a:t> </a:t>
            </a:r>
            <a:r>
              <a:rPr lang="en-US" sz="2800" b="1" err="1">
                <a:effectLst/>
              </a:rPr>
              <a:t>externe</a:t>
            </a:r>
            <a:r>
              <a:rPr lang="en-US" sz="2800" b="1" spc="-45">
                <a:effectLst/>
              </a:rPr>
              <a:t> </a:t>
            </a:r>
            <a:r>
              <a:rPr lang="en-US" sz="2800" b="1" err="1">
                <a:effectLst/>
              </a:rPr>
              <a:t>communicatie</a:t>
            </a:r>
            <a:endParaRPr lang="en-US" sz="28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>
                <a:effectLst/>
              </a:rPr>
              <a:t>De</a:t>
            </a:r>
            <a:r>
              <a:rPr lang="en-US" spc="-20">
                <a:effectLst/>
              </a:rPr>
              <a:t> </a:t>
            </a:r>
            <a:r>
              <a:rPr lang="en-US" err="1">
                <a:effectLst/>
              </a:rPr>
              <a:t>externe</a:t>
            </a:r>
            <a:r>
              <a:rPr lang="en-US" spc="-5">
                <a:effectLst/>
              </a:rPr>
              <a:t> </a:t>
            </a:r>
            <a:r>
              <a:rPr lang="en-US" err="1">
                <a:effectLst/>
              </a:rPr>
              <a:t>communicatie</a:t>
            </a:r>
            <a:r>
              <a:rPr lang="en-US" spc="-15">
                <a:effectLst/>
              </a:rPr>
              <a:t> </a:t>
            </a:r>
            <a:r>
              <a:rPr lang="en-US" err="1">
                <a:effectLst/>
              </a:rPr>
              <a:t>werd</a:t>
            </a:r>
            <a:r>
              <a:rPr lang="en-US">
                <a:effectLst/>
              </a:rPr>
              <a:t> reeds </a:t>
            </a:r>
            <a:r>
              <a:rPr lang="en-US" err="1">
                <a:effectLst/>
              </a:rPr>
              <a:t>geoptimaliseerd</a:t>
            </a:r>
            <a:r>
              <a:rPr lang="en-US" spc="-20">
                <a:effectLst/>
              </a:rPr>
              <a:t>, maar </a:t>
            </a:r>
            <a:r>
              <a:rPr lang="en-US" spc="-20" err="1">
                <a:effectLst/>
              </a:rPr>
              <a:t>blijft</a:t>
            </a:r>
            <a:r>
              <a:rPr lang="en-US" spc="-20">
                <a:effectLst/>
              </a:rPr>
              <a:t> </a:t>
            </a:r>
            <a:r>
              <a:rPr lang="en-US" spc="-20" err="1">
                <a:effectLst/>
              </a:rPr>
              <a:t>aandacht</a:t>
            </a:r>
            <a:r>
              <a:rPr lang="en-US" spc="-20">
                <a:effectLst/>
              </a:rPr>
              <a:t> </a:t>
            </a:r>
            <a:r>
              <a:rPr lang="en-US" spc="-20" err="1">
                <a:effectLst/>
              </a:rPr>
              <a:t>vragen</a:t>
            </a:r>
            <a:r>
              <a:rPr lang="en-US" spc="-20">
                <a:effectLst/>
              </a:rPr>
              <a:t>:</a:t>
            </a:r>
            <a:endParaRPr lang="en-US">
              <a:effectLst/>
            </a:endParaRP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900" algn="l"/>
                <a:tab pos="470535" algn="l"/>
              </a:tabLst>
            </a:pPr>
            <a:r>
              <a:rPr lang="en-US" err="1">
                <a:effectLst/>
              </a:rPr>
              <a:t>een</a:t>
            </a:r>
            <a:r>
              <a:rPr lang="en-US" spc="-10">
                <a:effectLst/>
              </a:rPr>
              <a:t> </a:t>
            </a:r>
            <a:r>
              <a:rPr lang="en-US">
                <a:effectLst/>
              </a:rPr>
              <a:t>continue </a:t>
            </a:r>
            <a:r>
              <a:rPr lang="en-US" err="1">
                <a:effectLst/>
              </a:rPr>
              <a:t>beheer</a:t>
            </a:r>
            <a:r>
              <a:rPr lang="en-US" spc="-15">
                <a:effectLst/>
              </a:rPr>
              <a:t> </a:t>
            </a:r>
            <a:r>
              <a:rPr lang="en-US">
                <a:effectLst/>
              </a:rPr>
              <a:t>van</a:t>
            </a:r>
            <a:r>
              <a:rPr lang="en-US" spc="-5">
                <a:effectLst/>
              </a:rPr>
              <a:t> </a:t>
            </a:r>
            <a:r>
              <a:rPr lang="en-US">
                <a:effectLst/>
              </a:rPr>
              <a:t>de</a:t>
            </a:r>
            <a:r>
              <a:rPr lang="en-US" spc="5">
                <a:effectLst/>
              </a:rPr>
              <a:t> </a:t>
            </a:r>
            <a:r>
              <a:rPr lang="en-US" b="1" err="1">
                <a:effectLst/>
              </a:rPr>
              <a:t>sociale</a:t>
            </a:r>
            <a:r>
              <a:rPr lang="en-US" b="1" spc="-35">
                <a:effectLst/>
              </a:rPr>
              <a:t> </a:t>
            </a:r>
            <a:r>
              <a:rPr lang="en-US" b="1">
                <a:effectLst/>
              </a:rPr>
              <a:t>media</a:t>
            </a:r>
            <a:endParaRPr lang="en-US" b="1"/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900" algn="l"/>
                <a:tab pos="470535" algn="l"/>
              </a:tabLst>
            </a:pPr>
            <a:r>
              <a:rPr lang="en-US">
                <a:effectLst/>
              </a:rPr>
              <a:t>de</a:t>
            </a:r>
            <a:r>
              <a:rPr lang="en-US" spc="-5">
                <a:effectLst/>
              </a:rPr>
              <a:t> </a:t>
            </a:r>
            <a:r>
              <a:rPr lang="en-US" err="1">
                <a:effectLst/>
              </a:rPr>
              <a:t>verdere</a:t>
            </a:r>
            <a:r>
              <a:rPr lang="en-US" spc="-5">
                <a:effectLst/>
              </a:rPr>
              <a:t> </a:t>
            </a:r>
            <a:r>
              <a:rPr lang="en-US" err="1">
                <a:effectLst/>
              </a:rPr>
              <a:t>verspreiding</a:t>
            </a:r>
            <a:r>
              <a:rPr lang="en-US" spc="-10">
                <a:effectLst/>
              </a:rPr>
              <a:t> </a:t>
            </a:r>
            <a:r>
              <a:rPr lang="en-US">
                <a:effectLst/>
              </a:rPr>
              <a:t>van</a:t>
            </a:r>
            <a:r>
              <a:rPr lang="en-US" spc="-10">
                <a:effectLst/>
              </a:rPr>
              <a:t> </a:t>
            </a:r>
            <a:r>
              <a:rPr lang="en-US">
                <a:effectLst/>
              </a:rPr>
              <a:t>de </a:t>
            </a:r>
            <a:r>
              <a:rPr lang="en-US" b="1"/>
              <a:t>brede school</a:t>
            </a:r>
            <a:r>
              <a:rPr lang="en-US" b="1" spc="-50">
                <a:effectLst/>
              </a:rPr>
              <a:t> </a:t>
            </a:r>
            <a:r>
              <a:rPr lang="en-US" b="1">
                <a:effectLst/>
              </a:rPr>
              <a:t>brochure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900" algn="l"/>
                <a:tab pos="470535" algn="l"/>
              </a:tabLst>
            </a:pPr>
            <a:endParaRPr lang="en-US" b="1"/>
          </a:p>
          <a:p>
            <a:pPr lvl="0">
              <a:lnSpc>
                <a:spcPct val="90000"/>
              </a:lnSpc>
              <a:spcAft>
                <a:spcPts val="600"/>
              </a:spcAft>
              <a:buSzPts val="1100"/>
              <a:tabLst>
                <a:tab pos="469900" algn="l"/>
                <a:tab pos="470535" algn="l"/>
              </a:tabLst>
            </a:pPr>
            <a:r>
              <a:rPr lang="en-US"/>
              <a:t>+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900" algn="l"/>
                <a:tab pos="470535" algn="l"/>
              </a:tabLst>
            </a:pPr>
            <a:endParaRPr lang="en-US" b="1"/>
          </a:p>
          <a:p>
            <a:pPr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900" algn="l"/>
                <a:tab pos="470535" algn="l"/>
              </a:tabLst>
            </a:pPr>
            <a:r>
              <a:rPr lang="en-US" err="1"/>
              <a:t>Ontwikkeling</a:t>
            </a:r>
            <a:r>
              <a:rPr lang="en-US"/>
              <a:t> </a:t>
            </a:r>
            <a:r>
              <a:rPr lang="en-US" err="1"/>
              <a:t>filmpje</a:t>
            </a:r>
            <a:r>
              <a:rPr lang="en-US"/>
              <a:t> Brede School De </a:t>
            </a:r>
            <a:r>
              <a:rPr lang="en-US" err="1"/>
              <a:t>Kleurdoos</a:t>
            </a:r>
            <a:r>
              <a:rPr lang="en-US"/>
              <a:t> door </a:t>
            </a:r>
            <a:r>
              <a:rPr lang="en-US" b="1" err="1"/>
              <a:t>Klasse</a:t>
            </a:r>
            <a:r>
              <a:rPr lang="en-US" b="1"/>
              <a:t>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900" algn="l"/>
                <a:tab pos="470535" algn="l"/>
              </a:tabLst>
            </a:pPr>
            <a:endParaRPr lang="en-US" b="1"/>
          </a:p>
          <a:p>
            <a:pPr lvl="0" indent="-228600">
              <a:lnSpc>
                <a:spcPct val="90000"/>
              </a:lnSpc>
              <a:spcAft>
                <a:spcPts val="600"/>
              </a:spcAft>
              <a:buSzPts val="1100"/>
              <a:buFont typeface="Arial" panose="020B0604020202020204" pitchFamily="34" charset="0"/>
              <a:buChar char="•"/>
              <a:tabLst>
                <a:tab pos="469900" algn="l"/>
                <a:tab pos="470535" algn="l"/>
              </a:tabLst>
            </a:pPr>
            <a:r>
              <a:rPr lang="en-US" b="1"/>
              <a:t>https://www.youtube.com/watch?v=42cugAAoFPg&amp;t=1s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</p:txBody>
      </p:sp>
      <p:pic>
        <p:nvPicPr>
          <p:cNvPr id="4" name="Afbeelding 3" descr="Afbeelding met persoon&#10;&#10;Automatisch gegenereerde beschrijving">
            <a:extLst>
              <a:ext uri="{FF2B5EF4-FFF2-40B4-BE49-F238E27FC236}">
                <a16:creationId xmlns:a16="http://schemas.microsoft.com/office/drawing/2014/main" id="{6890EBC0-85FB-8901-0C36-0B5464C982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9" b="22842"/>
          <a:stretch/>
        </p:blipFill>
        <p:spPr>
          <a:xfrm>
            <a:off x="4639056" y="10"/>
            <a:ext cx="7552944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0900472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2003C080-A378-E1EA-82B2-53E302B3F1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12894" y="680573"/>
            <a:ext cx="7362783" cy="1161977"/>
          </a:xfr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>
                <a:latin typeface="Calibri"/>
                <a:ea typeface="Calibri"/>
                <a:cs typeface="Calibri"/>
              </a:rPr>
              <a:t>Break-out </a:t>
            </a:r>
            <a:r>
              <a:rPr lang="en-US" err="1">
                <a:latin typeface="Calibri"/>
                <a:ea typeface="Calibri"/>
                <a:cs typeface="Calibri"/>
              </a:rPr>
              <a:t>gesprek</a:t>
            </a:r>
            <a:endParaRPr lang="en-US">
              <a:latin typeface="Calibri"/>
              <a:ea typeface="Calibri"/>
              <a:cs typeface="Calibri"/>
            </a:endParaRPr>
          </a:p>
        </p:txBody>
      </p:sp>
      <p:pic>
        <p:nvPicPr>
          <p:cNvPr id="4098" name="Picture 2" descr="Aftrap van het nieuwe schooljaar met een 'break out classroom' opdracht |  Basisschool Victor Carpentier | Stedelijk onderwijs | Stad Gent">
            <a:extLst>
              <a:ext uri="{FF2B5EF4-FFF2-40B4-BE49-F238E27FC236}">
                <a16:creationId xmlns:a16="http://schemas.microsoft.com/office/drawing/2014/main" id="{55DF7967-1A84-1D50-C157-C39283E935FC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0" r="29083"/>
          <a:stretch/>
        </p:blipFill>
        <p:spPr bwMode="auto">
          <a:xfrm>
            <a:off x="1" y="1"/>
            <a:ext cx="3805518" cy="68580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" name="Tekstvak 1">
            <a:extLst>
              <a:ext uri="{FF2B5EF4-FFF2-40B4-BE49-F238E27FC236}">
                <a16:creationId xmlns:a16="http://schemas.microsoft.com/office/drawing/2014/main" id="{2045B930-B3B2-C31B-37D3-7E9203F99B3F}"/>
              </a:ext>
            </a:extLst>
          </p:cNvPr>
          <p:cNvSpPr txBox="1"/>
          <p:nvPr/>
        </p:nvSpPr>
        <p:spPr>
          <a:xfrm>
            <a:off x="4211298" y="1960367"/>
            <a:ext cx="7362782" cy="4316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Verwachtingen</a:t>
            </a:r>
            <a:r>
              <a:rPr lang="en-US" sz="22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2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naar</a:t>
            </a:r>
            <a:r>
              <a:rPr lang="en-US" sz="22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de </a:t>
            </a:r>
            <a:r>
              <a:rPr lang="en-US" sz="22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besturen</a:t>
            </a:r>
            <a:r>
              <a:rPr lang="en-US" sz="22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in de </a:t>
            </a:r>
            <a:r>
              <a:rPr lang="en-US" sz="22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steden</a:t>
            </a:r>
            <a:r>
              <a:rPr lang="en-US" sz="22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2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en</a:t>
            </a:r>
            <a:r>
              <a:rPr lang="en-US" sz="22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2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gemeentes</a:t>
            </a:r>
            <a:endParaRPr lang="en-US" sz="22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B1CDBD5-B95E-CDF1-EB88-1B9AF28EB4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11298" y="3174946"/>
            <a:ext cx="7421562" cy="1570038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/>
          </a:p>
          <a:p>
            <a:endParaRPr lang="en-US"/>
          </a:p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895531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4560D11C-1EF3-B0A6-C647-A7C2D04833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Twee </a:t>
            </a:r>
            <a:r>
              <a:rPr lang="nl-BE" err="1"/>
              <a:t>breakout</a:t>
            </a:r>
            <a:r>
              <a:rPr lang="nl-BE"/>
              <a:t> rooms</a:t>
            </a:r>
          </a:p>
        </p:txBody>
      </p:sp>
      <p:graphicFrame>
        <p:nvGraphicFramePr>
          <p:cNvPr id="5" name="Tabel 4">
            <a:extLst>
              <a:ext uri="{FF2B5EF4-FFF2-40B4-BE49-F238E27FC236}">
                <a16:creationId xmlns:a16="http://schemas.microsoft.com/office/drawing/2014/main" id="{6E687178-186E-F923-F110-4BB2C3A77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307625"/>
              </p:ext>
            </p:extLst>
          </p:nvPr>
        </p:nvGraphicFramePr>
        <p:xfrm>
          <a:off x="758005" y="1715784"/>
          <a:ext cx="10132602" cy="4839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6984">
                  <a:extLst>
                    <a:ext uri="{9D8B030D-6E8A-4147-A177-3AD203B41FA5}">
                      <a16:colId xmlns:a16="http://schemas.microsoft.com/office/drawing/2014/main" val="4112229073"/>
                    </a:ext>
                  </a:extLst>
                </a:gridCol>
                <a:gridCol w="7705618">
                  <a:extLst>
                    <a:ext uri="{9D8B030D-6E8A-4147-A177-3AD203B41FA5}">
                      <a16:colId xmlns:a16="http://schemas.microsoft.com/office/drawing/2014/main" val="2211567594"/>
                    </a:ext>
                  </a:extLst>
                </a:gridCol>
              </a:tblGrid>
              <a:tr h="983508"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Deelnemers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272895"/>
                  </a:ext>
                </a:extLst>
              </a:tr>
              <a:tr h="1827434">
                <a:tc>
                  <a:txBody>
                    <a:bodyPr/>
                    <a:lstStyle/>
                    <a:p>
                      <a:r>
                        <a:rPr lang="nl-BE"/>
                        <a:t>Room 1 - </a:t>
                      </a:r>
                      <a:r>
                        <a:rPr lang="nl-BE" err="1"/>
                        <a:t>BaO</a:t>
                      </a:r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Tine Van </a:t>
                      </a:r>
                      <a:r>
                        <a:rPr lang="nl-B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Remoortere</a:t>
                      </a:r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Veerle Van Damme ,</a:t>
                      </a:r>
                    </a:p>
                    <a:p>
                      <a:pPr lvl="0"/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Ine De Groot, Ciska Willem, Lotte De Wagter, </a:t>
                      </a: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Wendy Dessart,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Catherine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Vroonen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Anouchka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Styns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Grace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Scharmin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nl-B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Sebastien</a:t>
                      </a:r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nl-B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Froeliger</a:t>
                      </a:r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lvl="0"/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Lien De Block, Ellen Vangrieken, </a:t>
                      </a:r>
                    </a:p>
                    <a:p>
                      <a:pPr lvl="0"/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Vanessa Vandamme, Griet De Becker,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Hereygers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Frank Van </a:t>
                      </a:r>
                      <a:r>
                        <a:rPr lang="nl-B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Rompaey</a:t>
                      </a:r>
                      <a:endParaRPr lang="nl-B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7315074"/>
                  </a:ext>
                </a:extLst>
              </a:tr>
              <a:tr h="2028185">
                <a:tc>
                  <a:txBody>
                    <a:bodyPr/>
                    <a:lstStyle/>
                    <a:p>
                      <a:r>
                        <a:rPr lang="nl-BE" dirty="0"/>
                        <a:t>Room 2 - SO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Kim Van der Auwera, Piet Van De Velde,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Lisa Duthoo, Hannah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Boute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, </a:t>
                      </a:r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Sofie Peeters, Marleen Dierickx, </a:t>
                      </a: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Sien </a:t>
                      </a:r>
                      <a:r>
                        <a:rPr lang="de-D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Herbots</a:t>
                      </a: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Ann </a:t>
                      </a:r>
                      <a:r>
                        <a:rPr lang="de-D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Corten</a:t>
                      </a: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endParaRPr lang="nl-BE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Martine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Schevernels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endParaRPr lang="nl-BE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Martine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Buyle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Hilde </a:t>
                      </a:r>
                      <a:r>
                        <a:rPr lang="nl-B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Pottie</a:t>
                      </a:r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Inge De lathouwer, </a:t>
                      </a:r>
                    </a:p>
                    <a:p>
                      <a:pPr lvl="0"/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Ellen Van </a:t>
                      </a:r>
                      <a:r>
                        <a:rPr lang="nl-B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Reeth</a:t>
                      </a:r>
                      <a:r>
                        <a:rPr lang="nl-B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Piet Van de Velde</a:t>
                      </a:r>
                    </a:p>
                    <a:p>
                      <a:pPr lvl="0"/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Jurgen Wayenberg, </a:t>
                      </a:r>
                      <a:r>
                        <a:rPr lang="de-D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Giusy</a:t>
                      </a: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Polimeni</a:t>
                      </a:r>
                      <a:r>
                        <a:rPr lang="de-DE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Sarah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Torcque</a:t>
                      </a:r>
                      <a:r>
                        <a:rPr lang="fr-FR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nl-B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9380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12638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8 manieren om 'dank je' te zeggen - Jobat.be">
            <a:extLst>
              <a:ext uri="{FF2B5EF4-FFF2-40B4-BE49-F238E27FC236}">
                <a16:creationId xmlns:a16="http://schemas.microsoft.com/office/drawing/2014/main" id="{7AC2DC49-5899-3D50-45A4-EF7B05BA2D2F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1" r="27053" b="-1"/>
          <a:stretch/>
        </p:blipFill>
        <p:spPr bwMode="auto">
          <a:xfrm>
            <a:off x="6959600" y="10"/>
            <a:ext cx="5232399" cy="685798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1364C038-8885-1562-B892-1D3E9DC89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783415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>
                <a:latin typeface="Calibri"/>
                <a:ea typeface="Calibri"/>
                <a:cs typeface="Calibri"/>
              </a:rPr>
              <a:t>Dank voor je medewerking</a:t>
            </a:r>
          </a:p>
        </p:txBody>
      </p:sp>
    </p:spTree>
    <p:extLst>
      <p:ext uri="{BB962C8B-B14F-4D97-AF65-F5344CB8AC3E}">
        <p14:creationId xmlns:p14="http://schemas.microsoft.com/office/powerpoint/2010/main" val="3678964206"/>
      </p:ext>
    </p:extLst>
  </p:cSld>
  <p:clrMapOvr>
    <a:masterClrMapping/>
  </p:clrMapOvr>
</p:sld>
</file>

<file path=ppt/theme/theme1.xml><?xml version="1.0" encoding="utf-8"?>
<a:theme xmlns:a="http://schemas.openxmlformats.org/drawingml/2006/main" name="GO!-Magenta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9140710C-E770-4D04-AE9B-29989F4EA45E}"/>
    </a:ext>
  </a:extLst>
</a:theme>
</file>

<file path=ppt/theme/theme2.xml><?xml version="1.0" encoding="utf-8"?>
<a:theme xmlns:a="http://schemas.openxmlformats.org/drawingml/2006/main" name="02_GO!-Blauw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0594ED0E-768C-479C-AF54-41B74362B4E1}"/>
    </a:ext>
  </a:extLst>
</a:theme>
</file>

<file path=ppt/theme/theme3.xml><?xml version="1.0" encoding="utf-8"?>
<a:theme xmlns:a="http://schemas.openxmlformats.org/drawingml/2006/main" name="03_GO!-Oranje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A7BA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6ADD8168-B670-4BB1-8C28-1EEA78D7D27D}"/>
    </a:ext>
  </a:extLst>
</a:theme>
</file>

<file path=ppt/theme/theme4.xml><?xml version="1.0" encoding="utf-8"?>
<a:theme xmlns:a="http://schemas.openxmlformats.org/drawingml/2006/main" name="04_GO!-Groen">
  <a:themeElements>
    <a:clrScheme name="GO!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A7BA19"/>
      </a:accent4>
      <a:accent5>
        <a:srgbClr val="8369D5"/>
      </a:accent5>
      <a:accent6>
        <a:srgbClr val="FFBA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DAEBD9E0-A8D9-4069-931B-10677D5BEAD1}"/>
    </a:ext>
  </a:extLst>
</a:theme>
</file>

<file path=ppt/theme/theme5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c230b1-6dd3-467a-8fcc-dfa9df38b740">
      <Value>90</Value>
      <Value>1</Value>
      <Value>14</Value>
    </TaxCatchAll>
    <lcf76f155ced4ddcb4097134ff3c332f xmlns="90099885-9432-4caf-9870-10dd17e557ce">
      <Terms xmlns="http://schemas.microsoft.com/office/infopath/2007/PartnerControls"/>
    </lcf76f155ced4ddcb4097134ff3c332f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GOPRO-1830562155-18260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https://gemeenschapsonderwijs.sharepoint.com/sites/prodoc/_layouts/15/DocIdRedir.aspx?ID=GOPRO-1830562155-18260</Url>
      <Description>GOPRO-1830562155-18260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32531D34-305F-4507-B0CA-3730CD00EC06}">
  <ds:schemaRefs>
    <ds:schemaRef ds:uri="http://schemas.microsoft.com/office/2006/documentManagement/types"/>
    <ds:schemaRef ds:uri="bfc27de0-c4a3-4868-aa20-fe3fb586f447"/>
    <ds:schemaRef ds:uri="http://www.w3.org/XML/1998/namespace"/>
    <ds:schemaRef ds:uri="http://purl.org/dc/dcmitype/"/>
    <ds:schemaRef ds:uri="9b376cc6-f98e-417c-b8ac-7bcab5e3e212"/>
    <ds:schemaRef ds:uri="68ae350d-59fa-45a2-a2f7-7bb9f21f6a8e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BED4901F-0C89-4078-ADE8-DDFDE20A6B78}"/>
</file>

<file path=customXml/itemProps3.xml><?xml version="1.0" encoding="utf-8"?>
<ds:datastoreItem xmlns:ds="http://schemas.openxmlformats.org/officeDocument/2006/customXml" ds:itemID="{5021FB17-3396-4285-822B-62F600F03DC6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E1687B79-33E5-499E-BCB5-048B5B961B06}"/>
</file>

<file path=docProps/app.xml><?xml version="1.0" encoding="utf-8"?>
<Properties xmlns="http://schemas.openxmlformats.org/officeDocument/2006/extended-properties" xmlns:vt="http://schemas.openxmlformats.org/officeDocument/2006/docPropsVTypes">
  <Template>Powerpoint-sjabloon-presentatie_Finaal</Template>
  <TotalTime>0</TotalTime>
  <Words>2113</Words>
  <Application>Microsoft Office PowerPoint</Application>
  <PresentationFormat>Breedbeeld</PresentationFormat>
  <Paragraphs>390</Paragraphs>
  <Slides>45</Slides>
  <Notes>18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9</vt:i4>
      </vt:variant>
      <vt:variant>
        <vt:lpstr>Thema</vt:lpstr>
      </vt:variant>
      <vt:variant>
        <vt:i4>4</vt:i4>
      </vt:variant>
      <vt:variant>
        <vt:lpstr>Diatitels</vt:lpstr>
      </vt:variant>
      <vt:variant>
        <vt:i4>45</vt:i4>
      </vt:variant>
    </vt:vector>
  </HeadingPairs>
  <TitlesOfParts>
    <vt:vector size="58" baseType="lpstr">
      <vt:lpstr>Arial</vt:lpstr>
      <vt:lpstr>Calibri</vt:lpstr>
      <vt:lpstr>Calibri </vt:lpstr>
      <vt:lpstr>Flanders Art Sans</vt:lpstr>
      <vt:lpstr>Flanders Art Sans Medium</vt:lpstr>
      <vt:lpstr>montserrat</vt:lpstr>
      <vt:lpstr>Roboto</vt:lpstr>
      <vt:lpstr>Times New Roman</vt:lpstr>
      <vt:lpstr>Wingdings</vt:lpstr>
      <vt:lpstr>GO!-Magenta</vt:lpstr>
      <vt:lpstr>02_GO!-Blauw</vt:lpstr>
      <vt:lpstr>03_GO!-Oranje</vt:lpstr>
      <vt:lpstr>04_GO!-Groen</vt:lpstr>
      <vt:lpstr>Lerend netwerk GOK 26/03/2024</vt:lpstr>
      <vt:lpstr>Agenda</vt:lpstr>
      <vt:lpstr>Politieke technische fiche voor gelijke onderwijskansen </vt:lpstr>
      <vt:lpstr>Politieke technische fiche voor gelijke onderwijskansen</vt:lpstr>
      <vt:lpstr>PowerPoint-presentatie</vt:lpstr>
      <vt:lpstr>Brede schoolwerking</vt:lpstr>
      <vt:lpstr>Flankerend onderwijs</vt:lpstr>
      <vt:lpstr>Situatie Brussel </vt:lpstr>
      <vt:lpstr>Toch zijn er nog steden/gemeenten…</vt:lpstr>
      <vt:lpstr>Brede school</vt:lpstr>
      <vt:lpstr>Brede School Buiten de Lijntjes</vt:lpstr>
      <vt:lpstr>Brede School Buiten de Lijntjes</vt:lpstr>
      <vt:lpstr>1. Realiteit in cijfers</vt:lpstr>
      <vt:lpstr>Realiteit in cijfers</vt:lpstr>
      <vt:lpstr>Realiteit in cijfers</vt:lpstr>
      <vt:lpstr>Realiteit in cijfers</vt:lpstr>
      <vt:lpstr>2. Netwerk</vt:lpstr>
      <vt:lpstr>2. Netwerk</vt:lpstr>
      <vt:lpstr>2. Netwerk</vt:lpstr>
      <vt:lpstr>2. Netwerk</vt:lpstr>
      <vt:lpstr>2. Netwerk</vt:lpstr>
      <vt:lpstr>2. Netwerk</vt:lpstr>
      <vt:lpstr>2. Netwerk</vt:lpstr>
      <vt:lpstr>Netwerk</vt:lpstr>
      <vt:lpstr>Netwerk</vt:lpstr>
      <vt:lpstr>3. Netwerk</vt:lpstr>
      <vt:lpstr>Netwerk</vt:lpstr>
      <vt:lpstr>Netwerk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Break-out gesprek</vt:lpstr>
      <vt:lpstr>Twee breakout rooms</vt:lpstr>
      <vt:lpstr>Dank voor je medewerking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GOK netwerksessie 26032024</dc:title>
  <dc:creator>Marianne De Paduwa</dc:creator>
  <cp:lastModifiedBy>Katrien Lehouck</cp:lastModifiedBy>
  <cp:revision>2</cp:revision>
  <dcterms:created xsi:type="dcterms:W3CDTF">2021-03-15T17:37:13Z</dcterms:created>
  <dcterms:modified xsi:type="dcterms:W3CDTF">2024-04-10T08:56:40Z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_dlc_DocIdItemGuid">
    <vt:lpwstr>2b625699-40be-458c-8d91-42de606d540d</vt:lpwstr>
  </property>
  <property fmtid="{D5CDD505-2E9C-101B-9397-08002B2CF9AE}" pid="4" name="MediaServiceImageTags">
    <vt:lpwstr/>
  </property>
  <property fmtid="{D5CDD505-2E9C-101B-9397-08002B2CF9AE}" pid="5" name="GOBoxDocumentType">
    <vt:lpwstr/>
  </property>
  <property fmtid="{D5CDD505-2E9C-101B-9397-08002B2CF9AE}" pid="6" name="Mede-eigenaar">
    <vt:lpwstr/>
  </property>
  <property fmtid="{D5CDD505-2E9C-101B-9397-08002B2CF9AE}" pid="7" name="Eigenaar">
    <vt:lpwstr/>
  </property>
  <property fmtid="{D5CDD505-2E9C-101B-9397-08002B2CF9AE}" pid="8" name="GOBoxJaar">
    <vt:lpwstr/>
  </property>
  <property fmtid="{D5CDD505-2E9C-101B-9397-08002B2CF9AE}" pid="9" name="GOProPublicatiestatus">
    <vt:lpwstr>1;#Online|5d773375-47c0-4896-afa8-6eac5ed3e165</vt:lpwstr>
  </property>
  <property fmtid="{D5CDD505-2E9C-101B-9397-08002B2CF9AE}" pid="10" name="GOProOnderwijsniveaus">
    <vt:lpwstr>14;#Alle onderwijsniveaus|2fe7c676-0ce6-4fab-b265-4b19c15279a5</vt:lpwstr>
  </property>
  <property fmtid="{D5CDD505-2E9C-101B-9397-08002B2CF9AE}" pid="11" name="GOProOorsprong">
    <vt:lpwstr/>
  </property>
  <property fmtid="{D5CDD505-2E9C-101B-9397-08002B2CF9AE}" pid="12" name="GOProThemas">
    <vt:lpwstr>90;#Beleid en standpunten|8e147e35-9423-4b48-9f14-15e8c830d659</vt:lpwstr>
  </property>
  <property fmtid="{D5CDD505-2E9C-101B-9397-08002B2CF9AE}" pid="13" name="GOProSchooljaar">
    <vt:lpwstr/>
  </property>
  <property fmtid="{D5CDD505-2E9C-101B-9397-08002B2CF9AE}" pid="14" name="GOProJaar">
    <vt:lpwstr/>
  </property>
</Properties>
</file>