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5.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6.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5"/>
    <p:sldMasterId id="2147483717" r:id="rId6"/>
    <p:sldMasterId id="2147483731" r:id="rId7"/>
    <p:sldMasterId id="2147483745" r:id="rId8"/>
    <p:sldMasterId id="2147483762" r:id="rId9"/>
    <p:sldMasterId id="2147483776" r:id="rId10"/>
    <p:sldMasterId id="2147483791" r:id="rId11"/>
  </p:sldMasterIdLst>
  <p:notesMasterIdLst>
    <p:notesMasterId r:id="rId74"/>
  </p:notesMasterIdLst>
  <p:sldIdLst>
    <p:sldId id="269" r:id="rId12"/>
    <p:sldId id="837" r:id="rId13"/>
    <p:sldId id="838" r:id="rId14"/>
    <p:sldId id="296" r:id="rId15"/>
    <p:sldId id="270" r:id="rId16"/>
    <p:sldId id="271" r:id="rId17"/>
    <p:sldId id="691" r:id="rId18"/>
    <p:sldId id="862" r:id="rId19"/>
    <p:sldId id="818" r:id="rId20"/>
    <p:sldId id="836" r:id="rId21"/>
    <p:sldId id="867" r:id="rId22"/>
    <p:sldId id="868" r:id="rId23"/>
    <p:sldId id="869" r:id="rId24"/>
    <p:sldId id="835" r:id="rId25"/>
    <p:sldId id="808" r:id="rId26"/>
    <p:sldId id="863" r:id="rId27"/>
    <p:sldId id="815" r:id="rId28"/>
    <p:sldId id="865" r:id="rId29"/>
    <p:sldId id="851" r:id="rId30"/>
    <p:sldId id="825" r:id="rId31"/>
    <p:sldId id="266" r:id="rId32"/>
    <p:sldId id="284" r:id="rId33"/>
    <p:sldId id="292" r:id="rId34"/>
    <p:sldId id="295" r:id="rId35"/>
    <p:sldId id="289" r:id="rId36"/>
    <p:sldId id="829" r:id="rId37"/>
    <p:sldId id="824" r:id="rId38"/>
    <p:sldId id="860" r:id="rId39"/>
    <p:sldId id="861" r:id="rId40"/>
    <p:sldId id="872" r:id="rId41"/>
    <p:sldId id="856" r:id="rId42"/>
    <p:sldId id="854" r:id="rId43"/>
    <p:sldId id="858" r:id="rId44"/>
    <p:sldId id="857" r:id="rId45"/>
    <p:sldId id="855" r:id="rId46"/>
    <p:sldId id="866" r:id="rId47"/>
    <p:sldId id="847" r:id="rId48"/>
    <p:sldId id="888" r:id="rId49"/>
    <p:sldId id="802" r:id="rId50"/>
    <p:sldId id="488" r:id="rId51"/>
    <p:sldId id="283" r:id="rId52"/>
    <p:sldId id="881" r:id="rId53"/>
    <p:sldId id="444" r:id="rId54"/>
    <p:sldId id="889" r:id="rId55"/>
    <p:sldId id="445" r:id="rId56"/>
    <p:sldId id="448" r:id="rId57"/>
    <p:sldId id="882" r:id="rId58"/>
    <p:sldId id="883" r:id="rId59"/>
    <p:sldId id="884" r:id="rId60"/>
    <p:sldId id="885" r:id="rId61"/>
    <p:sldId id="886" r:id="rId62"/>
    <p:sldId id="887" r:id="rId63"/>
    <p:sldId id="446" r:id="rId64"/>
    <p:sldId id="524" r:id="rId65"/>
    <p:sldId id="850" r:id="rId66"/>
    <p:sldId id="310" r:id="rId67"/>
    <p:sldId id="516" r:id="rId68"/>
    <p:sldId id="529" r:id="rId69"/>
    <p:sldId id="530" r:id="rId70"/>
    <p:sldId id="828" r:id="rId71"/>
    <p:sldId id="870" r:id="rId72"/>
    <p:sldId id="871"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7BA19"/>
    <a:srgbClr val="C4004B"/>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212333-309C-4D2A-AA08-5DA10B75948E}" v="7" dt="2024-06-20T10:33:22.3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DF18680-E054-41AD-8BC1-D1AEF772440D}" styleName="Stijl, gemiddeld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324" autoAdjust="0"/>
    <p:restoredTop sz="63023" autoAdjust="0"/>
  </p:normalViewPr>
  <p:slideViewPr>
    <p:cSldViewPr snapToGrid="0" snapToObjects="1" showGuides="1">
      <p:cViewPr varScale="1">
        <p:scale>
          <a:sx n="42" d="100"/>
          <a:sy n="42" d="100"/>
        </p:scale>
        <p:origin x="1016" y="2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16" Type="http://schemas.openxmlformats.org/officeDocument/2006/relationships/slide" Target="slides/slide5.xml"/><Relationship Id="rId11" Type="http://schemas.openxmlformats.org/officeDocument/2006/relationships/slideMaster" Target="slideMasters/slideMaster7.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66" Type="http://schemas.openxmlformats.org/officeDocument/2006/relationships/slide" Target="slides/slide55.xml"/><Relationship Id="rId74" Type="http://schemas.openxmlformats.org/officeDocument/2006/relationships/notesMaster" Target="notesMasters/notesMaster1.xml"/><Relationship Id="rId79" Type="http://schemas.microsoft.com/office/2016/11/relationships/changesInfo" Target="changesInfos/changesInfo1.xml"/><Relationship Id="rId5" Type="http://schemas.openxmlformats.org/officeDocument/2006/relationships/slideMaster" Target="slideMasters/slideMaster1.xml"/><Relationship Id="rId61" Type="http://schemas.openxmlformats.org/officeDocument/2006/relationships/slide" Target="slides/slide50.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77" Type="http://schemas.openxmlformats.org/officeDocument/2006/relationships/theme" Target="theme/theme1.xml"/><Relationship Id="rId8" Type="http://schemas.openxmlformats.org/officeDocument/2006/relationships/slideMaster" Target="slideMasters/slideMaster4.xml"/><Relationship Id="rId51" Type="http://schemas.openxmlformats.org/officeDocument/2006/relationships/slide" Target="slides/slide40.xml"/><Relationship Id="rId72" Type="http://schemas.openxmlformats.org/officeDocument/2006/relationships/slide" Target="slides/slide61.xml"/><Relationship Id="rId80"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6.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slide" Target="slides/slide62.xml"/><Relationship Id="rId78"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Master" Target="slideMasters/slideMaster5.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viewProps" Target="viewProps.xml"/><Relationship Id="rId7" Type="http://schemas.openxmlformats.org/officeDocument/2006/relationships/slideMaster" Target="slideMasters/slideMaster3.xml"/><Relationship Id="rId71" Type="http://schemas.openxmlformats.org/officeDocument/2006/relationships/slide" Target="slides/slide60.xml"/><Relationship Id="rId2" Type="http://schemas.openxmlformats.org/officeDocument/2006/relationships/customXml" Target="../customXml/item2.xml"/><Relationship Id="rId29"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Behets" userId="d39822e7-bcd9-4124-b733-b9c5f210e7a3" providerId="ADAL" clId="{64212333-309C-4D2A-AA08-5DA10B75948E}"/>
    <pc:docChg chg="undo custSel delSld modSld">
      <pc:chgData name="Sarah Behets" userId="d39822e7-bcd9-4124-b733-b9c5f210e7a3" providerId="ADAL" clId="{64212333-309C-4D2A-AA08-5DA10B75948E}" dt="2024-06-20T10:33:59.324" v="330" actId="255"/>
      <pc:docMkLst>
        <pc:docMk/>
      </pc:docMkLst>
      <pc:sldChg chg="modNotesTx">
        <pc:chgData name="Sarah Behets" userId="d39822e7-bcd9-4124-b733-b9c5f210e7a3" providerId="ADAL" clId="{64212333-309C-4D2A-AA08-5DA10B75948E}" dt="2024-06-05T13:03:30" v="115" actId="255"/>
        <pc:sldMkLst>
          <pc:docMk/>
          <pc:sldMk cId="3558072733" sldId="266"/>
        </pc:sldMkLst>
      </pc:sldChg>
      <pc:sldChg chg="addSp delSp modSp mod">
        <pc:chgData name="Sarah Behets" userId="d39822e7-bcd9-4124-b733-b9c5f210e7a3" providerId="ADAL" clId="{64212333-309C-4D2A-AA08-5DA10B75948E}" dt="2024-06-20T10:33:59.324" v="330" actId="255"/>
        <pc:sldMkLst>
          <pc:docMk/>
          <pc:sldMk cId="2936306703" sldId="269"/>
        </pc:sldMkLst>
        <pc:spChg chg="add mod">
          <ac:chgData name="Sarah Behets" userId="d39822e7-bcd9-4124-b733-b9c5f210e7a3" providerId="ADAL" clId="{64212333-309C-4D2A-AA08-5DA10B75948E}" dt="2024-06-20T10:33:59.324" v="330" actId="255"/>
          <ac:spMkLst>
            <pc:docMk/>
            <pc:sldMk cId="2936306703" sldId="269"/>
            <ac:spMk id="2" creationId="{859EE56F-AE91-D8AF-FB85-970EFF9D5525}"/>
          </ac:spMkLst>
        </pc:spChg>
        <pc:spChg chg="del">
          <ac:chgData name="Sarah Behets" userId="d39822e7-bcd9-4124-b733-b9c5f210e7a3" providerId="ADAL" clId="{64212333-309C-4D2A-AA08-5DA10B75948E}" dt="2024-06-04T05:29:57.048" v="40" actId="478"/>
          <ac:spMkLst>
            <pc:docMk/>
            <pc:sldMk cId="2936306703" sldId="269"/>
            <ac:spMk id="3" creationId="{88C21F72-C450-819D-7636-E84971C467C2}"/>
          </ac:spMkLst>
        </pc:spChg>
        <pc:spChg chg="mod">
          <ac:chgData name="Sarah Behets" userId="d39822e7-bcd9-4124-b733-b9c5f210e7a3" providerId="ADAL" clId="{64212333-309C-4D2A-AA08-5DA10B75948E}" dt="2024-06-04T05:29:51.255" v="39" actId="20577"/>
          <ac:spMkLst>
            <pc:docMk/>
            <pc:sldMk cId="2936306703" sldId="269"/>
            <ac:spMk id="7" creationId="{914F444B-C27E-4CE8-85DE-77413266ED36}"/>
          </ac:spMkLst>
        </pc:spChg>
      </pc:sldChg>
      <pc:sldChg chg="modNotesTx">
        <pc:chgData name="Sarah Behets" userId="d39822e7-bcd9-4124-b733-b9c5f210e7a3" providerId="ADAL" clId="{64212333-309C-4D2A-AA08-5DA10B75948E}" dt="2024-06-05T13:01:53.625" v="99" actId="255"/>
        <pc:sldMkLst>
          <pc:docMk/>
          <pc:sldMk cId="2584287303" sldId="270"/>
        </pc:sldMkLst>
      </pc:sldChg>
      <pc:sldChg chg="modNotesTx">
        <pc:chgData name="Sarah Behets" userId="d39822e7-bcd9-4124-b733-b9c5f210e7a3" providerId="ADAL" clId="{64212333-309C-4D2A-AA08-5DA10B75948E}" dt="2024-06-05T13:05:43.707" v="136" actId="255"/>
        <pc:sldMkLst>
          <pc:docMk/>
          <pc:sldMk cId="2854371758" sldId="283"/>
        </pc:sldMkLst>
      </pc:sldChg>
      <pc:sldChg chg="modNotesTx">
        <pc:chgData name="Sarah Behets" userId="d39822e7-bcd9-4124-b733-b9c5f210e7a3" providerId="ADAL" clId="{64212333-309C-4D2A-AA08-5DA10B75948E}" dt="2024-06-05T13:03:48.222" v="117" actId="255"/>
        <pc:sldMkLst>
          <pc:docMk/>
          <pc:sldMk cId="2259338478" sldId="289"/>
        </pc:sldMkLst>
      </pc:sldChg>
      <pc:sldChg chg="modNotesTx">
        <pc:chgData name="Sarah Behets" userId="d39822e7-bcd9-4124-b733-b9c5f210e7a3" providerId="ADAL" clId="{64212333-309C-4D2A-AA08-5DA10B75948E}" dt="2024-06-05T13:03:40.072" v="116" actId="255"/>
        <pc:sldMkLst>
          <pc:docMk/>
          <pc:sldMk cId="1263723323" sldId="295"/>
        </pc:sldMkLst>
      </pc:sldChg>
      <pc:sldChg chg="modNotesTx">
        <pc:chgData name="Sarah Behets" userId="d39822e7-bcd9-4124-b733-b9c5f210e7a3" providerId="ADAL" clId="{64212333-309C-4D2A-AA08-5DA10B75948E}" dt="2024-06-05T13:08:00.353" v="151" actId="255"/>
        <pc:sldMkLst>
          <pc:docMk/>
          <pc:sldMk cId="429095107" sldId="310"/>
        </pc:sldMkLst>
      </pc:sldChg>
      <pc:sldChg chg="mod modShow modNotesTx">
        <pc:chgData name="Sarah Behets" userId="d39822e7-bcd9-4124-b733-b9c5f210e7a3" providerId="ADAL" clId="{64212333-309C-4D2A-AA08-5DA10B75948E}" dt="2024-06-20T08:50:42.200" v="156" actId="729"/>
        <pc:sldMkLst>
          <pc:docMk/>
          <pc:sldMk cId="3844675391" sldId="445"/>
        </pc:sldMkLst>
      </pc:sldChg>
      <pc:sldChg chg="mod modShow">
        <pc:chgData name="Sarah Behets" userId="d39822e7-bcd9-4124-b733-b9c5f210e7a3" providerId="ADAL" clId="{64212333-309C-4D2A-AA08-5DA10B75948E}" dt="2024-06-20T08:50:52.247" v="157" actId="729"/>
        <pc:sldMkLst>
          <pc:docMk/>
          <pc:sldMk cId="3831870778" sldId="446"/>
        </pc:sldMkLst>
      </pc:sldChg>
      <pc:sldChg chg="mod modShow">
        <pc:chgData name="Sarah Behets" userId="d39822e7-bcd9-4124-b733-b9c5f210e7a3" providerId="ADAL" clId="{64212333-309C-4D2A-AA08-5DA10B75948E}" dt="2024-06-20T08:50:39.295" v="155" actId="729"/>
        <pc:sldMkLst>
          <pc:docMk/>
          <pc:sldMk cId="3127913570" sldId="448"/>
        </pc:sldMkLst>
      </pc:sldChg>
      <pc:sldChg chg="modNotesTx">
        <pc:chgData name="Sarah Behets" userId="d39822e7-bcd9-4124-b733-b9c5f210e7a3" providerId="ADAL" clId="{64212333-309C-4D2A-AA08-5DA10B75948E}" dt="2024-06-05T13:08:04.963" v="152" actId="255"/>
        <pc:sldMkLst>
          <pc:docMk/>
          <pc:sldMk cId="3621247363" sldId="516"/>
        </pc:sldMkLst>
      </pc:sldChg>
      <pc:sldChg chg="modNotesTx">
        <pc:chgData name="Sarah Behets" userId="d39822e7-bcd9-4124-b733-b9c5f210e7a3" providerId="ADAL" clId="{64212333-309C-4D2A-AA08-5DA10B75948E}" dt="2024-06-05T13:06:42.144" v="146" actId="2711"/>
        <pc:sldMkLst>
          <pc:docMk/>
          <pc:sldMk cId="4106525731" sldId="524"/>
        </pc:sldMkLst>
      </pc:sldChg>
      <pc:sldChg chg="modNotesTx">
        <pc:chgData name="Sarah Behets" userId="d39822e7-bcd9-4124-b733-b9c5f210e7a3" providerId="ADAL" clId="{64212333-309C-4D2A-AA08-5DA10B75948E}" dt="2024-06-05T13:08:09.003" v="153" actId="255"/>
        <pc:sldMkLst>
          <pc:docMk/>
          <pc:sldMk cId="4224666314" sldId="529"/>
        </pc:sldMkLst>
      </pc:sldChg>
      <pc:sldChg chg="modNotesTx">
        <pc:chgData name="Sarah Behets" userId="d39822e7-bcd9-4124-b733-b9c5f210e7a3" providerId="ADAL" clId="{64212333-309C-4D2A-AA08-5DA10B75948E}" dt="2024-06-05T13:02:07.639" v="102" actId="2711"/>
        <pc:sldMkLst>
          <pc:docMk/>
          <pc:sldMk cId="1258591596" sldId="691"/>
        </pc:sldMkLst>
      </pc:sldChg>
      <pc:sldChg chg="mod modShow modNotesTx">
        <pc:chgData name="Sarah Behets" userId="d39822e7-bcd9-4124-b733-b9c5f210e7a3" providerId="ADAL" clId="{64212333-309C-4D2A-AA08-5DA10B75948E}" dt="2024-06-20T09:29:00.126" v="173" actId="729"/>
        <pc:sldMkLst>
          <pc:docMk/>
          <pc:sldMk cId="2187946543" sldId="802"/>
        </pc:sldMkLst>
      </pc:sldChg>
      <pc:sldChg chg="modNotesTx">
        <pc:chgData name="Sarah Behets" userId="d39822e7-bcd9-4124-b733-b9c5f210e7a3" providerId="ADAL" clId="{64212333-309C-4D2A-AA08-5DA10B75948E}" dt="2024-06-05T13:02:44.839" v="107" actId="255"/>
        <pc:sldMkLst>
          <pc:docMk/>
          <pc:sldMk cId="1970670663" sldId="808"/>
        </pc:sldMkLst>
      </pc:sldChg>
      <pc:sldChg chg="modNotesTx">
        <pc:chgData name="Sarah Behets" userId="d39822e7-bcd9-4124-b733-b9c5f210e7a3" providerId="ADAL" clId="{64212333-309C-4D2A-AA08-5DA10B75948E}" dt="2024-06-05T13:03:05.783" v="111" actId="2711"/>
        <pc:sldMkLst>
          <pc:docMk/>
          <pc:sldMk cId="3781091551" sldId="815"/>
        </pc:sldMkLst>
      </pc:sldChg>
      <pc:sldChg chg="modNotesTx">
        <pc:chgData name="Sarah Behets" userId="d39822e7-bcd9-4124-b733-b9c5f210e7a3" providerId="ADAL" clId="{64212333-309C-4D2A-AA08-5DA10B75948E}" dt="2024-06-05T13:04:08.391" v="121" actId="2711"/>
        <pc:sldMkLst>
          <pc:docMk/>
          <pc:sldMk cId="2214974699" sldId="824"/>
        </pc:sldMkLst>
      </pc:sldChg>
      <pc:sldChg chg="modSp mod modNotesTx">
        <pc:chgData name="Sarah Behets" userId="d39822e7-bcd9-4124-b733-b9c5f210e7a3" providerId="ADAL" clId="{64212333-309C-4D2A-AA08-5DA10B75948E}" dt="2024-06-20T10:19:53.339" v="183" actId="12"/>
        <pc:sldMkLst>
          <pc:docMk/>
          <pc:sldMk cId="2890729397" sldId="825"/>
        </pc:sldMkLst>
        <pc:graphicFrameChg chg="modGraphic">
          <ac:chgData name="Sarah Behets" userId="d39822e7-bcd9-4124-b733-b9c5f210e7a3" providerId="ADAL" clId="{64212333-309C-4D2A-AA08-5DA10B75948E}" dt="2024-06-20T10:19:53.339" v="183" actId="12"/>
          <ac:graphicFrameMkLst>
            <pc:docMk/>
            <pc:sldMk cId="2890729397" sldId="825"/>
            <ac:graphicFrameMk id="5" creationId="{E31BD0C0-1B76-72E0-1633-A6F10AB019C9}"/>
          </ac:graphicFrameMkLst>
        </pc:graphicFrameChg>
      </pc:sldChg>
      <pc:sldChg chg="modSp mod">
        <pc:chgData name="Sarah Behets" userId="d39822e7-bcd9-4124-b733-b9c5f210e7a3" providerId="ADAL" clId="{64212333-309C-4D2A-AA08-5DA10B75948E}" dt="2024-06-04T05:43:27.546" v="95" actId="207"/>
        <pc:sldMkLst>
          <pc:docMk/>
          <pc:sldMk cId="784392911" sldId="828"/>
        </pc:sldMkLst>
        <pc:spChg chg="mod">
          <ac:chgData name="Sarah Behets" userId="d39822e7-bcd9-4124-b733-b9c5f210e7a3" providerId="ADAL" clId="{64212333-309C-4D2A-AA08-5DA10B75948E}" dt="2024-06-04T05:43:27.546" v="95" actId="207"/>
          <ac:spMkLst>
            <pc:docMk/>
            <pc:sldMk cId="784392911" sldId="828"/>
            <ac:spMk id="18" creationId="{2CB9F58B-9468-EEE0-5C3E-66299364F3E3}"/>
          </ac:spMkLst>
        </pc:spChg>
      </pc:sldChg>
      <pc:sldChg chg="modSp mod modNotesTx">
        <pc:chgData name="Sarah Behets" userId="d39822e7-bcd9-4124-b733-b9c5f210e7a3" providerId="ADAL" clId="{64212333-309C-4D2A-AA08-5DA10B75948E}" dt="2024-06-20T09:27:26.966" v="162" actId="207"/>
        <pc:sldMkLst>
          <pc:docMk/>
          <pc:sldMk cId="2237618511" sldId="829"/>
        </pc:sldMkLst>
        <pc:spChg chg="mod">
          <ac:chgData name="Sarah Behets" userId="d39822e7-bcd9-4124-b733-b9c5f210e7a3" providerId="ADAL" clId="{64212333-309C-4D2A-AA08-5DA10B75948E}" dt="2024-06-20T09:27:26.966" v="162" actId="207"/>
          <ac:spMkLst>
            <pc:docMk/>
            <pc:sldMk cId="2237618511" sldId="829"/>
            <ac:spMk id="3" creationId="{803DC331-3AD3-058E-80CA-6B895C538446}"/>
          </ac:spMkLst>
        </pc:spChg>
      </pc:sldChg>
      <pc:sldChg chg="modNotesTx">
        <pc:chgData name="Sarah Behets" userId="d39822e7-bcd9-4124-b733-b9c5f210e7a3" providerId="ADAL" clId="{64212333-309C-4D2A-AA08-5DA10B75948E}" dt="2024-06-05T13:02:39.295" v="106" actId="2711"/>
        <pc:sldMkLst>
          <pc:docMk/>
          <pc:sldMk cId="475448739" sldId="835"/>
        </pc:sldMkLst>
      </pc:sldChg>
      <pc:sldChg chg="modNotesTx">
        <pc:chgData name="Sarah Behets" userId="d39822e7-bcd9-4124-b733-b9c5f210e7a3" providerId="ADAL" clId="{64212333-309C-4D2A-AA08-5DA10B75948E}" dt="2024-06-05T13:01:35.420" v="97" actId="255"/>
        <pc:sldMkLst>
          <pc:docMk/>
          <pc:sldMk cId="1296582251" sldId="837"/>
        </pc:sldMkLst>
      </pc:sldChg>
      <pc:sldChg chg="modSp mod">
        <pc:chgData name="Sarah Behets" userId="d39822e7-bcd9-4124-b733-b9c5f210e7a3" providerId="ADAL" clId="{64212333-309C-4D2A-AA08-5DA10B75948E}" dt="2024-06-04T05:40:33.150" v="41" actId="20577"/>
        <pc:sldMkLst>
          <pc:docMk/>
          <pc:sldMk cId="551595465" sldId="838"/>
        </pc:sldMkLst>
        <pc:spChg chg="mod">
          <ac:chgData name="Sarah Behets" userId="d39822e7-bcd9-4124-b733-b9c5f210e7a3" providerId="ADAL" clId="{64212333-309C-4D2A-AA08-5DA10B75948E}" dt="2024-06-04T05:40:33.150" v="41" actId="20577"/>
          <ac:spMkLst>
            <pc:docMk/>
            <pc:sldMk cId="551595465" sldId="838"/>
            <ac:spMk id="5" creationId="{AB9A3DAF-746B-0255-0762-445AF26CC94F}"/>
          </ac:spMkLst>
        </pc:spChg>
      </pc:sldChg>
      <pc:sldChg chg="modNotesTx">
        <pc:chgData name="Sarah Behets" userId="d39822e7-bcd9-4124-b733-b9c5f210e7a3" providerId="ADAL" clId="{64212333-309C-4D2A-AA08-5DA10B75948E}" dt="2024-06-05T13:05:24.961" v="134" actId="255"/>
        <pc:sldMkLst>
          <pc:docMk/>
          <pc:sldMk cId="1101044236" sldId="847"/>
        </pc:sldMkLst>
      </pc:sldChg>
      <pc:sldChg chg="del">
        <pc:chgData name="Sarah Behets" userId="d39822e7-bcd9-4124-b733-b9c5f210e7a3" providerId="ADAL" clId="{64212333-309C-4D2A-AA08-5DA10B75948E}" dt="2024-06-05T13:06:47.260" v="147" actId="2696"/>
        <pc:sldMkLst>
          <pc:docMk/>
          <pc:sldMk cId="1671233170" sldId="848"/>
        </pc:sldMkLst>
      </pc:sldChg>
      <pc:sldChg chg="modNotesTx">
        <pc:chgData name="Sarah Behets" userId="d39822e7-bcd9-4124-b733-b9c5f210e7a3" providerId="ADAL" clId="{64212333-309C-4D2A-AA08-5DA10B75948E}" dt="2024-06-05T13:07:51.400" v="149" actId="2711"/>
        <pc:sldMkLst>
          <pc:docMk/>
          <pc:sldMk cId="1682453594" sldId="850"/>
        </pc:sldMkLst>
      </pc:sldChg>
      <pc:sldChg chg="modNotesTx">
        <pc:chgData name="Sarah Behets" userId="d39822e7-bcd9-4124-b733-b9c5f210e7a3" providerId="ADAL" clId="{64212333-309C-4D2A-AA08-5DA10B75948E}" dt="2024-06-05T13:04:33.930" v="126" actId="255"/>
        <pc:sldMkLst>
          <pc:docMk/>
          <pc:sldMk cId="1073404094" sldId="854"/>
        </pc:sldMkLst>
      </pc:sldChg>
      <pc:sldChg chg="modNotesTx">
        <pc:chgData name="Sarah Behets" userId="d39822e7-bcd9-4124-b733-b9c5f210e7a3" providerId="ADAL" clId="{64212333-309C-4D2A-AA08-5DA10B75948E}" dt="2024-06-05T13:05:14.267" v="131" actId="255"/>
        <pc:sldMkLst>
          <pc:docMk/>
          <pc:sldMk cId="750565995" sldId="855"/>
        </pc:sldMkLst>
      </pc:sldChg>
      <pc:sldChg chg="modNotesTx">
        <pc:chgData name="Sarah Behets" userId="d39822e7-bcd9-4124-b733-b9c5f210e7a3" providerId="ADAL" clId="{64212333-309C-4D2A-AA08-5DA10B75948E}" dt="2024-06-05T13:04:28.264" v="125" actId="2711"/>
        <pc:sldMkLst>
          <pc:docMk/>
          <pc:sldMk cId="1858283441" sldId="856"/>
        </pc:sldMkLst>
      </pc:sldChg>
      <pc:sldChg chg="mod modShow modNotesTx">
        <pc:chgData name="Sarah Behets" userId="d39822e7-bcd9-4124-b733-b9c5f210e7a3" providerId="ADAL" clId="{64212333-309C-4D2A-AA08-5DA10B75948E}" dt="2024-06-20T10:20:16.479" v="184" actId="729"/>
        <pc:sldMkLst>
          <pc:docMk/>
          <pc:sldMk cId="2007035455" sldId="857"/>
        </pc:sldMkLst>
      </pc:sldChg>
      <pc:sldChg chg="modNotesTx">
        <pc:chgData name="Sarah Behets" userId="d39822e7-bcd9-4124-b733-b9c5f210e7a3" providerId="ADAL" clId="{64212333-309C-4D2A-AA08-5DA10B75948E}" dt="2024-06-05T13:04:41.109" v="127" actId="255"/>
        <pc:sldMkLst>
          <pc:docMk/>
          <pc:sldMk cId="3174594806" sldId="858"/>
        </pc:sldMkLst>
      </pc:sldChg>
      <pc:sldChg chg="del">
        <pc:chgData name="Sarah Behets" userId="d39822e7-bcd9-4124-b733-b9c5f210e7a3" providerId="ADAL" clId="{64212333-309C-4D2A-AA08-5DA10B75948E}" dt="2024-06-05T13:07:55.371" v="150" actId="2696"/>
        <pc:sldMkLst>
          <pc:docMk/>
          <pc:sldMk cId="1027212614" sldId="859"/>
        </pc:sldMkLst>
      </pc:sldChg>
      <pc:sldChg chg="modNotesTx">
        <pc:chgData name="Sarah Behets" userId="d39822e7-bcd9-4124-b733-b9c5f210e7a3" providerId="ADAL" clId="{64212333-309C-4D2A-AA08-5DA10B75948E}" dt="2024-06-05T13:04:15.915" v="123" actId="113"/>
        <pc:sldMkLst>
          <pc:docMk/>
          <pc:sldMk cId="3711052823" sldId="860"/>
        </pc:sldMkLst>
      </pc:sldChg>
      <pc:sldChg chg="modNotesTx">
        <pc:chgData name="Sarah Behets" userId="d39822e7-bcd9-4124-b733-b9c5f210e7a3" providerId="ADAL" clId="{64212333-309C-4D2A-AA08-5DA10B75948E}" dt="2024-06-20T09:05:47.918" v="161"/>
        <pc:sldMkLst>
          <pc:docMk/>
          <pc:sldMk cId="544292521" sldId="862"/>
        </pc:sldMkLst>
      </pc:sldChg>
      <pc:sldChg chg="modNotesTx">
        <pc:chgData name="Sarah Behets" userId="d39822e7-bcd9-4124-b733-b9c5f210e7a3" providerId="ADAL" clId="{64212333-309C-4D2A-AA08-5DA10B75948E}" dt="2024-06-05T13:02:54.540" v="109" actId="2711"/>
        <pc:sldMkLst>
          <pc:docMk/>
          <pc:sldMk cId="2440442857" sldId="863"/>
        </pc:sldMkLst>
      </pc:sldChg>
      <pc:sldChg chg="modNotesTx">
        <pc:chgData name="Sarah Behets" userId="d39822e7-bcd9-4124-b733-b9c5f210e7a3" providerId="ADAL" clId="{64212333-309C-4D2A-AA08-5DA10B75948E}" dt="2024-06-05T13:03:10.930" v="112" actId="255"/>
        <pc:sldMkLst>
          <pc:docMk/>
          <pc:sldMk cId="2074262393" sldId="865"/>
        </pc:sldMkLst>
      </pc:sldChg>
      <pc:sldChg chg="modSp mod modShow modNotesTx">
        <pc:chgData name="Sarah Behets" userId="d39822e7-bcd9-4124-b733-b9c5f210e7a3" providerId="ADAL" clId="{64212333-309C-4D2A-AA08-5DA10B75948E}" dt="2024-06-20T09:38:48.326" v="181" actId="20577"/>
        <pc:sldMkLst>
          <pc:docMk/>
          <pc:sldMk cId="2036018860" sldId="866"/>
        </pc:sldMkLst>
        <pc:spChg chg="mod">
          <ac:chgData name="Sarah Behets" userId="d39822e7-bcd9-4124-b733-b9c5f210e7a3" providerId="ADAL" clId="{64212333-309C-4D2A-AA08-5DA10B75948E}" dt="2024-06-20T09:38:48.326" v="181" actId="20577"/>
          <ac:spMkLst>
            <pc:docMk/>
            <pc:sldMk cId="2036018860" sldId="866"/>
            <ac:spMk id="2" creationId="{D7B2F9D2-82E5-66ED-4A3C-B222E9932050}"/>
          </ac:spMkLst>
        </pc:spChg>
      </pc:sldChg>
      <pc:sldChg chg="modSp mod modNotesTx">
        <pc:chgData name="Sarah Behets" userId="d39822e7-bcd9-4124-b733-b9c5f210e7a3" providerId="ADAL" clId="{64212333-309C-4D2A-AA08-5DA10B75948E}" dt="2024-06-20T10:21:12.002" v="201" actId="2"/>
        <pc:sldMkLst>
          <pc:docMk/>
          <pc:sldMk cId="1033304630" sldId="867"/>
        </pc:sldMkLst>
        <pc:spChg chg="mod">
          <ac:chgData name="Sarah Behets" userId="d39822e7-bcd9-4124-b733-b9c5f210e7a3" providerId="ADAL" clId="{64212333-309C-4D2A-AA08-5DA10B75948E}" dt="2024-06-20T10:21:04.791" v="191" actId="2"/>
          <ac:spMkLst>
            <pc:docMk/>
            <pc:sldMk cId="1033304630" sldId="867"/>
            <ac:spMk id="4" creationId="{FD34C7F6-61CD-6A01-48FE-840793DB3AE8}"/>
          </ac:spMkLst>
        </pc:spChg>
        <pc:spChg chg="mod">
          <ac:chgData name="Sarah Behets" userId="d39822e7-bcd9-4124-b733-b9c5f210e7a3" providerId="ADAL" clId="{64212333-309C-4D2A-AA08-5DA10B75948E}" dt="2024-06-20T10:21:09.188" v="196" actId="2"/>
          <ac:spMkLst>
            <pc:docMk/>
            <pc:sldMk cId="1033304630" sldId="867"/>
            <ac:spMk id="6" creationId="{9C8E36F2-2C86-5A36-9D55-B063D3BF510A}"/>
          </ac:spMkLst>
        </pc:spChg>
      </pc:sldChg>
      <pc:sldChg chg="modSp mod modNotesTx">
        <pc:chgData name="Sarah Behets" userId="d39822e7-bcd9-4124-b733-b9c5f210e7a3" providerId="ADAL" clId="{64212333-309C-4D2A-AA08-5DA10B75948E}" dt="2024-06-20T10:21:13.425" v="204" actId="2"/>
        <pc:sldMkLst>
          <pc:docMk/>
          <pc:sldMk cId="1873464097" sldId="868"/>
        </pc:sldMkLst>
        <pc:spChg chg="mod">
          <ac:chgData name="Sarah Behets" userId="d39822e7-bcd9-4124-b733-b9c5f210e7a3" providerId="ADAL" clId="{64212333-309C-4D2A-AA08-5DA10B75948E}" dt="2024-06-20T10:21:12.551" v="203" actId="2"/>
          <ac:spMkLst>
            <pc:docMk/>
            <pc:sldMk cId="1873464097" sldId="868"/>
            <ac:spMk id="2" creationId="{67DE50A2-5E2A-65BA-5212-04FF55DE99C1}"/>
          </ac:spMkLst>
        </pc:spChg>
        <pc:spChg chg="mod">
          <ac:chgData name="Sarah Behets" userId="d39822e7-bcd9-4124-b733-b9c5f210e7a3" providerId="ADAL" clId="{64212333-309C-4D2A-AA08-5DA10B75948E}" dt="2024-06-20T10:21:13.425" v="204" actId="2"/>
          <ac:spMkLst>
            <pc:docMk/>
            <pc:sldMk cId="1873464097" sldId="868"/>
            <ac:spMk id="6" creationId="{63A0E862-48A5-EEA7-8030-3994000432A0}"/>
          </ac:spMkLst>
        </pc:spChg>
      </pc:sldChg>
      <pc:sldChg chg="mod modShow">
        <pc:chgData name="Sarah Behets" userId="d39822e7-bcd9-4124-b733-b9c5f210e7a3" providerId="ADAL" clId="{64212333-309C-4D2A-AA08-5DA10B75948E}" dt="2024-06-05T07:56:24.532" v="96" actId="729"/>
        <pc:sldMkLst>
          <pc:docMk/>
          <pc:sldMk cId="3881785502" sldId="870"/>
        </pc:sldMkLst>
      </pc:sldChg>
      <pc:sldChg chg="addSp modSp mod modAnim">
        <pc:chgData name="Sarah Behets" userId="d39822e7-bcd9-4124-b733-b9c5f210e7a3" providerId="ADAL" clId="{64212333-309C-4D2A-AA08-5DA10B75948E}" dt="2024-06-20T09:28:13.393" v="169"/>
        <pc:sldMkLst>
          <pc:docMk/>
          <pc:sldMk cId="3516033339" sldId="872"/>
        </pc:sldMkLst>
        <pc:picChg chg="add mod">
          <ac:chgData name="Sarah Behets" userId="d39822e7-bcd9-4124-b733-b9c5f210e7a3" providerId="ADAL" clId="{64212333-309C-4D2A-AA08-5DA10B75948E}" dt="2024-06-20T09:28:10.076" v="168" actId="1076"/>
          <ac:picMkLst>
            <pc:docMk/>
            <pc:sldMk cId="3516033339" sldId="872"/>
            <ac:picMk id="2" creationId="{A6F14036-EDE3-DE9D-E084-179E1C4EBCD5}"/>
          </ac:picMkLst>
        </pc:picChg>
      </pc:sldChg>
      <pc:sldChg chg="del">
        <pc:chgData name="Sarah Behets" userId="d39822e7-bcd9-4124-b733-b9c5f210e7a3" providerId="ADAL" clId="{64212333-309C-4D2A-AA08-5DA10B75948E}" dt="2024-06-04T05:40:40.610" v="42" actId="2696"/>
        <pc:sldMkLst>
          <pc:docMk/>
          <pc:sldMk cId="814090855" sldId="879"/>
        </pc:sldMkLst>
      </pc:sldChg>
      <pc:sldChg chg="modNotesTx">
        <pc:chgData name="Sarah Behets" userId="d39822e7-bcd9-4124-b733-b9c5f210e7a3" providerId="ADAL" clId="{64212333-309C-4D2A-AA08-5DA10B75948E}" dt="2024-06-05T13:05:48.914" v="137" actId="255"/>
        <pc:sldMkLst>
          <pc:docMk/>
          <pc:sldMk cId="3996600527" sldId="881"/>
        </pc:sldMkLst>
      </pc:sldChg>
      <pc:sldChg chg="modNotesTx">
        <pc:chgData name="Sarah Behets" userId="d39822e7-bcd9-4124-b733-b9c5f210e7a3" providerId="ADAL" clId="{64212333-309C-4D2A-AA08-5DA10B75948E}" dt="2024-06-05T13:06:07.378" v="140" actId="255"/>
        <pc:sldMkLst>
          <pc:docMk/>
          <pc:sldMk cId="174570652" sldId="884"/>
        </pc:sldMkLst>
      </pc:sldChg>
      <pc:sldChg chg="modSp mod modNotesTx">
        <pc:chgData name="Sarah Behets" userId="d39822e7-bcd9-4124-b733-b9c5f210e7a3" providerId="ADAL" clId="{64212333-309C-4D2A-AA08-5DA10B75948E}" dt="2024-06-05T13:06:12.106" v="142" actId="255"/>
        <pc:sldMkLst>
          <pc:docMk/>
          <pc:sldMk cId="3398177578" sldId="885"/>
        </pc:sldMkLst>
        <pc:spChg chg="mod">
          <ac:chgData name="Sarah Behets" userId="d39822e7-bcd9-4124-b733-b9c5f210e7a3" providerId="ADAL" clId="{64212333-309C-4D2A-AA08-5DA10B75948E}" dt="2024-06-04T05:41:26.063" v="44" actId="2"/>
          <ac:spMkLst>
            <pc:docMk/>
            <pc:sldMk cId="3398177578" sldId="885"/>
            <ac:spMk id="2" creationId="{E09C9C85-6A93-C832-BCE0-5BD08D8D2EFD}"/>
          </ac:spMkLst>
        </pc:spChg>
      </pc:sldChg>
      <pc:sldChg chg="modSp mod modNotesTx">
        <pc:chgData name="Sarah Behets" userId="d39822e7-bcd9-4124-b733-b9c5f210e7a3" providerId="ADAL" clId="{64212333-309C-4D2A-AA08-5DA10B75948E}" dt="2024-06-05T13:06:16.554" v="143" actId="255"/>
        <pc:sldMkLst>
          <pc:docMk/>
          <pc:sldMk cId="1948025996" sldId="886"/>
        </pc:sldMkLst>
        <pc:spChg chg="mod">
          <ac:chgData name="Sarah Behets" userId="d39822e7-bcd9-4124-b733-b9c5f210e7a3" providerId="ADAL" clId="{64212333-309C-4D2A-AA08-5DA10B75948E}" dt="2024-06-04T05:41:29.114" v="46" actId="2"/>
          <ac:spMkLst>
            <pc:docMk/>
            <pc:sldMk cId="1948025996" sldId="886"/>
            <ac:spMk id="2" creationId="{C117A38B-41EF-1EE4-85CA-83E04382B229}"/>
          </ac:spMkLst>
        </pc:spChg>
        <pc:spChg chg="mod">
          <ac:chgData name="Sarah Behets" userId="d39822e7-bcd9-4124-b733-b9c5f210e7a3" providerId="ADAL" clId="{64212333-309C-4D2A-AA08-5DA10B75948E}" dt="2024-06-04T05:42:37.974" v="69" actId="2"/>
          <ac:spMkLst>
            <pc:docMk/>
            <pc:sldMk cId="1948025996" sldId="886"/>
            <ac:spMk id="3" creationId="{E277C225-2EA6-943C-72AA-8EE9E6CC24B8}"/>
          </ac:spMkLst>
        </pc:spChg>
      </pc:sldChg>
      <pc:sldChg chg="modSp mod">
        <pc:chgData name="Sarah Behets" userId="d39822e7-bcd9-4124-b733-b9c5f210e7a3" providerId="ADAL" clId="{64212333-309C-4D2A-AA08-5DA10B75948E}" dt="2024-06-05T13:06:31.706" v="144" actId="947"/>
        <pc:sldMkLst>
          <pc:docMk/>
          <pc:sldMk cId="631047874" sldId="887"/>
        </pc:sldMkLst>
        <pc:spChg chg="mod">
          <ac:chgData name="Sarah Behets" userId="d39822e7-bcd9-4124-b733-b9c5f210e7a3" providerId="ADAL" clId="{64212333-309C-4D2A-AA08-5DA10B75948E}" dt="2024-06-04T05:42:42.879" v="72" actId="2"/>
          <ac:spMkLst>
            <pc:docMk/>
            <pc:sldMk cId="631047874" sldId="887"/>
            <ac:spMk id="2" creationId="{F916F207-35A4-5866-494B-D48B3D800A57}"/>
          </ac:spMkLst>
        </pc:spChg>
        <pc:spChg chg="mod">
          <ac:chgData name="Sarah Behets" userId="d39822e7-bcd9-4124-b733-b9c5f210e7a3" providerId="ADAL" clId="{64212333-309C-4D2A-AA08-5DA10B75948E}" dt="2024-06-05T13:06:31.706" v="144" actId="947"/>
          <ac:spMkLst>
            <pc:docMk/>
            <pc:sldMk cId="631047874" sldId="887"/>
            <ac:spMk id="7" creationId="{4EFB4835-BD2D-4444-BAD6-30BC5BD28502}"/>
          </ac:spMkLst>
        </pc:spChg>
      </pc:sldChg>
      <pc:sldChg chg="modSp mod">
        <pc:chgData name="Sarah Behets" userId="d39822e7-bcd9-4124-b733-b9c5f210e7a3" providerId="ADAL" clId="{64212333-309C-4D2A-AA08-5DA10B75948E}" dt="2024-06-20T09:28:44.381" v="171" actId="207"/>
        <pc:sldMkLst>
          <pc:docMk/>
          <pc:sldMk cId="2941205624" sldId="888"/>
        </pc:sldMkLst>
        <pc:spChg chg="mod">
          <ac:chgData name="Sarah Behets" userId="d39822e7-bcd9-4124-b733-b9c5f210e7a3" providerId="ADAL" clId="{64212333-309C-4D2A-AA08-5DA10B75948E}" dt="2024-06-20T09:28:44.381" v="171" actId="207"/>
          <ac:spMkLst>
            <pc:docMk/>
            <pc:sldMk cId="2941205624" sldId="888"/>
            <ac:spMk id="4" creationId="{0CEC1ABB-D757-7305-D1BA-DA8571C7D1A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DB5FE3-B537-4847-8D5B-49A762479293}"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nl-BE"/>
        </a:p>
      </dgm:t>
    </dgm:pt>
    <dgm:pt modelId="{8DF98C27-CD4D-4285-8A69-AFE5B4D9289F}">
      <dgm:prSet phldrT="[Tekst]" custT="1"/>
      <dgm:spPr/>
      <dgm:t>
        <a:bodyPr/>
        <a:lstStyle/>
        <a:p>
          <a:r>
            <a:rPr kumimoji="0" lang="nl-BE" sz="2400" b="1" i="0" u="none" strike="noStrike" cap="none" spc="0" normalizeH="0" baseline="0" noProof="0" dirty="0">
              <a:ln>
                <a:noFill/>
              </a:ln>
              <a:solidFill>
                <a:schemeClr val="bg1"/>
              </a:solidFill>
              <a:effectLst/>
              <a:uLnTx/>
              <a:uFillTx/>
              <a:latin typeface="Flanders Art Sans"/>
            </a:rPr>
            <a:t>Delegatie door behandelende arts/vpk </a:t>
          </a:r>
          <a:endParaRPr lang="nl-BE" sz="2400" baseline="0" dirty="0">
            <a:solidFill>
              <a:schemeClr val="bg1"/>
            </a:solidFill>
          </a:endParaRPr>
        </a:p>
      </dgm:t>
    </dgm:pt>
    <dgm:pt modelId="{D50F9291-C18D-49CF-B807-080CDEE78096}" type="parTrans" cxnId="{006F5044-8998-415E-AEBB-AC3BAA30B81B}">
      <dgm:prSet/>
      <dgm:spPr/>
      <dgm:t>
        <a:bodyPr/>
        <a:lstStyle/>
        <a:p>
          <a:endParaRPr lang="nl-BE"/>
        </a:p>
      </dgm:t>
    </dgm:pt>
    <dgm:pt modelId="{3237FE94-34DF-41FA-938C-B0649B53FC54}" type="sibTrans" cxnId="{006F5044-8998-415E-AEBB-AC3BAA30B81B}">
      <dgm:prSet/>
      <dgm:spPr/>
      <dgm:t>
        <a:bodyPr/>
        <a:lstStyle/>
        <a:p>
          <a:endParaRPr lang="nl-BE"/>
        </a:p>
      </dgm:t>
    </dgm:pt>
    <dgm:pt modelId="{236FEE69-F3A8-4FED-8C36-CA9CB1C5B03B}">
      <dgm:prSet custT="1"/>
      <dgm:spPr/>
      <dgm:t>
        <a:bodyPr/>
        <a:lstStyle/>
        <a:p>
          <a:r>
            <a:rPr kumimoji="0" lang="nl-BE" sz="2400" b="1" i="0" u="none" strike="noStrike" cap="none" spc="0" normalizeH="0" baseline="0" noProof="0" dirty="0">
              <a:ln>
                <a:noFill/>
              </a:ln>
              <a:solidFill>
                <a:schemeClr val="bg1"/>
              </a:solidFill>
              <a:effectLst/>
              <a:uLnTx/>
              <a:uFillTx/>
              <a:latin typeface="Flanders Art Sans"/>
            </a:rPr>
            <a:t>Opgestelde procedure/</a:t>
          </a:r>
          <a:br>
            <a:rPr kumimoji="0" lang="nl-BE" sz="2400" b="1" i="0" u="none" strike="noStrike" cap="none" spc="0" normalizeH="0" baseline="0" noProof="0" dirty="0">
              <a:ln>
                <a:noFill/>
              </a:ln>
              <a:solidFill>
                <a:schemeClr val="bg1"/>
              </a:solidFill>
              <a:effectLst/>
              <a:uLnTx/>
              <a:uFillTx/>
              <a:latin typeface="Flanders Art Sans"/>
            </a:rPr>
          </a:br>
          <a:r>
            <a:rPr kumimoji="0" lang="nl-BE" sz="2400" b="1" i="0" u="none" strike="noStrike" cap="none" spc="0" normalizeH="0" baseline="0" noProof="0" dirty="0">
              <a:ln>
                <a:noFill/>
              </a:ln>
              <a:solidFill>
                <a:schemeClr val="bg1"/>
              </a:solidFill>
              <a:effectLst/>
              <a:uLnTx/>
              <a:uFillTx/>
              <a:latin typeface="Flanders Art Sans"/>
            </a:rPr>
            <a:t>zorgplan </a:t>
          </a:r>
        </a:p>
      </dgm:t>
    </dgm:pt>
    <dgm:pt modelId="{47D0C4F4-68F2-4917-B910-9E0E8BFB769A}" type="parTrans" cxnId="{AFBAA309-D558-41C0-A9FD-F1F13E04362B}">
      <dgm:prSet/>
      <dgm:spPr/>
      <dgm:t>
        <a:bodyPr/>
        <a:lstStyle/>
        <a:p>
          <a:endParaRPr lang="nl-BE"/>
        </a:p>
      </dgm:t>
    </dgm:pt>
    <dgm:pt modelId="{4891F7C1-D934-498D-B413-77FA1591B0A7}" type="sibTrans" cxnId="{AFBAA309-D558-41C0-A9FD-F1F13E04362B}">
      <dgm:prSet/>
      <dgm:spPr/>
      <dgm:t>
        <a:bodyPr/>
        <a:lstStyle/>
        <a:p>
          <a:endParaRPr lang="nl-BE"/>
        </a:p>
      </dgm:t>
    </dgm:pt>
    <dgm:pt modelId="{5971E484-57E8-48BE-92D3-9A1CBA5FFB9F}">
      <dgm:prSet custT="1"/>
      <dgm:spPr/>
      <dgm:t>
        <a:bodyPr/>
        <a:lstStyle/>
        <a:p>
          <a:r>
            <a:rPr kumimoji="0" lang="nl-BE" sz="2400" b="1" i="0" u="none" strike="noStrike" cap="none" spc="0" normalizeH="0" baseline="0" noProof="0" dirty="0">
              <a:ln>
                <a:noFill/>
              </a:ln>
              <a:solidFill>
                <a:schemeClr val="bg1"/>
              </a:solidFill>
              <a:effectLst/>
              <a:uLnTx/>
              <a:uFillTx/>
              <a:latin typeface="Flanders Art Sans"/>
            </a:rPr>
            <a:t>In kader van hulp bij dagelijks leven </a:t>
          </a:r>
        </a:p>
      </dgm:t>
    </dgm:pt>
    <dgm:pt modelId="{CAD120F5-D530-4377-A98A-AAAF7FD141F5}" type="parTrans" cxnId="{17599D23-52CD-4272-8C58-67375AB3CA66}">
      <dgm:prSet/>
      <dgm:spPr/>
      <dgm:t>
        <a:bodyPr/>
        <a:lstStyle/>
        <a:p>
          <a:endParaRPr lang="nl-BE"/>
        </a:p>
      </dgm:t>
    </dgm:pt>
    <dgm:pt modelId="{9CA378B8-D5F3-4BE6-B648-AE6822219F11}" type="sibTrans" cxnId="{17599D23-52CD-4272-8C58-67375AB3CA66}">
      <dgm:prSet/>
      <dgm:spPr/>
      <dgm:t>
        <a:bodyPr/>
        <a:lstStyle/>
        <a:p>
          <a:endParaRPr lang="nl-BE"/>
        </a:p>
      </dgm:t>
    </dgm:pt>
    <dgm:pt modelId="{E83D1117-67D4-4973-A361-027335645EA0}">
      <dgm:prSet custT="1"/>
      <dgm:spPr/>
      <dgm:t>
        <a:bodyPr/>
        <a:lstStyle/>
        <a:p>
          <a:r>
            <a:rPr kumimoji="0" lang="nl-BE" sz="2400" b="1" i="0" u="none" strike="noStrike" cap="none" spc="0" normalizeH="0" baseline="0" noProof="0" dirty="0">
              <a:ln>
                <a:noFill/>
              </a:ln>
              <a:solidFill>
                <a:schemeClr val="bg1"/>
              </a:solidFill>
              <a:effectLst/>
              <a:uLnTx/>
              <a:uFillTx/>
              <a:latin typeface="Flanders Art Sans"/>
            </a:rPr>
            <a:t>Opleiding van bekwame helper noodzakelijk </a:t>
          </a:r>
        </a:p>
      </dgm:t>
    </dgm:pt>
    <dgm:pt modelId="{C1420257-BBA4-4EC2-847E-3357FC0F3074}" type="parTrans" cxnId="{59676517-CB6B-488A-A08F-8DC4A76DE7F1}">
      <dgm:prSet/>
      <dgm:spPr/>
      <dgm:t>
        <a:bodyPr/>
        <a:lstStyle/>
        <a:p>
          <a:endParaRPr lang="nl-BE"/>
        </a:p>
      </dgm:t>
    </dgm:pt>
    <dgm:pt modelId="{9F0FFBC9-CAB0-4516-9E36-E5F49B79F068}" type="sibTrans" cxnId="{59676517-CB6B-488A-A08F-8DC4A76DE7F1}">
      <dgm:prSet/>
      <dgm:spPr/>
      <dgm:t>
        <a:bodyPr/>
        <a:lstStyle/>
        <a:p>
          <a:endParaRPr lang="nl-BE"/>
        </a:p>
      </dgm:t>
    </dgm:pt>
    <dgm:pt modelId="{7575D9DE-2D2E-4923-BD52-EA50A5D3137C}">
      <dgm:prSet custT="1"/>
      <dgm:spPr/>
      <dgm:t>
        <a:bodyPr/>
        <a:lstStyle/>
        <a:p>
          <a:r>
            <a:rPr kumimoji="0" lang="nl-BE" sz="2400" b="1" i="0" u="none" strike="noStrike" cap="none" spc="0" normalizeH="0" baseline="0" noProof="0" dirty="0">
              <a:ln>
                <a:noFill/>
              </a:ln>
              <a:solidFill>
                <a:schemeClr val="bg1"/>
              </a:solidFill>
              <a:effectLst/>
              <a:uLnTx/>
              <a:uFillTx/>
              <a:latin typeface="Flanders Art Sans"/>
            </a:rPr>
            <a:t>Regelmatige herevaluatie door de arts/vpk</a:t>
          </a:r>
        </a:p>
      </dgm:t>
    </dgm:pt>
    <dgm:pt modelId="{481646E9-11EC-48F4-88CC-6863AEF97FBD}" type="parTrans" cxnId="{670B3A4F-10A4-49D9-A803-A8944CA7DE95}">
      <dgm:prSet/>
      <dgm:spPr/>
      <dgm:t>
        <a:bodyPr/>
        <a:lstStyle/>
        <a:p>
          <a:endParaRPr lang="nl-BE"/>
        </a:p>
      </dgm:t>
    </dgm:pt>
    <dgm:pt modelId="{DE429F65-ECCD-4D8D-9FE0-1B34DB0265DE}" type="sibTrans" cxnId="{670B3A4F-10A4-49D9-A803-A8944CA7DE95}">
      <dgm:prSet/>
      <dgm:spPr/>
      <dgm:t>
        <a:bodyPr/>
        <a:lstStyle/>
        <a:p>
          <a:endParaRPr lang="nl-BE"/>
        </a:p>
      </dgm:t>
    </dgm:pt>
    <dgm:pt modelId="{B108E329-C833-475C-BDC6-B729397D5866}">
      <dgm:prSet custT="1"/>
      <dgm:spPr/>
      <dgm:t>
        <a:bodyPr/>
        <a:lstStyle/>
        <a:p>
          <a:r>
            <a:rPr kumimoji="0" lang="nl-BE" sz="2200" b="1" i="0" u="none" strike="noStrike" cap="none" spc="0" normalizeH="0" baseline="0" noProof="0" dirty="0">
              <a:ln>
                <a:noFill/>
              </a:ln>
              <a:solidFill>
                <a:schemeClr val="bg1"/>
              </a:solidFill>
              <a:effectLst/>
              <a:uLnTx/>
              <a:uFillTx/>
              <a:latin typeface="Flanders Art Sans"/>
            </a:rPr>
            <a:t>Schriftelijke toestemming door de patiënt/wettelijke vertegenwoordiger</a:t>
          </a:r>
        </a:p>
      </dgm:t>
    </dgm:pt>
    <dgm:pt modelId="{F25F969B-3D0F-4F03-A74F-FCB1E876C514}" type="parTrans" cxnId="{2D179C0D-7E89-4472-AF20-9C2EEEDD9D6A}">
      <dgm:prSet/>
      <dgm:spPr/>
      <dgm:t>
        <a:bodyPr/>
        <a:lstStyle/>
        <a:p>
          <a:endParaRPr lang="nl-BE"/>
        </a:p>
      </dgm:t>
    </dgm:pt>
    <dgm:pt modelId="{3BF45C52-AF17-4507-87CC-FFC06FA4CA2E}" type="sibTrans" cxnId="{2D179C0D-7E89-4472-AF20-9C2EEEDD9D6A}">
      <dgm:prSet/>
      <dgm:spPr/>
      <dgm:t>
        <a:bodyPr/>
        <a:lstStyle/>
        <a:p>
          <a:endParaRPr lang="nl-BE"/>
        </a:p>
      </dgm:t>
    </dgm:pt>
    <dgm:pt modelId="{173902A2-817C-4FB8-9877-7C577C968A66}">
      <dgm:prSet custT="1"/>
      <dgm:spPr/>
      <dgm:t>
        <a:bodyPr/>
        <a:lstStyle/>
        <a:p>
          <a:r>
            <a:rPr kumimoji="0" lang="nl-BE" sz="2400" b="1" i="0" u="none" strike="noStrike" cap="none" spc="0" normalizeH="0" baseline="0" noProof="0" dirty="0">
              <a:ln>
                <a:noFill/>
              </a:ln>
              <a:solidFill>
                <a:schemeClr val="bg1"/>
              </a:solidFill>
              <a:effectLst/>
              <a:uLnTx/>
              <a:uFillTx/>
              <a:latin typeface="Flanders Art Sans"/>
            </a:rPr>
            <a:t>Enkel voor bepaalde handelingen (KB) </a:t>
          </a:r>
        </a:p>
      </dgm:t>
    </dgm:pt>
    <dgm:pt modelId="{4E473FA1-E618-4C21-951E-097AF86997AF}" type="parTrans" cxnId="{70160093-5AED-4B78-986E-B94F8E900875}">
      <dgm:prSet/>
      <dgm:spPr/>
      <dgm:t>
        <a:bodyPr/>
        <a:lstStyle/>
        <a:p>
          <a:endParaRPr lang="nl-BE"/>
        </a:p>
      </dgm:t>
    </dgm:pt>
    <dgm:pt modelId="{1E3F6585-A819-4601-BFB7-4941EF609167}" type="sibTrans" cxnId="{70160093-5AED-4B78-986E-B94F8E900875}">
      <dgm:prSet/>
      <dgm:spPr/>
      <dgm:t>
        <a:bodyPr/>
        <a:lstStyle/>
        <a:p>
          <a:endParaRPr lang="nl-BE"/>
        </a:p>
      </dgm:t>
    </dgm:pt>
    <dgm:pt modelId="{3AA74A13-3D9D-48C6-BD6F-1849A5F796BA}">
      <dgm:prSet custT="1"/>
      <dgm:spPr/>
      <dgm:t>
        <a:bodyPr/>
        <a:lstStyle/>
        <a:p>
          <a:r>
            <a:rPr kumimoji="0" lang="nl-BE" sz="2400" b="1" i="0" u="none" strike="noStrike" cap="none" spc="0" normalizeH="0" baseline="0" noProof="0" dirty="0">
              <a:ln>
                <a:noFill/>
              </a:ln>
              <a:solidFill>
                <a:schemeClr val="bg1"/>
              </a:solidFill>
              <a:effectLst/>
              <a:uLnTx/>
              <a:uFillTx/>
              <a:latin typeface="Flanders Art Sans"/>
            </a:rPr>
            <a:t>Wederzijdse vrijwilligheid</a:t>
          </a:r>
        </a:p>
      </dgm:t>
    </dgm:pt>
    <dgm:pt modelId="{2558010D-CFAA-4B0B-84C9-6C62C43252A1}" type="parTrans" cxnId="{57BC3ABC-6299-4704-888D-6B7BEF202F75}">
      <dgm:prSet/>
      <dgm:spPr/>
      <dgm:t>
        <a:bodyPr/>
        <a:lstStyle/>
        <a:p>
          <a:endParaRPr lang="nl-BE"/>
        </a:p>
      </dgm:t>
    </dgm:pt>
    <dgm:pt modelId="{87FC273B-AE38-4AA7-9FEB-2B811A30FFA1}" type="sibTrans" cxnId="{57BC3ABC-6299-4704-888D-6B7BEF202F75}">
      <dgm:prSet/>
      <dgm:spPr/>
      <dgm:t>
        <a:bodyPr/>
        <a:lstStyle/>
        <a:p>
          <a:endParaRPr lang="nl-BE"/>
        </a:p>
      </dgm:t>
    </dgm:pt>
    <dgm:pt modelId="{9EF76882-CC6A-4B8B-B6E7-A983A92A842B}">
      <dgm:prSet custT="1"/>
      <dgm:spPr/>
      <dgm:t>
        <a:bodyPr/>
        <a:lstStyle/>
        <a:p>
          <a:r>
            <a:rPr lang="nl-BE" sz="2400" b="1" baseline="0" dirty="0">
              <a:solidFill>
                <a:schemeClr val="bg1"/>
              </a:solidFill>
              <a:latin typeface="Flanders Art Sans"/>
            </a:rPr>
            <a:t>Tijdelijke situaties </a:t>
          </a:r>
          <a:endParaRPr kumimoji="0" lang="nl-BE" sz="2400" b="1" i="0" u="none" strike="noStrike" cap="none" spc="0" normalizeH="0" baseline="0" noProof="0" dirty="0">
            <a:ln>
              <a:noFill/>
            </a:ln>
            <a:solidFill>
              <a:schemeClr val="bg1"/>
            </a:solidFill>
            <a:effectLst/>
            <a:uLnTx/>
            <a:uFillTx/>
            <a:latin typeface="Flanders Art Sans"/>
          </a:endParaRPr>
        </a:p>
      </dgm:t>
    </dgm:pt>
    <dgm:pt modelId="{4CC5973E-D555-4273-B8CA-F4A0F5E0874C}" type="parTrans" cxnId="{26945BE2-CB99-4898-9EB7-ED131B9CB089}">
      <dgm:prSet/>
      <dgm:spPr/>
      <dgm:t>
        <a:bodyPr/>
        <a:lstStyle/>
        <a:p>
          <a:endParaRPr lang="nl-BE"/>
        </a:p>
      </dgm:t>
    </dgm:pt>
    <dgm:pt modelId="{BB00EF6B-5D20-481A-8B89-05FF79EEE996}" type="sibTrans" cxnId="{26945BE2-CB99-4898-9EB7-ED131B9CB089}">
      <dgm:prSet/>
      <dgm:spPr/>
      <dgm:t>
        <a:bodyPr/>
        <a:lstStyle/>
        <a:p>
          <a:endParaRPr lang="nl-BE"/>
        </a:p>
      </dgm:t>
    </dgm:pt>
    <dgm:pt modelId="{A9C2DE6C-E6AB-4D88-8AE5-E6C16AB2AC26}" type="pres">
      <dgm:prSet presAssocID="{01DB5FE3-B537-4847-8D5B-49A762479293}" presName="diagram" presStyleCnt="0">
        <dgm:presLayoutVars>
          <dgm:dir/>
          <dgm:resizeHandles val="exact"/>
        </dgm:presLayoutVars>
      </dgm:prSet>
      <dgm:spPr/>
    </dgm:pt>
    <dgm:pt modelId="{D263A8A2-AC5C-4EB2-B6E5-FCFD050D8CCA}" type="pres">
      <dgm:prSet presAssocID="{8DF98C27-CD4D-4285-8A69-AFE5B4D9289F}" presName="node" presStyleLbl="node1" presStyleIdx="0" presStyleCnt="9" custLinFactNeighborX="0" custLinFactNeighborY="-2034">
        <dgm:presLayoutVars>
          <dgm:bulletEnabled val="1"/>
        </dgm:presLayoutVars>
      </dgm:prSet>
      <dgm:spPr/>
    </dgm:pt>
    <dgm:pt modelId="{E16244B5-AB18-415B-8682-B52F31D6344A}" type="pres">
      <dgm:prSet presAssocID="{3237FE94-34DF-41FA-938C-B0649B53FC54}" presName="sibTrans" presStyleCnt="0"/>
      <dgm:spPr/>
    </dgm:pt>
    <dgm:pt modelId="{6A4F7398-3D42-4AC7-B5A8-AB0CDD5FD251}" type="pres">
      <dgm:prSet presAssocID="{236FEE69-F3A8-4FED-8C36-CA9CB1C5B03B}" presName="node" presStyleLbl="node1" presStyleIdx="1" presStyleCnt="9">
        <dgm:presLayoutVars>
          <dgm:bulletEnabled val="1"/>
        </dgm:presLayoutVars>
      </dgm:prSet>
      <dgm:spPr/>
    </dgm:pt>
    <dgm:pt modelId="{3D552374-B1E3-4B35-9D1F-8CACC3CD2C5D}" type="pres">
      <dgm:prSet presAssocID="{4891F7C1-D934-498D-B413-77FA1591B0A7}" presName="sibTrans" presStyleCnt="0"/>
      <dgm:spPr/>
    </dgm:pt>
    <dgm:pt modelId="{BBCDF496-45C3-4A76-86FE-A2A2546EF017}" type="pres">
      <dgm:prSet presAssocID="{5971E484-57E8-48BE-92D3-9A1CBA5FFB9F}" presName="node" presStyleLbl="node1" presStyleIdx="2" presStyleCnt="9">
        <dgm:presLayoutVars>
          <dgm:bulletEnabled val="1"/>
        </dgm:presLayoutVars>
      </dgm:prSet>
      <dgm:spPr/>
    </dgm:pt>
    <dgm:pt modelId="{B41DFD1D-632D-4D38-8D79-D1CE84976254}" type="pres">
      <dgm:prSet presAssocID="{9CA378B8-D5F3-4BE6-B648-AE6822219F11}" presName="sibTrans" presStyleCnt="0"/>
      <dgm:spPr/>
    </dgm:pt>
    <dgm:pt modelId="{5E826C15-7E41-46B9-93AB-7838805DEB62}" type="pres">
      <dgm:prSet presAssocID="{E83D1117-67D4-4973-A361-027335645EA0}" presName="node" presStyleLbl="node1" presStyleIdx="3" presStyleCnt="9">
        <dgm:presLayoutVars>
          <dgm:bulletEnabled val="1"/>
        </dgm:presLayoutVars>
      </dgm:prSet>
      <dgm:spPr/>
    </dgm:pt>
    <dgm:pt modelId="{6B3FF000-A1C1-440C-B70F-66C0C2ED9F83}" type="pres">
      <dgm:prSet presAssocID="{9F0FFBC9-CAB0-4516-9E36-E5F49B79F068}" presName="sibTrans" presStyleCnt="0"/>
      <dgm:spPr/>
    </dgm:pt>
    <dgm:pt modelId="{C62D0813-2608-4475-BDA4-A941FE4679E8}" type="pres">
      <dgm:prSet presAssocID="{7575D9DE-2D2E-4923-BD52-EA50A5D3137C}" presName="node" presStyleLbl="node1" presStyleIdx="4" presStyleCnt="9">
        <dgm:presLayoutVars>
          <dgm:bulletEnabled val="1"/>
        </dgm:presLayoutVars>
      </dgm:prSet>
      <dgm:spPr/>
    </dgm:pt>
    <dgm:pt modelId="{B201A3DB-A965-4FE5-BDDE-76DCBA0EF657}" type="pres">
      <dgm:prSet presAssocID="{DE429F65-ECCD-4D8D-9FE0-1B34DB0265DE}" presName="sibTrans" presStyleCnt="0"/>
      <dgm:spPr/>
    </dgm:pt>
    <dgm:pt modelId="{B9948888-28EE-4D63-AD89-B6255FFDB632}" type="pres">
      <dgm:prSet presAssocID="{B108E329-C833-475C-BDC6-B729397D5866}" presName="node" presStyleLbl="node1" presStyleIdx="5" presStyleCnt="9">
        <dgm:presLayoutVars>
          <dgm:bulletEnabled val="1"/>
        </dgm:presLayoutVars>
      </dgm:prSet>
      <dgm:spPr/>
    </dgm:pt>
    <dgm:pt modelId="{9A96FA92-5968-4990-BB42-E81D4D744C8B}" type="pres">
      <dgm:prSet presAssocID="{3BF45C52-AF17-4507-87CC-FFC06FA4CA2E}" presName="sibTrans" presStyleCnt="0"/>
      <dgm:spPr/>
    </dgm:pt>
    <dgm:pt modelId="{EB055E23-9094-4AAD-BBF3-0B79ACF373CD}" type="pres">
      <dgm:prSet presAssocID="{173902A2-817C-4FB8-9877-7C577C968A66}" presName="node" presStyleLbl="node1" presStyleIdx="6" presStyleCnt="9">
        <dgm:presLayoutVars>
          <dgm:bulletEnabled val="1"/>
        </dgm:presLayoutVars>
      </dgm:prSet>
      <dgm:spPr/>
    </dgm:pt>
    <dgm:pt modelId="{A97D02B5-4230-4317-9B75-4DB5A8C17C4E}" type="pres">
      <dgm:prSet presAssocID="{1E3F6585-A819-4601-BFB7-4941EF609167}" presName="sibTrans" presStyleCnt="0"/>
      <dgm:spPr/>
    </dgm:pt>
    <dgm:pt modelId="{10DF7EED-43DA-456C-823A-3B37F7E9C82A}" type="pres">
      <dgm:prSet presAssocID="{3AA74A13-3D9D-48C6-BD6F-1849A5F796BA}" presName="node" presStyleLbl="node1" presStyleIdx="7" presStyleCnt="9" custLinFactNeighborX="1220" custLinFactNeighborY="-2034">
        <dgm:presLayoutVars>
          <dgm:bulletEnabled val="1"/>
        </dgm:presLayoutVars>
      </dgm:prSet>
      <dgm:spPr/>
    </dgm:pt>
    <dgm:pt modelId="{6971A50F-CE38-4850-8E3D-489D150CA6C1}" type="pres">
      <dgm:prSet presAssocID="{87FC273B-AE38-4AA7-9FEB-2B811A30FFA1}" presName="sibTrans" presStyleCnt="0"/>
      <dgm:spPr/>
    </dgm:pt>
    <dgm:pt modelId="{75D36791-9076-46ED-8F92-09CBD9F41F6F}" type="pres">
      <dgm:prSet presAssocID="{9EF76882-CC6A-4B8B-B6E7-A983A92A842B}" presName="node" presStyleLbl="node1" presStyleIdx="8" presStyleCnt="9">
        <dgm:presLayoutVars>
          <dgm:bulletEnabled val="1"/>
        </dgm:presLayoutVars>
      </dgm:prSet>
      <dgm:spPr/>
    </dgm:pt>
  </dgm:ptLst>
  <dgm:cxnLst>
    <dgm:cxn modelId="{AFBAA309-D558-41C0-A9FD-F1F13E04362B}" srcId="{01DB5FE3-B537-4847-8D5B-49A762479293}" destId="{236FEE69-F3A8-4FED-8C36-CA9CB1C5B03B}" srcOrd="1" destOrd="0" parTransId="{47D0C4F4-68F2-4917-B910-9E0E8BFB769A}" sibTransId="{4891F7C1-D934-498D-B413-77FA1591B0A7}"/>
    <dgm:cxn modelId="{2D179C0D-7E89-4472-AF20-9C2EEEDD9D6A}" srcId="{01DB5FE3-B537-4847-8D5B-49A762479293}" destId="{B108E329-C833-475C-BDC6-B729397D5866}" srcOrd="5" destOrd="0" parTransId="{F25F969B-3D0F-4F03-A74F-FCB1E876C514}" sibTransId="{3BF45C52-AF17-4507-87CC-FFC06FA4CA2E}"/>
    <dgm:cxn modelId="{59676517-CB6B-488A-A08F-8DC4A76DE7F1}" srcId="{01DB5FE3-B537-4847-8D5B-49A762479293}" destId="{E83D1117-67D4-4973-A361-027335645EA0}" srcOrd="3" destOrd="0" parTransId="{C1420257-BBA4-4EC2-847E-3357FC0F3074}" sibTransId="{9F0FFBC9-CAB0-4516-9E36-E5F49B79F068}"/>
    <dgm:cxn modelId="{17599D23-52CD-4272-8C58-67375AB3CA66}" srcId="{01DB5FE3-B537-4847-8D5B-49A762479293}" destId="{5971E484-57E8-48BE-92D3-9A1CBA5FFB9F}" srcOrd="2" destOrd="0" parTransId="{CAD120F5-D530-4377-A98A-AAAF7FD141F5}" sibTransId="{9CA378B8-D5F3-4BE6-B648-AE6822219F11}"/>
    <dgm:cxn modelId="{31ED022D-802D-494F-AA18-C19D5A31FB99}" type="presOf" srcId="{E83D1117-67D4-4973-A361-027335645EA0}" destId="{5E826C15-7E41-46B9-93AB-7838805DEB62}" srcOrd="0" destOrd="0" presId="urn:microsoft.com/office/officeart/2005/8/layout/default"/>
    <dgm:cxn modelId="{5EE26831-D9CA-4023-90E2-5A52AACD1BA7}" type="presOf" srcId="{236FEE69-F3A8-4FED-8C36-CA9CB1C5B03B}" destId="{6A4F7398-3D42-4AC7-B5A8-AB0CDD5FD251}" srcOrd="0" destOrd="0" presId="urn:microsoft.com/office/officeart/2005/8/layout/default"/>
    <dgm:cxn modelId="{0777403A-03CF-4132-96F2-333061CDFBAD}" type="presOf" srcId="{7575D9DE-2D2E-4923-BD52-EA50A5D3137C}" destId="{C62D0813-2608-4475-BDA4-A941FE4679E8}" srcOrd="0" destOrd="0" presId="urn:microsoft.com/office/officeart/2005/8/layout/default"/>
    <dgm:cxn modelId="{006F5044-8998-415E-AEBB-AC3BAA30B81B}" srcId="{01DB5FE3-B537-4847-8D5B-49A762479293}" destId="{8DF98C27-CD4D-4285-8A69-AFE5B4D9289F}" srcOrd="0" destOrd="0" parTransId="{D50F9291-C18D-49CF-B807-080CDEE78096}" sibTransId="{3237FE94-34DF-41FA-938C-B0649B53FC54}"/>
    <dgm:cxn modelId="{670B3A4F-10A4-49D9-A803-A8944CA7DE95}" srcId="{01DB5FE3-B537-4847-8D5B-49A762479293}" destId="{7575D9DE-2D2E-4923-BD52-EA50A5D3137C}" srcOrd="4" destOrd="0" parTransId="{481646E9-11EC-48F4-88CC-6863AEF97FBD}" sibTransId="{DE429F65-ECCD-4D8D-9FE0-1B34DB0265DE}"/>
    <dgm:cxn modelId="{0449C458-CE19-40D8-9016-DCD7A4BA7BE6}" type="presOf" srcId="{01DB5FE3-B537-4847-8D5B-49A762479293}" destId="{A9C2DE6C-E6AB-4D88-8AE5-E6C16AB2AC26}" srcOrd="0" destOrd="0" presId="urn:microsoft.com/office/officeart/2005/8/layout/default"/>
    <dgm:cxn modelId="{70160093-5AED-4B78-986E-B94F8E900875}" srcId="{01DB5FE3-B537-4847-8D5B-49A762479293}" destId="{173902A2-817C-4FB8-9877-7C577C968A66}" srcOrd="6" destOrd="0" parTransId="{4E473FA1-E618-4C21-951E-097AF86997AF}" sibTransId="{1E3F6585-A819-4601-BFB7-4941EF609167}"/>
    <dgm:cxn modelId="{19E2FBA4-11A7-445F-9B59-DCAC38545F76}" type="presOf" srcId="{8DF98C27-CD4D-4285-8A69-AFE5B4D9289F}" destId="{D263A8A2-AC5C-4EB2-B6E5-FCFD050D8CCA}" srcOrd="0" destOrd="0" presId="urn:microsoft.com/office/officeart/2005/8/layout/default"/>
    <dgm:cxn modelId="{01E42CB1-184B-4787-B2D0-FEB346D61876}" type="presOf" srcId="{5971E484-57E8-48BE-92D3-9A1CBA5FFB9F}" destId="{BBCDF496-45C3-4A76-86FE-A2A2546EF017}" srcOrd="0" destOrd="0" presId="urn:microsoft.com/office/officeart/2005/8/layout/default"/>
    <dgm:cxn modelId="{57BC3ABC-6299-4704-888D-6B7BEF202F75}" srcId="{01DB5FE3-B537-4847-8D5B-49A762479293}" destId="{3AA74A13-3D9D-48C6-BD6F-1849A5F796BA}" srcOrd="7" destOrd="0" parTransId="{2558010D-CFAA-4B0B-84C9-6C62C43252A1}" sibTransId="{87FC273B-AE38-4AA7-9FEB-2B811A30FFA1}"/>
    <dgm:cxn modelId="{BBE642C8-4A01-446B-9959-8D2F7377A317}" type="presOf" srcId="{B108E329-C833-475C-BDC6-B729397D5866}" destId="{B9948888-28EE-4D63-AD89-B6255FFDB632}" srcOrd="0" destOrd="0" presId="urn:microsoft.com/office/officeart/2005/8/layout/default"/>
    <dgm:cxn modelId="{DF3512D0-A35F-4F25-9262-836C1F1BDEFE}" type="presOf" srcId="{3AA74A13-3D9D-48C6-BD6F-1849A5F796BA}" destId="{10DF7EED-43DA-456C-823A-3B37F7E9C82A}" srcOrd="0" destOrd="0" presId="urn:microsoft.com/office/officeart/2005/8/layout/default"/>
    <dgm:cxn modelId="{26945BE2-CB99-4898-9EB7-ED131B9CB089}" srcId="{01DB5FE3-B537-4847-8D5B-49A762479293}" destId="{9EF76882-CC6A-4B8B-B6E7-A983A92A842B}" srcOrd="8" destOrd="0" parTransId="{4CC5973E-D555-4273-B8CA-F4A0F5E0874C}" sibTransId="{BB00EF6B-5D20-481A-8B89-05FF79EEE996}"/>
    <dgm:cxn modelId="{5134FFF5-30B0-4916-9F7F-85EBA9BC0C98}" type="presOf" srcId="{9EF76882-CC6A-4B8B-B6E7-A983A92A842B}" destId="{75D36791-9076-46ED-8F92-09CBD9F41F6F}" srcOrd="0" destOrd="0" presId="urn:microsoft.com/office/officeart/2005/8/layout/default"/>
    <dgm:cxn modelId="{636DFEF6-55A3-4646-9198-E346DED10525}" type="presOf" srcId="{173902A2-817C-4FB8-9877-7C577C968A66}" destId="{EB055E23-9094-4AAD-BBF3-0B79ACF373CD}" srcOrd="0" destOrd="0" presId="urn:microsoft.com/office/officeart/2005/8/layout/default"/>
    <dgm:cxn modelId="{4AA6709F-6B9B-4354-821D-E050B91D0530}" type="presParOf" srcId="{A9C2DE6C-E6AB-4D88-8AE5-E6C16AB2AC26}" destId="{D263A8A2-AC5C-4EB2-B6E5-FCFD050D8CCA}" srcOrd="0" destOrd="0" presId="urn:microsoft.com/office/officeart/2005/8/layout/default"/>
    <dgm:cxn modelId="{D2AABC23-6FFE-4E07-91F0-6765284EDA11}" type="presParOf" srcId="{A9C2DE6C-E6AB-4D88-8AE5-E6C16AB2AC26}" destId="{E16244B5-AB18-415B-8682-B52F31D6344A}" srcOrd="1" destOrd="0" presId="urn:microsoft.com/office/officeart/2005/8/layout/default"/>
    <dgm:cxn modelId="{7A59F45D-4376-4518-8702-F88047BA7443}" type="presParOf" srcId="{A9C2DE6C-E6AB-4D88-8AE5-E6C16AB2AC26}" destId="{6A4F7398-3D42-4AC7-B5A8-AB0CDD5FD251}" srcOrd="2" destOrd="0" presId="urn:microsoft.com/office/officeart/2005/8/layout/default"/>
    <dgm:cxn modelId="{606F0E50-AF44-4FC1-9A93-A21C49C9B314}" type="presParOf" srcId="{A9C2DE6C-E6AB-4D88-8AE5-E6C16AB2AC26}" destId="{3D552374-B1E3-4B35-9D1F-8CACC3CD2C5D}" srcOrd="3" destOrd="0" presId="urn:microsoft.com/office/officeart/2005/8/layout/default"/>
    <dgm:cxn modelId="{E6347FD7-BB29-45AD-886D-DA863E66DE8D}" type="presParOf" srcId="{A9C2DE6C-E6AB-4D88-8AE5-E6C16AB2AC26}" destId="{BBCDF496-45C3-4A76-86FE-A2A2546EF017}" srcOrd="4" destOrd="0" presId="urn:microsoft.com/office/officeart/2005/8/layout/default"/>
    <dgm:cxn modelId="{1036EE57-466F-44D7-977F-225379D01449}" type="presParOf" srcId="{A9C2DE6C-E6AB-4D88-8AE5-E6C16AB2AC26}" destId="{B41DFD1D-632D-4D38-8D79-D1CE84976254}" srcOrd="5" destOrd="0" presId="urn:microsoft.com/office/officeart/2005/8/layout/default"/>
    <dgm:cxn modelId="{F5021F4B-F823-4EF3-B1AE-381856C8D6A9}" type="presParOf" srcId="{A9C2DE6C-E6AB-4D88-8AE5-E6C16AB2AC26}" destId="{5E826C15-7E41-46B9-93AB-7838805DEB62}" srcOrd="6" destOrd="0" presId="urn:microsoft.com/office/officeart/2005/8/layout/default"/>
    <dgm:cxn modelId="{B839DB75-0C09-4400-A04A-AB56E4E1844A}" type="presParOf" srcId="{A9C2DE6C-E6AB-4D88-8AE5-E6C16AB2AC26}" destId="{6B3FF000-A1C1-440C-B70F-66C0C2ED9F83}" srcOrd="7" destOrd="0" presId="urn:microsoft.com/office/officeart/2005/8/layout/default"/>
    <dgm:cxn modelId="{ABD6D3C5-5590-419A-B41D-C717E3A74D55}" type="presParOf" srcId="{A9C2DE6C-E6AB-4D88-8AE5-E6C16AB2AC26}" destId="{C62D0813-2608-4475-BDA4-A941FE4679E8}" srcOrd="8" destOrd="0" presId="urn:microsoft.com/office/officeart/2005/8/layout/default"/>
    <dgm:cxn modelId="{D20F334F-3288-4853-AC87-CA28A2826B47}" type="presParOf" srcId="{A9C2DE6C-E6AB-4D88-8AE5-E6C16AB2AC26}" destId="{B201A3DB-A965-4FE5-BDDE-76DCBA0EF657}" srcOrd="9" destOrd="0" presId="urn:microsoft.com/office/officeart/2005/8/layout/default"/>
    <dgm:cxn modelId="{ED8C1C49-499F-4F53-8CCB-03ED3945D4A5}" type="presParOf" srcId="{A9C2DE6C-E6AB-4D88-8AE5-E6C16AB2AC26}" destId="{B9948888-28EE-4D63-AD89-B6255FFDB632}" srcOrd="10" destOrd="0" presId="urn:microsoft.com/office/officeart/2005/8/layout/default"/>
    <dgm:cxn modelId="{A6D9F4E1-A56B-421D-B1F2-18987088A683}" type="presParOf" srcId="{A9C2DE6C-E6AB-4D88-8AE5-E6C16AB2AC26}" destId="{9A96FA92-5968-4990-BB42-E81D4D744C8B}" srcOrd="11" destOrd="0" presId="urn:microsoft.com/office/officeart/2005/8/layout/default"/>
    <dgm:cxn modelId="{342FD0F7-F034-4992-A0AF-B8D0CB43C44B}" type="presParOf" srcId="{A9C2DE6C-E6AB-4D88-8AE5-E6C16AB2AC26}" destId="{EB055E23-9094-4AAD-BBF3-0B79ACF373CD}" srcOrd="12" destOrd="0" presId="urn:microsoft.com/office/officeart/2005/8/layout/default"/>
    <dgm:cxn modelId="{A269694D-483C-4327-A97C-C58605A6BF78}" type="presParOf" srcId="{A9C2DE6C-E6AB-4D88-8AE5-E6C16AB2AC26}" destId="{A97D02B5-4230-4317-9B75-4DB5A8C17C4E}" srcOrd="13" destOrd="0" presId="urn:microsoft.com/office/officeart/2005/8/layout/default"/>
    <dgm:cxn modelId="{538E2788-218F-439B-A357-2A55FD6D88CE}" type="presParOf" srcId="{A9C2DE6C-E6AB-4D88-8AE5-E6C16AB2AC26}" destId="{10DF7EED-43DA-456C-823A-3B37F7E9C82A}" srcOrd="14" destOrd="0" presId="urn:microsoft.com/office/officeart/2005/8/layout/default"/>
    <dgm:cxn modelId="{031EF8E6-6540-4892-BE25-819FDC1D39DB}" type="presParOf" srcId="{A9C2DE6C-E6AB-4D88-8AE5-E6C16AB2AC26}" destId="{6971A50F-CE38-4850-8E3D-489D150CA6C1}" srcOrd="15" destOrd="0" presId="urn:microsoft.com/office/officeart/2005/8/layout/default"/>
    <dgm:cxn modelId="{A9254CB5-E5CA-4A7A-BB61-265B8C1C177D}" type="presParOf" srcId="{A9C2DE6C-E6AB-4D88-8AE5-E6C16AB2AC26}" destId="{75D36791-9076-46ED-8F92-09CBD9F41F6F}"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98774A-82AD-432E-9F20-D66ADB63FDFF}"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nl-BE"/>
        </a:p>
      </dgm:t>
    </dgm:pt>
    <dgm:pt modelId="{97CF02C2-A36C-4016-B3B1-657436386276}">
      <dgm:prSet phldrT="[Tekst]" custT="1"/>
      <dgm:spPr/>
      <dgm:t>
        <a:bodyPr/>
        <a:lstStyle/>
        <a:p>
          <a:r>
            <a:rPr lang="nl-BE" sz="2000" dirty="0"/>
            <a:t>Kan de persoon de handeling niet of niet meer uitvoeren?</a:t>
          </a:r>
        </a:p>
      </dgm:t>
    </dgm:pt>
    <dgm:pt modelId="{DF5883CE-337F-4A98-9E90-429D16739EA1}" type="parTrans" cxnId="{0F538B03-D958-41D7-9C91-9D9AE768AA9D}">
      <dgm:prSet/>
      <dgm:spPr/>
      <dgm:t>
        <a:bodyPr/>
        <a:lstStyle/>
        <a:p>
          <a:endParaRPr lang="nl-BE"/>
        </a:p>
      </dgm:t>
    </dgm:pt>
    <dgm:pt modelId="{D48E4BCF-ED1C-4478-8A78-55F802DC8816}" type="sibTrans" cxnId="{0F538B03-D958-41D7-9C91-9D9AE768AA9D}">
      <dgm:prSet/>
      <dgm:spPr/>
      <dgm:t>
        <a:bodyPr/>
        <a:lstStyle/>
        <a:p>
          <a:endParaRPr lang="nl-BE"/>
        </a:p>
      </dgm:t>
    </dgm:pt>
    <dgm:pt modelId="{39C3AFFB-504A-4115-9A0C-D2ED3284F584}">
      <dgm:prSet phldrT="[Tekst]" custT="1"/>
      <dgm:spPr/>
      <dgm:t>
        <a:bodyPr/>
        <a:lstStyle/>
        <a:p>
          <a:r>
            <a:rPr lang="nl-BE" sz="2000" dirty="0"/>
            <a:t>Wat is de context van de persoon?</a:t>
          </a:r>
        </a:p>
      </dgm:t>
    </dgm:pt>
    <dgm:pt modelId="{6A8E6C4A-18BF-4B51-8FDD-EF33DC32616F}" type="parTrans" cxnId="{4253A234-AB2E-4118-984C-38094EFC1C09}">
      <dgm:prSet/>
      <dgm:spPr/>
      <dgm:t>
        <a:bodyPr/>
        <a:lstStyle/>
        <a:p>
          <a:endParaRPr lang="nl-BE"/>
        </a:p>
      </dgm:t>
    </dgm:pt>
    <dgm:pt modelId="{DA5DE519-FF87-4E7E-8548-F30EB215BCC3}" type="sibTrans" cxnId="{4253A234-AB2E-4118-984C-38094EFC1C09}">
      <dgm:prSet/>
      <dgm:spPr/>
      <dgm:t>
        <a:bodyPr/>
        <a:lstStyle/>
        <a:p>
          <a:endParaRPr lang="nl-BE"/>
        </a:p>
      </dgm:t>
    </dgm:pt>
    <dgm:pt modelId="{5E3D3794-7F7A-469A-ADA3-F9F528BD70C4}">
      <dgm:prSet phldrT="[Tekst]" custT="1"/>
      <dgm:spPr/>
      <dgm:t>
        <a:bodyPr/>
        <a:lstStyle/>
        <a:p>
          <a:r>
            <a:rPr lang="nl-BE" sz="2000" dirty="0"/>
            <a:t>Wat zijn de risico’s voor de niet –gezondheidsbeoefenaar?</a:t>
          </a:r>
        </a:p>
      </dgm:t>
    </dgm:pt>
    <dgm:pt modelId="{28040599-9520-44C6-ACBE-93A8C5FFBFD1}" type="parTrans" cxnId="{02071BF5-768F-4910-96B7-4FC6EBA5D74A}">
      <dgm:prSet/>
      <dgm:spPr/>
      <dgm:t>
        <a:bodyPr/>
        <a:lstStyle/>
        <a:p>
          <a:endParaRPr lang="nl-BE"/>
        </a:p>
      </dgm:t>
    </dgm:pt>
    <dgm:pt modelId="{A662C6F6-6250-4119-AFB4-1D730F252187}" type="sibTrans" cxnId="{02071BF5-768F-4910-96B7-4FC6EBA5D74A}">
      <dgm:prSet/>
      <dgm:spPr/>
      <dgm:t>
        <a:bodyPr/>
        <a:lstStyle/>
        <a:p>
          <a:endParaRPr lang="nl-BE"/>
        </a:p>
      </dgm:t>
    </dgm:pt>
    <dgm:pt modelId="{FABE7DB3-9F48-4E55-A21A-CF77EDF979CA}">
      <dgm:prSet phldrT="[Tekst]" custT="1"/>
      <dgm:spPr/>
      <dgm:t>
        <a:bodyPr/>
        <a:lstStyle/>
        <a:p>
          <a:r>
            <a:rPr lang="nl-BE" sz="2000" dirty="0"/>
            <a:t>Heeft de behandelende arts/VPK aangegeven (</a:t>
          </a:r>
          <a:r>
            <a:rPr lang="nl-BE" sz="2000" dirty="0" err="1"/>
            <a:t>afh</a:t>
          </a:r>
          <a:r>
            <a:rPr lang="nl-BE" sz="2000" dirty="0"/>
            <a:t>. context &amp; risico) dat ADL door een niet-gezondheidsbeoefenaar kan? Of is er twijfel? </a:t>
          </a:r>
        </a:p>
      </dgm:t>
    </dgm:pt>
    <dgm:pt modelId="{70CAEF7C-3E02-4F24-9D75-166858A205CC}" type="parTrans" cxnId="{95BE3ED4-C964-4FFF-A067-0149B44EB559}">
      <dgm:prSet/>
      <dgm:spPr/>
      <dgm:t>
        <a:bodyPr/>
        <a:lstStyle/>
        <a:p>
          <a:endParaRPr lang="nl-BE"/>
        </a:p>
      </dgm:t>
    </dgm:pt>
    <dgm:pt modelId="{366B6161-A97C-4764-8407-C5D710439F53}" type="sibTrans" cxnId="{95BE3ED4-C964-4FFF-A067-0149B44EB559}">
      <dgm:prSet/>
      <dgm:spPr/>
      <dgm:t>
        <a:bodyPr/>
        <a:lstStyle/>
        <a:p>
          <a:endParaRPr lang="nl-BE"/>
        </a:p>
      </dgm:t>
    </dgm:pt>
    <dgm:pt modelId="{1840A132-1A96-4594-9B82-40BD723F17AC}">
      <dgm:prSet phldrT="[Tekst]" custT="1"/>
      <dgm:spPr/>
      <dgm:t>
        <a:bodyPr/>
        <a:lstStyle/>
        <a:p>
          <a:r>
            <a:rPr lang="nl-BE" sz="2000" dirty="0"/>
            <a:t>Is er toestemming van de leerling/opvoedingsverantwoordelijke? </a:t>
          </a:r>
        </a:p>
      </dgm:t>
    </dgm:pt>
    <dgm:pt modelId="{8C5B822F-EAB4-4AEE-85D9-1DF2CAE84F74}" type="parTrans" cxnId="{35668678-D940-4DB0-A317-1E8BEC69D10F}">
      <dgm:prSet/>
      <dgm:spPr/>
      <dgm:t>
        <a:bodyPr/>
        <a:lstStyle/>
        <a:p>
          <a:endParaRPr lang="nl-BE"/>
        </a:p>
      </dgm:t>
    </dgm:pt>
    <dgm:pt modelId="{936AEF2B-C949-4CD5-B6B0-94B30B4F78E3}" type="sibTrans" cxnId="{35668678-D940-4DB0-A317-1E8BEC69D10F}">
      <dgm:prSet/>
      <dgm:spPr/>
      <dgm:t>
        <a:bodyPr/>
        <a:lstStyle/>
        <a:p>
          <a:endParaRPr lang="nl-BE"/>
        </a:p>
      </dgm:t>
    </dgm:pt>
    <dgm:pt modelId="{95D0C3F4-F053-4553-B67C-12036BD769B1}">
      <dgm:prSet phldrT="[Tekst]" custT="1"/>
      <dgm:spPr/>
      <dgm:t>
        <a:bodyPr/>
        <a:lstStyle/>
        <a:p>
          <a:r>
            <a:rPr lang="nl-BE" sz="2000" dirty="0"/>
            <a:t>Wat is de inzet door de niet-gezondheidsbeoefenaar?</a:t>
          </a:r>
        </a:p>
      </dgm:t>
    </dgm:pt>
    <dgm:pt modelId="{24ACA280-2B58-403A-B7D3-AD9117928A3C}" type="parTrans" cxnId="{FF2FCE3F-8DB6-482B-9E5F-AEE6A63A08F4}">
      <dgm:prSet/>
      <dgm:spPr/>
      <dgm:t>
        <a:bodyPr/>
        <a:lstStyle/>
        <a:p>
          <a:endParaRPr lang="nl-BE"/>
        </a:p>
      </dgm:t>
    </dgm:pt>
    <dgm:pt modelId="{81596A24-660D-4A1B-BF48-B44E8976E858}" type="sibTrans" cxnId="{FF2FCE3F-8DB6-482B-9E5F-AEE6A63A08F4}">
      <dgm:prSet/>
      <dgm:spPr/>
      <dgm:t>
        <a:bodyPr/>
        <a:lstStyle/>
        <a:p>
          <a:endParaRPr lang="nl-BE"/>
        </a:p>
      </dgm:t>
    </dgm:pt>
    <dgm:pt modelId="{BCAAF88A-B397-47D2-8EA3-411C45A827D6}" type="pres">
      <dgm:prSet presAssocID="{6798774A-82AD-432E-9F20-D66ADB63FDFF}" presName="Name0" presStyleCnt="0">
        <dgm:presLayoutVars>
          <dgm:dir/>
          <dgm:animLvl val="lvl"/>
          <dgm:resizeHandles val="exact"/>
        </dgm:presLayoutVars>
      </dgm:prSet>
      <dgm:spPr/>
    </dgm:pt>
    <dgm:pt modelId="{BACC6F02-E7B7-4F84-B21F-6CFB4F5E75B7}" type="pres">
      <dgm:prSet presAssocID="{1840A132-1A96-4594-9B82-40BD723F17AC}" presName="boxAndChildren" presStyleCnt="0"/>
      <dgm:spPr/>
    </dgm:pt>
    <dgm:pt modelId="{337C90C1-86BA-4CE1-B1A5-78E7F143D4FF}" type="pres">
      <dgm:prSet presAssocID="{1840A132-1A96-4594-9B82-40BD723F17AC}" presName="parentTextBox" presStyleLbl="node1" presStyleIdx="0" presStyleCnt="6"/>
      <dgm:spPr/>
    </dgm:pt>
    <dgm:pt modelId="{A20268EB-C43F-435F-B1F0-2501084C1713}" type="pres">
      <dgm:prSet presAssocID="{366B6161-A97C-4764-8407-C5D710439F53}" presName="sp" presStyleCnt="0"/>
      <dgm:spPr/>
    </dgm:pt>
    <dgm:pt modelId="{31B56955-3E0B-495A-9851-1E46DCA85365}" type="pres">
      <dgm:prSet presAssocID="{FABE7DB3-9F48-4E55-A21A-CF77EDF979CA}" presName="arrowAndChildren" presStyleCnt="0"/>
      <dgm:spPr/>
    </dgm:pt>
    <dgm:pt modelId="{E04A76B5-90FB-404C-8A57-B74BA4D4FEBA}" type="pres">
      <dgm:prSet presAssocID="{FABE7DB3-9F48-4E55-A21A-CF77EDF979CA}" presName="parentTextArrow" presStyleLbl="node1" presStyleIdx="1" presStyleCnt="6"/>
      <dgm:spPr/>
    </dgm:pt>
    <dgm:pt modelId="{27173A0F-4CEA-4245-852A-7E68609A21CC}" type="pres">
      <dgm:prSet presAssocID="{81596A24-660D-4A1B-BF48-B44E8976E858}" presName="sp" presStyleCnt="0"/>
      <dgm:spPr/>
    </dgm:pt>
    <dgm:pt modelId="{17A42B73-08E4-445D-9863-9DC469E5B2FB}" type="pres">
      <dgm:prSet presAssocID="{95D0C3F4-F053-4553-B67C-12036BD769B1}" presName="arrowAndChildren" presStyleCnt="0"/>
      <dgm:spPr/>
    </dgm:pt>
    <dgm:pt modelId="{D29CAC94-0A11-4060-81A3-1A1FCFE5B6F6}" type="pres">
      <dgm:prSet presAssocID="{95D0C3F4-F053-4553-B67C-12036BD769B1}" presName="parentTextArrow" presStyleLbl="node1" presStyleIdx="2" presStyleCnt="6"/>
      <dgm:spPr/>
    </dgm:pt>
    <dgm:pt modelId="{BC6D2D87-E8F1-41F7-8852-85DCAB037D19}" type="pres">
      <dgm:prSet presAssocID="{A662C6F6-6250-4119-AFB4-1D730F252187}" presName="sp" presStyleCnt="0"/>
      <dgm:spPr/>
    </dgm:pt>
    <dgm:pt modelId="{63769F5A-706B-4101-AF7B-28DBC5DCD7BC}" type="pres">
      <dgm:prSet presAssocID="{5E3D3794-7F7A-469A-ADA3-F9F528BD70C4}" presName="arrowAndChildren" presStyleCnt="0"/>
      <dgm:spPr/>
    </dgm:pt>
    <dgm:pt modelId="{DA5546DF-D89B-41B0-B6B8-59C7DD2DA662}" type="pres">
      <dgm:prSet presAssocID="{5E3D3794-7F7A-469A-ADA3-F9F528BD70C4}" presName="parentTextArrow" presStyleLbl="node1" presStyleIdx="3" presStyleCnt="6"/>
      <dgm:spPr/>
    </dgm:pt>
    <dgm:pt modelId="{13032BEF-54AD-4EEA-81E7-E2C19689F498}" type="pres">
      <dgm:prSet presAssocID="{DA5DE519-FF87-4E7E-8548-F30EB215BCC3}" presName="sp" presStyleCnt="0"/>
      <dgm:spPr/>
    </dgm:pt>
    <dgm:pt modelId="{AFE1191D-886F-4365-BDC0-0E658AD0CE87}" type="pres">
      <dgm:prSet presAssocID="{39C3AFFB-504A-4115-9A0C-D2ED3284F584}" presName="arrowAndChildren" presStyleCnt="0"/>
      <dgm:spPr/>
    </dgm:pt>
    <dgm:pt modelId="{E6BE88B6-0F3A-47A9-B9A1-E38929C5A414}" type="pres">
      <dgm:prSet presAssocID="{39C3AFFB-504A-4115-9A0C-D2ED3284F584}" presName="parentTextArrow" presStyleLbl="node1" presStyleIdx="4" presStyleCnt="6" custLinFactNeighborX="-1268"/>
      <dgm:spPr/>
    </dgm:pt>
    <dgm:pt modelId="{37D42369-02E6-4B73-BD0F-5CE803242274}" type="pres">
      <dgm:prSet presAssocID="{D48E4BCF-ED1C-4478-8A78-55F802DC8816}" presName="sp" presStyleCnt="0"/>
      <dgm:spPr/>
    </dgm:pt>
    <dgm:pt modelId="{F6B9C06B-4650-4637-9C04-6713BE29461F}" type="pres">
      <dgm:prSet presAssocID="{97CF02C2-A36C-4016-B3B1-657436386276}" presName="arrowAndChildren" presStyleCnt="0"/>
      <dgm:spPr/>
    </dgm:pt>
    <dgm:pt modelId="{68062B84-0774-4EAE-8ED5-1D2366494CF2}" type="pres">
      <dgm:prSet presAssocID="{97CF02C2-A36C-4016-B3B1-657436386276}" presName="parentTextArrow" presStyleLbl="node1" presStyleIdx="5" presStyleCnt="6" custLinFactNeighborX="-27375" custLinFactNeighborY="-36209"/>
      <dgm:spPr/>
    </dgm:pt>
  </dgm:ptLst>
  <dgm:cxnLst>
    <dgm:cxn modelId="{A494CA01-EE9D-4336-9A4A-D5CC8C8E5D20}" type="presOf" srcId="{6798774A-82AD-432E-9F20-D66ADB63FDFF}" destId="{BCAAF88A-B397-47D2-8EA3-411C45A827D6}" srcOrd="0" destOrd="0" presId="urn:microsoft.com/office/officeart/2005/8/layout/process4"/>
    <dgm:cxn modelId="{0F538B03-D958-41D7-9C91-9D9AE768AA9D}" srcId="{6798774A-82AD-432E-9F20-D66ADB63FDFF}" destId="{97CF02C2-A36C-4016-B3B1-657436386276}" srcOrd="0" destOrd="0" parTransId="{DF5883CE-337F-4A98-9E90-429D16739EA1}" sibTransId="{D48E4BCF-ED1C-4478-8A78-55F802DC8816}"/>
    <dgm:cxn modelId="{4253A234-AB2E-4118-984C-38094EFC1C09}" srcId="{6798774A-82AD-432E-9F20-D66ADB63FDFF}" destId="{39C3AFFB-504A-4115-9A0C-D2ED3284F584}" srcOrd="1" destOrd="0" parTransId="{6A8E6C4A-18BF-4B51-8FDD-EF33DC32616F}" sibTransId="{DA5DE519-FF87-4E7E-8548-F30EB215BCC3}"/>
    <dgm:cxn modelId="{FF2FCE3F-8DB6-482B-9E5F-AEE6A63A08F4}" srcId="{6798774A-82AD-432E-9F20-D66ADB63FDFF}" destId="{95D0C3F4-F053-4553-B67C-12036BD769B1}" srcOrd="3" destOrd="0" parTransId="{24ACA280-2B58-403A-B7D3-AD9117928A3C}" sibTransId="{81596A24-660D-4A1B-BF48-B44E8976E858}"/>
    <dgm:cxn modelId="{F10CC162-5AF2-43E0-9311-52493AE20449}" type="presOf" srcId="{95D0C3F4-F053-4553-B67C-12036BD769B1}" destId="{D29CAC94-0A11-4060-81A3-1A1FCFE5B6F6}" srcOrd="0" destOrd="0" presId="urn:microsoft.com/office/officeart/2005/8/layout/process4"/>
    <dgm:cxn modelId="{35668678-D940-4DB0-A317-1E8BEC69D10F}" srcId="{6798774A-82AD-432E-9F20-D66ADB63FDFF}" destId="{1840A132-1A96-4594-9B82-40BD723F17AC}" srcOrd="5" destOrd="0" parTransId="{8C5B822F-EAB4-4AEE-85D9-1DF2CAE84F74}" sibTransId="{936AEF2B-C949-4CD5-B6B0-94B30B4F78E3}"/>
    <dgm:cxn modelId="{65385587-1CFE-4885-8FD2-F5384744682A}" type="presOf" srcId="{97CF02C2-A36C-4016-B3B1-657436386276}" destId="{68062B84-0774-4EAE-8ED5-1D2366494CF2}" srcOrd="0" destOrd="0" presId="urn:microsoft.com/office/officeart/2005/8/layout/process4"/>
    <dgm:cxn modelId="{B2DE3898-EE5D-49CC-A8BF-1DABECEEF398}" type="presOf" srcId="{5E3D3794-7F7A-469A-ADA3-F9F528BD70C4}" destId="{DA5546DF-D89B-41B0-B6B8-59C7DD2DA662}" srcOrd="0" destOrd="0" presId="urn:microsoft.com/office/officeart/2005/8/layout/process4"/>
    <dgm:cxn modelId="{10C36CB5-6B98-43AF-AA57-BAD62AE07FDD}" type="presOf" srcId="{1840A132-1A96-4594-9B82-40BD723F17AC}" destId="{337C90C1-86BA-4CE1-B1A5-78E7F143D4FF}" srcOrd="0" destOrd="0" presId="urn:microsoft.com/office/officeart/2005/8/layout/process4"/>
    <dgm:cxn modelId="{95BE3ED4-C964-4FFF-A067-0149B44EB559}" srcId="{6798774A-82AD-432E-9F20-D66ADB63FDFF}" destId="{FABE7DB3-9F48-4E55-A21A-CF77EDF979CA}" srcOrd="4" destOrd="0" parTransId="{70CAEF7C-3E02-4F24-9D75-166858A205CC}" sibTransId="{366B6161-A97C-4764-8407-C5D710439F53}"/>
    <dgm:cxn modelId="{1FF7FAE9-7B26-4DEC-93F4-A4C6292D2409}" type="presOf" srcId="{39C3AFFB-504A-4115-9A0C-D2ED3284F584}" destId="{E6BE88B6-0F3A-47A9-B9A1-E38929C5A414}" srcOrd="0" destOrd="0" presId="urn:microsoft.com/office/officeart/2005/8/layout/process4"/>
    <dgm:cxn modelId="{02071BF5-768F-4910-96B7-4FC6EBA5D74A}" srcId="{6798774A-82AD-432E-9F20-D66ADB63FDFF}" destId="{5E3D3794-7F7A-469A-ADA3-F9F528BD70C4}" srcOrd="2" destOrd="0" parTransId="{28040599-9520-44C6-ACBE-93A8C5FFBFD1}" sibTransId="{A662C6F6-6250-4119-AFB4-1D730F252187}"/>
    <dgm:cxn modelId="{EFC5F6FA-3D62-4E3A-BB25-5C8711FF95B1}" type="presOf" srcId="{FABE7DB3-9F48-4E55-A21A-CF77EDF979CA}" destId="{E04A76B5-90FB-404C-8A57-B74BA4D4FEBA}" srcOrd="0" destOrd="0" presId="urn:microsoft.com/office/officeart/2005/8/layout/process4"/>
    <dgm:cxn modelId="{817ED102-A2ED-468F-A2AF-AB454DA0B8D3}" type="presParOf" srcId="{BCAAF88A-B397-47D2-8EA3-411C45A827D6}" destId="{BACC6F02-E7B7-4F84-B21F-6CFB4F5E75B7}" srcOrd="0" destOrd="0" presId="urn:microsoft.com/office/officeart/2005/8/layout/process4"/>
    <dgm:cxn modelId="{F1C1C75E-7A59-4F50-8EC9-13B767886D20}" type="presParOf" srcId="{BACC6F02-E7B7-4F84-B21F-6CFB4F5E75B7}" destId="{337C90C1-86BA-4CE1-B1A5-78E7F143D4FF}" srcOrd="0" destOrd="0" presId="urn:microsoft.com/office/officeart/2005/8/layout/process4"/>
    <dgm:cxn modelId="{316412F3-93D1-4E9F-95E0-98DEDCC96CFD}" type="presParOf" srcId="{BCAAF88A-B397-47D2-8EA3-411C45A827D6}" destId="{A20268EB-C43F-435F-B1F0-2501084C1713}" srcOrd="1" destOrd="0" presId="urn:microsoft.com/office/officeart/2005/8/layout/process4"/>
    <dgm:cxn modelId="{99133979-3452-4727-B2BB-016C47A5761B}" type="presParOf" srcId="{BCAAF88A-B397-47D2-8EA3-411C45A827D6}" destId="{31B56955-3E0B-495A-9851-1E46DCA85365}" srcOrd="2" destOrd="0" presId="urn:microsoft.com/office/officeart/2005/8/layout/process4"/>
    <dgm:cxn modelId="{99216AB5-2BAF-442A-A15C-73FA299F39EE}" type="presParOf" srcId="{31B56955-3E0B-495A-9851-1E46DCA85365}" destId="{E04A76B5-90FB-404C-8A57-B74BA4D4FEBA}" srcOrd="0" destOrd="0" presId="urn:microsoft.com/office/officeart/2005/8/layout/process4"/>
    <dgm:cxn modelId="{FD0A6773-5283-45A3-BC6A-C520215A6D1B}" type="presParOf" srcId="{BCAAF88A-B397-47D2-8EA3-411C45A827D6}" destId="{27173A0F-4CEA-4245-852A-7E68609A21CC}" srcOrd="3" destOrd="0" presId="urn:microsoft.com/office/officeart/2005/8/layout/process4"/>
    <dgm:cxn modelId="{937A8F1B-FCC5-4C66-8F75-1C14BCA7065B}" type="presParOf" srcId="{BCAAF88A-B397-47D2-8EA3-411C45A827D6}" destId="{17A42B73-08E4-445D-9863-9DC469E5B2FB}" srcOrd="4" destOrd="0" presId="urn:microsoft.com/office/officeart/2005/8/layout/process4"/>
    <dgm:cxn modelId="{06EAD190-AF36-471B-A186-93EC8A73F998}" type="presParOf" srcId="{17A42B73-08E4-445D-9863-9DC469E5B2FB}" destId="{D29CAC94-0A11-4060-81A3-1A1FCFE5B6F6}" srcOrd="0" destOrd="0" presId="urn:microsoft.com/office/officeart/2005/8/layout/process4"/>
    <dgm:cxn modelId="{08B386C8-7DBC-4CBF-870F-C737A0E900D2}" type="presParOf" srcId="{BCAAF88A-B397-47D2-8EA3-411C45A827D6}" destId="{BC6D2D87-E8F1-41F7-8852-85DCAB037D19}" srcOrd="5" destOrd="0" presId="urn:microsoft.com/office/officeart/2005/8/layout/process4"/>
    <dgm:cxn modelId="{FF66D74A-2904-454E-AA54-BDEFF8923F82}" type="presParOf" srcId="{BCAAF88A-B397-47D2-8EA3-411C45A827D6}" destId="{63769F5A-706B-4101-AF7B-28DBC5DCD7BC}" srcOrd="6" destOrd="0" presId="urn:microsoft.com/office/officeart/2005/8/layout/process4"/>
    <dgm:cxn modelId="{E7E3A6F9-5D72-4007-AEB5-99ED03831D57}" type="presParOf" srcId="{63769F5A-706B-4101-AF7B-28DBC5DCD7BC}" destId="{DA5546DF-D89B-41B0-B6B8-59C7DD2DA662}" srcOrd="0" destOrd="0" presId="urn:microsoft.com/office/officeart/2005/8/layout/process4"/>
    <dgm:cxn modelId="{93065EE4-6A77-4EDE-A6B6-D6DFFAE26A20}" type="presParOf" srcId="{BCAAF88A-B397-47D2-8EA3-411C45A827D6}" destId="{13032BEF-54AD-4EEA-81E7-E2C19689F498}" srcOrd="7" destOrd="0" presId="urn:microsoft.com/office/officeart/2005/8/layout/process4"/>
    <dgm:cxn modelId="{F6B9F1AE-FE5F-4763-9EDC-C1E1A09D1E31}" type="presParOf" srcId="{BCAAF88A-B397-47D2-8EA3-411C45A827D6}" destId="{AFE1191D-886F-4365-BDC0-0E658AD0CE87}" srcOrd="8" destOrd="0" presId="urn:microsoft.com/office/officeart/2005/8/layout/process4"/>
    <dgm:cxn modelId="{2365CA74-AD8A-44EA-8626-CA05E73CCA6C}" type="presParOf" srcId="{AFE1191D-886F-4365-BDC0-0E658AD0CE87}" destId="{E6BE88B6-0F3A-47A9-B9A1-E38929C5A414}" srcOrd="0" destOrd="0" presId="urn:microsoft.com/office/officeart/2005/8/layout/process4"/>
    <dgm:cxn modelId="{97067F1C-DA70-4831-88D3-E61E12CFC72B}" type="presParOf" srcId="{BCAAF88A-B397-47D2-8EA3-411C45A827D6}" destId="{37D42369-02E6-4B73-BD0F-5CE803242274}" srcOrd="9" destOrd="0" presId="urn:microsoft.com/office/officeart/2005/8/layout/process4"/>
    <dgm:cxn modelId="{A6687453-5A71-4E7C-A0F9-A3528F2F128E}" type="presParOf" srcId="{BCAAF88A-B397-47D2-8EA3-411C45A827D6}" destId="{F6B9C06B-4650-4637-9C04-6713BE29461F}" srcOrd="10" destOrd="0" presId="urn:microsoft.com/office/officeart/2005/8/layout/process4"/>
    <dgm:cxn modelId="{28EC06DF-6598-4FA3-B8E5-1146A3975B11}" type="presParOf" srcId="{F6B9C06B-4650-4637-9C04-6713BE29461F}" destId="{68062B84-0774-4EAE-8ED5-1D2366494CF2}"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98774A-82AD-432E-9F20-D66ADB63FDFF}"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nl-BE"/>
        </a:p>
      </dgm:t>
    </dgm:pt>
    <dgm:pt modelId="{97CF02C2-A36C-4016-B3B1-657436386276}">
      <dgm:prSet phldrT="[Tekst]" custT="1"/>
      <dgm:spPr/>
      <dgm:t>
        <a:bodyPr/>
        <a:lstStyle/>
        <a:p>
          <a:r>
            <a:rPr lang="nl-BE" sz="2400" dirty="0"/>
            <a:t>De niet-gezondheidsbeoefenaar beslist om deze activiteit uit te voeren?</a:t>
          </a:r>
        </a:p>
      </dgm:t>
    </dgm:pt>
    <dgm:pt modelId="{D48E4BCF-ED1C-4478-8A78-55F802DC8816}" type="sibTrans" cxnId="{0F538B03-D958-41D7-9C91-9D9AE768AA9D}">
      <dgm:prSet/>
      <dgm:spPr/>
      <dgm:t>
        <a:bodyPr/>
        <a:lstStyle/>
        <a:p>
          <a:endParaRPr lang="nl-BE"/>
        </a:p>
      </dgm:t>
    </dgm:pt>
    <dgm:pt modelId="{DF5883CE-337F-4A98-9E90-429D16739EA1}" type="parTrans" cxnId="{0F538B03-D958-41D7-9C91-9D9AE768AA9D}">
      <dgm:prSet/>
      <dgm:spPr/>
      <dgm:t>
        <a:bodyPr/>
        <a:lstStyle/>
        <a:p>
          <a:endParaRPr lang="nl-BE"/>
        </a:p>
      </dgm:t>
    </dgm:pt>
    <dgm:pt modelId="{5916CDC9-BCDF-4B4B-ACAB-D3372056C907}">
      <dgm:prSet phldrT="[Tekst]" custT="1"/>
      <dgm:spPr/>
      <dgm:t>
        <a:bodyPr/>
        <a:lstStyle/>
        <a:p>
          <a:r>
            <a:rPr lang="nl-BE" sz="2000" dirty="0"/>
            <a:t>Stoppen met het uitvoeren van de activiteit</a:t>
          </a:r>
        </a:p>
      </dgm:t>
    </dgm:pt>
    <dgm:pt modelId="{A6F311BF-1F48-48DE-BF87-909211EF00E3}" type="sibTrans" cxnId="{205FD26E-94F9-4C45-A633-4FD4475D3244}">
      <dgm:prSet/>
      <dgm:spPr/>
      <dgm:t>
        <a:bodyPr/>
        <a:lstStyle/>
        <a:p>
          <a:endParaRPr lang="nl-BE"/>
        </a:p>
      </dgm:t>
    </dgm:pt>
    <dgm:pt modelId="{02DE85D4-7256-4B0E-9126-EAC6426696FF}" type="parTrans" cxnId="{205FD26E-94F9-4C45-A633-4FD4475D3244}">
      <dgm:prSet/>
      <dgm:spPr/>
      <dgm:t>
        <a:bodyPr/>
        <a:lstStyle/>
        <a:p>
          <a:endParaRPr lang="nl-BE"/>
        </a:p>
      </dgm:t>
    </dgm:pt>
    <dgm:pt modelId="{E0ABC7BA-C8E6-49DB-B55E-B685EA27F0F6}">
      <dgm:prSet phldrT="[Tekst]" custT="1"/>
      <dgm:spPr/>
      <dgm:t>
        <a:bodyPr/>
        <a:lstStyle/>
        <a:p>
          <a:r>
            <a:rPr lang="nl-BE" sz="1800" dirty="0"/>
            <a:t> </a:t>
          </a:r>
          <a:r>
            <a:rPr lang="nl-BE" sz="2000" dirty="0"/>
            <a:t>Tijdig advies vragen of bij twijfel doorverwijzen naar de behandelende arts/VPK! </a:t>
          </a:r>
          <a:endParaRPr lang="nl-BE" sz="1800" dirty="0"/>
        </a:p>
      </dgm:t>
    </dgm:pt>
    <dgm:pt modelId="{2142AE62-14F1-48CD-BE79-4B2EBAF2AF3D}" type="parTrans" cxnId="{65997820-2F47-46C1-ABB3-D318EC0FBF72}">
      <dgm:prSet/>
      <dgm:spPr/>
      <dgm:t>
        <a:bodyPr/>
        <a:lstStyle/>
        <a:p>
          <a:endParaRPr lang="nl-BE"/>
        </a:p>
      </dgm:t>
    </dgm:pt>
    <dgm:pt modelId="{52BECA43-09F6-4C7B-9AA6-CAE5F7119ADD}" type="sibTrans" cxnId="{65997820-2F47-46C1-ABB3-D318EC0FBF72}">
      <dgm:prSet/>
      <dgm:spPr/>
      <dgm:t>
        <a:bodyPr/>
        <a:lstStyle/>
        <a:p>
          <a:endParaRPr lang="nl-BE"/>
        </a:p>
      </dgm:t>
    </dgm:pt>
    <dgm:pt modelId="{15076F92-09AE-4C28-A829-F576DE387654}">
      <dgm:prSet phldrT="[Tekst]" custT="1"/>
      <dgm:spPr/>
      <dgm:t>
        <a:bodyPr/>
        <a:lstStyle/>
        <a:p>
          <a:r>
            <a:rPr lang="nl-BE" sz="2000" dirty="0"/>
            <a:t>Deze persoon is verantwoordelijk voor de uitvoering van deze activiteit.</a:t>
          </a:r>
          <a:endParaRPr lang="nl-BE" sz="2400" dirty="0"/>
        </a:p>
      </dgm:t>
    </dgm:pt>
    <dgm:pt modelId="{D0EE6C90-5E79-40DC-A0DB-FA2B9A36038D}" type="parTrans" cxnId="{BB224D0C-E744-4A10-B78F-B332244C3D47}">
      <dgm:prSet/>
      <dgm:spPr/>
      <dgm:t>
        <a:bodyPr/>
        <a:lstStyle/>
        <a:p>
          <a:endParaRPr lang="nl-BE"/>
        </a:p>
      </dgm:t>
    </dgm:pt>
    <dgm:pt modelId="{999C5424-D775-4673-8C24-ACCC4BE06F29}" type="sibTrans" cxnId="{BB224D0C-E744-4A10-B78F-B332244C3D47}">
      <dgm:prSet/>
      <dgm:spPr/>
      <dgm:t>
        <a:bodyPr/>
        <a:lstStyle/>
        <a:p>
          <a:endParaRPr lang="nl-BE"/>
        </a:p>
      </dgm:t>
    </dgm:pt>
    <dgm:pt modelId="{944EB807-1CEA-42C6-A38E-7276754E9F6E}">
      <dgm:prSet phldrT="[Tekst]" custT="1"/>
      <dgm:spPr/>
      <dgm:t>
        <a:bodyPr/>
        <a:lstStyle/>
        <a:p>
          <a:r>
            <a:rPr lang="nl-BE" sz="2000" dirty="0"/>
            <a:t>ADL niet meer efficiënt/doelgericht/veilig verloopt/ gezondheid in gevaar (nood aan professionele ondersteuning)</a:t>
          </a:r>
        </a:p>
      </dgm:t>
    </dgm:pt>
    <dgm:pt modelId="{5DAD0FB6-13BB-4D2E-BC6E-549DC19EA8F3}" type="parTrans" cxnId="{AE2EFEA0-027C-4621-9D5F-026BA8C3F00A}">
      <dgm:prSet/>
      <dgm:spPr/>
      <dgm:t>
        <a:bodyPr/>
        <a:lstStyle/>
        <a:p>
          <a:endParaRPr lang="nl-BE"/>
        </a:p>
      </dgm:t>
    </dgm:pt>
    <dgm:pt modelId="{A8B14214-DFF0-44B5-9CFE-2B07DAE4D5B3}" type="sibTrans" cxnId="{AE2EFEA0-027C-4621-9D5F-026BA8C3F00A}">
      <dgm:prSet/>
      <dgm:spPr/>
      <dgm:t>
        <a:bodyPr/>
        <a:lstStyle/>
        <a:p>
          <a:endParaRPr lang="nl-BE"/>
        </a:p>
      </dgm:t>
    </dgm:pt>
    <dgm:pt modelId="{BCAAF88A-B397-47D2-8EA3-411C45A827D6}" type="pres">
      <dgm:prSet presAssocID="{6798774A-82AD-432E-9F20-D66ADB63FDFF}" presName="Name0" presStyleCnt="0">
        <dgm:presLayoutVars>
          <dgm:dir/>
          <dgm:animLvl val="lvl"/>
          <dgm:resizeHandles val="exact"/>
        </dgm:presLayoutVars>
      </dgm:prSet>
      <dgm:spPr/>
    </dgm:pt>
    <dgm:pt modelId="{625C1D65-38C2-49FF-BEFA-DF90DA685002}" type="pres">
      <dgm:prSet presAssocID="{5916CDC9-BCDF-4B4B-ACAB-D3372056C907}" presName="boxAndChildren" presStyleCnt="0"/>
      <dgm:spPr/>
    </dgm:pt>
    <dgm:pt modelId="{EB1CD02E-9B0F-465F-BB12-CDC668DE42B1}" type="pres">
      <dgm:prSet presAssocID="{5916CDC9-BCDF-4B4B-ACAB-D3372056C907}" presName="parentTextBox" presStyleLbl="node1" presStyleIdx="0" presStyleCnt="4" custLinFactNeighborX="1057" custLinFactNeighborY="-23583"/>
      <dgm:spPr/>
    </dgm:pt>
    <dgm:pt modelId="{3904B0EB-FABC-44BB-AEB2-54D0BA64C8C5}" type="pres">
      <dgm:prSet presAssocID="{52BECA43-09F6-4C7B-9AA6-CAE5F7119ADD}" presName="sp" presStyleCnt="0"/>
      <dgm:spPr/>
    </dgm:pt>
    <dgm:pt modelId="{D6E82250-53FD-441B-9B2D-FDAC5D238996}" type="pres">
      <dgm:prSet presAssocID="{E0ABC7BA-C8E6-49DB-B55E-B685EA27F0F6}" presName="arrowAndChildren" presStyleCnt="0"/>
      <dgm:spPr/>
    </dgm:pt>
    <dgm:pt modelId="{B3EBC0B3-1545-49E4-8DE8-0B4518ECD940}" type="pres">
      <dgm:prSet presAssocID="{E0ABC7BA-C8E6-49DB-B55E-B685EA27F0F6}" presName="parentTextArrow" presStyleLbl="node1" presStyleIdx="0" presStyleCnt="4"/>
      <dgm:spPr/>
    </dgm:pt>
    <dgm:pt modelId="{A14B85C0-DEB5-4034-85D9-0EE5F3832180}" type="pres">
      <dgm:prSet presAssocID="{E0ABC7BA-C8E6-49DB-B55E-B685EA27F0F6}" presName="arrow" presStyleLbl="node1" presStyleIdx="1" presStyleCnt="4" custScaleY="140807" custLinFactNeighborX="-26" custLinFactNeighborY="-12314"/>
      <dgm:spPr/>
    </dgm:pt>
    <dgm:pt modelId="{0DDD9DF6-420C-499E-B1D6-D80159857536}" type="pres">
      <dgm:prSet presAssocID="{E0ABC7BA-C8E6-49DB-B55E-B685EA27F0F6}" presName="descendantArrow" presStyleCnt="0"/>
      <dgm:spPr/>
    </dgm:pt>
    <dgm:pt modelId="{FE71D08D-85AA-4973-970B-54CD6CC8A583}" type="pres">
      <dgm:prSet presAssocID="{944EB807-1CEA-42C6-A38E-7276754E9F6E}" presName="childTextArrow" presStyleLbl="fgAccFollowNode1" presStyleIdx="0" presStyleCnt="1" custScaleY="146042" custLinFactNeighborX="1706" custLinFactNeighborY="-17483">
        <dgm:presLayoutVars>
          <dgm:bulletEnabled val="1"/>
        </dgm:presLayoutVars>
      </dgm:prSet>
      <dgm:spPr/>
    </dgm:pt>
    <dgm:pt modelId="{59757AC8-942B-4CF1-88D3-6510412259F1}" type="pres">
      <dgm:prSet presAssocID="{999C5424-D775-4673-8C24-ACCC4BE06F29}" presName="sp" presStyleCnt="0"/>
      <dgm:spPr/>
    </dgm:pt>
    <dgm:pt modelId="{BA795871-6DEE-4979-BD31-8916AB895EFD}" type="pres">
      <dgm:prSet presAssocID="{15076F92-09AE-4C28-A829-F576DE387654}" presName="arrowAndChildren" presStyleCnt="0"/>
      <dgm:spPr/>
    </dgm:pt>
    <dgm:pt modelId="{02851C56-C495-4136-855D-40054090321B}" type="pres">
      <dgm:prSet presAssocID="{15076F92-09AE-4C28-A829-F576DE387654}" presName="parentTextArrow" presStyleLbl="node1" presStyleIdx="2" presStyleCnt="4" custLinFactNeighborY="-6573"/>
      <dgm:spPr/>
    </dgm:pt>
    <dgm:pt modelId="{37D42369-02E6-4B73-BD0F-5CE803242274}" type="pres">
      <dgm:prSet presAssocID="{D48E4BCF-ED1C-4478-8A78-55F802DC8816}" presName="sp" presStyleCnt="0"/>
      <dgm:spPr/>
    </dgm:pt>
    <dgm:pt modelId="{F6B9C06B-4650-4637-9C04-6713BE29461F}" type="pres">
      <dgm:prSet presAssocID="{97CF02C2-A36C-4016-B3B1-657436386276}" presName="arrowAndChildren" presStyleCnt="0"/>
      <dgm:spPr/>
    </dgm:pt>
    <dgm:pt modelId="{68062B84-0774-4EAE-8ED5-1D2366494CF2}" type="pres">
      <dgm:prSet presAssocID="{97CF02C2-A36C-4016-B3B1-657436386276}" presName="parentTextArrow" presStyleLbl="node1" presStyleIdx="3" presStyleCnt="4" custLinFactNeighborY="885"/>
      <dgm:spPr/>
    </dgm:pt>
  </dgm:ptLst>
  <dgm:cxnLst>
    <dgm:cxn modelId="{A494CA01-EE9D-4336-9A4A-D5CC8C8E5D20}" type="presOf" srcId="{6798774A-82AD-432E-9F20-D66ADB63FDFF}" destId="{BCAAF88A-B397-47D2-8EA3-411C45A827D6}" srcOrd="0" destOrd="0" presId="urn:microsoft.com/office/officeart/2005/8/layout/process4"/>
    <dgm:cxn modelId="{0F538B03-D958-41D7-9C91-9D9AE768AA9D}" srcId="{6798774A-82AD-432E-9F20-D66ADB63FDFF}" destId="{97CF02C2-A36C-4016-B3B1-657436386276}" srcOrd="0" destOrd="0" parTransId="{DF5883CE-337F-4A98-9E90-429D16739EA1}" sibTransId="{D48E4BCF-ED1C-4478-8A78-55F802DC8816}"/>
    <dgm:cxn modelId="{BB224D0C-E744-4A10-B78F-B332244C3D47}" srcId="{6798774A-82AD-432E-9F20-D66ADB63FDFF}" destId="{15076F92-09AE-4C28-A829-F576DE387654}" srcOrd="1" destOrd="0" parTransId="{D0EE6C90-5E79-40DC-A0DB-FA2B9A36038D}" sibTransId="{999C5424-D775-4673-8C24-ACCC4BE06F29}"/>
    <dgm:cxn modelId="{65997820-2F47-46C1-ABB3-D318EC0FBF72}" srcId="{6798774A-82AD-432E-9F20-D66ADB63FDFF}" destId="{E0ABC7BA-C8E6-49DB-B55E-B685EA27F0F6}" srcOrd="2" destOrd="0" parTransId="{2142AE62-14F1-48CD-BE79-4B2EBAF2AF3D}" sibTransId="{52BECA43-09F6-4C7B-9AA6-CAE5F7119ADD}"/>
    <dgm:cxn modelId="{5BF85F36-7C30-442F-A41A-98A18874543B}" type="presOf" srcId="{E0ABC7BA-C8E6-49DB-B55E-B685EA27F0F6}" destId="{A14B85C0-DEB5-4034-85D9-0EE5F3832180}" srcOrd="1" destOrd="0" presId="urn:microsoft.com/office/officeart/2005/8/layout/process4"/>
    <dgm:cxn modelId="{205FD26E-94F9-4C45-A633-4FD4475D3244}" srcId="{6798774A-82AD-432E-9F20-D66ADB63FDFF}" destId="{5916CDC9-BCDF-4B4B-ACAB-D3372056C907}" srcOrd="3" destOrd="0" parTransId="{02DE85D4-7256-4B0E-9126-EAC6426696FF}" sibTransId="{A6F311BF-1F48-48DE-BF87-909211EF00E3}"/>
    <dgm:cxn modelId="{F3BAB881-F55E-47C0-AA06-1581669187D8}" type="presOf" srcId="{944EB807-1CEA-42C6-A38E-7276754E9F6E}" destId="{FE71D08D-85AA-4973-970B-54CD6CC8A583}" srcOrd="0" destOrd="0" presId="urn:microsoft.com/office/officeart/2005/8/layout/process4"/>
    <dgm:cxn modelId="{65385587-1CFE-4885-8FD2-F5384744682A}" type="presOf" srcId="{97CF02C2-A36C-4016-B3B1-657436386276}" destId="{68062B84-0774-4EAE-8ED5-1D2366494CF2}" srcOrd="0" destOrd="0" presId="urn:microsoft.com/office/officeart/2005/8/layout/process4"/>
    <dgm:cxn modelId="{C80B9096-E2C7-4201-AE88-63CFE85C85FB}" type="presOf" srcId="{E0ABC7BA-C8E6-49DB-B55E-B685EA27F0F6}" destId="{B3EBC0B3-1545-49E4-8DE8-0B4518ECD940}" srcOrd="0" destOrd="0" presId="urn:microsoft.com/office/officeart/2005/8/layout/process4"/>
    <dgm:cxn modelId="{AE2EFEA0-027C-4621-9D5F-026BA8C3F00A}" srcId="{E0ABC7BA-C8E6-49DB-B55E-B685EA27F0F6}" destId="{944EB807-1CEA-42C6-A38E-7276754E9F6E}" srcOrd="0" destOrd="0" parTransId="{5DAD0FB6-13BB-4D2E-BC6E-549DC19EA8F3}" sibTransId="{A8B14214-DFF0-44B5-9CFE-2B07DAE4D5B3}"/>
    <dgm:cxn modelId="{13DAC3AC-E0B0-4DF1-AE59-F03BF018F930}" type="presOf" srcId="{15076F92-09AE-4C28-A829-F576DE387654}" destId="{02851C56-C495-4136-855D-40054090321B}" srcOrd="0" destOrd="0" presId="urn:microsoft.com/office/officeart/2005/8/layout/process4"/>
    <dgm:cxn modelId="{E4E7BAC6-3F9B-449A-8F51-52D2B7837B25}" type="presOf" srcId="{5916CDC9-BCDF-4B4B-ACAB-D3372056C907}" destId="{EB1CD02E-9B0F-465F-BB12-CDC668DE42B1}" srcOrd="0" destOrd="0" presId="urn:microsoft.com/office/officeart/2005/8/layout/process4"/>
    <dgm:cxn modelId="{A6F1EEE4-A38C-43E6-8467-76190A6D3409}" type="presParOf" srcId="{BCAAF88A-B397-47D2-8EA3-411C45A827D6}" destId="{625C1D65-38C2-49FF-BEFA-DF90DA685002}" srcOrd="0" destOrd="0" presId="urn:microsoft.com/office/officeart/2005/8/layout/process4"/>
    <dgm:cxn modelId="{11EDE712-60C9-4D45-AC1C-534C7F29B360}" type="presParOf" srcId="{625C1D65-38C2-49FF-BEFA-DF90DA685002}" destId="{EB1CD02E-9B0F-465F-BB12-CDC668DE42B1}" srcOrd="0" destOrd="0" presId="urn:microsoft.com/office/officeart/2005/8/layout/process4"/>
    <dgm:cxn modelId="{0C1DD500-A9A3-4587-A80B-5EAB6CE5306B}" type="presParOf" srcId="{BCAAF88A-B397-47D2-8EA3-411C45A827D6}" destId="{3904B0EB-FABC-44BB-AEB2-54D0BA64C8C5}" srcOrd="1" destOrd="0" presId="urn:microsoft.com/office/officeart/2005/8/layout/process4"/>
    <dgm:cxn modelId="{FF9F889D-ADBE-47DF-9EFE-0B5AC4F3DD1C}" type="presParOf" srcId="{BCAAF88A-B397-47D2-8EA3-411C45A827D6}" destId="{D6E82250-53FD-441B-9B2D-FDAC5D238996}" srcOrd="2" destOrd="0" presId="urn:microsoft.com/office/officeart/2005/8/layout/process4"/>
    <dgm:cxn modelId="{F8918E78-917D-4C59-B984-D723BA2A69DE}" type="presParOf" srcId="{D6E82250-53FD-441B-9B2D-FDAC5D238996}" destId="{B3EBC0B3-1545-49E4-8DE8-0B4518ECD940}" srcOrd="0" destOrd="0" presId="urn:microsoft.com/office/officeart/2005/8/layout/process4"/>
    <dgm:cxn modelId="{44AB5397-D16B-4F3E-9CE2-491631FFA30E}" type="presParOf" srcId="{D6E82250-53FD-441B-9B2D-FDAC5D238996}" destId="{A14B85C0-DEB5-4034-85D9-0EE5F3832180}" srcOrd="1" destOrd="0" presId="urn:microsoft.com/office/officeart/2005/8/layout/process4"/>
    <dgm:cxn modelId="{C606D8E5-208C-44CF-9A8E-C2F3FC01E415}" type="presParOf" srcId="{D6E82250-53FD-441B-9B2D-FDAC5D238996}" destId="{0DDD9DF6-420C-499E-B1D6-D80159857536}" srcOrd="2" destOrd="0" presId="urn:microsoft.com/office/officeart/2005/8/layout/process4"/>
    <dgm:cxn modelId="{65C559F3-1383-4F59-8CB9-06DF495705E9}" type="presParOf" srcId="{0DDD9DF6-420C-499E-B1D6-D80159857536}" destId="{FE71D08D-85AA-4973-970B-54CD6CC8A583}" srcOrd="0" destOrd="0" presId="urn:microsoft.com/office/officeart/2005/8/layout/process4"/>
    <dgm:cxn modelId="{1F6521E3-960D-4D2D-B7DE-604932ACF0A9}" type="presParOf" srcId="{BCAAF88A-B397-47D2-8EA3-411C45A827D6}" destId="{59757AC8-942B-4CF1-88D3-6510412259F1}" srcOrd="3" destOrd="0" presId="urn:microsoft.com/office/officeart/2005/8/layout/process4"/>
    <dgm:cxn modelId="{3687CDC3-F502-47BD-85FD-C47D96BEAEB4}" type="presParOf" srcId="{BCAAF88A-B397-47D2-8EA3-411C45A827D6}" destId="{BA795871-6DEE-4979-BD31-8916AB895EFD}" srcOrd="4" destOrd="0" presId="urn:microsoft.com/office/officeart/2005/8/layout/process4"/>
    <dgm:cxn modelId="{8B452DA3-9B4A-40BF-B1B5-30B61CA0CDF6}" type="presParOf" srcId="{BA795871-6DEE-4979-BD31-8916AB895EFD}" destId="{02851C56-C495-4136-855D-40054090321B}" srcOrd="0" destOrd="0" presId="urn:microsoft.com/office/officeart/2005/8/layout/process4"/>
    <dgm:cxn modelId="{97067F1C-DA70-4831-88D3-E61E12CFC72B}" type="presParOf" srcId="{BCAAF88A-B397-47D2-8EA3-411C45A827D6}" destId="{37D42369-02E6-4B73-BD0F-5CE803242274}" srcOrd="5" destOrd="0" presId="urn:microsoft.com/office/officeart/2005/8/layout/process4"/>
    <dgm:cxn modelId="{A6687453-5A71-4E7C-A0F9-A3528F2F128E}" type="presParOf" srcId="{BCAAF88A-B397-47D2-8EA3-411C45A827D6}" destId="{F6B9C06B-4650-4637-9C04-6713BE29461F}" srcOrd="6" destOrd="0" presId="urn:microsoft.com/office/officeart/2005/8/layout/process4"/>
    <dgm:cxn modelId="{28EC06DF-6598-4FA3-B8E5-1146A3975B11}" type="presParOf" srcId="{F6B9C06B-4650-4637-9C04-6713BE29461F}" destId="{68062B84-0774-4EAE-8ED5-1D2366494CF2}"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E8B909-A733-4A64-9F6F-0D1C37152C47}"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nl-BE"/>
        </a:p>
      </dgm:t>
    </dgm:pt>
    <dgm:pt modelId="{AC321370-D7DA-44C2-8FBB-84471C45981E}">
      <dgm:prSet phldrT="[Tekst]" custT="1"/>
      <dgm:spPr/>
      <dgm:t>
        <a:bodyPr/>
        <a:lstStyle/>
        <a:p>
          <a:r>
            <a:rPr lang="nl-BE" sz="2000" b="1" dirty="0">
              <a:solidFill>
                <a:schemeClr val="bg2"/>
              </a:solidFill>
            </a:rPr>
            <a:t>Voorschrijven</a:t>
          </a:r>
        </a:p>
      </dgm:t>
    </dgm:pt>
    <dgm:pt modelId="{88861057-9891-4413-AE92-943DF7C5F764}" type="parTrans" cxnId="{241DC718-BDA0-4B03-8899-D0048EC0D32E}">
      <dgm:prSet/>
      <dgm:spPr/>
      <dgm:t>
        <a:bodyPr/>
        <a:lstStyle/>
        <a:p>
          <a:endParaRPr lang="nl-BE"/>
        </a:p>
      </dgm:t>
    </dgm:pt>
    <dgm:pt modelId="{CC3D7AB8-8514-47CE-AC28-928FBEE86210}" type="sibTrans" cxnId="{241DC718-BDA0-4B03-8899-D0048EC0D32E}">
      <dgm:prSet/>
      <dgm:spPr/>
      <dgm:t>
        <a:bodyPr/>
        <a:lstStyle/>
        <a:p>
          <a:endParaRPr lang="nl-BE"/>
        </a:p>
      </dgm:t>
    </dgm:pt>
    <dgm:pt modelId="{AA5E3C97-0F8B-45DF-BBA6-DE9BA2DF70EF}">
      <dgm:prSet phldrT="[Tekst]" custT="1"/>
      <dgm:spPr/>
      <dgm:t>
        <a:bodyPr/>
        <a:lstStyle/>
        <a:p>
          <a:r>
            <a:rPr lang="nl-BE" sz="2000" b="1" dirty="0">
              <a:solidFill>
                <a:schemeClr val="bg2"/>
              </a:solidFill>
            </a:rPr>
            <a:t>Opslag &amp; Beheer medicatie</a:t>
          </a:r>
        </a:p>
      </dgm:t>
    </dgm:pt>
    <dgm:pt modelId="{736A9AAA-A88D-49E1-8B6B-A725CD13E14B}" type="parTrans" cxnId="{A84AF679-9C4B-4E70-9392-383DF6583CA8}">
      <dgm:prSet/>
      <dgm:spPr/>
      <dgm:t>
        <a:bodyPr/>
        <a:lstStyle/>
        <a:p>
          <a:endParaRPr lang="nl-BE"/>
        </a:p>
      </dgm:t>
    </dgm:pt>
    <dgm:pt modelId="{A4ED13F6-7075-4866-ADDB-10B1151D6354}" type="sibTrans" cxnId="{A84AF679-9C4B-4E70-9392-383DF6583CA8}">
      <dgm:prSet/>
      <dgm:spPr/>
      <dgm:t>
        <a:bodyPr/>
        <a:lstStyle/>
        <a:p>
          <a:endParaRPr lang="nl-BE"/>
        </a:p>
      </dgm:t>
    </dgm:pt>
    <dgm:pt modelId="{92E48F3A-2E85-47CC-BF54-3234B3FD05AF}">
      <dgm:prSet phldrT="[Tekst]" custT="1"/>
      <dgm:spPr/>
      <dgm:t>
        <a:bodyPr/>
        <a:lstStyle/>
        <a:p>
          <a:r>
            <a:rPr lang="nl-BE" sz="2000" b="1" dirty="0">
              <a:solidFill>
                <a:schemeClr val="bg2"/>
              </a:solidFill>
            </a:rPr>
            <a:t>Toedienen en registratie van medicatie</a:t>
          </a:r>
        </a:p>
      </dgm:t>
    </dgm:pt>
    <dgm:pt modelId="{0377A030-F2A7-4E92-BF5E-0DC0EDE16522}" type="parTrans" cxnId="{E46AE98D-6B78-4E26-9A8B-57AC703FD892}">
      <dgm:prSet/>
      <dgm:spPr/>
      <dgm:t>
        <a:bodyPr/>
        <a:lstStyle/>
        <a:p>
          <a:endParaRPr lang="nl-BE"/>
        </a:p>
      </dgm:t>
    </dgm:pt>
    <dgm:pt modelId="{667385D6-95C8-4EDA-911C-3840831B6649}" type="sibTrans" cxnId="{E46AE98D-6B78-4E26-9A8B-57AC703FD892}">
      <dgm:prSet/>
      <dgm:spPr/>
      <dgm:t>
        <a:bodyPr/>
        <a:lstStyle/>
        <a:p>
          <a:endParaRPr lang="nl-BE"/>
        </a:p>
      </dgm:t>
    </dgm:pt>
    <dgm:pt modelId="{87C40E40-7C4B-4AD3-AC50-EBDA06EC4490}">
      <dgm:prSet phldrT="[Tekst]" custT="1"/>
      <dgm:spPr/>
      <dgm:t>
        <a:bodyPr/>
        <a:lstStyle/>
        <a:p>
          <a:r>
            <a:rPr lang="nl-BE" sz="2000" b="1" dirty="0">
              <a:solidFill>
                <a:schemeClr val="bg2"/>
              </a:solidFill>
            </a:rPr>
            <a:t>Evaluatie van medicatie</a:t>
          </a:r>
        </a:p>
      </dgm:t>
    </dgm:pt>
    <dgm:pt modelId="{ADB45CD2-837D-444E-9DAC-136AC4529C34}" type="parTrans" cxnId="{4A15EFAD-882C-4B0B-9EF6-6D2D7B4E3829}">
      <dgm:prSet/>
      <dgm:spPr/>
      <dgm:t>
        <a:bodyPr/>
        <a:lstStyle/>
        <a:p>
          <a:endParaRPr lang="nl-BE"/>
        </a:p>
      </dgm:t>
    </dgm:pt>
    <dgm:pt modelId="{E6CD8405-454A-45FE-8A0F-D9E4302EB375}" type="sibTrans" cxnId="{4A15EFAD-882C-4B0B-9EF6-6D2D7B4E3829}">
      <dgm:prSet/>
      <dgm:spPr/>
      <dgm:t>
        <a:bodyPr/>
        <a:lstStyle/>
        <a:p>
          <a:endParaRPr lang="nl-BE"/>
        </a:p>
      </dgm:t>
    </dgm:pt>
    <dgm:pt modelId="{A9C7D84E-7A8C-4787-9449-7D4B4C70C0A7}">
      <dgm:prSet phldrT="[Tekst]" custT="1"/>
      <dgm:spPr/>
      <dgm:t>
        <a:bodyPr/>
        <a:lstStyle/>
        <a:p>
          <a:r>
            <a:rPr lang="nl-BE" sz="2000" b="1" dirty="0">
              <a:solidFill>
                <a:schemeClr val="bg2"/>
              </a:solidFill>
            </a:rPr>
            <a:t>Gereed maken en controle</a:t>
          </a:r>
        </a:p>
      </dgm:t>
    </dgm:pt>
    <dgm:pt modelId="{F81146A6-7671-4AD2-938A-DCF3E9B0E699}" type="parTrans" cxnId="{5E844989-9E7F-4072-A41D-489BB9C90C39}">
      <dgm:prSet/>
      <dgm:spPr/>
      <dgm:t>
        <a:bodyPr/>
        <a:lstStyle/>
        <a:p>
          <a:endParaRPr lang="nl-BE"/>
        </a:p>
      </dgm:t>
    </dgm:pt>
    <dgm:pt modelId="{A8866C84-35E7-4FDF-AD8D-CA790CA1A121}" type="sibTrans" cxnId="{5E844989-9E7F-4072-A41D-489BB9C90C39}">
      <dgm:prSet/>
      <dgm:spPr/>
      <dgm:t>
        <a:bodyPr/>
        <a:lstStyle/>
        <a:p>
          <a:endParaRPr lang="nl-BE"/>
        </a:p>
      </dgm:t>
    </dgm:pt>
    <dgm:pt modelId="{8C73FE31-F416-4156-8451-83BA3DCB5335}" type="pres">
      <dgm:prSet presAssocID="{DFE8B909-A733-4A64-9F6F-0D1C37152C47}" presName="cycle" presStyleCnt="0">
        <dgm:presLayoutVars>
          <dgm:dir/>
          <dgm:resizeHandles val="exact"/>
        </dgm:presLayoutVars>
      </dgm:prSet>
      <dgm:spPr/>
    </dgm:pt>
    <dgm:pt modelId="{EC75F366-09BA-49A1-874D-C51AE846A93B}" type="pres">
      <dgm:prSet presAssocID="{AC321370-D7DA-44C2-8FBB-84471C45981E}" presName="node" presStyleLbl="node1" presStyleIdx="0" presStyleCnt="5" custRadScaleRad="100791" custRadScaleInc="-4686">
        <dgm:presLayoutVars>
          <dgm:bulletEnabled val="1"/>
        </dgm:presLayoutVars>
      </dgm:prSet>
      <dgm:spPr/>
    </dgm:pt>
    <dgm:pt modelId="{3C781691-DE95-4DFB-94E7-3DC35CDFCEFE}" type="pres">
      <dgm:prSet presAssocID="{AC321370-D7DA-44C2-8FBB-84471C45981E}" presName="spNode" presStyleCnt="0"/>
      <dgm:spPr/>
    </dgm:pt>
    <dgm:pt modelId="{03213D61-A16F-4222-86A1-9CB6ED570452}" type="pres">
      <dgm:prSet presAssocID="{CC3D7AB8-8514-47CE-AC28-928FBEE86210}" presName="sibTrans" presStyleLbl="sibTrans1D1" presStyleIdx="0" presStyleCnt="5"/>
      <dgm:spPr/>
    </dgm:pt>
    <dgm:pt modelId="{9FCC6417-887E-428C-B56C-181F6851CDD4}" type="pres">
      <dgm:prSet presAssocID="{AA5E3C97-0F8B-45DF-BBA6-DE9BA2DF70EF}" presName="node" presStyleLbl="node1" presStyleIdx="1" presStyleCnt="5" custRadScaleRad="132840" custRadScaleInc="-14903">
        <dgm:presLayoutVars>
          <dgm:bulletEnabled val="1"/>
        </dgm:presLayoutVars>
      </dgm:prSet>
      <dgm:spPr/>
    </dgm:pt>
    <dgm:pt modelId="{45F896C2-C3EB-4D73-93B9-6B0CA815BBC6}" type="pres">
      <dgm:prSet presAssocID="{AA5E3C97-0F8B-45DF-BBA6-DE9BA2DF70EF}" presName="spNode" presStyleCnt="0"/>
      <dgm:spPr/>
    </dgm:pt>
    <dgm:pt modelId="{6232C8AB-4DF5-443F-B937-56B6E1723116}" type="pres">
      <dgm:prSet presAssocID="{A4ED13F6-7075-4866-ADDB-10B1151D6354}" presName="sibTrans" presStyleLbl="sibTrans1D1" presStyleIdx="1" presStyleCnt="5"/>
      <dgm:spPr/>
    </dgm:pt>
    <dgm:pt modelId="{2E3EF0D9-B9B9-4DE4-8D5B-E514D3F63B8E}" type="pres">
      <dgm:prSet presAssocID="{A9C7D84E-7A8C-4787-9449-7D4B4C70C0A7}" presName="node" presStyleLbl="node1" presStyleIdx="2" presStyleCnt="5">
        <dgm:presLayoutVars>
          <dgm:bulletEnabled val="1"/>
        </dgm:presLayoutVars>
      </dgm:prSet>
      <dgm:spPr/>
    </dgm:pt>
    <dgm:pt modelId="{09F6D10B-D8BA-4508-8F8A-24C52F7B202B}" type="pres">
      <dgm:prSet presAssocID="{A9C7D84E-7A8C-4787-9449-7D4B4C70C0A7}" presName="spNode" presStyleCnt="0"/>
      <dgm:spPr/>
    </dgm:pt>
    <dgm:pt modelId="{70D57799-3091-43C8-B0B9-4D60649F6371}" type="pres">
      <dgm:prSet presAssocID="{A8866C84-35E7-4FDF-AD8D-CA790CA1A121}" presName="sibTrans" presStyleLbl="sibTrans1D1" presStyleIdx="2" presStyleCnt="5"/>
      <dgm:spPr/>
    </dgm:pt>
    <dgm:pt modelId="{7A118B42-9C9D-444B-9E07-08724C292D56}" type="pres">
      <dgm:prSet presAssocID="{92E48F3A-2E85-47CC-BF54-3234B3FD05AF}" presName="node" presStyleLbl="node1" presStyleIdx="3" presStyleCnt="5" custRadScaleRad="106427" custRadScaleInc="-16460">
        <dgm:presLayoutVars>
          <dgm:bulletEnabled val="1"/>
        </dgm:presLayoutVars>
      </dgm:prSet>
      <dgm:spPr/>
    </dgm:pt>
    <dgm:pt modelId="{23332A19-3C20-448E-9D8F-1655C8E55AEE}" type="pres">
      <dgm:prSet presAssocID="{92E48F3A-2E85-47CC-BF54-3234B3FD05AF}" presName="spNode" presStyleCnt="0"/>
      <dgm:spPr/>
    </dgm:pt>
    <dgm:pt modelId="{64F2C2DB-0C31-46C1-B501-97AA752E82C7}" type="pres">
      <dgm:prSet presAssocID="{667385D6-95C8-4EDA-911C-3840831B6649}" presName="sibTrans" presStyleLbl="sibTrans1D1" presStyleIdx="3" presStyleCnt="5"/>
      <dgm:spPr/>
    </dgm:pt>
    <dgm:pt modelId="{6E9C10BF-3525-4B0D-981E-5900CFB21E29}" type="pres">
      <dgm:prSet presAssocID="{87C40E40-7C4B-4AD3-AC50-EBDA06EC4490}" presName="node" presStyleLbl="node1" presStyleIdx="4" presStyleCnt="5" custScaleX="93820" custScaleY="107093" custRadScaleRad="123025" custRadScaleInc="7570">
        <dgm:presLayoutVars>
          <dgm:bulletEnabled val="1"/>
        </dgm:presLayoutVars>
      </dgm:prSet>
      <dgm:spPr/>
    </dgm:pt>
    <dgm:pt modelId="{0A3BB25C-E6F8-4090-B9D2-CCEABB1BA550}" type="pres">
      <dgm:prSet presAssocID="{87C40E40-7C4B-4AD3-AC50-EBDA06EC4490}" presName="spNode" presStyleCnt="0"/>
      <dgm:spPr/>
    </dgm:pt>
    <dgm:pt modelId="{D4A9B568-F422-423C-92CE-AD93C8A9405C}" type="pres">
      <dgm:prSet presAssocID="{E6CD8405-454A-45FE-8A0F-D9E4302EB375}" presName="sibTrans" presStyleLbl="sibTrans1D1" presStyleIdx="4" presStyleCnt="5"/>
      <dgm:spPr/>
    </dgm:pt>
  </dgm:ptLst>
  <dgm:cxnLst>
    <dgm:cxn modelId="{C978BF10-E707-42D8-96F0-B7B6A6D5C75E}" type="presOf" srcId="{AC321370-D7DA-44C2-8FBB-84471C45981E}" destId="{EC75F366-09BA-49A1-874D-C51AE846A93B}" srcOrd="0" destOrd="0" presId="urn:microsoft.com/office/officeart/2005/8/layout/cycle5"/>
    <dgm:cxn modelId="{241DC718-BDA0-4B03-8899-D0048EC0D32E}" srcId="{DFE8B909-A733-4A64-9F6F-0D1C37152C47}" destId="{AC321370-D7DA-44C2-8FBB-84471C45981E}" srcOrd="0" destOrd="0" parTransId="{88861057-9891-4413-AE92-943DF7C5F764}" sibTransId="{CC3D7AB8-8514-47CE-AC28-928FBEE86210}"/>
    <dgm:cxn modelId="{72502236-7DF5-44B8-B772-45B69F14BB67}" type="presOf" srcId="{E6CD8405-454A-45FE-8A0F-D9E4302EB375}" destId="{D4A9B568-F422-423C-92CE-AD93C8A9405C}" srcOrd="0" destOrd="0" presId="urn:microsoft.com/office/officeart/2005/8/layout/cycle5"/>
    <dgm:cxn modelId="{659B893A-2B8C-4DA2-88FE-08585F805F67}" type="presOf" srcId="{AA5E3C97-0F8B-45DF-BBA6-DE9BA2DF70EF}" destId="{9FCC6417-887E-428C-B56C-181F6851CDD4}" srcOrd="0" destOrd="0" presId="urn:microsoft.com/office/officeart/2005/8/layout/cycle5"/>
    <dgm:cxn modelId="{8FCF3F44-3061-44AE-8E4D-40E30B397D79}" type="presOf" srcId="{A8866C84-35E7-4FDF-AD8D-CA790CA1A121}" destId="{70D57799-3091-43C8-B0B9-4D60649F6371}" srcOrd="0" destOrd="0" presId="urn:microsoft.com/office/officeart/2005/8/layout/cycle5"/>
    <dgm:cxn modelId="{A84AF679-9C4B-4E70-9392-383DF6583CA8}" srcId="{DFE8B909-A733-4A64-9F6F-0D1C37152C47}" destId="{AA5E3C97-0F8B-45DF-BBA6-DE9BA2DF70EF}" srcOrd="1" destOrd="0" parTransId="{736A9AAA-A88D-49E1-8B6B-A725CD13E14B}" sibTransId="{A4ED13F6-7075-4866-ADDB-10B1151D6354}"/>
    <dgm:cxn modelId="{2F582586-65AD-4AFC-902B-DA17D8AAD292}" type="presOf" srcId="{CC3D7AB8-8514-47CE-AC28-928FBEE86210}" destId="{03213D61-A16F-4222-86A1-9CB6ED570452}" srcOrd="0" destOrd="0" presId="urn:microsoft.com/office/officeart/2005/8/layout/cycle5"/>
    <dgm:cxn modelId="{5E844989-9E7F-4072-A41D-489BB9C90C39}" srcId="{DFE8B909-A733-4A64-9F6F-0D1C37152C47}" destId="{A9C7D84E-7A8C-4787-9449-7D4B4C70C0A7}" srcOrd="2" destOrd="0" parTransId="{F81146A6-7671-4AD2-938A-DCF3E9B0E699}" sibTransId="{A8866C84-35E7-4FDF-AD8D-CA790CA1A121}"/>
    <dgm:cxn modelId="{E46AE98D-6B78-4E26-9A8B-57AC703FD892}" srcId="{DFE8B909-A733-4A64-9F6F-0D1C37152C47}" destId="{92E48F3A-2E85-47CC-BF54-3234B3FD05AF}" srcOrd="3" destOrd="0" parTransId="{0377A030-F2A7-4E92-BF5E-0DC0EDE16522}" sibTransId="{667385D6-95C8-4EDA-911C-3840831B6649}"/>
    <dgm:cxn modelId="{A0DDDB8F-9C10-414E-8639-14BF6732771F}" type="presOf" srcId="{87C40E40-7C4B-4AD3-AC50-EBDA06EC4490}" destId="{6E9C10BF-3525-4B0D-981E-5900CFB21E29}" srcOrd="0" destOrd="0" presId="urn:microsoft.com/office/officeart/2005/8/layout/cycle5"/>
    <dgm:cxn modelId="{C8C9EE93-9F76-486F-8B6E-004CE331A6B6}" type="presOf" srcId="{A9C7D84E-7A8C-4787-9449-7D4B4C70C0A7}" destId="{2E3EF0D9-B9B9-4DE4-8D5B-E514D3F63B8E}" srcOrd="0" destOrd="0" presId="urn:microsoft.com/office/officeart/2005/8/layout/cycle5"/>
    <dgm:cxn modelId="{A57AA6A7-B835-4917-99C8-C39323CFAF99}" type="presOf" srcId="{DFE8B909-A733-4A64-9F6F-0D1C37152C47}" destId="{8C73FE31-F416-4156-8451-83BA3DCB5335}" srcOrd="0" destOrd="0" presId="urn:microsoft.com/office/officeart/2005/8/layout/cycle5"/>
    <dgm:cxn modelId="{4A15EFAD-882C-4B0B-9EF6-6D2D7B4E3829}" srcId="{DFE8B909-A733-4A64-9F6F-0D1C37152C47}" destId="{87C40E40-7C4B-4AD3-AC50-EBDA06EC4490}" srcOrd="4" destOrd="0" parTransId="{ADB45CD2-837D-444E-9DAC-136AC4529C34}" sibTransId="{E6CD8405-454A-45FE-8A0F-D9E4302EB375}"/>
    <dgm:cxn modelId="{BA8E4EBA-612A-41CA-9185-26BD9C117CC2}" type="presOf" srcId="{92E48F3A-2E85-47CC-BF54-3234B3FD05AF}" destId="{7A118B42-9C9D-444B-9E07-08724C292D56}" srcOrd="0" destOrd="0" presId="urn:microsoft.com/office/officeart/2005/8/layout/cycle5"/>
    <dgm:cxn modelId="{45C7A4C9-AD59-4FB7-9CDA-063D495C84A1}" type="presOf" srcId="{667385D6-95C8-4EDA-911C-3840831B6649}" destId="{64F2C2DB-0C31-46C1-B501-97AA752E82C7}" srcOrd="0" destOrd="0" presId="urn:microsoft.com/office/officeart/2005/8/layout/cycle5"/>
    <dgm:cxn modelId="{E5223ED5-E9C3-4EC3-9CE5-A1CF38CD9371}" type="presOf" srcId="{A4ED13F6-7075-4866-ADDB-10B1151D6354}" destId="{6232C8AB-4DF5-443F-B937-56B6E1723116}" srcOrd="0" destOrd="0" presId="urn:microsoft.com/office/officeart/2005/8/layout/cycle5"/>
    <dgm:cxn modelId="{E356DB20-8A5B-4182-8D14-71C3F43313C2}" type="presParOf" srcId="{8C73FE31-F416-4156-8451-83BA3DCB5335}" destId="{EC75F366-09BA-49A1-874D-C51AE846A93B}" srcOrd="0" destOrd="0" presId="urn:microsoft.com/office/officeart/2005/8/layout/cycle5"/>
    <dgm:cxn modelId="{3C82B5D9-58CC-4F97-98F1-D40DD8A10B4F}" type="presParOf" srcId="{8C73FE31-F416-4156-8451-83BA3DCB5335}" destId="{3C781691-DE95-4DFB-94E7-3DC35CDFCEFE}" srcOrd="1" destOrd="0" presId="urn:microsoft.com/office/officeart/2005/8/layout/cycle5"/>
    <dgm:cxn modelId="{D4D5E784-8A4A-4F3E-852B-F68587510F5E}" type="presParOf" srcId="{8C73FE31-F416-4156-8451-83BA3DCB5335}" destId="{03213D61-A16F-4222-86A1-9CB6ED570452}" srcOrd="2" destOrd="0" presId="urn:microsoft.com/office/officeart/2005/8/layout/cycle5"/>
    <dgm:cxn modelId="{C20CFBFF-8D95-477D-90BA-C0AEB2C462C1}" type="presParOf" srcId="{8C73FE31-F416-4156-8451-83BA3DCB5335}" destId="{9FCC6417-887E-428C-B56C-181F6851CDD4}" srcOrd="3" destOrd="0" presId="urn:microsoft.com/office/officeart/2005/8/layout/cycle5"/>
    <dgm:cxn modelId="{3CB365F0-56DC-4C94-A4BF-187477B7899C}" type="presParOf" srcId="{8C73FE31-F416-4156-8451-83BA3DCB5335}" destId="{45F896C2-C3EB-4D73-93B9-6B0CA815BBC6}" srcOrd="4" destOrd="0" presId="urn:microsoft.com/office/officeart/2005/8/layout/cycle5"/>
    <dgm:cxn modelId="{37EFF3CB-72A2-444C-9F13-27618B8EECF9}" type="presParOf" srcId="{8C73FE31-F416-4156-8451-83BA3DCB5335}" destId="{6232C8AB-4DF5-443F-B937-56B6E1723116}" srcOrd="5" destOrd="0" presId="urn:microsoft.com/office/officeart/2005/8/layout/cycle5"/>
    <dgm:cxn modelId="{663FA7CE-6B68-478C-8982-049624317B85}" type="presParOf" srcId="{8C73FE31-F416-4156-8451-83BA3DCB5335}" destId="{2E3EF0D9-B9B9-4DE4-8D5B-E514D3F63B8E}" srcOrd="6" destOrd="0" presId="urn:microsoft.com/office/officeart/2005/8/layout/cycle5"/>
    <dgm:cxn modelId="{EF8C1055-9C5D-4F5B-BAEE-572801BB1841}" type="presParOf" srcId="{8C73FE31-F416-4156-8451-83BA3DCB5335}" destId="{09F6D10B-D8BA-4508-8F8A-24C52F7B202B}" srcOrd="7" destOrd="0" presId="urn:microsoft.com/office/officeart/2005/8/layout/cycle5"/>
    <dgm:cxn modelId="{0D6712CF-DA8C-4198-8FD2-3D2A7BCDEFEF}" type="presParOf" srcId="{8C73FE31-F416-4156-8451-83BA3DCB5335}" destId="{70D57799-3091-43C8-B0B9-4D60649F6371}" srcOrd="8" destOrd="0" presId="urn:microsoft.com/office/officeart/2005/8/layout/cycle5"/>
    <dgm:cxn modelId="{FAFD3491-571A-47C2-9E35-F046BCB43B87}" type="presParOf" srcId="{8C73FE31-F416-4156-8451-83BA3DCB5335}" destId="{7A118B42-9C9D-444B-9E07-08724C292D56}" srcOrd="9" destOrd="0" presId="urn:microsoft.com/office/officeart/2005/8/layout/cycle5"/>
    <dgm:cxn modelId="{04AA0951-C8CB-4358-BE87-FCEC5186FEFE}" type="presParOf" srcId="{8C73FE31-F416-4156-8451-83BA3DCB5335}" destId="{23332A19-3C20-448E-9D8F-1655C8E55AEE}" srcOrd="10" destOrd="0" presId="urn:microsoft.com/office/officeart/2005/8/layout/cycle5"/>
    <dgm:cxn modelId="{BF9482A7-8EFE-4994-A920-6193A64B1C03}" type="presParOf" srcId="{8C73FE31-F416-4156-8451-83BA3DCB5335}" destId="{64F2C2DB-0C31-46C1-B501-97AA752E82C7}" srcOrd="11" destOrd="0" presId="urn:microsoft.com/office/officeart/2005/8/layout/cycle5"/>
    <dgm:cxn modelId="{DE5D6162-7AF8-45EF-8769-A73E476702B5}" type="presParOf" srcId="{8C73FE31-F416-4156-8451-83BA3DCB5335}" destId="{6E9C10BF-3525-4B0D-981E-5900CFB21E29}" srcOrd="12" destOrd="0" presId="urn:microsoft.com/office/officeart/2005/8/layout/cycle5"/>
    <dgm:cxn modelId="{F4941BA8-3B61-4CF5-B7F9-52D5456B8182}" type="presParOf" srcId="{8C73FE31-F416-4156-8451-83BA3DCB5335}" destId="{0A3BB25C-E6F8-4090-B9D2-CCEABB1BA550}" srcOrd="13" destOrd="0" presId="urn:microsoft.com/office/officeart/2005/8/layout/cycle5"/>
    <dgm:cxn modelId="{B73BC0D8-C8CD-47F8-AE60-8ABF00C2F6BB}" type="presParOf" srcId="{8C73FE31-F416-4156-8451-83BA3DCB5335}" destId="{D4A9B568-F422-423C-92CE-AD93C8A9405C}"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63A8A2-AC5C-4EB2-B6E5-FCFD050D8CCA}">
      <dsp:nvSpPr>
        <dsp:cNvPr id="0" name=""/>
        <dsp:cNvSpPr/>
      </dsp:nvSpPr>
      <dsp:spPr>
        <a:xfrm>
          <a:off x="0" y="138335"/>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Delegatie door behandelende arts/vpk </a:t>
          </a:r>
          <a:endParaRPr lang="nl-BE" sz="2400" kern="1200" baseline="0" dirty="0">
            <a:solidFill>
              <a:schemeClr val="bg1"/>
            </a:solidFill>
          </a:endParaRPr>
        </a:p>
      </dsp:txBody>
      <dsp:txXfrm>
        <a:off x="0" y="138335"/>
        <a:ext cx="2539999" cy="1524000"/>
      </dsp:txXfrm>
    </dsp:sp>
    <dsp:sp modelId="{6A4F7398-3D42-4AC7-B5A8-AB0CDD5FD251}">
      <dsp:nvSpPr>
        <dsp:cNvPr id="0" name=""/>
        <dsp:cNvSpPr/>
      </dsp:nvSpPr>
      <dsp:spPr>
        <a:xfrm>
          <a:off x="2794000" y="169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Opgestelde procedure/</a:t>
          </a:r>
          <a:br>
            <a:rPr kumimoji="0" lang="nl-BE" sz="2400" b="1" i="0" u="none" strike="noStrike" kern="1200" cap="none" spc="0" normalizeH="0" baseline="0" noProof="0" dirty="0">
              <a:ln>
                <a:noFill/>
              </a:ln>
              <a:solidFill>
                <a:schemeClr val="bg1"/>
              </a:solidFill>
              <a:effectLst/>
              <a:uLnTx/>
              <a:uFillTx/>
              <a:latin typeface="Flanders Art Sans"/>
            </a:rPr>
          </a:br>
          <a:r>
            <a:rPr kumimoji="0" lang="nl-BE" sz="2400" b="1" i="0" u="none" strike="noStrike" kern="1200" cap="none" spc="0" normalizeH="0" baseline="0" noProof="0" dirty="0">
              <a:ln>
                <a:noFill/>
              </a:ln>
              <a:solidFill>
                <a:schemeClr val="bg1"/>
              </a:solidFill>
              <a:effectLst/>
              <a:uLnTx/>
              <a:uFillTx/>
              <a:latin typeface="Flanders Art Sans"/>
            </a:rPr>
            <a:t>zorgplan </a:t>
          </a:r>
        </a:p>
      </dsp:txBody>
      <dsp:txXfrm>
        <a:off x="2794000" y="169333"/>
        <a:ext cx="2539999" cy="1524000"/>
      </dsp:txXfrm>
    </dsp:sp>
    <dsp:sp modelId="{BBCDF496-45C3-4A76-86FE-A2A2546EF017}">
      <dsp:nvSpPr>
        <dsp:cNvPr id="0" name=""/>
        <dsp:cNvSpPr/>
      </dsp:nvSpPr>
      <dsp:spPr>
        <a:xfrm>
          <a:off x="5587999" y="169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In kader van hulp bij dagelijks leven </a:t>
          </a:r>
        </a:p>
      </dsp:txBody>
      <dsp:txXfrm>
        <a:off x="5587999" y="169333"/>
        <a:ext cx="2539999" cy="1524000"/>
      </dsp:txXfrm>
    </dsp:sp>
    <dsp:sp modelId="{5E826C15-7E41-46B9-93AB-7838805DEB62}">
      <dsp:nvSpPr>
        <dsp:cNvPr id="0" name=""/>
        <dsp:cNvSpPr/>
      </dsp:nvSpPr>
      <dsp:spPr>
        <a:xfrm>
          <a:off x="0" y="1947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Opleiding van bekwame helper noodzakelijk </a:t>
          </a:r>
        </a:p>
      </dsp:txBody>
      <dsp:txXfrm>
        <a:off x="0" y="1947333"/>
        <a:ext cx="2539999" cy="1524000"/>
      </dsp:txXfrm>
    </dsp:sp>
    <dsp:sp modelId="{C62D0813-2608-4475-BDA4-A941FE4679E8}">
      <dsp:nvSpPr>
        <dsp:cNvPr id="0" name=""/>
        <dsp:cNvSpPr/>
      </dsp:nvSpPr>
      <dsp:spPr>
        <a:xfrm>
          <a:off x="2794000" y="1947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Regelmatige herevaluatie door de arts/vpk</a:t>
          </a:r>
        </a:p>
      </dsp:txBody>
      <dsp:txXfrm>
        <a:off x="2794000" y="1947333"/>
        <a:ext cx="2539999" cy="1524000"/>
      </dsp:txXfrm>
    </dsp:sp>
    <dsp:sp modelId="{B9948888-28EE-4D63-AD89-B6255FFDB632}">
      <dsp:nvSpPr>
        <dsp:cNvPr id="0" name=""/>
        <dsp:cNvSpPr/>
      </dsp:nvSpPr>
      <dsp:spPr>
        <a:xfrm>
          <a:off x="5587999" y="1947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kumimoji="0" lang="nl-BE" sz="2200" b="1" i="0" u="none" strike="noStrike" kern="1200" cap="none" spc="0" normalizeH="0" baseline="0" noProof="0" dirty="0">
              <a:ln>
                <a:noFill/>
              </a:ln>
              <a:solidFill>
                <a:schemeClr val="bg1"/>
              </a:solidFill>
              <a:effectLst/>
              <a:uLnTx/>
              <a:uFillTx/>
              <a:latin typeface="Flanders Art Sans"/>
            </a:rPr>
            <a:t>Schriftelijke toestemming door de patiënt/wettelijke vertegenwoordiger</a:t>
          </a:r>
        </a:p>
      </dsp:txBody>
      <dsp:txXfrm>
        <a:off x="5587999" y="1947333"/>
        <a:ext cx="2539999" cy="1524000"/>
      </dsp:txXfrm>
    </dsp:sp>
    <dsp:sp modelId="{EB055E23-9094-4AAD-BBF3-0B79ACF373CD}">
      <dsp:nvSpPr>
        <dsp:cNvPr id="0" name=""/>
        <dsp:cNvSpPr/>
      </dsp:nvSpPr>
      <dsp:spPr>
        <a:xfrm>
          <a:off x="0" y="3725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Enkel voor bepaalde handelingen (KB) </a:t>
          </a:r>
        </a:p>
      </dsp:txBody>
      <dsp:txXfrm>
        <a:off x="0" y="3725333"/>
        <a:ext cx="2539999" cy="1524000"/>
      </dsp:txXfrm>
    </dsp:sp>
    <dsp:sp modelId="{10DF7EED-43DA-456C-823A-3B37F7E9C82A}">
      <dsp:nvSpPr>
        <dsp:cNvPr id="0" name=""/>
        <dsp:cNvSpPr/>
      </dsp:nvSpPr>
      <dsp:spPr>
        <a:xfrm>
          <a:off x="2824988" y="3694335"/>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nl-BE" sz="2400" b="1" i="0" u="none" strike="noStrike" kern="1200" cap="none" spc="0" normalizeH="0" baseline="0" noProof="0" dirty="0">
              <a:ln>
                <a:noFill/>
              </a:ln>
              <a:solidFill>
                <a:schemeClr val="bg1"/>
              </a:solidFill>
              <a:effectLst/>
              <a:uLnTx/>
              <a:uFillTx/>
              <a:latin typeface="Flanders Art Sans"/>
            </a:rPr>
            <a:t>Wederzijdse vrijwilligheid</a:t>
          </a:r>
        </a:p>
      </dsp:txBody>
      <dsp:txXfrm>
        <a:off x="2824988" y="3694335"/>
        <a:ext cx="2539999" cy="1524000"/>
      </dsp:txXfrm>
    </dsp:sp>
    <dsp:sp modelId="{75D36791-9076-46ED-8F92-09CBD9F41F6F}">
      <dsp:nvSpPr>
        <dsp:cNvPr id="0" name=""/>
        <dsp:cNvSpPr/>
      </dsp:nvSpPr>
      <dsp:spPr>
        <a:xfrm>
          <a:off x="5587999" y="3725333"/>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BE" sz="2400" b="1" kern="1200" baseline="0" dirty="0">
              <a:solidFill>
                <a:schemeClr val="bg1"/>
              </a:solidFill>
              <a:latin typeface="Flanders Art Sans"/>
            </a:rPr>
            <a:t>Tijdelijke situaties </a:t>
          </a:r>
          <a:endParaRPr kumimoji="0" lang="nl-BE" sz="2400" b="1" i="0" u="none" strike="noStrike" kern="1200" cap="none" spc="0" normalizeH="0" baseline="0" noProof="0" dirty="0">
            <a:ln>
              <a:noFill/>
            </a:ln>
            <a:solidFill>
              <a:schemeClr val="bg1"/>
            </a:solidFill>
            <a:effectLst/>
            <a:uLnTx/>
            <a:uFillTx/>
            <a:latin typeface="Flanders Art Sans"/>
          </a:endParaRPr>
        </a:p>
      </dsp:txBody>
      <dsp:txXfrm>
        <a:off x="5587999" y="3725333"/>
        <a:ext cx="2539999" cy="152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7C90C1-86BA-4CE1-B1A5-78E7F143D4FF}">
      <dsp:nvSpPr>
        <dsp:cNvPr id="0" name=""/>
        <dsp:cNvSpPr/>
      </dsp:nvSpPr>
      <dsp:spPr>
        <a:xfrm>
          <a:off x="0" y="4787718"/>
          <a:ext cx="8128000" cy="6283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Is er toestemming van de leerling/opvoedingsverantwoordelijke? </a:t>
          </a:r>
        </a:p>
      </dsp:txBody>
      <dsp:txXfrm>
        <a:off x="0" y="4787718"/>
        <a:ext cx="8128000" cy="628385"/>
      </dsp:txXfrm>
    </dsp:sp>
    <dsp:sp modelId="{E04A76B5-90FB-404C-8A57-B74BA4D4FEBA}">
      <dsp:nvSpPr>
        <dsp:cNvPr id="0" name=""/>
        <dsp:cNvSpPr/>
      </dsp:nvSpPr>
      <dsp:spPr>
        <a:xfrm rot="10800000">
          <a:off x="0" y="3830687"/>
          <a:ext cx="8128000" cy="96645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Heeft de behandelende arts/VPK aangegeven (</a:t>
          </a:r>
          <a:r>
            <a:rPr lang="nl-BE" sz="2000" kern="1200" dirty="0" err="1"/>
            <a:t>afh</a:t>
          </a:r>
          <a:r>
            <a:rPr lang="nl-BE" sz="2000" kern="1200" dirty="0"/>
            <a:t>. context &amp; risico) dat ADL door een niet-gezondheidsbeoefenaar kan? Of is er twijfel? </a:t>
          </a:r>
        </a:p>
      </dsp:txBody>
      <dsp:txXfrm rot="10800000">
        <a:off x="0" y="3830687"/>
        <a:ext cx="8128000" cy="627974"/>
      </dsp:txXfrm>
    </dsp:sp>
    <dsp:sp modelId="{D29CAC94-0A11-4060-81A3-1A1FCFE5B6F6}">
      <dsp:nvSpPr>
        <dsp:cNvPr id="0" name=""/>
        <dsp:cNvSpPr/>
      </dsp:nvSpPr>
      <dsp:spPr>
        <a:xfrm rot="10800000">
          <a:off x="0" y="2873656"/>
          <a:ext cx="8128000" cy="96645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Wat is de inzet door de niet-gezondheidsbeoefenaar?</a:t>
          </a:r>
        </a:p>
      </dsp:txBody>
      <dsp:txXfrm rot="10800000">
        <a:off x="0" y="2873656"/>
        <a:ext cx="8128000" cy="627974"/>
      </dsp:txXfrm>
    </dsp:sp>
    <dsp:sp modelId="{DA5546DF-D89B-41B0-B6B8-59C7DD2DA662}">
      <dsp:nvSpPr>
        <dsp:cNvPr id="0" name=""/>
        <dsp:cNvSpPr/>
      </dsp:nvSpPr>
      <dsp:spPr>
        <a:xfrm rot="10800000">
          <a:off x="0" y="1916625"/>
          <a:ext cx="8128000" cy="96645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Wat zijn de risico’s voor de niet –gezondheidsbeoefenaar?</a:t>
          </a:r>
        </a:p>
      </dsp:txBody>
      <dsp:txXfrm rot="10800000">
        <a:off x="0" y="1916625"/>
        <a:ext cx="8128000" cy="627974"/>
      </dsp:txXfrm>
    </dsp:sp>
    <dsp:sp modelId="{E6BE88B6-0F3A-47A9-B9A1-E38929C5A414}">
      <dsp:nvSpPr>
        <dsp:cNvPr id="0" name=""/>
        <dsp:cNvSpPr/>
      </dsp:nvSpPr>
      <dsp:spPr>
        <a:xfrm rot="10800000">
          <a:off x="0" y="959594"/>
          <a:ext cx="8128000" cy="96645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Wat is de context van de persoon?</a:t>
          </a:r>
        </a:p>
      </dsp:txBody>
      <dsp:txXfrm rot="10800000">
        <a:off x="0" y="959594"/>
        <a:ext cx="8128000" cy="627974"/>
      </dsp:txXfrm>
    </dsp:sp>
    <dsp:sp modelId="{68062B84-0774-4EAE-8ED5-1D2366494CF2}">
      <dsp:nvSpPr>
        <dsp:cNvPr id="0" name=""/>
        <dsp:cNvSpPr/>
      </dsp:nvSpPr>
      <dsp:spPr>
        <a:xfrm rot="10800000">
          <a:off x="0" y="0"/>
          <a:ext cx="8128000" cy="96645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Kan de persoon de handeling niet of niet meer uitvoeren?</a:t>
          </a:r>
        </a:p>
      </dsp:txBody>
      <dsp:txXfrm rot="10800000">
        <a:off x="0" y="0"/>
        <a:ext cx="8128000" cy="6279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CD02E-9B0F-465F-BB12-CDC668DE42B1}">
      <dsp:nvSpPr>
        <dsp:cNvPr id="0" name=""/>
        <dsp:cNvSpPr/>
      </dsp:nvSpPr>
      <dsp:spPr>
        <a:xfrm>
          <a:off x="0" y="4068462"/>
          <a:ext cx="8072402" cy="8201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Stoppen met het uitvoeren van de activiteit</a:t>
          </a:r>
        </a:p>
      </dsp:txBody>
      <dsp:txXfrm>
        <a:off x="0" y="4068462"/>
        <a:ext cx="8072402" cy="820120"/>
      </dsp:txXfrm>
    </dsp:sp>
    <dsp:sp modelId="{A14B85C0-DEB5-4034-85D9-0EE5F3832180}">
      <dsp:nvSpPr>
        <dsp:cNvPr id="0" name=""/>
        <dsp:cNvSpPr/>
      </dsp:nvSpPr>
      <dsp:spPr>
        <a:xfrm rot="10800000">
          <a:off x="0" y="2342788"/>
          <a:ext cx="8072402" cy="17760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nl-BE" sz="1800" kern="1200" dirty="0"/>
            <a:t> </a:t>
          </a:r>
          <a:r>
            <a:rPr lang="nl-BE" sz="2000" kern="1200" dirty="0"/>
            <a:t>Tijdig advies vragen of bij twijfel doorverwijzen naar de behandelende arts/VPK! </a:t>
          </a:r>
          <a:endParaRPr lang="nl-BE" sz="1800" kern="1200" dirty="0"/>
        </a:p>
      </dsp:txBody>
      <dsp:txXfrm rot="-10800000">
        <a:off x="0" y="2342788"/>
        <a:ext cx="8072402" cy="623397"/>
      </dsp:txXfrm>
    </dsp:sp>
    <dsp:sp modelId="{FE71D08D-85AA-4973-970B-54CD6CC8A583}">
      <dsp:nvSpPr>
        <dsp:cNvPr id="0" name=""/>
        <dsp:cNvSpPr/>
      </dsp:nvSpPr>
      <dsp:spPr>
        <a:xfrm>
          <a:off x="0" y="3045443"/>
          <a:ext cx="8072402" cy="55078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nl-BE" sz="2000" kern="1200" dirty="0"/>
            <a:t>ADL niet meer efficiënt/doelgericht/veilig verloopt/ gezondheid in gevaar (nood aan professionele ondersteuning)</a:t>
          </a:r>
        </a:p>
      </dsp:txBody>
      <dsp:txXfrm>
        <a:off x="0" y="3045443"/>
        <a:ext cx="8072402" cy="550785"/>
      </dsp:txXfrm>
    </dsp:sp>
    <dsp:sp modelId="{02851C56-C495-4136-855D-40054090321B}">
      <dsp:nvSpPr>
        <dsp:cNvPr id="0" name=""/>
        <dsp:cNvSpPr/>
      </dsp:nvSpPr>
      <dsp:spPr>
        <a:xfrm rot="10800000">
          <a:off x="0" y="1166159"/>
          <a:ext cx="8072402" cy="12613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nl-BE" sz="2000" kern="1200" dirty="0"/>
            <a:t>Deze persoon is verantwoordelijk voor de uitvoering van deze activiteit.</a:t>
          </a:r>
          <a:endParaRPr lang="nl-BE" sz="2400" kern="1200" dirty="0"/>
        </a:p>
      </dsp:txBody>
      <dsp:txXfrm rot="10800000">
        <a:off x="0" y="1166159"/>
        <a:ext cx="8072402" cy="819583"/>
      </dsp:txXfrm>
    </dsp:sp>
    <dsp:sp modelId="{68062B84-0774-4EAE-8ED5-1D2366494CF2}">
      <dsp:nvSpPr>
        <dsp:cNvPr id="0" name=""/>
        <dsp:cNvSpPr/>
      </dsp:nvSpPr>
      <dsp:spPr>
        <a:xfrm rot="10800000">
          <a:off x="0" y="11187"/>
          <a:ext cx="8072402" cy="12613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nl-BE" sz="2400" kern="1200" dirty="0"/>
            <a:t>De niet-gezondheidsbeoefenaar beslist om deze activiteit uit te voeren?</a:t>
          </a:r>
        </a:p>
      </dsp:txBody>
      <dsp:txXfrm rot="10800000">
        <a:off x="0" y="11187"/>
        <a:ext cx="8072402" cy="8195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5F366-09BA-49A1-874D-C51AE846A93B}">
      <dsp:nvSpPr>
        <dsp:cNvPr id="0" name=""/>
        <dsp:cNvSpPr/>
      </dsp:nvSpPr>
      <dsp:spPr>
        <a:xfrm>
          <a:off x="4060836" y="0"/>
          <a:ext cx="1808616" cy="117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BE" sz="2000" b="1" kern="1200" dirty="0">
              <a:solidFill>
                <a:schemeClr val="bg2"/>
              </a:solidFill>
            </a:rPr>
            <a:t>Voorschrijven</a:t>
          </a:r>
        </a:p>
      </dsp:txBody>
      <dsp:txXfrm>
        <a:off x="4118224" y="57388"/>
        <a:ext cx="1693840" cy="1060824"/>
      </dsp:txXfrm>
    </dsp:sp>
    <dsp:sp modelId="{03213D61-A16F-4222-86A1-9CB6ED570452}">
      <dsp:nvSpPr>
        <dsp:cNvPr id="0" name=""/>
        <dsp:cNvSpPr/>
      </dsp:nvSpPr>
      <dsp:spPr>
        <a:xfrm>
          <a:off x="3838696" y="728054"/>
          <a:ext cx="4694009" cy="4694009"/>
        </a:xfrm>
        <a:custGeom>
          <a:avLst/>
          <a:gdLst/>
          <a:ahLst/>
          <a:cxnLst/>
          <a:rect l="0" t="0" r="0" b="0"/>
          <a:pathLst>
            <a:path>
              <a:moveTo>
                <a:pt x="2388099" y="359"/>
              </a:moveTo>
              <a:arcTo wR="2347004" hR="2347004" stAng="16260196" swAng="1642783"/>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FCC6417-887E-428C-B56C-181F6851CDD4}">
      <dsp:nvSpPr>
        <dsp:cNvPr id="0" name=""/>
        <dsp:cNvSpPr/>
      </dsp:nvSpPr>
      <dsp:spPr>
        <a:xfrm>
          <a:off x="7006554" y="1203872"/>
          <a:ext cx="1808616" cy="117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BE" sz="2000" b="1" kern="1200" dirty="0">
              <a:solidFill>
                <a:schemeClr val="bg2"/>
              </a:solidFill>
            </a:rPr>
            <a:t>Opslag &amp; Beheer medicatie</a:t>
          </a:r>
        </a:p>
      </dsp:txBody>
      <dsp:txXfrm>
        <a:off x="7063942" y="1261260"/>
        <a:ext cx="1693840" cy="1060824"/>
      </dsp:txXfrm>
    </dsp:sp>
    <dsp:sp modelId="{6232C8AB-4DF5-443F-B937-56B6E1723116}">
      <dsp:nvSpPr>
        <dsp:cNvPr id="0" name=""/>
        <dsp:cNvSpPr/>
      </dsp:nvSpPr>
      <dsp:spPr>
        <a:xfrm>
          <a:off x="3388660" y="-101205"/>
          <a:ext cx="4694009" cy="4694009"/>
        </a:xfrm>
        <a:custGeom>
          <a:avLst/>
          <a:gdLst/>
          <a:ahLst/>
          <a:cxnLst/>
          <a:rect l="0" t="0" r="0" b="0"/>
          <a:pathLst>
            <a:path>
              <a:moveTo>
                <a:pt x="4625204" y="2911129"/>
              </a:moveTo>
              <a:arcTo wR="2347004" hR="2347004" stAng="834464" swAng="204325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2E3EF0D9-B9B9-4DE4-8D5B-E514D3F63B8E}">
      <dsp:nvSpPr>
        <dsp:cNvPr id="0" name=""/>
        <dsp:cNvSpPr/>
      </dsp:nvSpPr>
      <dsp:spPr>
        <a:xfrm>
          <a:off x="5486801" y="4249185"/>
          <a:ext cx="1808616" cy="117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BE" sz="2000" b="1" kern="1200" dirty="0">
              <a:solidFill>
                <a:schemeClr val="bg2"/>
              </a:solidFill>
            </a:rPr>
            <a:t>Gereed maken en controle</a:t>
          </a:r>
        </a:p>
      </dsp:txBody>
      <dsp:txXfrm>
        <a:off x="5544189" y="4306573"/>
        <a:ext cx="1693840" cy="1060824"/>
      </dsp:txXfrm>
    </dsp:sp>
    <dsp:sp modelId="{70D57799-3091-43C8-B0B9-4D60649F6371}">
      <dsp:nvSpPr>
        <dsp:cNvPr id="0" name=""/>
        <dsp:cNvSpPr/>
      </dsp:nvSpPr>
      <dsp:spPr>
        <a:xfrm>
          <a:off x="2572223" y="612259"/>
          <a:ext cx="4694009" cy="4694009"/>
        </a:xfrm>
        <a:custGeom>
          <a:avLst/>
          <a:gdLst/>
          <a:ahLst/>
          <a:cxnLst/>
          <a:rect l="0" t="0" r="0" b="0"/>
          <a:pathLst>
            <a:path>
              <a:moveTo>
                <a:pt x="2738893" y="4661060"/>
              </a:moveTo>
              <a:arcTo wR="2347004" hR="2347004" stAng="4823284" swAng="7970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A118B42-9C9D-444B-9E07-08724C292D56}">
      <dsp:nvSpPr>
        <dsp:cNvPr id="0" name=""/>
        <dsp:cNvSpPr/>
      </dsp:nvSpPr>
      <dsp:spPr>
        <a:xfrm>
          <a:off x="2781776" y="4330071"/>
          <a:ext cx="1808616" cy="117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BE" sz="2000" b="1" kern="1200" dirty="0">
              <a:solidFill>
                <a:schemeClr val="bg2"/>
              </a:solidFill>
            </a:rPr>
            <a:t>Toedienen en registratie van medicatie</a:t>
          </a:r>
        </a:p>
      </dsp:txBody>
      <dsp:txXfrm>
        <a:off x="2839164" y="4387459"/>
        <a:ext cx="1693840" cy="1060824"/>
      </dsp:txXfrm>
    </dsp:sp>
    <dsp:sp modelId="{64F2C2DB-0C31-46C1-B501-97AA752E82C7}">
      <dsp:nvSpPr>
        <dsp:cNvPr id="0" name=""/>
        <dsp:cNvSpPr/>
      </dsp:nvSpPr>
      <dsp:spPr>
        <a:xfrm>
          <a:off x="2141522" y="107205"/>
          <a:ext cx="4694009" cy="4694009"/>
        </a:xfrm>
        <a:custGeom>
          <a:avLst/>
          <a:gdLst/>
          <a:ahLst/>
          <a:cxnLst/>
          <a:rect l="0" t="0" r="0" b="0"/>
          <a:pathLst>
            <a:path>
              <a:moveTo>
                <a:pt x="642156" y="3960052"/>
              </a:moveTo>
              <a:arcTo wR="2347004" hR="2347004" stAng="8195092" swAng="182895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E9C10BF-3525-4B0D-981E-5900CFB21E29}">
      <dsp:nvSpPr>
        <dsp:cNvPr id="0" name=""/>
        <dsp:cNvSpPr/>
      </dsp:nvSpPr>
      <dsp:spPr>
        <a:xfrm>
          <a:off x="1446738" y="1329856"/>
          <a:ext cx="1696843" cy="12589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BE" sz="2000" b="1" kern="1200" dirty="0">
              <a:solidFill>
                <a:schemeClr val="bg2"/>
              </a:solidFill>
            </a:rPr>
            <a:t>Evaluatie van medicatie</a:t>
          </a:r>
        </a:p>
      </dsp:txBody>
      <dsp:txXfrm>
        <a:off x="1508197" y="1391315"/>
        <a:ext cx="1573925" cy="1136067"/>
      </dsp:txXfrm>
    </dsp:sp>
    <dsp:sp modelId="{D4A9B568-F422-423C-92CE-AD93C8A9405C}">
      <dsp:nvSpPr>
        <dsp:cNvPr id="0" name=""/>
        <dsp:cNvSpPr/>
      </dsp:nvSpPr>
      <dsp:spPr>
        <a:xfrm>
          <a:off x="1767081" y="787563"/>
          <a:ext cx="4694009" cy="4694009"/>
        </a:xfrm>
        <a:custGeom>
          <a:avLst/>
          <a:gdLst/>
          <a:ahLst/>
          <a:cxnLst/>
          <a:rect l="0" t="0" r="0" b="0"/>
          <a:pathLst>
            <a:path>
              <a:moveTo>
                <a:pt x="1096473" y="360902"/>
              </a:moveTo>
              <a:arcTo wR="2347004" hR="2347004" stAng="14268228" swAng="140108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95AA3C-6740-4C59-BC3F-CFE3E157EB1F}" type="datetimeFigureOut">
              <a:rPr lang="nl-BE" smtClean="0"/>
              <a:t>20/06/2024</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58FB67-B850-47DE-B5D6-34958C4E8E2B}" type="slidenum">
              <a:rPr lang="nl-BE" smtClean="0"/>
              <a:t>‹nr.›</a:t>
            </a:fld>
            <a:endParaRPr lang="nl-BE"/>
          </a:p>
        </p:txBody>
      </p:sp>
    </p:spTree>
    <p:extLst>
      <p:ext uri="{BB962C8B-B14F-4D97-AF65-F5344CB8AC3E}">
        <p14:creationId xmlns:p14="http://schemas.microsoft.com/office/powerpoint/2010/main" val="273099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eetexpert.be/wp-content/uploads/2023/08/Infofiche-gezonde-leefstijl-ALLES.pdf"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www.allesoverkanker.be/leven-met-kanker/sociale-voorzieningen-voor-kankerpatienten" TargetMode="External"/><Relationship Id="rId2" Type="http://schemas.openxmlformats.org/officeDocument/2006/relationships/slide" Target="../slides/slide57.xml"/><Relationship Id="rId1" Type="http://schemas.openxmlformats.org/officeDocument/2006/relationships/notesMaster" Target="../notesMasters/notesMaster1.xml"/><Relationship Id="rId6" Type="http://schemas.openxmlformats.org/officeDocument/2006/relationships/hyperlink" Target="http://www.rodekruis.be/" TargetMode="External"/><Relationship Id="rId5" Type="http://schemas.openxmlformats.org/officeDocument/2006/relationships/hyperlink" Target="https://www.rodekruis.be/provincie/oost-vlaanderen/wat-doen-we/ontlenen-lesmateriaal/sociale-hulpverlening/brugfigurenproject/" TargetMode="External"/><Relationship Id="rId4" Type="http://schemas.openxmlformats.org/officeDocument/2006/relationships/hyperlink" Target="http://www.auxilia-vlaanderen.be/wordpress/" TargetMode="Externa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1</a:t>
            </a:fld>
            <a:endParaRPr lang="nl-BE" dirty="0"/>
          </a:p>
        </p:txBody>
      </p:sp>
    </p:spTree>
    <p:extLst>
      <p:ext uri="{BB962C8B-B14F-4D97-AF65-F5344CB8AC3E}">
        <p14:creationId xmlns:p14="http://schemas.microsoft.com/office/powerpoint/2010/main" val="2013261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dirty="0"/>
              <a:t>Doel: De participatie en activiteit van de leerling in de klas en ruimere schoolcontext vergroten zoals elk andere medeleerling, ter voorbereiding ook op de maatschappelijke context</a:t>
            </a:r>
          </a:p>
          <a:p>
            <a:r>
              <a:rPr lang="nl-NL" sz="1100" dirty="0"/>
              <a:t>We gebruiken praktijkvoorbeelden en gaan zo in op jullie vragen, ervaringen en inspirerende praktijken. </a:t>
            </a:r>
          </a:p>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2</a:t>
            </a:fld>
            <a:endParaRPr lang="nl-BE" dirty="0"/>
          </a:p>
        </p:txBody>
      </p:sp>
    </p:spTree>
    <p:extLst>
      <p:ext uri="{BB962C8B-B14F-4D97-AF65-F5344CB8AC3E}">
        <p14:creationId xmlns:p14="http://schemas.microsoft.com/office/powerpoint/2010/main" val="1539630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2F6A0E-9C7C-41DD-921D-D1312E2A2010}"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084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A32F6A0E-9C7C-41DD-921D-D1312E2A2010}" type="slidenum">
              <a:rPr lang="nl-BE" smtClean="0"/>
              <a:t>4</a:t>
            </a:fld>
            <a:endParaRPr lang="nl-BE" dirty="0"/>
          </a:p>
        </p:txBody>
      </p:sp>
    </p:spTree>
    <p:extLst>
      <p:ext uri="{BB962C8B-B14F-4D97-AF65-F5344CB8AC3E}">
        <p14:creationId xmlns:p14="http://schemas.microsoft.com/office/powerpoint/2010/main" val="3424949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ts val="1200"/>
              </a:lnSpc>
              <a:spcAft>
                <a:spcPts val="1200"/>
              </a:spcAft>
            </a:pP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De opdracht bestond uit ‘welke aanpassingen op de Wet op de Uitoefening van de Gezondheidszorgberoepen en bijhorende uitvoeringsbesluiten noodzakelijk en wenselijk zijn om tot een passende taakverschuiving, taakdifferentiatie en taakdelegatie met betrekking tot de verpleegkundige zorg te komen, zowel naar andere zorgverstrekkers toe als naar niet-zorgverstrekkers alsook van mogelijke taakverschuiving/taakdelegatie van artsen of andere gezondheidszorgbeoefenaars naar verpleegkundigen. “</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ts val="1200"/>
              </a:lnSpc>
              <a:spcAft>
                <a:spcPts val="1200"/>
              </a:spcAft>
            </a:pP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Deze oefening past binnen een visie voor een kwaliteitsvolle, toegankelijke, werkbare, efficiënte en leefbare zorg, die rekening houdt met de huidige context van tekorten in bepaalde gezondheidszorgberoepen, waaronder verpleegkundigen.</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ts val="1200"/>
              </a:lnSpc>
              <a:spcAft>
                <a:spcPts val="1200"/>
              </a:spcAft>
            </a:pP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Een werkgroep van experten nam de verpleegkundige technische handelingen onder loep.</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ts val="1200"/>
              </a:lnSpc>
              <a:spcAft>
                <a:spcPts val="1200"/>
              </a:spcAft>
            </a:pP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Drie zaken werden afgewogen:</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171450" indent="-171450">
              <a:lnSpc>
                <a:spcPts val="1200"/>
              </a:lnSpc>
              <a:spcAft>
                <a:spcPts val="1200"/>
              </a:spcAft>
              <a:buFont typeface="Arial" panose="020B0604020202020204" pitchFamily="34" charset="0"/>
              <a:buChar char="•"/>
            </a:pPr>
            <a:r>
              <a:rPr lang="nl-NL" sz="1100" b="1" dirty="0">
                <a:effectLst/>
                <a:latin typeface="Calibri" panose="020F0502020204030204" pitchFamily="34" charset="0"/>
                <a:ea typeface="Times New Roman" panose="02020603050405020304" pitchFamily="18" charset="0"/>
                <a:cs typeface="Times New Roman" panose="02020603050405020304" pitchFamily="18" charset="0"/>
              </a:rPr>
              <a:t>Taakverschuiving</a:t>
            </a: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 het structureel herschikken/herverdelen/verschuiven van taken/handelingen tussen beroepsgroepen (bestaande/nieuwe), die vervolgens zelfstandig bevoegd worden voor het uitvoeren van en tuchtrechtelijk aansprakelijk zijn voor de betreffende handelingen. </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171450" indent="-171450">
              <a:lnSpc>
                <a:spcPts val="1200"/>
              </a:lnSpc>
              <a:spcAft>
                <a:spcPts val="1200"/>
              </a:spcAft>
              <a:buFont typeface="Arial" panose="020B0604020202020204" pitchFamily="34" charset="0"/>
              <a:buChar char="•"/>
            </a:pPr>
            <a:r>
              <a:rPr lang="nl-NL" sz="1100" b="1" dirty="0">
                <a:effectLst/>
                <a:latin typeface="Calibri" panose="020F0502020204030204" pitchFamily="34" charset="0"/>
                <a:ea typeface="Times New Roman" panose="02020603050405020304" pitchFamily="18" charset="0"/>
                <a:cs typeface="Times New Roman" panose="02020603050405020304" pitchFamily="18" charset="0"/>
              </a:rPr>
              <a:t>Taakdifferentiatie: </a:t>
            </a: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het creëren van functies met verschillende te onderscheiden taken, verantwoordelijkheden en bevoegdheden binnen dezelfde beroepsgroep</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171450" indent="-171450">
              <a:lnSpc>
                <a:spcPts val="1200"/>
              </a:lnSpc>
              <a:spcAft>
                <a:spcPts val="1200"/>
              </a:spcAft>
              <a:buFont typeface="Arial" panose="020B0604020202020204" pitchFamily="34" charset="0"/>
              <a:buChar char="•"/>
            </a:pPr>
            <a:r>
              <a:rPr lang="nl-NL" sz="1100" b="1" dirty="0">
                <a:effectLst/>
                <a:latin typeface="Calibri" panose="020F0502020204030204" pitchFamily="34" charset="0"/>
                <a:ea typeface="Times New Roman" panose="02020603050405020304" pitchFamily="18" charset="0"/>
                <a:cs typeface="Times New Roman" panose="02020603050405020304" pitchFamily="18" charset="0"/>
              </a:rPr>
              <a:t>Taakdelegatie: </a:t>
            </a: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het in opdracht van een bevoegde beroepsbeoefenaar uitvoeren van taken door niet zelfstandig bevoegde zorgprofessionals. Hierbij dienen beide partijen overtuigd te zijn van de bekwaamheid van de opdrachtnemer en is er de mogelijkheid van toezicht (supervisie) en eventuele tussenkomst van de opdrachtgever </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ts val="1200"/>
              </a:lnSpc>
              <a:spcAft>
                <a:spcPts val="1200"/>
              </a:spcAft>
            </a:pP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ts val="1200"/>
              </a:lnSpc>
              <a:spcAft>
                <a:spcPts val="1200"/>
              </a:spcAft>
            </a:pP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Volgende items zijn uit het takenpakket gehaald van de verpleegkundige:</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ts val="1200"/>
              </a:lnSpc>
              <a:buFont typeface="Symbol" panose="05050102010706020507" pitchFamily="18" charset="2"/>
              <a:buChar char=""/>
            </a:pPr>
            <a:r>
              <a:rPr lang="nl-BE" sz="1100" dirty="0">
                <a:effectLst/>
                <a:latin typeface="Calibri" panose="020F0502020204030204" pitchFamily="34" charset="0"/>
                <a:ea typeface="Times New Roman" panose="02020603050405020304" pitchFamily="18" charset="0"/>
                <a:cs typeface="Times New Roman" panose="02020603050405020304" pitchFamily="18" charset="0"/>
              </a:rPr>
              <a:t>ADL en bijstand is de hulp bij de activiteiten voor de eigen zorg, buiten gezondheidszorg, die de persoon omwille van fysieke of psychische beperking niet (meer) zelf kan uitvoeren. </a:t>
            </a:r>
          </a:p>
          <a:p>
            <a:pPr marL="342900" lvl="0" indent="-342900">
              <a:lnSpc>
                <a:spcPts val="1200"/>
              </a:lnSpc>
              <a:buFont typeface="Symbol" panose="05050102010706020507" pitchFamily="18" charset="2"/>
              <a:buChar char=""/>
            </a:pPr>
            <a:r>
              <a:rPr lang="nl-BE" sz="1100" dirty="0">
                <a:effectLst/>
                <a:latin typeface="Calibri" panose="020F0502020204030204" pitchFamily="34" charset="0"/>
                <a:ea typeface="Times New Roman" panose="02020603050405020304" pitchFamily="18" charset="0"/>
                <a:cs typeface="Times New Roman" panose="02020603050405020304" pitchFamily="18" charset="0"/>
              </a:rPr>
              <a:t>Gezondheidsbevordering</a:t>
            </a:r>
          </a:p>
          <a:p>
            <a:pPr marL="342900" lvl="0" indent="-342900">
              <a:lnSpc>
                <a:spcPts val="1200"/>
              </a:lnSpc>
              <a:spcAft>
                <a:spcPts val="1200"/>
              </a:spcAft>
              <a:buFont typeface="Symbol" panose="05050102010706020507" pitchFamily="18" charset="2"/>
              <a:buChar char=""/>
            </a:pPr>
            <a:r>
              <a:rPr lang="nl-BE" sz="1100" dirty="0">
                <a:effectLst/>
                <a:latin typeface="Calibri" panose="020F0502020204030204" pitchFamily="34" charset="0"/>
                <a:ea typeface="Times New Roman" panose="02020603050405020304" pitchFamily="18" charset="0"/>
                <a:cs typeface="Times New Roman" panose="02020603050405020304" pitchFamily="18" charset="0"/>
              </a:rPr>
              <a:t>Bekwame helper</a:t>
            </a:r>
          </a:p>
          <a:p>
            <a:pPr>
              <a:lnSpc>
                <a:spcPts val="1200"/>
              </a:lnSpc>
              <a:spcAft>
                <a:spcPts val="1200"/>
              </a:spcAft>
            </a:pPr>
            <a:r>
              <a:rPr lang="nl-NL" sz="1100" dirty="0">
                <a:effectLst/>
                <a:latin typeface="Calibri" panose="020F0502020204030204" pitchFamily="34" charset="0"/>
                <a:ea typeface="Times New Roman" panose="02020603050405020304" pitchFamily="18" charset="0"/>
                <a:cs typeface="Times New Roman" panose="02020603050405020304" pitchFamily="18" charset="0"/>
              </a:rPr>
              <a:t>De identificatie van taken die momenteel vaak door verpleegkundigen worden uitgevoerd, maar die ook of beter door anderen kunnen worden uitgevoerd. Denk maar aan administratie, huishoudelijke taken, hygiënische basiszorgen, … </a:t>
            </a:r>
            <a:endParaRPr lang="nl-BE" sz="11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5</a:t>
            </a:fld>
            <a:endParaRPr lang="nl-BE" dirty="0"/>
          </a:p>
        </p:txBody>
      </p:sp>
    </p:spTree>
    <p:extLst>
      <p:ext uri="{BB962C8B-B14F-4D97-AF65-F5344CB8AC3E}">
        <p14:creationId xmlns:p14="http://schemas.microsoft.com/office/powerpoint/2010/main" val="606199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6</a:t>
            </a:fld>
            <a:endParaRPr lang="nl-BE" dirty="0"/>
          </a:p>
        </p:txBody>
      </p:sp>
    </p:spTree>
    <p:extLst>
      <p:ext uri="{BB962C8B-B14F-4D97-AF65-F5344CB8AC3E}">
        <p14:creationId xmlns:p14="http://schemas.microsoft.com/office/powerpoint/2010/main" val="2973041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endParaRPr lang="nl-BE" sz="1100" b="0" i="0" u="none" strike="noStrike" baseline="0" dirty="0">
              <a:solidFill>
                <a:schemeClr val="tx1"/>
              </a:solidFill>
              <a:latin typeface="+mn-lt"/>
            </a:endParaRPr>
          </a:p>
          <a:p>
            <a:pPr marL="0" indent="0">
              <a:buFont typeface="Arial" panose="020B0604020202020204" pitchFamily="34" charset="0"/>
              <a:buNone/>
            </a:pPr>
            <a:r>
              <a:rPr lang="nl-NL" sz="1100" b="0" i="0" u="none" strike="noStrike" baseline="0" dirty="0">
                <a:solidFill>
                  <a:srgbClr val="000000"/>
                </a:solidFill>
                <a:latin typeface="+mn-lt"/>
              </a:rPr>
              <a:t>Onder “zorgvoorziening” wordt verstaan de instellingen bedoeld in de gecoördineerde wet van 10 juli 2008 op de ziekenhuizen en andere verzorgingsinrichtingen, alsook de woonzorgcentra en de rust- en verzorgingstehuizen zoals erkend door de bevoegde autoriteiten. (zoals een ziekenhuis, woonzorgcentrum …). </a:t>
            </a:r>
          </a:p>
          <a:p>
            <a:pPr marL="0" indent="0">
              <a:buFont typeface="Arial" panose="020B0604020202020204" pitchFamily="34" charset="0"/>
              <a:buNone/>
            </a:pPr>
            <a:endParaRPr lang="nl-BE" dirty="0"/>
          </a:p>
          <a:p>
            <a:pPr marL="0" indent="0">
              <a:buFont typeface="Arial" panose="020B0604020202020204" pitchFamily="34" charset="0"/>
              <a:buNone/>
            </a:pPr>
            <a:endParaRPr lang="nl-BE"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C67675-1133-499B-9552-59ABDBF43E45}"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4761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647C4-F0C7-8288-6345-C9CBCB03E7F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E58BA1B-7101-589B-85A0-3936C163CC6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4397AE1-B0BE-2EFB-A9BD-D58F45F0F962}"/>
              </a:ext>
            </a:extLst>
          </p:cNvPr>
          <p:cNvSpPr>
            <a:spLocks noGrp="1"/>
          </p:cNvSpPr>
          <p:nvPr>
            <p:ph type="body" idx="1"/>
          </p:nvPr>
        </p:nvSpPr>
        <p:spPr/>
        <p:txBody>
          <a:bodyPr/>
          <a:lstStyle/>
          <a:p>
            <a:pPr marL="0" indent="0">
              <a:buFont typeface="Arial" panose="020B0604020202020204" pitchFamily="34" charset="0"/>
              <a:buNone/>
            </a:pPr>
            <a:endParaRPr lang="nl-BE" dirty="0"/>
          </a:p>
          <a:p>
            <a:pPr marL="0" indent="0">
              <a:buFont typeface="Arial" panose="020B0604020202020204" pitchFamily="34" charset="0"/>
              <a:buNone/>
            </a:pPr>
            <a:r>
              <a:rPr lang="nl-NL" dirty="0"/>
              <a:t>Interpretatie van stabiele klinische situatie: de behandelende arts en/of verpleegkundige oordeelt de gezondheidstoestand als voldoende stabiel. Onstabiele klinische situatie is niet hetzelfde als ‘mogelijkheid van een onvoorziene gebeurtenis, zoals hypo – of hyperglycemie’.</a:t>
            </a:r>
            <a:endParaRPr lang="nl-BE" dirty="0"/>
          </a:p>
        </p:txBody>
      </p:sp>
      <p:sp>
        <p:nvSpPr>
          <p:cNvPr id="4" name="Tijdelijke aanduiding voor dianummer 3">
            <a:extLst>
              <a:ext uri="{FF2B5EF4-FFF2-40B4-BE49-F238E27FC236}">
                <a16:creationId xmlns:a16="http://schemas.microsoft.com/office/drawing/2014/main" id="{2B3D8166-E623-C9C6-502C-E7D565D8A2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C67675-1133-499B-9552-59ABDBF43E45}"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9763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ECCF7F-8DFA-4C36-B73E-4338104F59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2086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10</a:t>
            </a:fld>
            <a:endParaRPr lang="nl-BE" dirty="0"/>
          </a:p>
        </p:txBody>
      </p:sp>
    </p:spTree>
    <p:extLst>
      <p:ext uri="{BB962C8B-B14F-4D97-AF65-F5344CB8AC3E}">
        <p14:creationId xmlns:p14="http://schemas.microsoft.com/office/powerpoint/2010/main" val="10480222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C303C-D5BF-D114-7D8B-56ED9F1AEA8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A0B7DF2-05B3-0C63-0684-03D01EF6715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7127FA4-FD13-72F6-5F14-5D28DFA4D548}"/>
              </a:ext>
            </a:extLst>
          </p:cNvPr>
          <p:cNvSpPr>
            <a:spLocks noGrp="1"/>
          </p:cNvSpPr>
          <p:nvPr>
            <p:ph type="body" idx="1"/>
          </p:nvPr>
        </p:nvSpPr>
        <p:spPr/>
        <p:txBody>
          <a:bodyPr/>
          <a:lstStyle/>
          <a:p>
            <a:pPr marL="171450" indent="-171450">
              <a:buFont typeface="Arial" panose="020B0604020202020204" pitchFamily="34" charset="0"/>
              <a:buChar char="•"/>
            </a:pPr>
            <a:r>
              <a:rPr lang="nl-BE" sz="1100" dirty="0"/>
              <a:t>Wat is need and nice to know over de leerling? </a:t>
            </a:r>
          </a:p>
        </p:txBody>
      </p:sp>
      <p:sp>
        <p:nvSpPr>
          <p:cNvPr id="4" name="Tijdelijke aanduiding voor dianummer 3">
            <a:extLst>
              <a:ext uri="{FF2B5EF4-FFF2-40B4-BE49-F238E27FC236}">
                <a16:creationId xmlns:a16="http://schemas.microsoft.com/office/drawing/2014/main" id="{3AAD1E3F-40DE-D202-8D0F-E503487232A6}"/>
              </a:ext>
            </a:extLst>
          </p:cNvPr>
          <p:cNvSpPr>
            <a:spLocks noGrp="1"/>
          </p:cNvSpPr>
          <p:nvPr>
            <p:ph type="sldNum" sz="quarter" idx="5"/>
          </p:nvPr>
        </p:nvSpPr>
        <p:spPr/>
        <p:txBody>
          <a:bodyPr/>
          <a:lstStyle/>
          <a:p>
            <a:fld id="{A32F6A0E-9C7C-41DD-921D-D1312E2A2010}" type="slidenum">
              <a:rPr lang="nl-BE" smtClean="0"/>
              <a:t>11</a:t>
            </a:fld>
            <a:endParaRPr lang="nl-BE" dirty="0"/>
          </a:p>
        </p:txBody>
      </p:sp>
    </p:spTree>
    <p:extLst>
      <p:ext uri="{BB962C8B-B14F-4D97-AF65-F5344CB8AC3E}">
        <p14:creationId xmlns:p14="http://schemas.microsoft.com/office/powerpoint/2010/main" val="2262010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566E7-F466-C87E-5EA4-E45A9DB02F8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DE9E00C-BF9E-50E0-B170-2BFA84100EB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549FCBF-2E12-3C70-FD6A-DCCC042E6EC9}"/>
              </a:ext>
            </a:extLst>
          </p:cNvPr>
          <p:cNvSpPr>
            <a:spLocks noGrp="1"/>
          </p:cNvSpPr>
          <p:nvPr>
            <p:ph type="body" idx="1"/>
          </p:nvPr>
        </p:nvSpPr>
        <p:spPr/>
        <p:txBody>
          <a:bodyPr/>
          <a:lstStyle/>
          <a:p>
            <a:r>
              <a:rPr lang="nl-BE" sz="1100" dirty="0"/>
              <a:t>Altijd aanwezig op school </a:t>
            </a:r>
          </a:p>
        </p:txBody>
      </p:sp>
      <p:sp>
        <p:nvSpPr>
          <p:cNvPr id="4" name="Tijdelijke aanduiding voor dianummer 3">
            <a:extLst>
              <a:ext uri="{FF2B5EF4-FFF2-40B4-BE49-F238E27FC236}">
                <a16:creationId xmlns:a16="http://schemas.microsoft.com/office/drawing/2014/main" id="{E3A2EFDE-2CD1-4D92-3CEE-16926A420505}"/>
              </a:ext>
            </a:extLst>
          </p:cNvPr>
          <p:cNvSpPr>
            <a:spLocks noGrp="1"/>
          </p:cNvSpPr>
          <p:nvPr>
            <p:ph type="sldNum" sz="quarter" idx="5"/>
          </p:nvPr>
        </p:nvSpPr>
        <p:spPr/>
        <p:txBody>
          <a:bodyPr/>
          <a:lstStyle/>
          <a:p>
            <a:fld id="{A32F6A0E-9C7C-41DD-921D-D1312E2A2010}" type="slidenum">
              <a:rPr lang="nl-BE" smtClean="0"/>
              <a:t>12</a:t>
            </a:fld>
            <a:endParaRPr lang="nl-BE" dirty="0"/>
          </a:p>
        </p:txBody>
      </p:sp>
    </p:spTree>
    <p:extLst>
      <p:ext uri="{BB962C8B-B14F-4D97-AF65-F5344CB8AC3E}">
        <p14:creationId xmlns:p14="http://schemas.microsoft.com/office/powerpoint/2010/main" val="21670400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63E74-0780-DCB4-B20A-9650BB80B59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4AB60FA-720D-7262-CF3F-79CB26C4ACC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29613E0-D4C7-3305-701F-84B4039626F5}"/>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B9B47BFE-E191-CCA6-552B-289AEFFA686D}"/>
              </a:ext>
            </a:extLst>
          </p:cNvPr>
          <p:cNvSpPr>
            <a:spLocks noGrp="1"/>
          </p:cNvSpPr>
          <p:nvPr>
            <p:ph type="sldNum" sz="quarter" idx="5"/>
          </p:nvPr>
        </p:nvSpPr>
        <p:spPr/>
        <p:txBody>
          <a:bodyPr/>
          <a:lstStyle/>
          <a:p>
            <a:fld id="{A32F6A0E-9C7C-41DD-921D-D1312E2A2010}" type="slidenum">
              <a:rPr lang="nl-BE" smtClean="0"/>
              <a:t>13</a:t>
            </a:fld>
            <a:endParaRPr lang="nl-BE" dirty="0"/>
          </a:p>
        </p:txBody>
      </p:sp>
    </p:spTree>
    <p:extLst>
      <p:ext uri="{BB962C8B-B14F-4D97-AF65-F5344CB8AC3E}">
        <p14:creationId xmlns:p14="http://schemas.microsoft.com/office/powerpoint/2010/main" val="2822094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b="0" i="0" dirty="0">
                <a:solidFill>
                  <a:srgbClr val="413D3D"/>
                </a:solidFill>
                <a:effectLst/>
                <a:latin typeface="+mn-lt"/>
              </a:rPr>
              <a:t>In deze gevallen kunnen de arts, de verpleegkundige verantwoordelijk voor algemene zorg of de basisverpleegkundige niet aanwezig zijn om de verpleegkundige handeling uit te voeren.  Dan delegeren ze de handeling uitzonderlijk aan de bekwame helper, nadat die een opleiding kreeg.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100" b="0" i="0" dirty="0">
                <a:solidFill>
                  <a:srgbClr val="413D3D"/>
                </a:solidFill>
                <a:effectLst/>
                <a:latin typeface="+mn-lt"/>
              </a:rPr>
              <a:t>bepaalde tijdelijke of uitzonderlijke omstandigheden mag een bekwame helper nog meer handelingen stellen, als die een opleiding gevolgd heeft en met toestemming van een zorgprofessional.</a:t>
            </a:r>
          </a:p>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14</a:t>
            </a:fld>
            <a:endParaRPr lang="nl-BE" dirty="0"/>
          </a:p>
        </p:txBody>
      </p:sp>
    </p:spTree>
    <p:extLst>
      <p:ext uri="{BB962C8B-B14F-4D97-AF65-F5344CB8AC3E}">
        <p14:creationId xmlns:p14="http://schemas.microsoft.com/office/powerpoint/2010/main" val="30372614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endParaRPr lang="nl-BE" dirty="0"/>
          </a:p>
          <a:p>
            <a:pPr marL="0" indent="0">
              <a:buFont typeface="Arial" panose="020B0604020202020204" pitchFamily="34" charset="0"/>
              <a:buNone/>
            </a:pPr>
            <a:r>
              <a:rPr lang="nl-BE" sz="1100" dirty="0"/>
              <a:t>https://www.health.belgium.be/nl/activiteiten-van-het-dagelijks-leven-adl#article</a:t>
            </a:r>
          </a:p>
          <a:p>
            <a:pPr marL="0" indent="0">
              <a:buFont typeface="Arial" panose="020B0604020202020204" pitchFamily="34" charset="0"/>
              <a:buNone/>
            </a:pPr>
            <a:endParaRPr lang="nl-BE"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C67675-1133-499B-9552-59ABDBF43E45}"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952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66ABA-35EA-5CC3-79CB-507D4F25676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7B3EBE0-DF05-F7A8-55A4-DEEE13CCB18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7861CDD-A718-1418-44F6-88E8D0EBBD6A}"/>
              </a:ext>
            </a:extLst>
          </p:cNvPr>
          <p:cNvSpPr>
            <a:spLocks noGrp="1"/>
          </p:cNvSpPr>
          <p:nvPr>
            <p:ph type="body" idx="1"/>
          </p:nvPr>
        </p:nvSpPr>
        <p:spPr/>
        <p:txBody>
          <a:bodyPr/>
          <a:lstStyle/>
          <a:p>
            <a:pPr marL="0" indent="0">
              <a:buFont typeface="Arial" panose="020B0604020202020204" pitchFamily="34" charset="0"/>
              <a:buNone/>
            </a:pPr>
            <a:endParaRPr lang="nl-BE" dirty="0"/>
          </a:p>
          <a:p>
            <a:pPr marL="0" indent="0">
              <a:buFont typeface="Arial" panose="020B0604020202020204" pitchFamily="34" charset="0"/>
              <a:buNone/>
            </a:pPr>
            <a:r>
              <a:rPr lang="nl-BE" sz="1100" dirty="0">
                <a:latin typeface="+mn-lt"/>
              </a:rPr>
              <a:t>https://www.health.belgium.be/nl/activiteiten-van-het-dagelijks-leven-adl#article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100" i="0" u="none" strike="noStrike" baseline="0" dirty="0">
              <a:solidFill>
                <a:srgbClr val="000000"/>
              </a:solidFill>
              <a:latin typeface="+mn-lt"/>
            </a:endParaRPr>
          </a:p>
          <a:p>
            <a:pPr marL="285750" indent="-285750">
              <a:buFont typeface="Arial" panose="020B0604020202020204" pitchFamily="34" charset="0"/>
              <a:buChar char="•"/>
            </a:pPr>
            <a:r>
              <a:rPr lang="nl-NL" sz="1100" i="0" u="none" strike="noStrike" baseline="0" dirty="0">
                <a:solidFill>
                  <a:srgbClr val="000000"/>
                </a:solidFill>
                <a:latin typeface="+mn-lt"/>
              </a:rPr>
              <a:t>De persoon kan zelf</a:t>
            </a:r>
            <a:r>
              <a:rPr lang="nl-NL" sz="1100" b="1" i="0" u="none" strike="noStrike" baseline="0" dirty="0">
                <a:solidFill>
                  <a:srgbClr val="000000"/>
                </a:solidFill>
                <a:latin typeface="+mn-lt"/>
              </a:rPr>
              <a:t> </a:t>
            </a:r>
            <a:r>
              <a:rPr lang="nl-NL" sz="1100" b="1" i="0" u="none" strike="noStrike" baseline="0" dirty="0">
                <a:solidFill>
                  <a:schemeClr val="accent1"/>
                </a:solidFill>
                <a:latin typeface="+mn-lt"/>
              </a:rPr>
              <a:t>autonoom</a:t>
            </a:r>
            <a:r>
              <a:rPr lang="nl-NL" sz="1100" b="1" i="0" u="none" strike="noStrike" baseline="0" dirty="0">
                <a:solidFill>
                  <a:srgbClr val="000000"/>
                </a:solidFill>
                <a:latin typeface="+mn-lt"/>
              </a:rPr>
              <a:t> </a:t>
            </a:r>
            <a:r>
              <a:rPr lang="nl-NL" sz="1100" i="0" u="none" strike="noStrike" baseline="0" dirty="0">
                <a:solidFill>
                  <a:srgbClr val="000000"/>
                </a:solidFill>
                <a:latin typeface="+mn-lt"/>
              </a:rPr>
              <a:t>de handeling </a:t>
            </a:r>
            <a:r>
              <a:rPr lang="nl-NL" sz="1100" b="1" u="none" strike="noStrike" baseline="0" dirty="0">
                <a:solidFill>
                  <a:schemeClr val="accent1"/>
                </a:solidFill>
                <a:latin typeface="+mn-lt"/>
              </a:rPr>
              <a:t>niet of niet meer </a:t>
            </a:r>
            <a:r>
              <a:rPr lang="nl-NL" sz="1100" i="0" u="none" strike="noStrike" baseline="0" dirty="0">
                <a:solidFill>
                  <a:srgbClr val="000000"/>
                </a:solidFill>
                <a:latin typeface="+mn-lt"/>
              </a:rPr>
              <a:t>uitvoeren.</a:t>
            </a:r>
          </a:p>
          <a:p>
            <a:pPr marL="285750" indent="-285750">
              <a:buFont typeface="Arial" panose="020B0604020202020204" pitchFamily="34" charset="0"/>
              <a:buChar char="•"/>
            </a:pPr>
            <a:r>
              <a:rPr lang="nl-NL" sz="1100" i="0" u="none" strike="noStrike" baseline="0" dirty="0">
                <a:solidFill>
                  <a:srgbClr val="000000"/>
                </a:solidFill>
                <a:latin typeface="+mn-lt"/>
              </a:rPr>
              <a:t>Afhankelijk van de</a:t>
            </a:r>
            <a:r>
              <a:rPr lang="nl-NL" sz="1100" b="1" i="0" u="none" strike="noStrike" baseline="0" dirty="0">
                <a:solidFill>
                  <a:srgbClr val="000000"/>
                </a:solidFill>
                <a:latin typeface="+mn-lt"/>
              </a:rPr>
              <a:t> context </a:t>
            </a:r>
            <a:r>
              <a:rPr lang="nl-NL" sz="1100" i="0" u="none" strike="noStrike" baseline="0" dirty="0">
                <a:solidFill>
                  <a:srgbClr val="000000"/>
                </a:solidFill>
                <a:latin typeface="+mn-lt"/>
              </a:rPr>
              <a:t>van de persoon, de </a:t>
            </a:r>
            <a:r>
              <a:rPr lang="nl-NL" sz="1100" b="1" i="0" u="none" strike="noStrike" baseline="0" dirty="0">
                <a:solidFill>
                  <a:schemeClr val="accent1"/>
                </a:solidFill>
                <a:latin typeface="+mn-lt"/>
              </a:rPr>
              <a:t>inzet/risico's </a:t>
            </a:r>
            <a:r>
              <a:rPr lang="nl-NL" sz="1100" i="0" u="none" strike="noStrike" baseline="0" dirty="0">
                <a:solidFill>
                  <a:srgbClr val="000000"/>
                </a:solidFill>
                <a:latin typeface="+mn-lt"/>
              </a:rPr>
              <a:t>voor de persoon, wordt er van een zorgactiviteit naar een activiteit van het dagelijks leven gegaan en omgekeerd. </a:t>
            </a:r>
          </a:p>
          <a:p>
            <a:pPr marL="285750" indent="-285750">
              <a:buFont typeface="Arial" panose="020B0604020202020204" pitchFamily="34" charset="0"/>
              <a:buChar char="•"/>
            </a:pPr>
            <a:r>
              <a:rPr lang="nl-BE" sz="1100" b="1" dirty="0">
                <a:solidFill>
                  <a:schemeClr val="accent1"/>
                </a:solidFill>
                <a:latin typeface="+mn-lt"/>
              </a:rPr>
              <a:t>Behandelende arts/</a:t>
            </a:r>
            <a:r>
              <a:rPr lang="nl-BE" sz="1100" b="1" dirty="0" err="1">
                <a:solidFill>
                  <a:schemeClr val="accent1"/>
                </a:solidFill>
                <a:latin typeface="+mn-lt"/>
              </a:rPr>
              <a:t>vpk</a:t>
            </a:r>
            <a:r>
              <a:rPr lang="nl-BE" sz="1100" b="1" dirty="0">
                <a:solidFill>
                  <a:schemeClr val="accent1"/>
                </a:solidFill>
                <a:latin typeface="+mn-lt"/>
              </a:rPr>
              <a:t> </a:t>
            </a:r>
            <a:r>
              <a:rPr lang="nl-BE" sz="1100" dirty="0">
                <a:solidFill>
                  <a:schemeClr val="tx1"/>
                </a:solidFill>
                <a:latin typeface="+mn-lt"/>
              </a:rPr>
              <a:t>heeft </a:t>
            </a:r>
            <a:r>
              <a:rPr lang="nl-BE" sz="1100" b="1" u="sng" dirty="0">
                <a:solidFill>
                  <a:schemeClr val="accent1"/>
                </a:solidFill>
                <a:latin typeface="+mn-lt"/>
              </a:rPr>
              <a:t>niet </a:t>
            </a:r>
            <a:r>
              <a:rPr lang="nl-BE" sz="1100" dirty="0">
                <a:solidFill>
                  <a:schemeClr val="tx1"/>
                </a:solidFill>
                <a:latin typeface="+mn-lt"/>
              </a:rPr>
              <a:t>aangegeven dat gezien de context en het doel van de te verrichten activiteit de uitoefening door een bevoegde gezondheidsbeoefenaar dient te gebeuren. </a:t>
            </a:r>
          </a:p>
          <a:p>
            <a:pPr marL="285750" indent="-285750">
              <a:buFont typeface="Arial" panose="020B0604020202020204" pitchFamily="34" charset="0"/>
              <a:buChar char="•"/>
            </a:pPr>
            <a:r>
              <a:rPr lang="nl-BE" sz="1100" b="1" dirty="0">
                <a:solidFill>
                  <a:schemeClr val="accent1"/>
                </a:solidFill>
                <a:latin typeface="+mn-lt"/>
              </a:rPr>
              <a:t>Toestemming</a:t>
            </a:r>
            <a:r>
              <a:rPr lang="nl-BE" sz="1100" dirty="0">
                <a:solidFill>
                  <a:schemeClr val="tx1"/>
                </a:solidFill>
                <a:latin typeface="+mn-lt"/>
              </a:rPr>
              <a:t> van de begunstigde/wettelijke vertegenwoordiger.</a:t>
            </a:r>
            <a:endParaRPr lang="nl-NL" sz="1100" i="0" u="none" strike="noStrike" baseline="0" dirty="0">
              <a:solidFill>
                <a:srgbClr val="000000"/>
              </a:solidFill>
              <a:latin typeface="+mn-lt"/>
            </a:endParaRPr>
          </a:p>
          <a:p>
            <a:pPr marL="285750" indent="-285750">
              <a:buFont typeface="Arial" panose="020B0604020202020204" pitchFamily="34" charset="0"/>
              <a:buChar char="•"/>
            </a:pPr>
            <a:r>
              <a:rPr lang="nl-NL" sz="1100" b="1" i="0" u="sng" strike="noStrike" baseline="0" dirty="0">
                <a:solidFill>
                  <a:schemeClr val="accent1"/>
                </a:solidFill>
                <a:latin typeface="+mn-lt"/>
              </a:rPr>
              <a:t>Wanneer ADL niet </a:t>
            </a:r>
            <a:r>
              <a:rPr lang="nl-NL" sz="1100" i="0" u="none" strike="noStrike" baseline="0" dirty="0">
                <a:solidFill>
                  <a:srgbClr val="000000"/>
                </a:solidFill>
                <a:latin typeface="+mn-lt"/>
              </a:rPr>
              <a:t>meer efficiënt en/of doelgericht en/of veilig verloopt en de gezondheid in gevaar is, is er nood aan professionele ondersteuning. </a:t>
            </a:r>
            <a:r>
              <a:rPr lang="nl-NL" sz="1100" dirty="0">
                <a:solidFill>
                  <a:srgbClr val="000000"/>
                </a:solidFill>
                <a:latin typeface="+mn-lt"/>
              </a:rPr>
              <a:t>Dan een attest behandelende arts en informatie/opleiding voorzien </a:t>
            </a:r>
            <a:r>
              <a:rPr lang="nl-NL" sz="1100" i="0" u="none" strike="noStrike" baseline="0" dirty="0">
                <a:solidFill>
                  <a:srgbClr val="000000"/>
                </a:solidFill>
                <a:latin typeface="+mn-lt"/>
              </a:rPr>
              <a:t>	</a:t>
            </a:r>
            <a:endParaRPr lang="nl-BE" sz="1100" dirty="0">
              <a:solidFill>
                <a:schemeClr val="tx1"/>
              </a:solidFill>
              <a:latin typeface="+mn-lt"/>
            </a:endParaRPr>
          </a:p>
          <a:p>
            <a:pPr marL="285750" indent="-285750">
              <a:buFont typeface="Arial" panose="020B0604020202020204" pitchFamily="34" charset="0"/>
              <a:buChar char="•"/>
            </a:pPr>
            <a:r>
              <a:rPr lang="nl-BE" sz="1100" b="1" u="sng" dirty="0">
                <a:solidFill>
                  <a:schemeClr val="accent1"/>
                </a:solidFill>
                <a:latin typeface="+mn-lt"/>
              </a:rPr>
              <a:t>Bij twijfel </a:t>
            </a:r>
            <a:r>
              <a:rPr lang="nl-BE" sz="1100" dirty="0">
                <a:solidFill>
                  <a:schemeClr val="tx1"/>
                </a:solidFill>
                <a:latin typeface="+mn-lt"/>
              </a:rPr>
              <a:t>omtrent de uitoefening doorverwijzen naar gezondheidsbeoefenaar.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200" i="0" u="none" strike="noStrike" baseline="0" dirty="0">
              <a:solidFill>
                <a:srgbClr val="000000"/>
              </a:solidFill>
              <a:latin typeface="Flanders Art Sans"/>
            </a:endParaRPr>
          </a:p>
          <a:p>
            <a:pPr marL="0" indent="0">
              <a:buFont typeface="Arial" panose="020B0604020202020204" pitchFamily="34" charset="0"/>
              <a:buNone/>
            </a:pPr>
            <a:endParaRPr lang="nl-BE" dirty="0"/>
          </a:p>
        </p:txBody>
      </p:sp>
      <p:sp>
        <p:nvSpPr>
          <p:cNvPr id="4" name="Tijdelijke aanduiding voor dianummer 3">
            <a:extLst>
              <a:ext uri="{FF2B5EF4-FFF2-40B4-BE49-F238E27FC236}">
                <a16:creationId xmlns:a16="http://schemas.microsoft.com/office/drawing/2014/main" id="{072CBE2C-2EC3-2A2D-262D-5556B45E46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C67675-1133-499B-9552-59ABDBF43E45}"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353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85750" indent="-285750">
              <a:buFont typeface="Arial" panose="020B0604020202020204" pitchFamily="34" charset="0"/>
              <a:buChar char="•"/>
            </a:pPr>
            <a:r>
              <a:rPr lang="nl-NL" sz="1100" dirty="0">
                <a:solidFill>
                  <a:srgbClr val="000000"/>
                </a:solidFill>
                <a:latin typeface="+mn-lt"/>
              </a:rPr>
              <a:t>Niet-gezondheidsbeoefenaar beslist om deze activiteit te doen.</a:t>
            </a:r>
            <a:br>
              <a:rPr lang="nl-NL" sz="1100" dirty="0">
                <a:solidFill>
                  <a:srgbClr val="000000"/>
                </a:solidFill>
                <a:latin typeface="+mn-lt"/>
              </a:rPr>
            </a:br>
            <a:r>
              <a:rPr lang="nl-NL" sz="1100" dirty="0">
                <a:solidFill>
                  <a:srgbClr val="000000"/>
                </a:solidFill>
                <a:latin typeface="+mn-lt"/>
              </a:rPr>
              <a:t>Verantwoordelijkheid voor de uitvoering van deze activiteit ligt dan bij deze persoon. </a:t>
            </a:r>
          </a:p>
          <a:p>
            <a:pPr marL="285750" indent="-285750">
              <a:buFont typeface="Arial" panose="020B0604020202020204" pitchFamily="34" charset="0"/>
              <a:buChar char="•"/>
            </a:pPr>
            <a:r>
              <a:rPr lang="nl-NL" sz="1100" b="0" i="0" u="none" strike="noStrike" baseline="0" dirty="0">
                <a:solidFill>
                  <a:srgbClr val="000000"/>
                </a:solidFill>
                <a:latin typeface="+mn-lt"/>
              </a:rPr>
              <a:t>Dus ook tijdig </a:t>
            </a:r>
            <a:r>
              <a:rPr lang="nl-NL" sz="1100" dirty="0">
                <a:solidFill>
                  <a:srgbClr val="000000"/>
                </a:solidFill>
                <a:latin typeface="+mn-lt"/>
              </a:rPr>
              <a:t>advies vragen of twijfel aan de gezondheidsbeoefenaar;  </a:t>
            </a:r>
            <a:br>
              <a:rPr lang="nl-NL" sz="1100" dirty="0">
                <a:solidFill>
                  <a:srgbClr val="000000"/>
                </a:solidFill>
                <a:latin typeface="+mn-lt"/>
              </a:rPr>
            </a:br>
            <a:r>
              <a:rPr lang="nl-NL" sz="1100" b="0" i="0" u="none" strike="noStrike" baseline="0" dirty="0">
                <a:solidFill>
                  <a:srgbClr val="000000"/>
                </a:solidFill>
                <a:latin typeface="+mn-lt"/>
              </a:rPr>
              <a:t>de patiënt doorverwijzen naar de gezondheidsbeoefenaar en de activiteit dan ook niet meer uitvoeren. </a:t>
            </a:r>
          </a:p>
          <a:p>
            <a:pPr marL="285750" indent="-285750">
              <a:buFont typeface="Arial" panose="020B0604020202020204" pitchFamily="34" charset="0"/>
              <a:buChar char="•"/>
            </a:pPr>
            <a:r>
              <a:rPr lang="nl-NL" sz="1100" b="0" i="0" u="none" strike="noStrike" baseline="0" dirty="0">
                <a:solidFill>
                  <a:srgbClr val="000000"/>
                </a:solidFill>
                <a:latin typeface="+mn-lt"/>
              </a:rPr>
              <a:t>De patiënt kan zich in deze beslissing laten bijstaan door de persoon die de patiënt bijstaat in zijn normaal dagelijks functioneren. 	</a:t>
            </a:r>
          </a:p>
          <a:p>
            <a:pPr marL="285750" indent="-285750">
              <a:buFont typeface="Arial" panose="020B0604020202020204" pitchFamily="34" charset="0"/>
              <a:buChar char="•"/>
            </a:pPr>
            <a:r>
              <a:rPr lang="nl-NL" sz="1100" b="0" i="0" u="none" strike="noStrike" baseline="0" dirty="0">
                <a:solidFill>
                  <a:srgbClr val="000000"/>
                </a:solidFill>
                <a:latin typeface="+mn-lt"/>
              </a:rPr>
              <a:t>Wanneer ADL niet meer efficiënt en/of doelgericht en/of veilig verloopt en de gezondheid in gevaar is, is er nood aan professionele ondersteuning. </a:t>
            </a:r>
          </a:p>
          <a:p>
            <a:endParaRPr lang="nl-NL" sz="1100" b="0" i="0" u="none" strike="noStrike" baseline="0" dirty="0">
              <a:solidFill>
                <a:srgbClr val="000000"/>
              </a:solidFill>
              <a:latin typeface="+mn-lt"/>
            </a:endParaRPr>
          </a:p>
          <a:p>
            <a:r>
              <a:rPr lang="nl-NL" sz="1100" b="0" i="0" u="none" strike="noStrike" baseline="0" dirty="0">
                <a:solidFill>
                  <a:srgbClr val="000000"/>
                </a:solidFill>
                <a:latin typeface="+mn-lt"/>
              </a:rPr>
              <a:t>De persoon die beslist om deze activiteit te verrichten, draagt de verantwoordelijkheid voor deze activiteit die hij verricht bij een patiënt. Onder deze verantwoordelijkheid wordt ook verstaan dat de persoon tijdig en bij twijfel advies inwint van een gezondheidszorgbeoefenaar of de patiënt doorverwijst naar een verwijzende gezondheidszorgbeoefenaar (zoals bv. de arts of een verpleegkundige) en bijgevolg deze activiteit niet uitvoert. De patiënt kan zich in deze beslissing laten bijstaan door de persoon die de patiënt bijstaat in zijn normaal dagelijks functioneren. 	</a:t>
            </a:r>
          </a:p>
          <a:p>
            <a:r>
              <a:rPr lang="nl-NL" sz="1100" b="0" i="0" u="none" strike="noStrike" baseline="0" dirty="0">
                <a:solidFill>
                  <a:srgbClr val="000000"/>
                </a:solidFill>
                <a:latin typeface="+mn-lt"/>
              </a:rPr>
              <a:t>Wanneer ADL niet meer efficiënt en/of doelgericht en/of veilig verloopt en de gezondheid in gevaar is, is er nood aan professionele ondersteuning. 	</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C67675-1133-499B-9552-59ABDBF43E45}"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94786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91594-DBBA-4454-4BB3-3FADC6F5CFB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43A71EC-D641-9A45-2BE5-27AB72A56BA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A0C6D77-5A63-641C-633A-D56242B847F5}"/>
              </a:ext>
            </a:extLst>
          </p:cNvPr>
          <p:cNvSpPr>
            <a:spLocks noGrp="1"/>
          </p:cNvSpPr>
          <p:nvPr>
            <p:ph type="body" idx="1"/>
          </p:nvPr>
        </p:nvSpPr>
        <p:spPr/>
        <p:txBody>
          <a:bodyPr/>
          <a:lstStyle/>
          <a:p>
            <a:r>
              <a:rPr lang="nl-BE" sz="1100" dirty="0"/>
              <a:t>Enkel België</a:t>
            </a:r>
          </a:p>
        </p:txBody>
      </p:sp>
      <p:sp>
        <p:nvSpPr>
          <p:cNvPr id="4" name="Tijdelijke aanduiding voor dianummer 3">
            <a:extLst>
              <a:ext uri="{FF2B5EF4-FFF2-40B4-BE49-F238E27FC236}">
                <a16:creationId xmlns:a16="http://schemas.microsoft.com/office/drawing/2014/main" id="{7C62DA23-AE2F-36B5-F987-0213F20FE1DE}"/>
              </a:ext>
            </a:extLst>
          </p:cNvPr>
          <p:cNvSpPr>
            <a:spLocks noGrp="1"/>
          </p:cNvSpPr>
          <p:nvPr>
            <p:ph type="sldNum" sz="quarter" idx="5"/>
          </p:nvPr>
        </p:nvSpPr>
        <p:spPr/>
        <p:txBody>
          <a:bodyPr/>
          <a:lstStyle/>
          <a:p>
            <a:fld id="{5D58FB67-B850-47DE-B5D6-34958C4E8E2B}" type="slidenum">
              <a:rPr lang="nl-BE" smtClean="0"/>
              <a:t>18</a:t>
            </a:fld>
            <a:endParaRPr lang="nl-BE" dirty="0"/>
          </a:p>
        </p:txBody>
      </p:sp>
    </p:spTree>
    <p:extLst>
      <p:ext uri="{BB962C8B-B14F-4D97-AF65-F5344CB8AC3E}">
        <p14:creationId xmlns:p14="http://schemas.microsoft.com/office/powerpoint/2010/main" val="23229093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42B9E-B4A7-1123-27BE-40E38FBD03F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208503A-8BB7-CAAB-34DA-5F67383B0FC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8E2BEE0-ABF8-1688-7773-A7FEF39C139D}"/>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E65145FE-1BF6-AB66-AA3C-DE99AB80DA4F}"/>
              </a:ext>
            </a:extLst>
          </p:cNvPr>
          <p:cNvSpPr>
            <a:spLocks noGrp="1"/>
          </p:cNvSpPr>
          <p:nvPr>
            <p:ph type="sldNum" sz="quarter" idx="5"/>
          </p:nvPr>
        </p:nvSpPr>
        <p:spPr/>
        <p:txBody>
          <a:bodyPr/>
          <a:lstStyle/>
          <a:p>
            <a:fld id="{5D58FB67-B850-47DE-B5D6-34958C4E8E2B}" type="slidenum">
              <a:rPr lang="nl-BE" smtClean="0"/>
              <a:t>19</a:t>
            </a:fld>
            <a:endParaRPr lang="nl-BE" dirty="0"/>
          </a:p>
        </p:txBody>
      </p:sp>
    </p:spTree>
    <p:extLst>
      <p:ext uri="{BB962C8B-B14F-4D97-AF65-F5344CB8AC3E}">
        <p14:creationId xmlns:p14="http://schemas.microsoft.com/office/powerpoint/2010/main" val="1015053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De persoon kan zelf autonoom de handeling niet of niet meer uitvoeren.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1" i="0" u="none" strike="noStrike" kern="1200" cap="none" spc="0" normalizeH="0" baseline="0" noProof="0" dirty="0">
                <a:ln>
                  <a:noFill/>
                </a:ln>
                <a:solidFill>
                  <a:srgbClr val="000000"/>
                </a:solidFill>
                <a:effectLst/>
                <a:uLnTx/>
                <a:uFillTx/>
                <a:latin typeface="+mn-lt"/>
                <a:ea typeface="+mn-ea"/>
                <a:cs typeface="+mn-cs"/>
              </a:rPr>
              <a:t>Mits toestemming </a:t>
            </a:r>
            <a:r>
              <a:rPr kumimoji="0" lang="nl-NL" sz="1100" b="0" i="0" u="none" strike="noStrike" kern="1200" cap="none" spc="0" normalizeH="0" baseline="0" noProof="0" dirty="0">
                <a:ln>
                  <a:noFill/>
                </a:ln>
                <a:solidFill>
                  <a:srgbClr val="000000"/>
                </a:solidFill>
                <a:effectLst/>
                <a:uLnTx/>
                <a:uFillTx/>
                <a:latin typeface="+mn-lt"/>
                <a:ea typeface="+mn-ea"/>
                <a:cs typeface="+mn-cs"/>
              </a:rPr>
              <a:t>van de patiënt of diens wettelijk vertegenwoordiger kan en mag een persoon activiteiten verrichten.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Attest behandelende arts en informatie</a:t>
            </a:r>
            <a:r>
              <a:rPr kumimoji="0" lang="nl-NL" sz="1100" b="0" i="0" u="none" strike="sngStrike" kern="1200" cap="none" spc="0" normalizeH="0" baseline="0" noProof="0" dirty="0">
                <a:ln>
                  <a:noFill/>
                </a:ln>
                <a:solidFill>
                  <a:srgbClr val="000000"/>
                </a:solidFill>
                <a:effectLst/>
                <a:uLnTx/>
                <a:uFillTx/>
                <a:latin typeface="+mn-lt"/>
                <a:ea typeface="+mn-ea"/>
                <a:cs typeface="+mn-cs"/>
              </a:rPr>
              <a:t>/opleiding </a:t>
            </a:r>
            <a:r>
              <a:rPr kumimoji="0" lang="nl-NL" sz="1100" b="0" i="0" u="none" strike="noStrike" kern="1200" cap="none" spc="0" normalizeH="0" baseline="0" noProof="0" dirty="0">
                <a:ln>
                  <a:noFill/>
                </a:ln>
                <a:solidFill>
                  <a:srgbClr val="000000"/>
                </a:solidFill>
                <a:effectLst/>
                <a:uLnTx/>
                <a:uFillTx/>
                <a:latin typeface="+mn-lt"/>
                <a:ea typeface="+mn-ea"/>
                <a:cs typeface="+mn-cs"/>
              </a:rPr>
              <a:t>voorzien of stappenplan bijvoorbeeld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1" i="0" u="none" strike="noStrike" kern="1200" cap="none" spc="0" normalizeH="0" baseline="0" noProof="0" dirty="0">
                <a:ln>
                  <a:noFill/>
                </a:ln>
                <a:solidFill>
                  <a:srgbClr val="000000"/>
                </a:solidFill>
                <a:effectLst/>
                <a:uLnTx/>
                <a:uFillTx/>
                <a:latin typeface="+mn-lt"/>
                <a:ea typeface="+mn-ea"/>
                <a:cs typeface="+mn-cs"/>
              </a:rPr>
              <a:t>De persoon </a:t>
            </a:r>
            <a:r>
              <a:rPr kumimoji="0" lang="nl-NL" sz="1100" b="0" i="0" u="none" strike="noStrike" kern="1200" cap="none" spc="0" normalizeH="0" baseline="0" noProof="0" dirty="0">
                <a:ln>
                  <a:noFill/>
                </a:ln>
                <a:solidFill>
                  <a:srgbClr val="000000"/>
                </a:solidFill>
                <a:effectLst/>
                <a:uLnTx/>
                <a:uFillTx/>
                <a:latin typeface="+mn-lt"/>
                <a:ea typeface="+mn-ea"/>
                <a:cs typeface="+mn-cs"/>
              </a:rPr>
              <a:t>die beslist om deze activiteit te verrichten, draagt </a:t>
            </a:r>
            <a:r>
              <a:rPr kumimoji="0" lang="nl-NL" sz="1100" b="1" i="0" u="none" strike="noStrike" kern="1200" cap="none" spc="0" normalizeH="0" baseline="0" noProof="0" dirty="0">
                <a:ln>
                  <a:noFill/>
                </a:ln>
                <a:solidFill>
                  <a:srgbClr val="000000"/>
                </a:solidFill>
                <a:effectLst/>
                <a:uLnTx/>
                <a:uFillTx/>
                <a:latin typeface="+mn-lt"/>
                <a:ea typeface="+mn-ea"/>
                <a:cs typeface="+mn-cs"/>
              </a:rPr>
              <a:t>de verantwoordelijkheid </a:t>
            </a:r>
            <a:r>
              <a:rPr kumimoji="0" lang="nl-NL" sz="1100" b="0" i="0" u="none" strike="noStrike" kern="1200" cap="none" spc="0" normalizeH="0" baseline="0" noProof="0" dirty="0">
                <a:ln>
                  <a:noFill/>
                </a:ln>
                <a:solidFill>
                  <a:srgbClr val="000000"/>
                </a:solidFill>
                <a:effectLst/>
                <a:uLnTx/>
                <a:uFillTx/>
                <a:latin typeface="+mn-lt"/>
                <a:ea typeface="+mn-ea"/>
                <a:cs typeface="+mn-cs"/>
              </a:rPr>
              <a:t>voor deze activiteit die hij verricht bij een patiënt.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Onder deze verantwoordelijkheid wordt ook verstaan dat de persoon tijdig en </a:t>
            </a:r>
            <a:r>
              <a:rPr kumimoji="0" lang="nl-NL" sz="1100" b="1" i="0" u="none" strike="noStrike" kern="1200" cap="none" spc="0" normalizeH="0" baseline="0" noProof="0" dirty="0">
                <a:ln>
                  <a:noFill/>
                </a:ln>
                <a:solidFill>
                  <a:srgbClr val="000000"/>
                </a:solidFill>
                <a:effectLst/>
                <a:uLnTx/>
                <a:uFillTx/>
                <a:latin typeface="+mn-lt"/>
                <a:ea typeface="+mn-ea"/>
                <a:cs typeface="+mn-cs"/>
              </a:rPr>
              <a:t>bij twijfel </a:t>
            </a:r>
            <a:r>
              <a:rPr kumimoji="0" lang="nl-NL" sz="1100" b="0" i="0" u="none" strike="noStrike" kern="1200" cap="none" spc="0" normalizeH="0" baseline="0" noProof="0" dirty="0">
                <a:ln>
                  <a:noFill/>
                </a:ln>
                <a:solidFill>
                  <a:srgbClr val="000000"/>
                </a:solidFill>
                <a:effectLst/>
                <a:uLnTx/>
                <a:uFillTx/>
                <a:latin typeface="+mn-lt"/>
                <a:ea typeface="+mn-ea"/>
                <a:cs typeface="+mn-cs"/>
              </a:rPr>
              <a:t>advies inwint van een gezondheidszorgbeoefenaar of de patiënt doorverwijst naar een verwijzende gezondheidszorgbeoefenaar (zoals bv. de arts of een verpleegkundige) en bijgevolg deze activiteit niet uitvoert. De patiënt kan zich in deze beslissing laten bijstaan door de persoon die de patiënt bijstaat in zijn normaal dagelijks functioneren.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Wanneer ADL niet meer efficiënt en/of doelgericht en/of veilig verloopt en de gezondheid in gevaar is, is er nood aan professionele ondersteuning.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BE" sz="1100" b="0" i="0" u="none" strike="noStrike" kern="1200" cap="none" spc="0" normalizeH="0" baseline="0" noProof="0" dirty="0">
                <a:ln>
                  <a:noFill/>
                </a:ln>
                <a:solidFill>
                  <a:srgbClr val="000000"/>
                </a:solidFill>
                <a:effectLst/>
                <a:uLnTx/>
                <a:uFillTx/>
                <a:latin typeface="+mn-lt"/>
                <a:ea typeface="+mn-ea"/>
                <a:cs typeface="+mn-cs"/>
              </a:rPr>
              <a:t>Behandelende arts/vpk heeft niet aangegeven dat gezien de context en het doel van de te verrichten activiteit de uitoefening door een bevoegde gezondheidsbeoefenaar dient te gebeuren.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nl-BE" sz="1100" b="0" i="0" u="none" strike="noStrike" kern="1200" cap="none" spc="0" normalizeH="0" baseline="0" noProof="0" dirty="0">
              <a:ln>
                <a:noFill/>
              </a:ln>
              <a:solidFill>
                <a:srgbClr val="00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100" b="1" i="0" u="none" strike="noStrike" baseline="0" dirty="0">
                <a:solidFill>
                  <a:srgbClr val="000000"/>
                </a:solidFill>
                <a:latin typeface="+mn-lt"/>
              </a:rPr>
              <a:t>In het kader van de basis hygiënische zorg wordt het spoelen van neus, oren of ogen met fysiologische zoutoplossing niet beschouwd als een technische verpleegkundige handeling in de lijn van het Koninklijk Besluit van 18 juni 1990. Hetzelfde geldt voor het gebruik van een neuspeer bij kinderen. </a:t>
            </a:r>
          </a:p>
          <a:p>
            <a:endParaRPr lang="nl-BE" sz="1100" dirty="0">
              <a:latin typeface="+mn-lt"/>
            </a:endParaRPr>
          </a:p>
          <a:p>
            <a:r>
              <a:rPr lang="nl-NL" sz="1100" i="0" u="none" strike="noStrike" baseline="0" dirty="0">
                <a:solidFill>
                  <a:srgbClr val="000000"/>
                </a:solidFill>
                <a:latin typeface="+mn-lt"/>
              </a:rPr>
              <a:t>De persoon kan zelf autonoom de handeling niet of niet meer uitvoeren.</a:t>
            </a:r>
          </a:p>
          <a:p>
            <a:r>
              <a:rPr lang="nl-BE" sz="1100" dirty="0">
                <a:solidFill>
                  <a:schemeClr val="tx1"/>
                </a:solidFill>
                <a:latin typeface="+mn-lt"/>
              </a:rPr>
              <a:t>Behandelende arts/vpk heeft niet aangegeven dat gezien de context en het doel van de te verrichten activiteit de uitoefening door een bevoegde gezondheidsbeoefenaar dient te gebeuren. </a:t>
            </a:r>
            <a:endParaRPr lang="nl-NL" sz="1100" i="0" u="none" strike="noStrike" baseline="0" dirty="0">
              <a:solidFill>
                <a:srgbClr val="000000"/>
              </a:solidFill>
              <a:latin typeface="+mn-lt"/>
            </a:endParaRPr>
          </a:p>
          <a:p>
            <a:r>
              <a:rPr lang="nl-NL" sz="1100" b="0" i="0" u="none" strike="noStrike" baseline="0" dirty="0">
                <a:solidFill>
                  <a:srgbClr val="000000"/>
                </a:solidFill>
                <a:latin typeface="+mn-lt"/>
              </a:rPr>
              <a:t>Mits </a:t>
            </a:r>
            <a:r>
              <a:rPr lang="nl-NL" sz="1100" b="1" i="0" u="none" strike="noStrike" baseline="0" dirty="0">
                <a:solidFill>
                  <a:srgbClr val="000000"/>
                </a:solidFill>
                <a:latin typeface="+mn-lt"/>
              </a:rPr>
              <a:t>toestemming van de patiënt of diens wettelijk vertegenwoordiger</a:t>
            </a:r>
            <a:r>
              <a:rPr lang="nl-NL" sz="1100" b="0" i="0" u="none" strike="noStrike" baseline="0" dirty="0">
                <a:solidFill>
                  <a:srgbClr val="000000"/>
                </a:solidFill>
                <a:latin typeface="+mn-lt"/>
              </a:rPr>
              <a:t>, kan en mag een persoon niet-voorschriftplichtige medicatie geven aan de patiënt. De persoon die beslist om de medicatie toe te dienen, draagt de verantwoordelijkheid voor deze activiteit die hij verricht bij een patiënt. </a:t>
            </a:r>
          </a:p>
          <a:p>
            <a:r>
              <a:rPr lang="nl-NL" sz="1100" b="0" i="0" u="none" strike="noStrike" baseline="0" dirty="0">
                <a:solidFill>
                  <a:srgbClr val="000000"/>
                </a:solidFill>
                <a:latin typeface="+mn-lt"/>
              </a:rPr>
              <a:t>Onder </a:t>
            </a:r>
            <a:r>
              <a:rPr lang="nl-NL" sz="1100" b="1" i="0" u="none" strike="noStrike" baseline="0" dirty="0">
                <a:solidFill>
                  <a:srgbClr val="000000"/>
                </a:solidFill>
                <a:latin typeface="+mn-lt"/>
              </a:rPr>
              <a:t>deze verantwoordelijkheid </a:t>
            </a:r>
            <a:r>
              <a:rPr lang="nl-NL" sz="1100" b="0" i="0" u="none" strike="noStrike" baseline="0" dirty="0">
                <a:solidFill>
                  <a:srgbClr val="000000"/>
                </a:solidFill>
                <a:latin typeface="+mn-lt"/>
              </a:rPr>
              <a:t>wordt ook verstaan dat de persoon tijdig en bij twijfel advies inwint van een gezondheidszorgbeoefenaar of de patiënt doorverwijst naar een gezondheidszorgbeoefenaar (zoals bijv. een arts, een verpleegkundige of een apotheker) en bijgevolg deze activiteit niet uitvoert. </a:t>
            </a:r>
          </a:p>
          <a:p>
            <a:r>
              <a:rPr lang="nl-NL" sz="1100" b="0" i="0" u="none" strike="noStrike" baseline="0" dirty="0">
                <a:solidFill>
                  <a:srgbClr val="000000"/>
                </a:solidFill>
                <a:latin typeface="+mn-lt"/>
              </a:rPr>
              <a:t>De patiënt kan zich in deze beslissing laten bijstaan door de persoon die de patiënt bijstaat in zijn normaal dagelijks functioneren. </a:t>
            </a:r>
          </a:p>
          <a:p>
            <a:r>
              <a:rPr lang="nl-NL" sz="1100" b="0" i="0" u="none" strike="noStrike" baseline="0" dirty="0">
                <a:solidFill>
                  <a:srgbClr val="000000"/>
                </a:solidFill>
                <a:latin typeface="+mn-lt"/>
              </a:rPr>
              <a:t>Indien mogelijk, evalueert de arts de noodzaak aan een vooraf door de verpleegkundige of apotheker klaargemaakt en gepersonaliseerd toedieningssysteem </a:t>
            </a:r>
          </a:p>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20</a:t>
            </a:fld>
            <a:endParaRPr lang="nl-BE" dirty="0"/>
          </a:p>
        </p:txBody>
      </p:sp>
    </p:spTree>
    <p:extLst>
      <p:ext uri="{BB962C8B-B14F-4D97-AF65-F5344CB8AC3E}">
        <p14:creationId xmlns:p14="http://schemas.microsoft.com/office/powerpoint/2010/main" val="27238804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D5CE0-4D50-2654-E6B4-F97044BBDFD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47E4039-6265-A539-4347-FDFF9741037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9DB259B-5854-7668-A2CD-5D40D43B8C06}"/>
              </a:ext>
            </a:extLst>
          </p:cNvPr>
          <p:cNvSpPr>
            <a:spLocks noGrp="1"/>
          </p:cNvSpPr>
          <p:nvPr>
            <p:ph type="body" idx="1"/>
          </p:nvPr>
        </p:nvSpPr>
        <p:spPr/>
        <p:txBody>
          <a:bodyPr/>
          <a:lstStyle/>
          <a:p>
            <a:r>
              <a:rPr lang="nl-BE" sz="1100" b="1" dirty="0">
                <a:solidFill>
                  <a:schemeClr val="tx2"/>
                </a:solidFill>
              </a:rPr>
              <a:t>Leerling dient medicatie in te nemen op school/internaat of doorheen schooljaar wordt leerling ziek? </a:t>
            </a:r>
          </a:p>
          <a:p>
            <a:pPr lvl="1"/>
            <a:r>
              <a:rPr lang="nl-BE" sz="1100" dirty="0">
                <a:solidFill>
                  <a:schemeClr val="tx2"/>
                </a:solidFill>
              </a:rPr>
              <a:t>Start schooljaar/inschrijving: informeren zorggesprek/schoolreglement  - document ‘Medische fiche’ </a:t>
            </a:r>
          </a:p>
          <a:p>
            <a:pPr lvl="1"/>
            <a:r>
              <a:rPr lang="nl-BE" sz="1100" dirty="0">
                <a:solidFill>
                  <a:schemeClr val="tx2"/>
                </a:solidFill>
              </a:rPr>
              <a:t>Langdurig gebruik? (zelfstandig innemen?) – Document’ toezicht op inname medicatie)’</a:t>
            </a:r>
          </a:p>
          <a:p>
            <a:pPr lvl="1"/>
            <a:r>
              <a:rPr lang="nl-BE" sz="1100" dirty="0">
                <a:solidFill>
                  <a:schemeClr val="tx2"/>
                </a:solidFill>
              </a:rPr>
              <a:t>Het geneesmiddel (bijsluiter, registreer elke toediening , waar bewaren?) – </a:t>
            </a:r>
            <a:r>
              <a:rPr lang="nl-BE" sz="1100" b="1" dirty="0">
                <a:solidFill>
                  <a:schemeClr val="tx2"/>
                </a:solidFill>
              </a:rPr>
              <a:t>de regel van 5 </a:t>
            </a:r>
            <a:r>
              <a:rPr lang="nl-BE" sz="1100" dirty="0">
                <a:solidFill>
                  <a:schemeClr val="tx2"/>
                </a:solidFill>
              </a:rPr>
              <a:t>– juiste medicatie? leerling? Tijdstip? Manier van toedienen/ dosis </a:t>
            </a:r>
          </a:p>
          <a:p>
            <a:pPr lvl="1"/>
            <a:r>
              <a:rPr lang="nl-BE" sz="1100" dirty="0">
                <a:solidFill>
                  <a:schemeClr val="tx2"/>
                </a:solidFill>
              </a:rPr>
              <a:t>Subsidiariteit? (andere mogelijkheden? )</a:t>
            </a:r>
          </a:p>
          <a:p>
            <a:endParaRPr lang="nl-BE" sz="1100" dirty="0">
              <a:solidFill>
                <a:schemeClr val="tx2"/>
              </a:solidFill>
            </a:endParaRPr>
          </a:p>
          <a:p>
            <a:r>
              <a:rPr lang="nl-BE" sz="1100" b="1" dirty="0">
                <a:solidFill>
                  <a:schemeClr val="tx2"/>
                </a:solidFill>
              </a:rPr>
              <a:t>Leerling voelt zich onwel tijdens de schooluren of een uitstap? </a:t>
            </a:r>
          </a:p>
          <a:p>
            <a:pPr marL="342900" indent="-342900">
              <a:buFont typeface="Arial" panose="020B0604020202020204" pitchFamily="34" charset="0"/>
              <a:buChar char="•"/>
            </a:pPr>
            <a:r>
              <a:rPr lang="nl-BE" sz="1100" dirty="0">
                <a:solidFill>
                  <a:schemeClr val="tx2"/>
                </a:solidFill>
              </a:rPr>
              <a:t>Ouders/wettelijke  voogd contacteren? Huisarts? </a:t>
            </a:r>
          </a:p>
          <a:p>
            <a:endParaRPr lang="nl-BE" sz="1100" dirty="0">
              <a:solidFill>
                <a:schemeClr val="tx2"/>
              </a:solidFill>
            </a:endParaRPr>
          </a:p>
          <a:p>
            <a:r>
              <a:rPr lang="nl-BE" sz="1100" b="1" dirty="0">
                <a:solidFill>
                  <a:schemeClr val="tx2"/>
                </a:solidFill>
              </a:rPr>
              <a:t>Aandachtspunten </a:t>
            </a:r>
          </a:p>
          <a:p>
            <a:pPr marL="285750" indent="-285750">
              <a:buFont typeface="Arial" panose="020B0604020202020204" pitchFamily="34" charset="0"/>
              <a:buChar char="•"/>
            </a:pPr>
            <a:r>
              <a:rPr lang="nl-BE" sz="1100" dirty="0">
                <a:solidFill>
                  <a:schemeClr val="tx2"/>
                </a:solidFill>
              </a:rPr>
              <a:t>Schoolbeleid/medicatiebeleid: wat is de functieomschrijving van de leerkracht? (aansprakelijkheid/beroepsgeheim/…)</a:t>
            </a:r>
          </a:p>
          <a:p>
            <a:pPr marL="285750" indent="-285750">
              <a:buFont typeface="Arial" panose="020B0604020202020204" pitchFamily="34" charset="0"/>
              <a:buChar char="•"/>
            </a:pPr>
            <a:r>
              <a:rPr lang="nl-BE" sz="1100" dirty="0">
                <a:solidFill>
                  <a:schemeClr val="tx2"/>
                </a:solidFill>
              </a:rPr>
              <a:t>Twijfels of vragen – Huisarts / CLB-arts</a:t>
            </a:r>
          </a:p>
          <a:p>
            <a:endParaRPr lang="nl-BE" dirty="0"/>
          </a:p>
        </p:txBody>
      </p:sp>
      <p:sp>
        <p:nvSpPr>
          <p:cNvPr id="4" name="Tijdelijke aanduiding voor dianummer 3">
            <a:extLst>
              <a:ext uri="{FF2B5EF4-FFF2-40B4-BE49-F238E27FC236}">
                <a16:creationId xmlns:a16="http://schemas.microsoft.com/office/drawing/2014/main" id="{836648A2-37E0-7E0C-90F5-37853150E2FC}"/>
              </a:ext>
            </a:extLst>
          </p:cNvPr>
          <p:cNvSpPr>
            <a:spLocks noGrp="1"/>
          </p:cNvSpPr>
          <p:nvPr>
            <p:ph type="sldNum" sz="quarter" idx="5"/>
          </p:nvPr>
        </p:nvSpPr>
        <p:spPr/>
        <p:txBody>
          <a:bodyPr/>
          <a:lstStyle/>
          <a:p>
            <a:fld id="{5D58FB67-B850-47DE-B5D6-34958C4E8E2B}" type="slidenum">
              <a:rPr lang="nl-BE" smtClean="0"/>
              <a:t>21</a:t>
            </a:fld>
            <a:endParaRPr lang="nl-BE" dirty="0"/>
          </a:p>
        </p:txBody>
      </p:sp>
    </p:spTree>
    <p:extLst>
      <p:ext uri="{BB962C8B-B14F-4D97-AF65-F5344CB8AC3E}">
        <p14:creationId xmlns:p14="http://schemas.microsoft.com/office/powerpoint/2010/main" val="35052091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22</a:t>
            </a:fld>
            <a:endParaRPr lang="nl-BE" dirty="0"/>
          </a:p>
        </p:txBody>
      </p:sp>
    </p:spTree>
    <p:extLst>
      <p:ext uri="{BB962C8B-B14F-4D97-AF65-F5344CB8AC3E}">
        <p14:creationId xmlns:p14="http://schemas.microsoft.com/office/powerpoint/2010/main" val="16948743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C16CD-6602-B2B7-94E9-01A7C0FDA2C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CB32A70-1122-0C2C-D78F-E24D0365F41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DC9089D-8FF8-4AA7-4271-588B9529B11F}"/>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58DA2900-B97D-F7C5-7409-DB784A601B70}"/>
              </a:ext>
            </a:extLst>
          </p:cNvPr>
          <p:cNvSpPr>
            <a:spLocks noGrp="1"/>
          </p:cNvSpPr>
          <p:nvPr>
            <p:ph type="sldNum" sz="quarter" idx="5"/>
          </p:nvPr>
        </p:nvSpPr>
        <p:spPr/>
        <p:txBody>
          <a:bodyPr/>
          <a:lstStyle/>
          <a:p>
            <a:fld id="{7CECCF7F-8DFA-4C36-B73E-4338104F590E}" type="slidenum">
              <a:rPr lang="nl-BE" smtClean="0"/>
              <a:t>23</a:t>
            </a:fld>
            <a:endParaRPr lang="nl-BE" dirty="0"/>
          </a:p>
        </p:txBody>
      </p:sp>
    </p:spTree>
    <p:extLst>
      <p:ext uri="{BB962C8B-B14F-4D97-AF65-F5344CB8AC3E}">
        <p14:creationId xmlns:p14="http://schemas.microsoft.com/office/powerpoint/2010/main" val="7527694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97535-0ACD-6806-D73E-8F5A70B6EEF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09424E2-9D09-6E2C-BCA8-2C3AF449241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F5D5ABE-8ECB-AE33-FDAE-E98B53C5888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2"/>
                </a:solidFill>
              </a:rPr>
              <a:t>Geneesmiddelen samen, tijdstip, reactiesnelheid</a:t>
            </a:r>
            <a:endParaRPr lang="nl-BE" sz="1100" dirty="0">
              <a:solidFill>
                <a:schemeClr val="tx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dirty="0">
                <a:solidFill>
                  <a:schemeClr val="tx2"/>
                </a:solidFill>
              </a:rPr>
              <a:t>Doet de medicatie wat ze moet doen? </a:t>
            </a:r>
          </a:p>
          <a:p>
            <a:pPr marL="285750" indent="-285750">
              <a:buFont typeface="Arial" panose="020B0604020202020204" pitchFamily="34" charset="0"/>
              <a:buChar char="•"/>
            </a:pPr>
            <a:r>
              <a:rPr lang="nl-BE" sz="1100" dirty="0">
                <a:solidFill>
                  <a:schemeClr val="tx2"/>
                </a:solidFill>
              </a:rPr>
              <a:t>Mondgezondheid</a:t>
            </a:r>
          </a:p>
          <a:p>
            <a:pPr marL="285750" indent="-285750">
              <a:buFont typeface="Arial" panose="020B0604020202020204" pitchFamily="34" charset="0"/>
              <a:buChar char="•"/>
            </a:pPr>
            <a:r>
              <a:rPr lang="nl-BE" sz="1100" dirty="0">
                <a:solidFill>
                  <a:schemeClr val="tx2"/>
                </a:solidFill>
              </a:rPr>
              <a:t>Fiche ’</a:t>
            </a:r>
            <a:r>
              <a:rPr lang="nl-BE" sz="1100" dirty="0">
                <a:solidFill>
                  <a:schemeClr val="tx2"/>
                </a:solidFill>
                <a:hlinkClick r:id="rId3"/>
              </a:rPr>
              <a:t>alles</a:t>
            </a:r>
            <a:r>
              <a:rPr lang="nl-BE" sz="1100" dirty="0">
                <a:solidFill>
                  <a:schemeClr val="tx2"/>
                </a:solidFill>
              </a:rPr>
              <a:t>’ </a:t>
            </a:r>
          </a:p>
          <a:p>
            <a:pPr marL="285750" indent="-285750">
              <a:buFont typeface="Arial" panose="020B0604020202020204" pitchFamily="34" charset="0"/>
              <a:buChar char="•"/>
            </a:pPr>
            <a:r>
              <a:rPr lang="nl-BE" sz="1100" dirty="0">
                <a:solidFill>
                  <a:schemeClr val="tx2"/>
                </a:solidFill>
              </a:rPr>
              <a:t>Waarschuwingscriteria</a:t>
            </a:r>
          </a:p>
          <a:p>
            <a:pPr marL="285750" indent="-285750">
              <a:buFont typeface="Arial" panose="020B0604020202020204" pitchFamily="34" charset="0"/>
              <a:buChar char="•"/>
            </a:pPr>
            <a:r>
              <a:rPr lang="nl-BE" sz="1100" dirty="0">
                <a:solidFill>
                  <a:schemeClr val="tx2"/>
                </a:solidFill>
              </a:rPr>
              <a:t>Staat een (evaluatie)gesprek ingepland met de leerling/ouders en behandelende arts/VPK? </a:t>
            </a:r>
          </a:p>
          <a:p>
            <a:r>
              <a:rPr lang="nl-BE" sz="1100" dirty="0">
                <a:solidFill>
                  <a:schemeClr val="tx2"/>
                </a:solidFill>
              </a:rPr>
              <a:t>(hoe kan je hierop voorbereiden?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dirty="0">
              <a:solidFill>
                <a:schemeClr val="tx2"/>
              </a:solidFill>
            </a:endParaRPr>
          </a:p>
          <a:p>
            <a:endParaRPr lang="nl-BE" dirty="0"/>
          </a:p>
        </p:txBody>
      </p:sp>
      <p:sp>
        <p:nvSpPr>
          <p:cNvPr id="4" name="Tijdelijke aanduiding voor dianummer 3">
            <a:extLst>
              <a:ext uri="{FF2B5EF4-FFF2-40B4-BE49-F238E27FC236}">
                <a16:creationId xmlns:a16="http://schemas.microsoft.com/office/drawing/2014/main" id="{0ABD77FF-F966-EA09-2D83-6FC18B254D85}"/>
              </a:ext>
            </a:extLst>
          </p:cNvPr>
          <p:cNvSpPr>
            <a:spLocks noGrp="1"/>
          </p:cNvSpPr>
          <p:nvPr>
            <p:ph type="sldNum" sz="quarter" idx="5"/>
          </p:nvPr>
        </p:nvSpPr>
        <p:spPr/>
        <p:txBody>
          <a:bodyPr/>
          <a:lstStyle/>
          <a:p>
            <a:fld id="{7CECCF7F-8DFA-4C36-B73E-4338104F590E}" type="slidenum">
              <a:rPr lang="nl-BE" smtClean="0"/>
              <a:t>24</a:t>
            </a:fld>
            <a:endParaRPr lang="nl-BE" dirty="0"/>
          </a:p>
        </p:txBody>
      </p:sp>
    </p:spTree>
    <p:extLst>
      <p:ext uri="{BB962C8B-B14F-4D97-AF65-F5344CB8AC3E}">
        <p14:creationId xmlns:p14="http://schemas.microsoft.com/office/powerpoint/2010/main" val="56413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BCC1A-5D65-F012-DEF9-2665F8D52C9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567A800-203A-321B-7CA1-6AC1794E5D9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0CB09C0-BB6C-2D83-3926-E8DC2B241D8B}"/>
              </a:ext>
            </a:extLst>
          </p:cNvPr>
          <p:cNvSpPr>
            <a:spLocks noGrp="1"/>
          </p:cNvSpPr>
          <p:nvPr>
            <p:ph type="body" idx="1"/>
          </p:nvPr>
        </p:nvSpPr>
        <p:spPr/>
        <p:txBody>
          <a:bodyPr/>
          <a:lstStyle/>
          <a:p>
            <a:pPr marL="171450" indent="-171450">
              <a:buFont typeface="Arial" panose="020B0604020202020204" pitchFamily="34" charset="0"/>
              <a:buChar char="•"/>
            </a:pPr>
            <a:r>
              <a:rPr lang="nl-BE" sz="1100" b="1" i="1" dirty="0">
                <a:solidFill>
                  <a:schemeClr val="tx2"/>
                </a:solidFill>
                <a:latin typeface="Flanders Art Sans"/>
              </a:rPr>
              <a:t>Wat is nu het goede om te doen? </a:t>
            </a:r>
          </a:p>
          <a:p>
            <a:pPr marL="171450" indent="-171450">
              <a:buFont typeface="Arial" panose="020B0604020202020204" pitchFamily="34" charset="0"/>
              <a:buChar char="•"/>
            </a:pPr>
            <a:r>
              <a:rPr lang="nl-BE" sz="1100" b="1" i="1" dirty="0">
                <a:solidFill>
                  <a:schemeClr val="tx2"/>
                </a:solidFill>
                <a:latin typeface="Flanders Art Sans"/>
              </a:rPr>
              <a:t>Motiveer waarom je het zo hebt gedaan </a:t>
            </a:r>
          </a:p>
          <a:p>
            <a:pPr marL="171450" indent="-171450">
              <a:buFont typeface="Arial" panose="020B0604020202020204" pitchFamily="34" charset="0"/>
              <a:buChar char="•"/>
            </a:pPr>
            <a:r>
              <a:rPr lang="nl-BE" sz="1100" b="1" i="1" dirty="0">
                <a:solidFill>
                  <a:schemeClr val="tx2"/>
                </a:solidFill>
                <a:latin typeface="Flanders Art Sans"/>
              </a:rPr>
              <a:t>We maken afspraken en houden elkaar op de hoogte </a:t>
            </a:r>
          </a:p>
          <a:p>
            <a:pPr algn="l">
              <a:buFont typeface="Arial" panose="020B0604020202020204" pitchFamily="34" charset="0"/>
              <a:buChar char="•"/>
            </a:pPr>
            <a:endParaRPr lang="nl-NL" sz="1100" b="0" i="0" dirty="0">
              <a:solidFill>
                <a:srgbClr val="393E41"/>
              </a:solidFill>
              <a:effectLst/>
              <a:latin typeface="Flanders Art Sans"/>
            </a:endParaRPr>
          </a:p>
          <a:p>
            <a:pPr algn="l">
              <a:buFont typeface="Arial" panose="020B0604020202020204" pitchFamily="34" charset="0"/>
              <a:buChar char="•"/>
            </a:pPr>
            <a:r>
              <a:rPr lang="nl-NL" sz="1100" b="0" i="0" dirty="0">
                <a:solidFill>
                  <a:srgbClr val="393E41"/>
                </a:solidFill>
                <a:effectLst/>
                <a:latin typeface="Flanders Art Sans"/>
              </a:rPr>
              <a:t>Geen medicatielijst: niet weten wat te moeten geven.</a:t>
            </a:r>
          </a:p>
          <a:p>
            <a:pPr algn="l">
              <a:buFont typeface="Arial" panose="020B0604020202020204" pitchFamily="34" charset="0"/>
              <a:buChar char="•"/>
            </a:pPr>
            <a:r>
              <a:rPr lang="nl-NL" sz="1100" b="0" i="0" dirty="0">
                <a:solidFill>
                  <a:srgbClr val="3E3E3E"/>
                </a:solidFill>
                <a:effectLst/>
                <a:latin typeface="Flanders Art Sans"/>
              </a:rPr>
              <a:t>Twee weken lang registreren medewerkers fouten en bijna-fouten door geeltjes (zelfklevende memoblaadjes) op een Geeltjesposter te plakken. Medewerkers kunnen dit anoniem doen, met een korte beschrijving van het (bijna-)incident.</a:t>
            </a:r>
          </a:p>
          <a:p>
            <a:pPr algn="l">
              <a:buFont typeface="Arial" panose="020B0604020202020204" pitchFamily="34" charset="0"/>
              <a:buChar char="•"/>
            </a:pPr>
            <a:r>
              <a:rPr lang="nl-NL" sz="1100" b="0" i="0" dirty="0">
                <a:solidFill>
                  <a:srgbClr val="3E3E3E"/>
                </a:solidFill>
                <a:effectLst/>
                <a:latin typeface="Flanders Art Sans"/>
              </a:rPr>
              <a:t>De poster hangt op de afdeling en maakt voor iedereen direct zichtbaar wat er mis gaat. Daarna worden de geeltjes geanalyseerd. Bijvoorbeeld met behulp van staafdiagramman in een excel-spreadsheet. De resultaten worden gezamenlijk besproken. Wat kunnen we hiervan leren? Wat kunnen we verbeteren?</a:t>
            </a:r>
          </a:p>
          <a:p>
            <a:pPr algn="l">
              <a:buFont typeface="Arial" panose="020B0604020202020204" pitchFamily="34" charset="0"/>
              <a:buChar char="•"/>
            </a:pPr>
            <a:endParaRPr lang="nl-NL" sz="1100" b="0" i="0" dirty="0">
              <a:solidFill>
                <a:srgbClr val="393E41"/>
              </a:solidFill>
              <a:effectLst/>
              <a:latin typeface="Flanders Art Sans"/>
            </a:endParaRPr>
          </a:p>
          <a:p>
            <a:pPr algn="l">
              <a:buFont typeface="Arial" panose="020B0604020202020204" pitchFamily="34" charset="0"/>
              <a:buChar char="•"/>
            </a:pPr>
            <a:r>
              <a:rPr lang="nl-NL" sz="1100" b="0" i="0" dirty="0">
                <a:solidFill>
                  <a:srgbClr val="393E41"/>
                </a:solidFill>
                <a:effectLst/>
                <a:latin typeface="Flanders Art Sans"/>
              </a:rPr>
              <a:t>Een zelfgemaakt medicatielijstje: de gegevens zijn niet goed overgenomen.</a:t>
            </a:r>
          </a:p>
          <a:p>
            <a:pPr algn="l">
              <a:buFont typeface="Arial" panose="020B0604020202020204" pitchFamily="34" charset="0"/>
              <a:buChar char="•"/>
            </a:pPr>
            <a:r>
              <a:rPr lang="nl-NL" sz="1100" b="0" i="0" dirty="0">
                <a:solidFill>
                  <a:srgbClr val="393E41"/>
                </a:solidFill>
                <a:effectLst/>
                <a:latin typeface="Flanders Art Sans"/>
              </a:rPr>
              <a:t>Onduidelijke afspraken in het zorgdossier: het is niet duidelijk waar je als patiënt zelf verantwoordelijk voor bent en wat de verantwoordelijkheid van je zorgverlener (verpleegkundige) is.</a:t>
            </a:r>
          </a:p>
          <a:p>
            <a:pPr algn="l">
              <a:buFont typeface="Arial" panose="020B0604020202020204" pitchFamily="34" charset="0"/>
              <a:buChar char="•"/>
            </a:pPr>
            <a:r>
              <a:rPr lang="nl-NL" sz="1100" b="0" i="0" dirty="0">
                <a:solidFill>
                  <a:srgbClr val="393E41"/>
                </a:solidFill>
                <a:effectLst/>
                <a:latin typeface="Flanders Art Sans"/>
              </a:rPr>
              <a:t>Je wordt gestoord terwijl je met je medicatie bezig bent.</a:t>
            </a:r>
          </a:p>
          <a:p>
            <a:pPr algn="l">
              <a:buFont typeface="Arial" panose="020B0604020202020204" pitchFamily="34" charset="0"/>
              <a:buChar char="•"/>
            </a:pPr>
            <a:r>
              <a:rPr lang="nl-NL" sz="1100" b="0" i="0" dirty="0">
                <a:solidFill>
                  <a:srgbClr val="393E41"/>
                </a:solidFill>
                <a:effectLst/>
                <a:latin typeface="Flanders Art Sans"/>
              </a:rPr>
              <a:t>De instructie is niet duidelijk waardoor je zelf of je zorgverlener niet weet waarop te letten.</a:t>
            </a:r>
          </a:p>
          <a:p>
            <a:pPr algn="l">
              <a:buFont typeface="Arial" panose="020B0604020202020204" pitchFamily="34" charset="0"/>
              <a:buChar char="•"/>
            </a:pPr>
            <a:r>
              <a:rPr lang="nl-NL" sz="1100" b="0" i="0" dirty="0">
                <a:solidFill>
                  <a:srgbClr val="393E41"/>
                </a:solidFill>
                <a:effectLst/>
                <a:latin typeface="Flanders Art Sans"/>
              </a:rPr>
              <a:t>Medicatie die niet mag geplet worden, wordt toch geplet. Hierdoor bestaat de kans dat de medicatie niet meer of juist te sterk werkt.</a:t>
            </a:r>
          </a:p>
          <a:p>
            <a:pPr algn="l">
              <a:buFont typeface="Arial" panose="020B0604020202020204" pitchFamily="34" charset="0"/>
              <a:buChar char="•"/>
            </a:pPr>
            <a:r>
              <a:rPr lang="nl-NL" sz="1100" b="0" i="0" dirty="0">
                <a:solidFill>
                  <a:srgbClr val="393E41"/>
                </a:solidFill>
                <a:effectLst/>
                <a:latin typeface="Flanders Art Sans"/>
              </a:rPr>
              <a:t>Er werd niet genoteerd of de medicatie werd toegediend. Daardoor is het niet duidelijk of de patiënt de medicatie heeft gekregen.</a:t>
            </a:r>
          </a:p>
          <a:p>
            <a:pPr marL="457200" indent="-457200">
              <a:buFont typeface="Arial" panose="020B0604020202020204" pitchFamily="34" charset="0"/>
              <a:buChar char="•"/>
            </a:pPr>
            <a:endParaRPr lang="nl-BE" sz="1100" dirty="0">
              <a:solidFill>
                <a:schemeClr val="tx2"/>
              </a:solidFill>
              <a:latin typeface="Flanders Art Sans"/>
            </a:endParaRPr>
          </a:p>
          <a:p>
            <a:pPr marL="457200" indent="-457200">
              <a:buFont typeface="Arial" panose="020B0604020202020204" pitchFamily="34" charset="0"/>
              <a:buChar char="•"/>
            </a:pPr>
            <a:endParaRPr lang="nl-BE" sz="1100" dirty="0">
              <a:solidFill>
                <a:schemeClr val="tx2"/>
              </a:solidFill>
              <a:latin typeface="Flanders Art Sans"/>
            </a:endParaRPr>
          </a:p>
          <a:p>
            <a:pPr marL="457200" indent="-457200">
              <a:buFont typeface="Arial" panose="020B0604020202020204" pitchFamily="34" charset="0"/>
              <a:buChar char="•"/>
            </a:pPr>
            <a:r>
              <a:rPr lang="nl-BE" sz="1100" dirty="0">
                <a:solidFill>
                  <a:schemeClr val="tx2"/>
                </a:solidFill>
                <a:latin typeface="Flanders Art Sans"/>
              </a:rPr>
              <a:t>Verwerking van medisch materiaal</a:t>
            </a:r>
          </a:p>
          <a:p>
            <a:pPr marL="457200" indent="-457200">
              <a:buFont typeface="Arial" panose="020B0604020202020204" pitchFamily="34" charset="0"/>
              <a:buChar char="•"/>
            </a:pPr>
            <a:r>
              <a:rPr lang="nl-BE" sz="1100" dirty="0">
                <a:solidFill>
                  <a:schemeClr val="tx2"/>
                </a:solidFill>
                <a:latin typeface="Flanders Art Sans"/>
              </a:rPr>
              <a:t>Nuttige nummers binnen handbereik</a:t>
            </a:r>
          </a:p>
          <a:p>
            <a:endParaRPr lang="nl-NL" sz="1100" b="0" i="0" dirty="0">
              <a:solidFill>
                <a:srgbClr val="000000"/>
              </a:solidFill>
              <a:effectLst/>
              <a:latin typeface="Flanders Art Sans"/>
            </a:endParaRPr>
          </a:p>
          <a:p>
            <a:r>
              <a:rPr lang="nl-NL" sz="1100" b="0" i="0" dirty="0">
                <a:solidFill>
                  <a:srgbClr val="000000"/>
                </a:solidFill>
                <a:effectLst/>
                <a:latin typeface="Flanders Art Sans"/>
              </a:rPr>
              <a:t>Geeltjesmeting: Medewerkers registreren twee weken lang medicatiefouten door geeltjes op de poster te plakken. In deze instructie (pdf) lees je welke fouten je kunt bijhouden. Aan het einde van de week wordt bekeken hoeveel en welke fouten er zijn gemaakt. Op basis van de analyse kun je verbeteracties bepalen.</a:t>
            </a:r>
            <a:endParaRPr lang="nl-BE" sz="1100" dirty="0">
              <a:latin typeface="Flanders Art Sans"/>
            </a:endParaRPr>
          </a:p>
        </p:txBody>
      </p:sp>
      <p:sp>
        <p:nvSpPr>
          <p:cNvPr id="4" name="Tijdelijke aanduiding voor dianummer 3">
            <a:extLst>
              <a:ext uri="{FF2B5EF4-FFF2-40B4-BE49-F238E27FC236}">
                <a16:creationId xmlns:a16="http://schemas.microsoft.com/office/drawing/2014/main" id="{5C0C881A-1F13-5500-7772-1848B3FBB25A}"/>
              </a:ext>
            </a:extLst>
          </p:cNvPr>
          <p:cNvSpPr>
            <a:spLocks noGrp="1"/>
          </p:cNvSpPr>
          <p:nvPr>
            <p:ph type="sldNum" sz="quarter" idx="5"/>
          </p:nvPr>
        </p:nvSpPr>
        <p:spPr/>
        <p:txBody>
          <a:bodyPr/>
          <a:lstStyle/>
          <a:p>
            <a:fld id="{7CECCF7F-8DFA-4C36-B73E-4338104F590E}" type="slidenum">
              <a:rPr lang="nl-BE" smtClean="0"/>
              <a:t>25</a:t>
            </a:fld>
            <a:endParaRPr lang="nl-BE" dirty="0"/>
          </a:p>
        </p:txBody>
      </p:sp>
    </p:spTree>
    <p:extLst>
      <p:ext uri="{BB962C8B-B14F-4D97-AF65-F5344CB8AC3E}">
        <p14:creationId xmlns:p14="http://schemas.microsoft.com/office/powerpoint/2010/main" val="18042252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67908-9032-7129-A1BF-D69C770A93B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072687B-4E2D-0761-D065-D1998BFD164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A057AAB-370B-A107-7F3F-6E75C0723DD0}"/>
              </a:ext>
            </a:extLst>
          </p:cNvPr>
          <p:cNvSpPr>
            <a:spLocks noGrp="1"/>
          </p:cNvSpPr>
          <p:nvPr>
            <p:ph type="body" idx="1"/>
          </p:nvPr>
        </p:nvSpPr>
        <p:spPr/>
        <p:txBody>
          <a:bodyPr/>
          <a:lstStyle/>
          <a:p>
            <a:r>
              <a:rPr lang="nl-BE" sz="1100" b="1" dirty="0"/>
              <a:t>Bezorgdheden vanuit de school: </a:t>
            </a:r>
          </a:p>
          <a:p>
            <a:pPr marL="171450" indent="-171450">
              <a:buFont typeface="Arial" panose="020B0604020202020204" pitchFamily="34" charset="0"/>
              <a:buChar char="•"/>
            </a:pPr>
            <a:r>
              <a:rPr lang="nl-BE" sz="1100" dirty="0"/>
              <a:t>behandeling staat nog niet op punt </a:t>
            </a:r>
          </a:p>
          <a:p>
            <a:pPr marL="171450" indent="-171450">
              <a:buFont typeface="Arial" panose="020B0604020202020204" pitchFamily="34" charset="0"/>
              <a:buChar char="•"/>
            </a:pPr>
            <a:r>
              <a:rPr lang="nl-BE" sz="1100" dirty="0"/>
              <a:t>communicatie tussen mama, juf en directie over de waarden is via Whatsapp. </a:t>
            </a:r>
          </a:p>
          <a:p>
            <a:pPr marL="171450" indent="-171450">
              <a:buFont typeface="Arial" panose="020B0604020202020204" pitchFamily="34" charset="0"/>
              <a:buChar char="•"/>
            </a:pPr>
            <a:r>
              <a:rPr lang="nl-BE" sz="1100" dirty="0"/>
              <a:t>mama vraagt ook regelmatig foto’s van het kleutertje of ze er goed uitziet (niet te bleek, suf,…) </a:t>
            </a:r>
          </a:p>
          <a:p>
            <a:pPr marL="171450" indent="-171450">
              <a:buFont typeface="Arial" panose="020B0604020202020204" pitchFamily="34" charset="0"/>
              <a:buChar char="•"/>
            </a:pPr>
            <a:r>
              <a:rPr lang="nl-BE" sz="1100" dirty="0"/>
              <a:t>tijdsinvestering/ juf ziek worden</a:t>
            </a:r>
          </a:p>
          <a:p>
            <a:pPr marL="171450" indent="-171450">
              <a:buFont typeface="Arial" panose="020B0604020202020204" pitchFamily="34" charset="0"/>
              <a:buChar char="•"/>
            </a:pPr>
            <a:r>
              <a:rPr lang="nl-BE" sz="1100" dirty="0"/>
              <a:t>zorgen over het geven van de bolus, Juf heeft geen EHBO-diploma. </a:t>
            </a:r>
          </a:p>
          <a:p>
            <a:endParaRPr lang="nl-BE" sz="1100" dirty="0"/>
          </a:p>
          <a:p>
            <a:r>
              <a:rPr lang="nl-BE" sz="1100" b="1" dirty="0"/>
              <a:t>Welke stappen al ondernomen? </a:t>
            </a:r>
          </a:p>
          <a:p>
            <a:pPr marL="171450" indent="-171450">
              <a:buFont typeface="Arial" panose="020B0604020202020204" pitchFamily="34" charset="0"/>
              <a:buChar char="•"/>
            </a:pPr>
            <a:r>
              <a:rPr lang="nl-BE" sz="1100" dirty="0"/>
              <a:t>Infosessie door diabetesliga</a:t>
            </a:r>
          </a:p>
          <a:p>
            <a:pPr marL="171450" indent="-171450">
              <a:buFont typeface="Arial" panose="020B0604020202020204" pitchFamily="34" charset="0"/>
              <a:buChar char="•"/>
            </a:pPr>
            <a:r>
              <a:rPr lang="nl-BE" sz="1100" dirty="0"/>
              <a:t>Staand order en infobundel door de moeder uitgeschreven </a:t>
            </a:r>
          </a:p>
          <a:p>
            <a:pPr marL="171450" indent="-171450">
              <a:buFont typeface="Arial" panose="020B0604020202020204" pitchFamily="34" charset="0"/>
              <a:buChar char="•"/>
            </a:pPr>
            <a:r>
              <a:rPr lang="nl-BE" sz="1100" dirty="0"/>
              <a:t>Mama heeft een week meegelopen met de juf om alle handelingen aan te leren</a:t>
            </a:r>
          </a:p>
          <a:p>
            <a:endParaRPr lang="nl-BE" dirty="0"/>
          </a:p>
        </p:txBody>
      </p:sp>
      <p:sp>
        <p:nvSpPr>
          <p:cNvPr id="4" name="Tijdelijke aanduiding voor dianummer 3">
            <a:extLst>
              <a:ext uri="{FF2B5EF4-FFF2-40B4-BE49-F238E27FC236}">
                <a16:creationId xmlns:a16="http://schemas.microsoft.com/office/drawing/2014/main" id="{DE696E6D-91F1-4B0C-031F-FA1C208E8CC8}"/>
              </a:ext>
            </a:extLst>
          </p:cNvPr>
          <p:cNvSpPr>
            <a:spLocks noGrp="1"/>
          </p:cNvSpPr>
          <p:nvPr>
            <p:ph type="sldNum" sz="quarter" idx="5"/>
          </p:nvPr>
        </p:nvSpPr>
        <p:spPr/>
        <p:txBody>
          <a:bodyPr/>
          <a:lstStyle/>
          <a:p>
            <a:fld id="{5D58FB67-B850-47DE-B5D6-34958C4E8E2B}" type="slidenum">
              <a:rPr lang="nl-BE" smtClean="0"/>
              <a:t>26</a:t>
            </a:fld>
            <a:endParaRPr lang="nl-BE" dirty="0"/>
          </a:p>
        </p:txBody>
      </p:sp>
    </p:spTree>
    <p:extLst>
      <p:ext uri="{BB962C8B-B14F-4D97-AF65-F5344CB8AC3E}">
        <p14:creationId xmlns:p14="http://schemas.microsoft.com/office/powerpoint/2010/main" val="3643887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r>
              <a:rPr lang="nl-BE" sz="1100" b="1" u="sng" dirty="0">
                <a:solidFill>
                  <a:schemeClr val="tx1"/>
                </a:solidFill>
                <a:latin typeface="+mn-lt"/>
              </a:rPr>
              <a:t>Geen specifieke opleiding voor glucosesensor</a:t>
            </a:r>
          </a:p>
          <a:p>
            <a:pPr marL="342900" indent="-342900">
              <a:buFont typeface="Arial" panose="020B0604020202020204" pitchFamily="34" charset="0"/>
              <a:buChar char="•"/>
            </a:pPr>
            <a:r>
              <a:rPr lang="nl-BE" sz="1100" dirty="0">
                <a:solidFill>
                  <a:schemeClr val="tx1"/>
                </a:solidFill>
                <a:latin typeface="+mn-lt"/>
              </a:rPr>
              <a:t>Voor deze handeling is geen specifieke opleiding nodig of afstemming met de behandelende arts of verpleegkundige. </a:t>
            </a:r>
          </a:p>
          <a:p>
            <a:pPr marL="342900" indent="-342900">
              <a:buFont typeface="Arial" panose="020B0604020202020204" pitchFamily="34" charset="0"/>
              <a:buChar char="•"/>
            </a:pPr>
            <a:r>
              <a:rPr lang="nl-BE" sz="1100" dirty="0">
                <a:solidFill>
                  <a:schemeClr val="tx1"/>
                </a:solidFill>
                <a:latin typeface="+mn-lt"/>
              </a:rPr>
              <a:t>De glycemie meten via een glucosesensor gebeurt met een scanner houden tegen een sensor. </a:t>
            </a:r>
          </a:p>
          <a:p>
            <a:pPr marL="0" indent="0">
              <a:buFont typeface="Arial" panose="020B0604020202020204" pitchFamily="34" charset="0"/>
              <a:buNone/>
            </a:pPr>
            <a:endParaRPr lang="nl-BE" sz="1100" dirty="0">
              <a:solidFill>
                <a:schemeClr val="tx1"/>
              </a:solidFill>
              <a:latin typeface="+mn-lt"/>
            </a:endParaRPr>
          </a:p>
          <a:p>
            <a:pPr marL="0" indent="0">
              <a:buFont typeface="Arial" panose="020B0604020202020204" pitchFamily="34" charset="0"/>
              <a:buNone/>
            </a:pPr>
            <a:r>
              <a:rPr lang="nl-BE" sz="1100" b="1" u="sng" dirty="0">
                <a:solidFill>
                  <a:schemeClr val="tx1"/>
                </a:solidFill>
                <a:latin typeface="+mn-lt"/>
              </a:rPr>
              <a:t>Vingerprik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de persoon kan zelf autonoom de handeling niet of niet meer uitvoeren.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1" i="0" u="none" strike="noStrike" kern="1200" cap="none" spc="0" normalizeH="0" baseline="0" noProof="0" dirty="0">
                <a:ln>
                  <a:noFill/>
                </a:ln>
                <a:solidFill>
                  <a:srgbClr val="000000"/>
                </a:solidFill>
                <a:effectLst/>
                <a:uLnTx/>
                <a:uFillTx/>
                <a:latin typeface="+mn-lt"/>
                <a:ea typeface="+mn-ea"/>
                <a:cs typeface="+mn-cs"/>
              </a:rPr>
              <a:t>Mits toestemming </a:t>
            </a:r>
            <a:r>
              <a:rPr kumimoji="0" lang="nl-NL" sz="1100" b="0" i="0" u="none" strike="noStrike" kern="1200" cap="none" spc="0" normalizeH="0" baseline="0" noProof="0" dirty="0">
                <a:ln>
                  <a:noFill/>
                </a:ln>
                <a:solidFill>
                  <a:srgbClr val="000000"/>
                </a:solidFill>
                <a:effectLst/>
                <a:uLnTx/>
                <a:uFillTx/>
                <a:latin typeface="+mn-lt"/>
                <a:ea typeface="+mn-ea"/>
                <a:cs typeface="+mn-cs"/>
              </a:rPr>
              <a:t>van de patiënt of diens wettelijk vertegenwoordiger kan en mag een persoon activiteiten verrichten.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1" i="0" u="none" strike="noStrike" kern="1200" cap="none" spc="0" normalizeH="0" baseline="0" noProof="0" dirty="0">
                <a:ln>
                  <a:noFill/>
                </a:ln>
                <a:solidFill>
                  <a:srgbClr val="000000"/>
                </a:solidFill>
                <a:effectLst/>
                <a:uLnTx/>
                <a:uFillTx/>
                <a:latin typeface="+mn-lt"/>
                <a:ea typeface="+mn-ea"/>
                <a:cs typeface="+mn-cs"/>
              </a:rPr>
              <a:t>De persoon </a:t>
            </a:r>
            <a:r>
              <a:rPr kumimoji="0" lang="nl-NL" sz="1100" b="0" i="0" u="none" strike="noStrike" kern="1200" cap="none" spc="0" normalizeH="0" baseline="0" noProof="0" dirty="0">
                <a:ln>
                  <a:noFill/>
                </a:ln>
                <a:solidFill>
                  <a:srgbClr val="000000"/>
                </a:solidFill>
                <a:effectLst/>
                <a:uLnTx/>
                <a:uFillTx/>
                <a:latin typeface="+mn-lt"/>
                <a:ea typeface="+mn-ea"/>
                <a:cs typeface="+mn-cs"/>
              </a:rPr>
              <a:t>die beslist om deze activiteit te verrichten, draagt </a:t>
            </a:r>
            <a:r>
              <a:rPr kumimoji="0" lang="nl-NL" sz="1100" b="1" i="0" u="none" strike="noStrike" kern="1200" cap="none" spc="0" normalizeH="0" baseline="0" noProof="0" dirty="0">
                <a:ln>
                  <a:noFill/>
                </a:ln>
                <a:solidFill>
                  <a:srgbClr val="000000"/>
                </a:solidFill>
                <a:effectLst/>
                <a:uLnTx/>
                <a:uFillTx/>
                <a:latin typeface="+mn-lt"/>
                <a:ea typeface="+mn-ea"/>
                <a:cs typeface="+mn-cs"/>
              </a:rPr>
              <a:t>de verantwoordelijkheid </a:t>
            </a:r>
            <a:r>
              <a:rPr kumimoji="0" lang="nl-NL" sz="1100" b="0" i="0" u="none" strike="noStrike" kern="1200" cap="none" spc="0" normalizeH="0" baseline="0" noProof="0" dirty="0">
                <a:ln>
                  <a:noFill/>
                </a:ln>
                <a:solidFill>
                  <a:srgbClr val="000000"/>
                </a:solidFill>
                <a:effectLst/>
                <a:uLnTx/>
                <a:uFillTx/>
                <a:latin typeface="+mn-lt"/>
                <a:ea typeface="+mn-ea"/>
                <a:cs typeface="+mn-cs"/>
              </a:rPr>
              <a:t>voor deze activiteit die hij verricht bij een patiënt.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Onder deze verantwoordelijkheid wordt ook verstaan dat de persoon tijdig en </a:t>
            </a:r>
            <a:r>
              <a:rPr kumimoji="0" lang="nl-NL" sz="1100" b="1" i="0" u="none" strike="noStrike" kern="1200" cap="none" spc="0" normalizeH="0" baseline="0" noProof="0" dirty="0">
                <a:ln>
                  <a:noFill/>
                </a:ln>
                <a:solidFill>
                  <a:srgbClr val="000000"/>
                </a:solidFill>
                <a:effectLst/>
                <a:uLnTx/>
                <a:uFillTx/>
                <a:latin typeface="+mn-lt"/>
                <a:ea typeface="+mn-ea"/>
                <a:cs typeface="+mn-cs"/>
              </a:rPr>
              <a:t>bij twijfel </a:t>
            </a:r>
            <a:r>
              <a:rPr kumimoji="0" lang="nl-NL" sz="1100" b="0" i="0" u="none" strike="noStrike" kern="1200" cap="none" spc="0" normalizeH="0" baseline="0" noProof="0" dirty="0">
                <a:ln>
                  <a:noFill/>
                </a:ln>
                <a:solidFill>
                  <a:srgbClr val="000000"/>
                </a:solidFill>
                <a:effectLst/>
                <a:uLnTx/>
                <a:uFillTx/>
                <a:latin typeface="+mn-lt"/>
                <a:ea typeface="+mn-ea"/>
                <a:cs typeface="+mn-cs"/>
              </a:rPr>
              <a:t>advies inwint van een gezondheidszorgbeoefenaar of de patiënt doorverwijst naar een verwijzende gezondheidszorgbeoefenaar (zoals bv. de arts of een verpleegkundige) en bijgevolg deze activiteit niet uitvoert. De patiënt kan zich in deze beslissing laten bijstaan door de persoon die de patiënt bijstaat in zijn normaal dagelijks functioneren.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BE" sz="1100" b="0" i="0" u="none" strike="noStrike" kern="1200" cap="none" spc="0" normalizeH="0" baseline="0" noProof="0" dirty="0">
                <a:ln>
                  <a:noFill/>
                </a:ln>
                <a:solidFill>
                  <a:srgbClr val="000000"/>
                </a:solidFill>
                <a:effectLst/>
                <a:uLnTx/>
                <a:uFillTx/>
                <a:latin typeface="+mn-lt"/>
                <a:ea typeface="+mn-ea"/>
                <a:cs typeface="+mn-cs"/>
              </a:rPr>
              <a:t>Behandelende arts/vpk heeft niet aangegeven dat gezien de context en het doel van de te verrichten activiteit de uitoefening door een bevoegde gezondheidsbeoefenaar dient te gebeuren. </a:t>
            </a:r>
            <a:endParaRPr kumimoji="0" lang="nl-NL" sz="1100" b="0" i="0" u="none" strike="noStrike" kern="1200" cap="none" spc="0" normalizeH="0" baseline="0" noProof="0" dirty="0">
              <a:ln>
                <a:noFill/>
              </a:ln>
              <a:solidFill>
                <a:srgbClr val="000000"/>
              </a:solidFill>
              <a:effectLst/>
              <a:uLnTx/>
              <a:uFillTx/>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0" i="0" u="none" strike="noStrike" kern="1200" cap="none" spc="0" normalizeH="0" baseline="0" noProof="0" dirty="0">
                <a:ln>
                  <a:noFill/>
                </a:ln>
                <a:solidFill>
                  <a:srgbClr val="000000"/>
                </a:solidFill>
                <a:effectLst/>
                <a:uLnTx/>
                <a:uFillTx/>
                <a:latin typeface="+mn-lt"/>
                <a:ea typeface="+mn-ea"/>
                <a:cs typeface="+mn-cs"/>
              </a:rPr>
              <a:t>Wanneer ADL niet meer efficiënt en/of doelgericht en/of veilig verloopt en de gezondheid in gevaar is, is er nood aan professionele ondersteuning. </a:t>
            </a:r>
            <a:r>
              <a:rPr kumimoji="0" lang="nl-NL" sz="1100" b="1" i="0" u="none" strike="noStrike" kern="1200" cap="none" spc="0" normalizeH="0" baseline="0" noProof="0" dirty="0">
                <a:ln>
                  <a:noFill/>
                </a:ln>
                <a:solidFill>
                  <a:srgbClr val="000000"/>
                </a:solidFill>
                <a:effectLst/>
                <a:uLnTx/>
                <a:uFillTx/>
                <a:latin typeface="+mn-lt"/>
                <a:ea typeface="+mn-ea"/>
                <a:cs typeface="+mn-cs"/>
              </a:rPr>
              <a:t>(evaluatie)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l-NL" sz="1100" b="1" i="0" u="none" strike="noStrike" kern="1200" cap="none" spc="0" normalizeH="0" baseline="0" noProof="0" dirty="0">
                <a:ln>
                  <a:noFill/>
                </a:ln>
                <a:solidFill>
                  <a:srgbClr val="000000"/>
                </a:solidFill>
                <a:effectLst/>
                <a:uLnTx/>
                <a:uFillTx/>
                <a:latin typeface="+mn-lt"/>
                <a:ea typeface="Times New Roman" panose="02020603050405020304" pitchFamily="18" charset="0"/>
                <a:cs typeface="Times New Roman" panose="02020603050405020304" pitchFamily="18" charset="0"/>
              </a:rPr>
              <a:t>Enkel bij diabetes</a:t>
            </a:r>
            <a:endParaRPr kumimoji="0" lang="nl-BE" sz="1100" b="1" i="0" u="none" strike="noStrike" kern="1200" cap="none" spc="0" normalizeH="0" baseline="0" noProof="0" dirty="0">
              <a:ln>
                <a:noFill/>
              </a:ln>
              <a:solidFill>
                <a:srgbClr val="000000"/>
              </a:solidFill>
              <a:effectLst/>
              <a:uLnTx/>
              <a:uFillTx/>
              <a:latin typeface="+mn-lt"/>
              <a:ea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nl-BE" sz="1100" dirty="0">
              <a:solidFill>
                <a:schemeClr val="tx1"/>
              </a:solidFill>
              <a:latin typeface="+mn-lt"/>
            </a:endParaRPr>
          </a:p>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27</a:t>
            </a:fld>
            <a:endParaRPr lang="nl-BE" dirty="0"/>
          </a:p>
        </p:txBody>
      </p:sp>
    </p:spTree>
    <p:extLst>
      <p:ext uri="{BB962C8B-B14F-4D97-AF65-F5344CB8AC3E}">
        <p14:creationId xmlns:p14="http://schemas.microsoft.com/office/powerpoint/2010/main" val="21956685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b="0" dirty="0">
                <a:solidFill>
                  <a:schemeClr val="tx1"/>
                </a:solidFill>
              </a:rPr>
              <a:t>In principe is het toedienen van Glucagon een medische handeling. </a:t>
            </a:r>
          </a:p>
          <a:p>
            <a:r>
              <a:rPr lang="nl-NL" sz="1100" b="0" dirty="0">
                <a:solidFill>
                  <a:schemeClr val="tx1"/>
                </a:solidFill>
              </a:rPr>
              <a:t>MAAR! Het is verplicht een persoon in nood te helpen (strafwetboek)</a:t>
            </a:r>
          </a:p>
          <a:p>
            <a:r>
              <a:rPr lang="nl-NL" sz="1100" b="0" dirty="0">
                <a:solidFill>
                  <a:schemeClr val="tx1"/>
                </a:solidFill>
              </a:rPr>
              <a:t>Hulp in nood, geen verplichting. Contacteren van een arts kan ook in deze situatie voldoende zijn</a:t>
            </a:r>
            <a:endParaRPr lang="nl-BE" sz="1100" b="0"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28</a:t>
            </a:fld>
            <a:endParaRPr lang="nl-BE" dirty="0"/>
          </a:p>
        </p:txBody>
      </p:sp>
    </p:spTree>
    <p:extLst>
      <p:ext uri="{BB962C8B-B14F-4D97-AF65-F5344CB8AC3E}">
        <p14:creationId xmlns:p14="http://schemas.microsoft.com/office/powerpoint/2010/main" val="21573095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A73C9-6D0B-A84C-6BA0-B8D2B208CE1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9D50D5D-959D-EF2A-2B83-CAD02A2A103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B0D3A1A-4529-1080-8BF0-A94E338621A4}"/>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796D8F14-93BC-6651-4F5E-1FB8661455C8}"/>
              </a:ext>
            </a:extLst>
          </p:cNvPr>
          <p:cNvSpPr>
            <a:spLocks noGrp="1"/>
          </p:cNvSpPr>
          <p:nvPr>
            <p:ph type="sldNum" sz="quarter" idx="5"/>
          </p:nvPr>
        </p:nvSpPr>
        <p:spPr/>
        <p:txBody>
          <a:bodyPr/>
          <a:lstStyle/>
          <a:p>
            <a:fld id="{5D58FB67-B850-47DE-B5D6-34958C4E8E2B}" type="slidenum">
              <a:rPr lang="nl-BE" smtClean="0"/>
              <a:t>29</a:t>
            </a:fld>
            <a:endParaRPr lang="nl-BE" dirty="0"/>
          </a:p>
        </p:txBody>
      </p:sp>
    </p:spTree>
    <p:extLst>
      <p:ext uri="{BB962C8B-B14F-4D97-AF65-F5344CB8AC3E}">
        <p14:creationId xmlns:p14="http://schemas.microsoft.com/office/powerpoint/2010/main" val="24416338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5454E-021B-0EF2-F654-ADEE37E5600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C51A355-199F-B17E-F50B-62D78C47AEB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1F4A81C-D496-418C-13BA-E7C65CA14298}"/>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2E937B82-2991-9C4A-F3F7-DCF0A9DD4A32}"/>
              </a:ext>
            </a:extLst>
          </p:cNvPr>
          <p:cNvSpPr>
            <a:spLocks noGrp="1"/>
          </p:cNvSpPr>
          <p:nvPr>
            <p:ph type="sldNum" sz="quarter" idx="5"/>
          </p:nvPr>
        </p:nvSpPr>
        <p:spPr/>
        <p:txBody>
          <a:bodyPr/>
          <a:lstStyle/>
          <a:p>
            <a:fld id="{5D58FB67-B850-47DE-B5D6-34958C4E8E2B}" type="slidenum">
              <a:rPr lang="nl-BE" smtClean="0"/>
              <a:t>30</a:t>
            </a:fld>
            <a:endParaRPr lang="nl-BE" dirty="0"/>
          </a:p>
        </p:txBody>
      </p:sp>
    </p:spTree>
    <p:extLst>
      <p:ext uri="{BB962C8B-B14F-4D97-AF65-F5344CB8AC3E}">
        <p14:creationId xmlns:p14="http://schemas.microsoft.com/office/powerpoint/2010/main" val="38986047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6CAA4-5C62-6193-5A85-5B5AF726BE1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E5C52DF-F608-DA4E-A978-726AA445DF0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75201AD-8B5B-7E6E-7686-4D72258C5507}"/>
              </a:ext>
            </a:extLst>
          </p:cNvPr>
          <p:cNvSpPr>
            <a:spLocks noGrp="1"/>
          </p:cNvSpPr>
          <p:nvPr>
            <p:ph type="body" idx="1"/>
          </p:nvPr>
        </p:nvSpPr>
        <p:spPr/>
        <p:txBody>
          <a:bodyPr/>
          <a:lstStyle/>
          <a:p>
            <a:endParaRPr lang="nl-BE" sz="1200" u="sng" dirty="0">
              <a:effectLst/>
              <a:latin typeface="Calibri" panose="020F0502020204030204" pitchFamily="34" charset="0"/>
              <a:ea typeface="Calibri" panose="020F0502020204030204" pitchFamily="34" charset="0"/>
            </a:endParaRPr>
          </a:p>
          <a:p>
            <a:r>
              <a:rPr lang="nl-NL" sz="1100" b="0" i="0" dirty="0">
                <a:solidFill>
                  <a:srgbClr val="374151"/>
                </a:solidFill>
                <a:effectLst/>
                <a:latin typeface="+mn-lt"/>
              </a:rPr>
              <a:t>Volgens de schattingen van CM nam in 2022</a:t>
            </a:r>
          </a:p>
          <a:p>
            <a:r>
              <a:rPr lang="nl-NL" sz="1100" b="0" i="0" dirty="0">
                <a:solidFill>
                  <a:srgbClr val="374151"/>
                </a:solidFill>
                <a:effectLst/>
                <a:latin typeface="+mn-lt"/>
              </a:rPr>
              <a:t>Het gebruik van geneesmiddelen met methylfenidaat is met 20 procent toegenomen sinds 2013 (+42 procent bij meisjes, +13 procent bij jongens</a:t>
            </a:r>
            <a:endParaRPr lang="nl-BE" sz="1100" u="sng" dirty="0">
              <a:effectLst/>
              <a:latin typeface="+mn-lt"/>
              <a:ea typeface="Calibri" panose="020F0502020204030204" pitchFamily="34" charset="0"/>
            </a:endParaRPr>
          </a:p>
          <a:p>
            <a:endParaRPr lang="nl-BE" sz="1100" u="sng" dirty="0">
              <a:effectLst/>
              <a:latin typeface="+mn-lt"/>
              <a:ea typeface="Calibri" panose="020F0502020204030204" pitchFamily="34" charset="0"/>
            </a:endParaRPr>
          </a:p>
          <a:p>
            <a:pPr algn="l"/>
            <a:r>
              <a:rPr lang="nl-NL" sz="1100" b="1" i="0" dirty="0">
                <a:solidFill>
                  <a:srgbClr val="374151"/>
                </a:solidFill>
                <a:effectLst/>
                <a:latin typeface="+mn-lt"/>
              </a:rPr>
              <a:t>De periode waarin dit soort medicatie genomen wordt, is extreem lang. </a:t>
            </a:r>
            <a:r>
              <a:rPr lang="nl-NL" sz="1100" b="0" i="0" dirty="0">
                <a:solidFill>
                  <a:srgbClr val="374151"/>
                </a:solidFill>
                <a:effectLst/>
                <a:latin typeface="+mn-lt"/>
              </a:rPr>
              <a:t>Een kind op vier dat start met medicatie op de leeftijd van 6 jaar, blijft medicatie gebruiken tot 17 jaar. Gemiddeld nemen kinderen van 6 jaar goed 7 jaar lang medicatie. Dit is onrustwekkend, gezien er weinig wetenschappelijk onderzoek bestaat over langdurig gebruik van dit soort medicatie, die gekende bijwerkingen heeft, zoals bvb. verlies van eetlust en slechter slapen.</a:t>
            </a:r>
          </a:p>
          <a:p>
            <a:pPr algn="l"/>
            <a:r>
              <a:rPr lang="nl-NL" sz="1100" b="1" i="0" dirty="0">
                <a:solidFill>
                  <a:srgbClr val="374151"/>
                </a:solidFill>
                <a:effectLst/>
                <a:latin typeface="+mn-lt"/>
              </a:rPr>
              <a:t>Weinig of geen opvolging door zorgverleners uit de mentale hulpverlening</a:t>
            </a:r>
          </a:p>
          <a:p>
            <a:pPr algn="l"/>
            <a:r>
              <a:rPr lang="nl-NL" sz="1100" b="0" i="0" dirty="0">
                <a:solidFill>
                  <a:srgbClr val="374151"/>
                </a:solidFill>
                <a:effectLst/>
                <a:latin typeface="+mn-lt"/>
              </a:rPr>
              <a:t>Eveneens alarmerend is het feit dat de jonge patiënten vaak niet systematisch worden opgevolgd door zorgverleners ervaren in het omgaan met mentale problemen. “Zowel de wetenschappelijke literatuur als de guidelines wijzen op het belang van een regelmatige en aandachtige opvolging,” klinkt het bij CM. </a:t>
            </a:r>
            <a:r>
              <a:rPr lang="nl-NL" sz="1100" b="1" i="0" dirty="0">
                <a:solidFill>
                  <a:srgbClr val="374151"/>
                </a:solidFill>
                <a:effectLst/>
                <a:latin typeface="+mn-lt"/>
              </a:rPr>
              <a:t>In 2022 zag slechts 43 % van de kinderen met ADHD die medicatie gebruiken een psychiater en slechts 15 procent zag een psycholoog. </a:t>
            </a:r>
            <a:r>
              <a:rPr lang="nl-NL" sz="1100" b="0" i="0" dirty="0">
                <a:solidFill>
                  <a:srgbClr val="374151"/>
                </a:solidFill>
                <a:effectLst/>
                <a:latin typeface="+mn-lt"/>
              </a:rPr>
              <a:t>Van Gorp</a:t>
            </a:r>
            <a:r>
              <a:rPr lang="nl-NL" sz="1100" b="1" i="0" dirty="0">
                <a:solidFill>
                  <a:srgbClr val="374151"/>
                </a:solidFill>
                <a:effectLst/>
                <a:latin typeface="+mn-lt"/>
              </a:rPr>
              <a:t>:</a:t>
            </a:r>
            <a:r>
              <a:rPr lang="nl-NL" sz="1100" b="0" i="0" dirty="0">
                <a:solidFill>
                  <a:srgbClr val="374151"/>
                </a:solidFill>
                <a:effectLst/>
                <a:latin typeface="+mn-lt"/>
              </a:rPr>
              <a:t> “Dat is onvoldoende en onrustwekkend."</a:t>
            </a:r>
          </a:p>
          <a:p>
            <a:endParaRPr lang="nl-BE" sz="1200" u="sng" dirty="0">
              <a:effectLst/>
              <a:latin typeface="Calibri" panose="020F0502020204030204" pitchFamily="34" charset="0"/>
              <a:ea typeface="Calibri" panose="020F0502020204030204" pitchFamily="34" charset="0"/>
            </a:endParaRPr>
          </a:p>
          <a:p>
            <a:r>
              <a:rPr lang="nl-BE" sz="1200" u="sng" dirty="0">
                <a:effectLst/>
                <a:latin typeface="Calibri" panose="020F0502020204030204" pitchFamily="34" charset="0"/>
                <a:ea typeface="Calibri" panose="020F0502020204030204" pitchFamily="34" charset="0"/>
              </a:rPr>
              <a:t>Vraag school: </a:t>
            </a:r>
            <a:endParaRPr lang="nl-BE" sz="1200" dirty="0">
              <a:effectLst/>
              <a:latin typeface="Calibri" panose="020F0502020204030204" pitchFamily="34" charset="0"/>
              <a:ea typeface="Calibri" panose="020F0502020204030204" pitchFamily="34" charset="0"/>
            </a:endParaRPr>
          </a:p>
          <a:p>
            <a:pPr marL="342900" lvl="0" indent="-342900">
              <a:lnSpc>
                <a:spcPct val="105000"/>
              </a:lnSpc>
              <a:buFont typeface="Calibri" panose="020F0502020204030204" pitchFamily="34" charset="0"/>
              <a:buChar char="-"/>
            </a:pPr>
            <a:r>
              <a:rPr lang="nl-BE" sz="1200" dirty="0">
                <a:effectLst/>
                <a:latin typeface="Calibri" panose="020F0502020204030204" pitchFamily="34" charset="0"/>
                <a:ea typeface="Times New Roman" panose="02020603050405020304" pitchFamily="18" charset="0"/>
              </a:rPr>
              <a:t>Wat als leerlingen niet spontaan aangeven Rilatine te gebruiken/ op te starten en door het gebruik een ongeluk veroorzaken? </a:t>
            </a:r>
            <a:endParaRPr lang="nl-BE" sz="1200" dirty="0">
              <a:effectLst/>
              <a:latin typeface="Calibri" panose="020F0502020204030204" pitchFamily="34" charset="0"/>
              <a:ea typeface="Calibri" panose="020F0502020204030204" pitchFamily="34" charset="0"/>
            </a:endParaRPr>
          </a:p>
          <a:p>
            <a:pPr marL="342900" lvl="0" indent="-342900">
              <a:lnSpc>
                <a:spcPct val="105000"/>
              </a:lnSpc>
              <a:buFont typeface="Calibri" panose="020F0502020204030204" pitchFamily="34" charset="0"/>
              <a:buChar char="-"/>
            </a:pPr>
            <a:r>
              <a:rPr lang="nl-BE" sz="1200" dirty="0">
                <a:effectLst/>
                <a:latin typeface="Calibri" panose="020F0502020204030204" pitchFamily="34" charset="0"/>
                <a:ea typeface="Times New Roman" panose="02020603050405020304" pitchFamily="18" charset="0"/>
              </a:rPr>
              <a:t>Hoe kan een school weten wie er in een opstartfase zit van medicatie met mogelijkse invloed op het besturen van machines/rijvaardigheid?</a:t>
            </a:r>
            <a:endParaRPr lang="nl-BE" sz="1200" dirty="0">
              <a:effectLst/>
              <a:latin typeface="Calibri" panose="020F0502020204030204" pitchFamily="34" charset="0"/>
              <a:ea typeface="Calibri" panose="020F0502020204030204" pitchFamily="34" charset="0"/>
            </a:endParaRPr>
          </a:p>
          <a:p>
            <a:pPr marL="342900" lvl="0" indent="-342900">
              <a:lnSpc>
                <a:spcPct val="105000"/>
              </a:lnSpc>
              <a:buFont typeface="Calibri" panose="020F0502020204030204" pitchFamily="34" charset="0"/>
              <a:buChar char="-"/>
            </a:pPr>
            <a:r>
              <a:rPr lang="nl-BE" sz="1200" dirty="0">
                <a:effectLst/>
                <a:latin typeface="Calibri" panose="020F0502020204030204" pitchFamily="34" charset="0"/>
                <a:ea typeface="Times New Roman" panose="02020603050405020304" pitchFamily="18" charset="0"/>
              </a:rPr>
              <a:t>Is het aan de school om te achterhalen wie welke medicatie gebruikt?</a:t>
            </a:r>
            <a:endParaRPr lang="nl-BE" sz="1200" dirty="0">
              <a:effectLst/>
              <a:latin typeface="Calibri" panose="020F0502020204030204" pitchFamily="34" charset="0"/>
              <a:ea typeface="Calibri" panose="020F0502020204030204" pitchFamily="34" charset="0"/>
            </a:endParaRPr>
          </a:p>
          <a:p>
            <a:pPr marL="342900" lvl="0" indent="-342900">
              <a:lnSpc>
                <a:spcPct val="105000"/>
              </a:lnSpc>
              <a:spcAft>
                <a:spcPts val="800"/>
              </a:spcAft>
              <a:buFont typeface="Calibri" panose="020F0502020204030204" pitchFamily="34" charset="0"/>
              <a:buChar char="-"/>
            </a:pPr>
            <a:r>
              <a:rPr lang="nl-BE" sz="1200" dirty="0">
                <a:effectLst/>
                <a:latin typeface="Calibri" panose="020F0502020204030204" pitchFamily="34" charset="0"/>
                <a:ea typeface="Times New Roman" panose="02020603050405020304" pitchFamily="18" charset="0"/>
              </a:rPr>
              <a:t>Zijn er hierrond bepaalde afspraken/richtlijnen binnen de CLB’s?</a:t>
            </a:r>
            <a:endParaRPr lang="nl-BE" sz="1200" dirty="0">
              <a:effectLst/>
              <a:latin typeface="Calibri" panose="020F0502020204030204" pitchFamily="34" charset="0"/>
              <a:ea typeface="Calibri" panose="020F0502020204030204" pitchFamily="34" charset="0"/>
            </a:endParaRPr>
          </a:p>
          <a:p>
            <a:r>
              <a:rPr lang="nl-BE" sz="1200" dirty="0">
                <a:effectLst/>
                <a:latin typeface="Calibri" panose="020F0502020204030204" pitchFamily="34" charset="0"/>
                <a:ea typeface="Calibri" panose="020F0502020204030204" pitchFamily="34" charset="0"/>
              </a:rPr>
              <a:t> </a:t>
            </a:r>
          </a:p>
          <a:p>
            <a:r>
              <a:rPr lang="nl-BE" sz="1200" u="sng" dirty="0">
                <a:effectLst/>
                <a:latin typeface="Calibri" panose="020F0502020204030204" pitchFamily="34" charset="0"/>
                <a:ea typeface="Calibri" panose="020F0502020204030204" pitchFamily="34" charset="0"/>
              </a:rPr>
              <a:t>Situatieschets voorafgaand: vragen van school tav arbeidsgeneesheer:</a:t>
            </a:r>
            <a:endParaRPr lang="nl-BE" sz="1200" dirty="0">
              <a:effectLst/>
              <a:latin typeface="Calibri" panose="020F0502020204030204" pitchFamily="34" charset="0"/>
              <a:ea typeface="Calibri" panose="020F0502020204030204" pitchFamily="34" charset="0"/>
            </a:endParaRPr>
          </a:p>
          <a:p>
            <a:r>
              <a:rPr lang="nl-BE" sz="1200" i="1" dirty="0">
                <a:effectLst/>
                <a:latin typeface="Calibri" panose="020F0502020204030204" pitchFamily="34" charset="0"/>
                <a:ea typeface="Calibri" panose="020F0502020204030204" pitchFamily="34" charset="0"/>
              </a:rPr>
              <a:t>Moeten wij voor elke leerling een goedkeuring vragen van een arts om deel te mogen nemen aan deze lessen? Dit zijn belangrijke onderdelen van het leerplan.</a:t>
            </a:r>
            <a:endParaRPr lang="nl-BE" sz="1200" dirty="0">
              <a:effectLst/>
              <a:latin typeface="Calibri" panose="020F0502020204030204" pitchFamily="34" charset="0"/>
              <a:ea typeface="Calibri" panose="020F0502020204030204" pitchFamily="34" charset="0"/>
            </a:endParaRPr>
          </a:p>
          <a:p>
            <a:r>
              <a:rPr lang="nl-BE" sz="1200" u="sng" dirty="0">
                <a:effectLst/>
                <a:latin typeface="Calibri" panose="020F0502020204030204" pitchFamily="34" charset="0"/>
                <a:ea typeface="Calibri" panose="020F0502020204030204" pitchFamily="34" charset="0"/>
              </a:rPr>
              <a:t>Advies arbeidsgeneesheer: </a:t>
            </a:r>
            <a:endParaRPr lang="nl-BE" sz="1200" dirty="0">
              <a:effectLst/>
              <a:latin typeface="Calibri" panose="020F0502020204030204" pitchFamily="34" charset="0"/>
              <a:ea typeface="Calibri" panose="020F0502020204030204" pitchFamily="34" charset="0"/>
            </a:endParaRPr>
          </a:p>
          <a:p>
            <a:r>
              <a:rPr lang="nl-BE" sz="1200" b="1" i="1" dirty="0">
                <a:effectLst/>
                <a:latin typeface="Calibri" panose="020F0502020204030204" pitchFamily="34" charset="0"/>
                <a:ea typeface="Calibri" panose="020F0502020204030204" pitchFamily="34" charset="0"/>
              </a:rPr>
              <a:t>Als je je wil indekken, is dat wel aan te raden.</a:t>
            </a:r>
            <a:endParaRPr lang="nl-BE" sz="1200" dirty="0">
              <a:effectLst/>
              <a:latin typeface="Calibri" panose="020F0502020204030204" pitchFamily="34" charset="0"/>
              <a:ea typeface="Calibri" panose="020F0502020204030204" pitchFamily="34" charset="0"/>
            </a:endParaRPr>
          </a:p>
          <a:p>
            <a:r>
              <a:rPr lang="nl-BE" sz="1200" i="1" dirty="0">
                <a:effectLst/>
                <a:latin typeface="Calibri" panose="020F0502020204030204" pitchFamily="34" charset="0"/>
                <a:ea typeface="Calibri" panose="020F0502020204030204" pitchFamily="34" charset="0"/>
              </a:rPr>
              <a:t>De betrokken medicatie kan zeker genomen worden bij Veiligheidsfucntie, echter er is een inloopperiode waar eventuele neveneffecten kunnen optreden.</a:t>
            </a:r>
            <a:endParaRPr lang="nl-BE" sz="1200" dirty="0">
              <a:effectLst/>
              <a:latin typeface="Calibri" panose="020F0502020204030204" pitchFamily="34" charset="0"/>
              <a:ea typeface="Calibri" panose="020F0502020204030204" pitchFamily="34" charset="0"/>
            </a:endParaRPr>
          </a:p>
          <a:p>
            <a:r>
              <a:rPr lang="nl-BE" sz="1200" i="1" dirty="0">
                <a:effectLst/>
                <a:latin typeface="Calibri" panose="020F0502020204030204" pitchFamily="34" charset="0"/>
                <a:ea typeface="Calibri" panose="020F0502020204030204" pitchFamily="34" charset="0"/>
              </a:rPr>
              <a:t>Als deze periode voorbij is, kan de VF.</a:t>
            </a:r>
            <a:endParaRPr lang="nl-BE" sz="1200" dirty="0">
              <a:effectLst/>
              <a:latin typeface="Calibri" panose="020F0502020204030204" pitchFamily="34" charset="0"/>
              <a:ea typeface="Calibri" panose="020F0502020204030204" pitchFamily="34" charset="0"/>
            </a:endParaRPr>
          </a:p>
          <a:p>
            <a:r>
              <a:rPr lang="nl-BE" sz="1200" i="1" dirty="0">
                <a:effectLst/>
                <a:latin typeface="Calibri" panose="020F0502020204030204" pitchFamily="34" charset="0"/>
                <a:ea typeface="Calibri" panose="020F0502020204030204" pitchFamily="34" charset="0"/>
              </a:rPr>
              <a:t>Hier is de huisarts goed geplaatst om zijn advies te geven omdat hij het centraal medisch dossier van de leerling beheert.</a:t>
            </a:r>
            <a:endParaRPr lang="nl-BE" sz="1200" dirty="0">
              <a:effectLst/>
              <a:latin typeface="Calibri" panose="020F0502020204030204" pitchFamily="34" charset="0"/>
              <a:ea typeface="Calibri" panose="020F0502020204030204" pitchFamily="34" charset="0"/>
            </a:endParaRPr>
          </a:p>
          <a:p>
            <a:endParaRPr lang="nl-BE" dirty="0"/>
          </a:p>
        </p:txBody>
      </p:sp>
      <p:sp>
        <p:nvSpPr>
          <p:cNvPr id="4" name="Tijdelijke aanduiding voor dianummer 3">
            <a:extLst>
              <a:ext uri="{FF2B5EF4-FFF2-40B4-BE49-F238E27FC236}">
                <a16:creationId xmlns:a16="http://schemas.microsoft.com/office/drawing/2014/main" id="{A7C00B06-4687-D159-BA46-BB969F8556E8}"/>
              </a:ext>
            </a:extLst>
          </p:cNvPr>
          <p:cNvSpPr>
            <a:spLocks noGrp="1"/>
          </p:cNvSpPr>
          <p:nvPr>
            <p:ph type="sldNum" sz="quarter" idx="5"/>
          </p:nvPr>
        </p:nvSpPr>
        <p:spPr/>
        <p:txBody>
          <a:bodyPr/>
          <a:lstStyle/>
          <a:p>
            <a:fld id="{5D58FB67-B850-47DE-B5D6-34958C4E8E2B}" type="slidenum">
              <a:rPr lang="nl-BE" smtClean="0"/>
              <a:t>31</a:t>
            </a:fld>
            <a:endParaRPr lang="nl-BE" dirty="0"/>
          </a:p>
        </p:txBody>
      </p:sp>
    </p:spTree>
    <p:extLst>
      <p:ext uri="{BB962C8B-B14F-4D97-AF65-F5344CB8AC3E}">
        <p14:creationId xmlns:p14="http://schemas.microsoft.com/office/powerpoint/2010/main" val="8980318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E961C-080C-4BE8-AF31-A90FB0DF86C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FEC6A8D-E738-2703-4437-1415C2E6CAA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BA814E6-2601-8B43-D1AC-3D9CCFBD47CD}"/>
              </a:ext>
            </a:extLst>
          </p:cNvPr>
          <p:cNvSpPr>
            <a:spLocks noGrp="1"/>
          </p:cNvSpPr>
          <p:nvPr>
            <p:ph type="body" idx="1"/>
          </p:nvPr>
        </p:nvSpPr>
        <p:spPr/>
        <p:txBody>
          <a:bodyPr/>
          <a:lstStyle/>
          <a:p>
            <a:r>
              <a:rPr lang="nl-BE" sz="1100" i="1" dirty="0">
                <a:effectLst/>
                <a:latin typeface="Calibri" panose="020F0502020204030204" pitchFamily="34" charset="0"/>
                <a:ea typeface="Calibri" panose="020F0502020204030204" pitchFamily="34" charset="0"/>
              </a:rPr>
              <a:t>Draaischijffunctie: </a:t>
            </a:r>
            <a:r>
              <a:rPr lang="nl-BE" sz="1100" dirty="0">
                <a:effectLst/>
                <a:latin typeface="Calibri" panose="020F0502020204030204" pitchFamily="34" charset="0"/>
                <a:ea typeface="Calibri" panose="020F0502020204030204" pitchFamily="34" charset="0"/>
              </a:rPr>
              <a:t>alle partijen rond de tafel over hoe verloopt het  op school? En wat is het opgestelde zorgplan door de behandelende arts? Wat is er nodig? </a:t>
            </a:r>
          </a:p>
          <a:p>
            <a:r>
              <a:rPr lang="nl-BE" sz="1100" dirty="0">
                <a:effectLst/>
                <a:latin typeface="Calibri" panose="020F0502020204030204" pitchFamily="34" charset="0"/>
                <a:ea typeface="Calibri" panose="020F0502020204030204" pitchFamily="34" charset="0"/>
              </a:rPr>
              <a:t>Ik gaf ook mee aan de CLB-arts dat de wetgeving slechts een deelaspect is (lees: pragmatisch).</a:t>
            </a:r>
          </a:p>
          <a:p>
            <a:r>
              <a:rPr lang="nl-BE" sz="1100" b="1" u="none" strike="noStrike" dirty="0">
                <a:effectLst/>
                <a:latin typeface="Calibri" panose="020F0502020204030204" pitchFamily="34" charset="0"/>
                <a:ea typeface="Calibri" panose="020F0502020204030204" pitchFamily="34" charset="0"/>
              </a:rPr>
              <a:t> </a:t>
            </a:r>
            <a:endParaRPr lang="nl-BE" sz="1100" dirty="0">
              <a:effectLst/>
              <a:latin typeface="Calibri" panose="020F0502020204030204" pitchFamily="34" charset="0"/>
              <a:ea typeface="Calibri" panose="020F0502020204030204" pitchFamily="34" charset="0"/>
            </a:endParaRPr>
          </a:p>
          <a:p>
            <a:r>
              <a:rPr lang="nl-BE" sz="1100" b="1" u="sng" dirty="0">
                <a:effectLst/>
                <a:latin typeface="Calibri" panose="020F0502020204030204" pitchFamily="34" charset="0"/>
                <a:ea typeface="Calibri" panose="020F0502020204030204" pitchFamily="34" charset="0"/>
              </a:rPr>
              <a:t>Wat kan er vanuit de wetgeving en naar aansprakelijkheid van de school in deze situatie? </a:t>
            </a:r>
            <a:endParaRPr lang="nl-BE" sz="1100" dirty="0">
              <a:effectLst/>
              <a:latin typeface="Calibri" panose="020F0502020204030204" pitchFamily="34" charset="0"/>
              <a:ea typeface="Calibri" panose="020F0502020204030204" pitchFamily="34" charset="0"/>
            </a:endParaRPr>
          </a:p>
          <a:p>
            <a:r>
              <a:rPr lang="nl-BE" sz="1100" dirty="0">
                <a:effectLst/>
                <a:latin typeface="Calibri" panose="020F0502020204030204" pitchFamily="34" charset="0"/>
                <a:ea typeface="Calibri" panose="020F0502020204030204" pitchFamily="34" charset="0"/>
              </a:rPr>
              <a:t>Het kader bekwame helper kent het CLB en de school. </a:t>
            </a: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dirty="0">
                <a:effectLst/>
                <a:latin typeface="Calibri" panose="020F0502020204030204" pitchFamily="34" charset="0"/>
                <a:ea typeface="Calibri" panose="020F0502020204030204" pitchFamily="34" charset="0"/>
              </a:rPr>
              <a:t>zoveel mogelijk op papier te zetten. Als de ouders enkel mondeling werden aangesproken, en de school geeft het kind een maaltijd, dan zouden de ouders bij een allergische reactie kunnen beweren dat zij nooit werden aangesproken, en zo een moeilijke situatie creëren voor de school. Ik zou dus, zolang er geen plan en/of document met handtekening van de ouders is, zeker aanraden aan de school om de leerling die maaltijden niet aan te bieden. </a:t>
            </a:r>
          </a:p>
          <a:p>
            <a:endParaRPr lang="nl-BE" sz="1100" dirty="0">
              <a:effectLst/>
              <a:latin typeface="Calibri" panose="020F0502020204030204" pitchFamily="34" charset="0"/>
              <a:ea typeface="Calibri" panose="020F0502020204030204" pitchFamily="34" charset="0"/>
            </a:endParaRPr>
          </a:p>
          <a:p>
            <a:endParaRPr lang="nl-BE" dirty="0"/>
          </a:p>
        </p:txBody>
      </p:sp>
      <p:sp>
        <p:nvSpPr>
          <p:cNvPr id="4" name="Tijdelijke aanduiding voor dianummer 3">
            <a:extLst>
              <a:ext uri="{FF2B5EF4-FFF2-40B4-BE49-F238E27FC236}">
                <a16:creationId xmlns:a16="http://schemas.microsoft.com/office/drawing/2014/main" id="{FBB1EE1D-0173-6029-75D2-63ADDE01A819}"/>
              </a:ext>
            </a:extLst>
          </p:cNvPr>
          <p:cNvSpPr>
            <a:spLocks noGrp="1"/>
          </p:cNvSpPr>
          <p:nvPr>
            <p:ph type="sldNum" sz="quarter" idx="5"/>
          </p:nvPr>
        </p:nvSpPr>
        <p:spPr/>
        <p:txBody>
          <a:bodyPr/>
          <a:lstStyle/>
          <a:p>
            <a:fld id="{5D58FB67-B850-47DE-B5D6-34958C4E8E2B}" type="slidenum">
              <a:rPr lang="nl-BE" smtClean="0"/>
              <a:t>32</a:t>
            </a:fld>
            <a:endParaRPr lang="nl-BE" dirty="0"/>
          </a:p>
        </p:txBody>
      </p:sp>
    </p:spTree>
    <p:extLst>
      <p:ext uri="{BB962C8B-B14F-4D97-AF65-F5344CB8AC3E}">
        <p14:creationId xmlns:p14="http://schemas.microsoft.com/office/powerpoint/2010/main" val="3187397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dirty="0"/>
              <a:t>Wij vragen ouders van allergische kinderen om zelf een geschikt alternatief te voorzien zodat hun kind steeds op een veilige manier kan mee genieten van de verschillende feestmomenten. Er zijn natuurlijk de vaste feestmomenten die op de schoolkalender vermeld staan maar daarnaast zijn er tal van momenten waarop allergenen hun weg naar de klas vinden. Leraren zullen ouders (individueel) of via de klassenouder op de hoogte brengen van geplande activiteiten. Naar mate de ernst van de allergie zullen noodzakelijke en redelijke aanpassingen gedaan worden om leerlingen zoveel mogelijk aan educatieve en recreatieve activiteiten te kunnen laten deelnemen. Ook in het dagelijkse schoolleven kunnen kleine aanpassingen grote gevolgen hebben. We werken eraan om te vochtige klassen (schimmelvorming) te verbeteren en zorgen voor goed verluchte klassen. Extra aandacht gaat naar het mijden van stofnesten in de klas (vb. zithoek met oude kussens of tapijt, koffer met oude kleren) We houden er rekening mee dat allergie de fitheid en concentratie in de klas kan beïnvloeden</a:t>
            </a:r>
            <a:endParaRPr lang="nl-BE" sz="1100"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33</a:t>
            </a:fld>
            <a:endParaRPr lang="nl-BE" dirty="0"/>
          </a:p>
        </p:txBody>
      </p:sp>
    </p:spTree>
    <p:extLst>
      <p:ext uri="{BB962C8B-B14F-4D97-AF65-F5344CB8AC3E}">
        <p14:creationId xmlns:p14="http://schemas.microsoft.com/office/powerpoint/2010/main" val="23208034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A9577-34F9-2C16-89A3-23BF290A2EA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E81B3FD-6587-740C-FA29-A8FDB6E93E8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622622D-9BEF-83F4-1C89-03622FA2F9A3}"/>
              </a:ext>
            </a:extLst>
          </p:cNvPr>
          <p:cNvSpPr>
            <a:spLocks noGrp="1"/>
          </p:cNvSpPr>
          <p:nvPr>
            <p:ph type="body" idx="1"/>
          </p:nvPr>
        </p:nvSpPr>
        <p:spPr/>
        <p:txBody>
          <a:bodyPr/>
          <a:lstStyle/>
          <a:p>
            <a:endParaRPr lang="nl-BE" sz="1100" dirty="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dirty="0">
                <a:solidFill>
                  <a:srgbClr val="000000"/>
                </a:solidFill>
                <a:effectLst/>
                <a:latin typeface="Calibri" panose="020F0502020204030204" pitchFamily="34" charset="0"/>
                <a:ea typeface="Calibri" panose="020F0502020204030204" pitchFamily="34" charset="0"/>
              </a:rPr>
              <a:t>een meisje in het 6</a:t>
            </a:r>
            <a:r>
              <a:rPr lang="nl-BE" sz="1100" baseline="30000" dirty="0">
                <a:solidFill>
                  <a:srgbClr val="000000"/>
                </a:solidFill>
                <a:effectLst/>
                <a:latin typeface="Calibri" panose="020F0502020204030204" pitchFamily="34" charset="0"/>
                <a:ea typeface="Calibri" panose="020F0502020204030204" pitchFamily="34" charset="0"/>
              </a:rPr>
              <a:t>de</a:t>
            </a:r>
            <a:r>
              <a:rPr lang="nl-BE" sz="1100" dirty="0">
                <a:solidFill>
                  <a:srgbClr val="000000"/>
                </a:solidFill>
                <a:effectLst/>
                <a:latin typeface="Calibri" panose="020F0502020204030204" pitchFamily="34" charset="0"/>
                <a:ea typeface="Calibri" panose="020F0502020204030204" pitchFamily="34" charset="0"/>
              </a:rPr>
              <a:t> jaar haarzorg. Ze heeft in de loop van dit schooljaar een contactallergie ontwikkeld, waardoor ze niet meer in aanraking mag komen met cosmeticaproducten, shampoo’s,… Ze is niet allergisch aan haarverf, dus kleuren mag ze in principe wel nog doen. Latexhandschoenen verergeren haar allergie, dus deze kan ze niet dragen. Het meisje zal dit jaar slagen, omdat ze het merendeel van de stage heeft kunnen doen in het eerste semester en daar getoond heeft dat ze het kan. De leerling wil volgend schooljaar het 7</a:t>
            </a:r>
            <a:r>
              <a:rPr lang="nl-BE" sz="1100" baseline="30000" dirty="0">
                <a:solidFill>
                  <a:srgbClr val="000000"/>
                </a:solidFill>
                <a:effectLst/>
                <a:latin typeface="Calibri" panose="020F0502020204030204" pitchFamily="34" charset="0"/>
                <a:ea typeface="Calibri" panose="020F0502020204030204" pitchFamily="34" charset="0"/>
              </a:rPr>
              <a:t>de</a:t>
            </a:r>
            <a:r>
              <a:rPr lang="nl-BE" sz="1100" dirty="0">
                <a:solidFill>
                  <a:srgbClr val="000000"/>
                </a:solidFill>
                <a:effectLst/>
                <a:latin typeface="Calibri" panose="020F0502020204030204" pitchFamily="34" charset="0"/>
                <a:ea typeface="Calibri" panose="020F0502020204030204" pitchFamily="34" charset="0"/>
              </a:rPr>
              <a:t> jaar haarzorg doen en verwacht van de school dat ze haar volledig dispenseert voor stage. Ze wil enkel salondienst doen op school en dan enkel de taken uitvoeren die ze kan omwille van haar contactallergie (dit zijn dus kleuren en knippen als ze geen wonde heeft op haar handen).  De stage is het belangrijkste onderdeel van een 7</a:t>
            </a:r>
            <a:r>
              <a:rPr lang="nl-BE" sz="1100" baseline="30000" dirty="0">
                <a:solidFill>
                  <a:srgbClr val="000000"/>
                </a:solidFill>
                <a:effectLst/>
                <a:latin typeface="Calibri" panose="020F0502020204030204" pitchFamily="34" charset="0"/>
                <a:ea typeface="Calibri" panose="020F0502020204030204" pitchFamily="34" charset="0"/>
              </a:rPr>
              <a:t>de</a:t>
            </a:r>
            <a:r>
              <a:rPr lang="nl-BE" sz="1100" dirty="0">
                <a:solidFill>
                  <a:srgbClr val="000000"/>
                </a:solidFill>
                <a:effectLst/>
                <a:latin typeface="Calibri" panose="020F0502020204030204" pitchFamily="34" charset="0"/>
                <a:ea typeface="Calibri" panose="020F0502020204030204" pitchFamily="34" charset="0"/>
              </a:rPr>
              <a:t> jaar BSO, dus de school wil niet tegemoet komen aan de vraag van de leerling, maar vraagt zich af of dit wettelijk kan. Kan een leerling een diploma haarzorg halen zonder stage te hebben gedaan in het 7</a:t>
            </a:r>
            <a:r>
              <a:rPr lang="nl-BE" sz="1100" baseline="30000" dirty="0">
                <a:solidFill>
                  <a:srgbClr val="000000"/>
                </a:solidFill>
                <a:effectLst/>
                <a:latin typeface="Calibri" panose="020F0502020204030204" pitchFamily="34" charset="0"/>
                <a:ea typeface="Calibri" panose="020F0502020204030204" pitchFamily="34" charset="0"/>
              </a:rPr>
              <a:t>de</a:t>
            </a:r>
            <a:r>
              <a:rPr lang="nl-BE" sz="1100" dirty="0">
                <a:solidFill>
                  <a:srgbClr val="000000"/>
                </a:solidFill>
                <a:effectLst/>
                <a:latin typeface="Calibri" panose="020F0502020204030204" pitchFamily="34" charset="0"/>
                <a:ea typeface="Calibri" panose="020F0502020204030204" pitchFamily="34" charset="0"/>
              </a:rPr>
              <a:t> jaar? Is de school verplicht om mee te stappen in de vraag om de stage te dispenseren op basis van een medisch attest?</a:t>
            </a:r>
            <a:endParaRPr lang="nl-BE" sz="1100" dirty="0">
              <a:effectLst/>
              <a:latin typeface="Calibri" panose="020F0502020204030204" pitchFamily="34" charset="0"/>
              <a:ea typeface="Calibri" panose="020F0502020204030204" pitchFamily="34" charset="0"/>
            </a:endParaRPr>
          </a:p>
          <a:p>
            <a:endParaRPr lang="nl-BE" sz="1100" dirty="0">
              <a:effectLst/>
              <a:latin typeface="Calibri" panose="020F0502020204030204" pitchFamily="34" charset="0"/>
              <a:ea typeface="Calibri" panose="020F0502020204030204" pitchFamily="34" charset="0"/>
            </a:endParaRPr>
          </a:p>
          <a:p>
            <a:endParaRPr lang="nl-BE" sz="1100" dirty="0">
              <a:effectLst/>
              <a:latin typeface="Calibri" panose="020F0502020204030204" pitchFamily="34" charset="0"/>
              <a:ea typeface="Calibri" panose="020F0502020204030204" pitchFamily="34" charset="0"/>
            </a:endParaRPr>
          </a:p>
          <a:p>
            <a:r>
              <a:rPr lang="nl-BE" sz="1100" dirty="0">
                <a:effectLst/>
                <a:latin typeface="Calibri" panose="020F0502020204030204" pitchFamily="34" charset="0"/>
                <a:ea typeface="Calibri" panose="020F0502020204030204" pitchFamily="34" charset="0"/>
              </a:rPr>
              <a:t>Hier zien we kansen in de samenwerking tussen CLB-arts, de school en de arbeidsgeneeskundige dienst over de contactallergie en de mogelijkheden i.f.v. de stage: Is er een perspectief dat deze allergie over zal gaan? Kan de leerlingen met de allergie later aan de slag als kapster? Kan ze bvb in een setting stage lopen/werken waar de allergie haar niet hindert? Als dat niet zo is, wat zijn dan andere OLB-mogelijkheden?</a:t>
            </a:r>
          </a:p>
          <a:p>
            <a:r>
              <a:rPr lang="nl-BE" sz="1100" dirty="0">
                <a:effectLst/>
                <a:latin typeface="Calibri" panose="020F0502020204030204" pitchFamily="34" charset="0"/>
                <a:ea typeface="Calibri" panose="020F0502020204030204" pitchFamily="34" charset="0"/>
              </a:rPr>
              <a:t>Sowieso heeft de stage een aantal doelstellingen die aangepast kunnen worden naar de noden van de leerling. Indien dit nodig is, kan de PBD hier ondersteunend zijn in het vormgeven van een stage die voor haar haalbaar is. Wat dispenseren betreft en hoe je het inzet, vind je op de GO! navigator onder leeringenbegeleiding bij de e-modules specifieke onderwijsbehoeften ondersteunende materialen.</a:t>
            </a:r>
          </a:p>
          <a:p>
            <a:r>
              <a:rPr lang="nl-BE" sz="1100" dirty="0">
                <a:effectLst/>
                <a:latin typeface="Calibri" panose="020F0502020204030204" pitchFamily="34" charset="0"/>
                <a:ea typeface="Calibri" panose="020F0502020204030204" pitchFamily="34" charset="0"/>
              </a:rPr>
              <a:t>Daarnaast zouden we ook zeker de mogelijkheden tot introduceren GTB tijdens het zevende jaar aangrijpen</a:t>
            </a:r>
            <a:endParaRPr lang="nl-BE" sz="1100" dirty="0"/>
          </a:p>
        </p:txBody>
      </p:sp>
      <p:sp>
        <p:nvSpPr>
          <p:cNvPr id="4" name="Tijdelijke aanduiding voor dianummer 3">
            <a:extLst>
              <a:ext uri="{FF2B5EF4-FFF2-40B4-BE49-F238E27FC236}">
                <a16:creationId xmlns:a16="http://schemas.microsoft.com/office/drawing/2014/main" id="{F33E0B0D-017B-1DFA-4DE2-DD1C67A4D82D}"/>
              </a:ext>
            </a:extLst>
          </p:cNvPr>
          <p:cNvSpPr>
            <a:spLocks noGrp="1"/>
          </p:cNvSpPr>
          <p:nvPr>
            <p:ph type="sldNum" sz="quarter" idx="5"/>
          </p:nvPr>
        </p:nvSpPr>
        <p:spPr/>
        <p:txBody>
          <a:bodyPr/>
          <a:lstStyle/>
          <a:p>
            <a:fld id="{5D58FB67-B850-47DE-B5D6-34958C4E8E2B}" type="slidenum">
              <a:rPr lang="nl-BE" smtClean="0"/>
              <a:t>34</a:t>
            </a:fld>
            <a:endParaRPr lang="nl-BE" dirty="0"/>
          </a:p>
        </p:txBody>
      </p:sp>
    </p:spTree>
    <p:extLst>
      <p:ext uri="{BB962C8B-B14F-4D97-AF65-F5344CB8AC3E}">
        <p14:creationId xmlns:p14="http://schemas.microsoft.com/office/powerpoint/2010/main" val="30674705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endParaRPr lang="nl-NL" b="1" i="0" dirty="0">
              <a:solidFill>
                <a:srgbClr val="343A40"/>
              </a:solidFill>
              <a:effectLst/>
              <a:latin typeface="Nunito Sans" pitchFamily="2" charset="0"/>
            </a:endParaRPr>
          </a:p>
          <a:p>
            <a:pPr algn="l"/>
            <a:r>
              <a:rPr lang="nl-NL" sz="1100" b="1" i="0" dirty="0">
                <a:solidFill>
                  <a:srgbClr val="343A40"/>
                </a:solidFill>
                <a:effectLst/>
                <a:latin typeface="+mn-lt"/>
              </a:rPr>
              <a:t>Hulpverlener (art. I.5-1, 1°)</a:t>
            </a:r>
          </a:p>
          <a:p>
            <a:pPr algn="l"/>
            <a:r>
              <a:rPr lang="nl-NL" sz="1100" b="0" i="0" dirty="0">
                <a:solidFill>
                  <a:srgbClr val="343A40"/>
                </a:solidFill>
                <a:effectLst/>
                <a:latin typeface="+mn-lt"/>
              </a:rPr>
              <a:t>Het betreft een werknemer belast met het verstrekken van de eerste hulp die met vrucht de basisvorming en de bijscholing, die betrekking hebben op welomschreven doelstellingen, heeft gevolgd. Deze basisvorming moet aangevuld worden met een specifieke vorming verbonden aan de ondernemingsactiviteiten, wanneer deze activiteiten specifieke risico’s met zich meebrengen.</a:t>
            </a:r>
          </a:p>
          <a:p>
            <a:pPr algn="l"/>
            <a:r>
              <a:rPr lang="nl-NL" sz="1100" b="1" i="0" dirty="0">
                <a:solidFill>
                  <a:srgbClr val="343A40"/>
                </a:solidFill>
                <a:effectLst/>
                <a:latin typeface="+mn-lt"/>
              </a:rPr>
              <a:t>Verzorgingslokaal (art. I.5-1, 2°)</a:t>
            </a:r>
          </a:p>
          <a:p>
            <a:pPr algn="l"/>
            <a:r>
              <a:rPr lang="nl-NL" sz="1100" b="0" i="0" dirty="0">
                <a:solidFill>
                  <a:srgbClr val="343A40"/>
                </a:solidFill>
                <a:effectLst/>
                <a:latin typeface="+mn-lt"/>
              </a:rPr>
              <a:t>Dit lokaal is gevestigd op de arbeidsplaats of in de onmiddellijke omgeving ervan.</a:t>
            </a:r>
            <a:br>
              <a:rPr lang="nl-NL" sz="1100" b="0" i="0" dirty="0">
                <a:solidFill>
                  <a:srgbClr val="343A40"/>
                </a:solidFill>
                <a:effectLst/>
                <a:latin typeface="+mn-lt"/>
              </a:rPr>
            </a:br>
            <a:r>
              <a:rPr lang="nl-NL" sz="1100" b="0" i="0" dirty="0">
                <a:solidFill>
                  <a:srgbClr val="343A40"/>
                </a:solidFill>
                <a:effectLst/>
                <a:latin typeface="+mn-lt"/>
              </a:rPr>
              <a:t>Het is enkel bestemd om het materiaal voor eerste hulp te bevatten en om de slachtoffers van een ongeval of die onwel geworden zijn, op te vangen met als doel hen de eerste hulp te verstrekken. Dit lokaal kan ook, na advies van de preventieadviseur-arbeidsarts, ter beschikking worden gesteld van zwangere werkneemsters of werkneemsters die borstvoeding geven, zodat zij kunnen rusten of borstvoeding geven, binnen de voorwaarden vastgesteld door specifieke reglementering.</a:t>
            </a:r>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35</a:t>
            </a:fld>
            <a:endParaRPr lang="nl-BE" dirty="0"/>
          </a:p>
        </p:txBody>
      </p:sp>
    </p:spTree>
    <p:extLst>
      <p:ext uri="{BB962C8B-B14F-4D97-AF65-F5344CB8AC3E}">
        <p14:creationId xmlns:p14="http://schemas.microsoft.com/office/powerpoint/2010/main" val="36340083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b="1" dirty="0">
                <a:latin typeface="+mn-lt"/>
              </a:rPr>
              <a:t>Vrijheidsbeperkende maatregelen zijn alle maatregelen die een beperking van de keuzevrijheid en/of de bewegingsvrijheid en/of contact met de buitenwereld van de zorggebruiker inhouden</a:t>
            </a:r>
          </a:p>
          <a:p>
            <a:endParaRPr lang="nl-NL" sz="1100" b="1" dirty="0">
              <a:latin typeface="+mn-lt"/>
            </a:endParaRPr>
          </a:p>
          <a:p>
            <a:pPr marL="171450" indent="-171450">
              <a:buFont typeface="Arial" panose="020B0604020202020204" pitchFamily="34" charset="0"/>
              <a:buChar char="•"/>
            </a:pPr>
            <a:r>
              <a:rPr lang="nl-BE" sz="1100" b="1" i="0" dirty="0">
                <a:solidFill>
                  <a:srgbClr val="212529"/>
                </a:solidFill>
                <a:effectLst/>
                <a:latin typeface="+mn-lt"/>
              </a:rPr>
              <a:t>Medicamenteuze fixatie</a:t>
            </a:r>
            <a:endParaRPr lang="nl-NL" sz="1100" b="1" i="0" dirty="0">
              <a:solidFill>
                <a:srgbClr val="212529"/>
              </a:solidFill>
              <a:effectLst/>
              <a:latin typeface="+mn-lt"/>
            </a:endParaRPr>
          </a:p>
          <a:p>
            <a:pPr marL="171450" indent="-171450">
              <a:buFont typeface="Arial" panose="020B0604020202020204" pitchFamily="34" charset="0"/>
              <a:buChar char="•"/>
            </a:pPr>
            <a:r>
              <a:rPr lang="nl-BE" sz="1100" b="1" dirty="0">
                <a:latin typeface="+mn-lt"/>
              </a:rPr>
              <a:t>Mechanische fixatie</a:t>
            </a:r>
          </a:p>
          <a:p>
            <a:pPr marL="171450" indent="-171450">
              <a:buFont typeface="Arial" panose="020B0604020202020204" pitchFamily="34" charset="0"/>
              <a:buChar char="•"/>
            </a:pPr>
            <a:r>
              <a:rPr lang="nl-BE" sz="1100" b="1" i="0" dirty="0">
                <a:solidFill>
                  <a:srgbClr val="212529"/>
                </a:solidFill>
                <a:effectLst/>
                <a:latin typeface="+mn-lt"/>
              </a:rPr>
              <a:t>Fysieke interventie technieken</a:t>
            </a:r>
          </a:p>
          <a:p>
            <a:pPr marL="0" indent="0">
              <a:buFont typeface="Arial" panose="020B0604020202020204" pitchFamily="34" charset="0"/>
              <a:buNone/>
            </a:pPr>
            <a:endParaRPr lang="nl-BE" sz="1100" b="1" i="0" dirty="0">
              <a:solidFill>
                <a:srgbClr val="212529"/>
              </a:solidFill>
              <a:effectLst/>
              <a:latin typeface="+mn-lt"/>
            </a:endParaRPr>
          </a:p>
          <a:p>
            <a:pPr marL="0" indent="0">
              <a:buFont typeface="Arial" panose="020B0604020202020204" pitchFamily="34" charset="0"/>
              <a:buNone/>
            </a:pPr>
            <a:r>
              <a:rPr lang="nl-BE" sz="1100" b="1" dirty="0">
                <a:latin typeface="+mn-lt"/>
              </a:rPr>
              <a:t>https://pro.g-o.be/onderwijsorganisatie-regelgeving-financien/onderwijsinternaten/vrijheidsbeperkende-maatregelen</a:t>
            </a:r>
          </a:p>
          <a:p>
            <a:pPr marL="0" indent="0">
              <a:buFont typeface="Arial" panose="020B0604020202020204" pitchFamily="34" charset="0"/>
              <a:buNone/>
            </a:pPr>
            <a:endParaRPr lang="nl-BE" sz="1100" b="1" i="0" dirty="0">
              <a:solidFill>
                <a:srgbClr val="212529"/>
              </a:solidFill>
              <a:effectLst/>
              <a:latin typeface="+mn-lt"/>
            </a:endParaRPr>
          </a:p>
          <a:p>
            <a:pPr marL="0" indent="0">
              <a:buFont typeface="Arial" panose="020B0604020202020204" pitchFamily="34" charset="0"/>
              <a:buNone/>
            </a:pPr>
            <a:r>
              <a:rPr lang="nl-NL" sz="1100" b="1" i="0" dirty="0">
                <a:solidFill>
                  <a:srgbClr val="212529"/>
                </a:solidFill>
                <a:effectLst/>
                <a:latin typeface="+mn-lt"/>
              </a:rPr>
              <a:t>Het instellen van beschermende of vrijheidsbeperkende maatregelen zoals fixatiemiddelen of isolatie is voorbehouden aan verpleegkundigen en artsen. Het is niet toegestaan om deze taken te delegeren aan bekwame helpers.</a:t>
            </a:r>
          </a:p>
          <a:p>
            <a:pPr marL="0" indent="0">
              <a:buFont typeface="Arial" panose="020B0604020202020204" pitchFamily="34" charset="0"/>
              <a:buNone/>
            </a:pPr>
            <a:endParaRPr lang="nl-NL" sz="1100" b="1" i="0" dirty="0">
              <a:solidFill>
                <a:srgbClr val="212529"/>
              </a:solidFill>
              <a:effectLst/>
              <a:latin typeface="+mn-lt"/>
            </a:endParaRPr>
          </a:p>
          <a:p>
            <a:pPr marL="0" indent="0">
              <a:buFont typeface="Arial" panose="020B0604020202020204" pitchFamily="34" charset="0"/>
              <a:buNone/>
            </a:pPr>
            <a:r>
              <a:rPr lang="nl-NL" sz="1100" b="1" i="0" dirty="0">
                <a:solidFill>
                  <a:srgbClr val="212529"/>
                </a:solidFill>
                <a:effectLst/>
                <a:latin typeface="+mn-lt"/>
              </a:rPr>
              <a:t>Maar onder specifieke voorwaarden zoals beschreven in het koninklijk besluit van 18 juni 1990, kan men in tijdelijke of uitzonderlijke omstandigheden de uitvoering van deze maatregelen aan een bekwame helper delegeren, op voorwaarde dat ze de juiste opleiding hebben genoten.</a:t>
            </a:r>
            <a:endParaRPr lang="nl-BE" sz="1100" b="1" i="0" dirty="0">
              <a:solidFill>
                <a:srgbClr val="212529"/>
              </a:solidFill>
              <a:effectLst/>
              <a:latin typeface="+mn-lt"/>
            </a:endParaRPr>
          </a:p>
          <a:p>
            <a:pPr marL="0" indent="0">
              <a:buFont typeface="Arial" panose="020B0604020202020204" pitchFamily="34" charset="0"/>
              <a:buNone/>
            </a:pPr>
            <a:endParaRPr lang="nl-BE" b="1"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36</a:t>
            </a:fld>
            <a:endParaRPr lang="nl-BE" dirty="0"/>
          </a:p>
        </p:txBody>
      </p:sp>
    </p:spTree>
    <p:extLst>
      <p:ext uri="{BB962C8B-B14F-4D97-AF65-F5344CB8AC3E}">
        <p14:creationId xmlns:p14="http://schemas.microsoft.com/office/powerpoint/2010/main" val="24798988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457200" indent="-457200" fontAlgn="base">
              <a:buClrTx/>
              <a:buSzPct val="100000"/>
              <a:buFont typeface="Arial"/>
              <a:buChar char="•"/>
            </a:pPr>
            <a:r>
              <a:rPr lang="nl-NL" sz="1100" dirty="0">
                <a:solidFill>
                  <a:schemeClr val="tx1"/>
                </a:solidFill>
              </a:rPr>
              <a:t>de beginsituatie gedetailleerd in kaart te brengen (zie: hoe maak je een BSA);</a:t>
            </a:r>
          </a:p>
          <a:p>
            <a:pPr marL="457200" indent="-457200" fontAlgn="base">
              <a:buClrTx/>
              <a:buSzPct val="100000"/>
              <a:buFont typeface="Arial"/>
              <a:buChar char="•"/>
            </a:pPr>
            <a:r>
              <a:rPr lang="nl-NL" sz="1100" dirty="0">
                <a:solidFill>
                  <a:schemeClr val="tx1"/>
                </a:solidFill>
              </a:rPr>
              <a:t>de sterke punten, werkpunten en kansen voor de verschillende onderdelen en pijlers in de tempel aan te duiden;</a:t>
            </a:r>
          </a:p>
          <a:p>
            <a:pPr marL="457200" indent="-457200" fontAlgn="base">
              <a:buClrTx/>
              <a:buSzPct val="100000"/>
              <a:buFont typeface="Arial"/>
              <a:buChar char="•"/>
            </a:pPr>
            <a:r>
              <a:rPr lang="nl-NL" sz="1100" dirty="0">
                <a:solidFill>
                  <a:schemeClr val="tx1"/>
                </a:solidFill>
              </a:rPr>
              <a:t>prioriteiten te stellen;</a:t>
            </a:r>
          </a:p>
          <a:p>
            <a:pPr marL="457200" indent="-457200" fontAlgn="base">
              <a:buClrTx/>
              <a:buSzPct val="100000"/>
              <a:buFont typeface="Arial"/>
              <a:buChar char="•"/>
            </a:pPr>
            <a:r>
              <a:rPr lang="nl-NL" sz="1100" dirty="0">
                <a:solidFill>
                  <a:schemeClr val="tx1"/>
                </a:solidFill>
              </a:rPr>
              <a:t>het veranderingsproces systemisch (in zgn. helikopterzicht) te overzien;</a:t>
            </a:r>
          </a:p>
          <a:p>
            <a:pPr marL="457200" indent="-457200" fontAlgn="base">
              <a:buClrTx/>
              <a:buSzPct val="100000"/>
              <a:buFont typeface="Arial"/>
              <a:buChar char="•"/>
            </a:pPr>
            <a:r>
              <a:rPr lang="nl-NL" sz="1100" dirty="0">
                <a:solidFill>
                  <a:schemeClr val="tx1"/>
                </a:solidFill>
              </a:rPr>
              <a:t>een realistisch en haalbaar veranderingstempo aan te houden (het touw tussen de pijlers respecteren);</a:t>
            </a:r>
          </a:p>
          <a:p>
            <a:pPr marL="457200" indent="-457200" fontAlgn="base">
              <a:buClrTx/>
              <a:buSzPct val="100000"/>
              <a:buFont typeface="Arial"/>
              <a:buChar char="•"/>
            </a:pPr>
            <a:r>
              <a:rPr lang="nl-NL" sz="1100" dirty="0">
                <a:solidFill>
                  <a:schemeClr val="tx1"/>
                </a:solidFill>
              </a:rPr>
              <a:t>een gemeenschappelijke taal en woordenschat te hanteren m.b.t. het veranderingsproces;</a:t>
            </a:r>
          </a:p>
          <a:p>
            <a:pPr marL="457200" indent="-457200" fontAlgn="base">
              <a:buClrTx/>
              <a:buSzPct val="100000"/>
              <a:buFont typeface="Arial"/>
              <a:buChar char="•"/>
            </a:pPr>
            <a:r>
              <a:rPr lang="nl-NL" sz="1100" dirty="0">
                <a:solidFill>
                  <a:schemeClr val="tx1"/>
                </a:solidFill>
              </a:rPr>
              <a:t>efficiënt te communiceren betreffende het veranderingsproces;</a:t>
            </a:r>
          </a:p>
          <a:p>
            <a:pPr marL="457200" indent="-457200" fontAlgn="base">
              <a:buClrTx/>
              <a:buSzPct val="100000"/>
              <a:buFont typeface="Arial"/>
              <a:buChar char="•"/>
            </a:pPr>
            <a:r>
              <a:rPr lang="nl-NL" sz="1100" dirty="0">
                <a:solidFill>
                  <a:schemeClr val="tx1"/>
                </a:solidFill>
              </a:rPr>
              <a:t>de vooropgestelde eindsituatie te beschrijven;</a:t>
            </a:r>
          </a:p>
          <a:p>
            <a:pPr marL="457200" indent="-457200">
              <a:buClrTx/>
              <a:buSzPct val="100000"/>
              <a:buChar char="•"/>
            </a:pPr>
            <a:r>
              <a:rPr lang="nl-NL" sz="1100" dirty="0">
                <a:solidFill>
                  <a:schemeClr val="tx1"/>
                </a:solidFill>
              </a:rPr>
              <a:t>...</a:t>
            </a:r>
          </a:p>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37</a:t>
            </a:fld>
            <a:endParaRPr lang="nl-BE" dirty="0"/>
          </a:p>
        </p:txBody>
      </p:sp>
    </p:spTree>
    <p:extLst>
      <p:ext uri="{BB962C8B-B14F-4D97-AF65-F5344CB8AC3E}">
        <p14:creationId xmlns:p14="http://schemas.microsoft.com/office/powerpoint/2010/main" val="1198494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38</a:t>
            </a:fld>
            <a:endParaRPr lang="nl-BE" dirty="0"/>
          </a:p>
        </p:txBody>
      </p:sp>
    </p:spTree>
    <p:extLst>
      <p:ext uri="{BB962C8B-B14F-4D97-AF65-F5344CB8AC3E}">
        <p14:creationId xmlns:p14="http://schemas.microsoft.com/office/powerpoint/2010/main" val="16549646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457200" indent="-457200" fontAlgn="base">
              <a:buClrTx/>
              <a:buSzPct val="100000"/>
              <a:buFont typeface="Arial"/>
              <a:buChar char="•"/>
            </a:pPr>
            <a:r>
              <a:rPr lang="nl-NL" sz="1100" dirty="0">
                <a:solidFill>
                  <a:schemeClr val="tx1"/>
                </a:solidFill>
              </a:rPr>
              <a:t>de beginsituatie gedetailleerd in kaart te brengen (zie: hoe maak je een BSA);</a:t>
            </a:r>
          </a:p>
          <a:p>
            <a:pPr marL="457200" indent="-457200" fontAlgn="base">
              <a:buClrTx/>
              <a:buSzPct val="100000"/>
              <a:buFont typeface="Arial"/>
              <a:buChar char="•"/>
            </a:pPr>
            <a:r>
              <a:rPr lang="nl-NL" sz="1100" dirty="0">
                <a:solidFill>
                  <a:schemeClr val="tx1"/>
                </a:solidFill>
              </a:rPr>
              <a:t>de sterke punten, werkpunten en kansen voor de verschillende onderdelen en pijlers in de tempel aan te duiden;</a:t>
            </a:r>
          </a:p>
          <a:p>
            <a:pPr marL="457200" indent="-457200" fontAlgn="base">
              <a:buClrTx/>
              <a:buSzPct val="100000"/>
              <a:buFont typeface="Arial"/>
              <a:buChar char="•"/>
            </a:pPr>
            <a:r>
              <a:rPr lang="nl-NL" sz="1100" dirty="0">
                <a:solidFill>
                  <a:schemeClr val="tx1"/>
                </a:solidFill>
              </a:rPr>
              <a:t>prioriteiten te stellen;</a:t>
            </a:r>
          </a:p>
          <a:p>
            <a:pPr marL="457200" indent="-457200" fontAlgn="base">
              <a:buClrTx/>
              <a:buSzPct val="100000"/>
              <a:buFont typeface="Arial"/>
              <a:buChar char="•"/>
            </a:pPr>
            <a:r>
              <a:rPr lang="nl-NL" sz="1100" dirty="0">
                <a:solidFill>
                  <a:schemeClr val="tx1"/>
                </a:solidFill>
              </a:rPr>
              <a:t>het veranderingsproces systemisch (in zgn. helikopterzicht) te overzien;</a:t>
            </a:r>
          </a:p>
          <a:p>
            <a:pPr marL="457200" indent="-457200" fontAlgn="base">
              <a:buClrTx/>
              <a:buSzPct val="100000"/>
              <a:buFont typeface="Arial"/>
              <a:buChar char="•"/>
            </a:pPr>
            <a:r>
              <a:rPr lang="nl-NL" sz="1100" dirty="0">
                <a:solidFill>
                  <a:schemeClr val="tx1"/>
                </a:solidFill>
              </a:rPr>
              <a:t>een realistisch en haalbaar veranderingstempo aan te houden (het touw tussen de pijlers respecteren);</a:t>
            </a:r>
          </a:p>
          <a:p>
            <a:pPr marL="457200" indent="-457200" fontAlgn="base">
              <a:buClrTx/>
              <a:buSzPct val="100000"/>
              <a:buFont typeface="Arial"/>
              <a:buChar char="•"/>
            </a:pPr>
            <a:r>
              <a:rPr lang="nl-NL" sz="1100" dirty="0">
                <a:solidFill>
                  <a:schemeClr val="tx1"/>
                </a:solidFill>
              </a:rPr>
              <a:t>een gemeenschappelijke taal en woordenschat te hanteren m.b.t. het veranderingsproces;</a:t>
            </a:r>
          </a:p>
          <a:p>
            <a:pPr marL="457200" indent="-457200" fontAlgn="base">
              <a:buClrTx/>
              <a:buSzPct val="100000"/>
              <a:buFont typeface="Arial"/>
              <a:buChar char="•"/>
            </a:pPr>
            <a:r>
              <a:rPr lang="nl-NL" sz="1100" dirty="0">
                <a:solidFill>
                  <a:schemeClr val="tx1"/>
                </a:solidFill>
              </a:rPr>
              <a:t>efficiënt te communiceren betreffende het veranderingsproces;</a:t>
            </a:r>
          </a:p>
          <a:p>
            <a:pPr marL="457200" indent="-457200" fontAlgn="base">
              <a:buClrTx/>
              <a:buSzPct val="100000"/>
              <a:buFont typeface="Arial"/>
              <a:buChar char="•"/>
            </a:pPr>
            <a:r>
              <a:rPr lang="nl-NL" sz="1100" dirty="0">
                <a:solidFill>
                  <a:schemeClr val="tx1"/>
                </a:solidFill>
              </a:rPr>
              <a:t>de vooropgestelde eindsituatie te beschrijven;</a:t>
            </a:r>
          </a:p>
          <a:p>
            <a:pPr marL="457200" indent="-457200">
              <a:buClrTx/>
              <a:buSzPct val="100000"/>
              <a:buChar char="•"/>
            </a:pPr>
            <a:r>
              <a:rPr lang="nl-NL" sz="1100" dirty="0">
                <a:solidFill>
                  <a:schemeClr val="tx1"/>
                </a:solidFill>
              </a:rPr>
              <a:t>...</a:t>
            </a:r>
          </a:p>
          <a:p>
            <a:endParaRPr lang="en-US" dirty="0"/>
          </a:p>
        </p:txBody>
      </p:sp>
      <p:sp>
        <p:nvSpPr>
          <p:cNvPr id="4" name="Tijdelijke aanduiding voor dianumm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BE" sz="1200" b="0" i="0" u="none" strike="noStrike" cap="none">
                <a:solidFill>
                  <a:schemeClr val="dk1"/>
                </a:solidFill>
                <a:latin typeface="Calibri"/>
                <a:ea typeface="Calibri"/>
                <a:cs typeface="Calibri"/>
                <a:sym typeface="Calibri"/>
              </a:rPr>
              <a:t>39</a:t>
            </a:fld>
            <a:endParaRPr lang="nl-BE"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01579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dirty="0"/>
          </a:p>
        </p:txBody>
      </p:sp>
      <p:sp>
        <p:nvSpPr>
          <p:cNvPr id="4" name="Tijdelijke aanduiding voor dianumm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BE" sz="1200" b="0" i="0" u="none" strike="noStrike" cap="none">
                <a:solidFill>
                  <a:schemeClr val="dk1"/>
                </a:solidFill>
                <a:latin typeface="Calibri"/>
                <a:ea typeface="Calibri"/>
                <a:cs typeface="Calibri"/>
                <a:sym typeface="Calibri"/>
              </a:rPr>
              <a:t>40</a:t>
            </a:fld>
            <a:endParaRPr lang="nl-BE"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444936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dirty="0">
                <a:solidFill>
                  <a:schemeClr val="tx1">
                    <a:lumMod val="50000"/>
                  </a:schemeClr>
                </a:solidFill>
              </a:rPr>
              <a:t>De uitvoering van deze taken kan alleen maar op </a:t>
            </a:r>
            <a:r>
              <a:rPr lang="nl-NL" sz="1100" b="1" dirty="0">
                <a:solidFill>
                  <a:schemeClr val="accent4"/>
                </a:solidFill>
              </a:rPr>
              <a:t>vrijwillige basis </a:t>
            </a:r>
            <a:r>
              <a:rPr lang="nl-NL" sz="1100" dirty="0">
                <a:solidFill>
                  <a:schemeClr val="tx1">
                    <a:lumMod val="50000"/>
                  </a:schemeClr>
                </a:solidFill>
              </a:rPr>
              <a:t>gebeuren. Er kan geen verplichting opgelegd worden aan school- en internaatteams om het mandaat van bekwame helper op te nemen.</a:t>
            </a:r>
          </a:p>
          <a:p>
            <a:r>
              <a:rPr lang="nl-NL" sz="1100" dirty="0">
                <a:solidFill>
                  <a:schemeClr val="tx1">
                    <a:lumMod val="50000"/>
                  </a:schemeClr>
                </a:solidFill>
              </a:rPr>
              <a:t>We vinden het principe van de </a:t>
            </a:r>
            <a:r>
              <a:rPr lang="nl-NL" sz="1100" b="1" dirty="0">
                <a:solidFill>
                  <a:schemeClr val="tx2"/>
                </a:solidFill>
              </a:rPr>
              <a:t>subsidiariteit</a:t>
            </a:r>
            <a:r>
              <a:rPr lang="nl-NL" sz="1100" dirty="0">
                <a:solidFill>
                  <a:schemeClr val="tx1">
                    <a:lumMod val="50000"/>
                  </a:schemeClr>
                </a:solidFill>
              </a:rPr>
              <a:t> belangrijk. De eigen gezondheidszorgbeoefenaar van de cliënt/leerling blijft verantwoordelijk voor het opvolgen van zijn/haar gezondheidstoestand. De figuur van de bekwame helper moet niet altijd de eerste en de enige optie zijn.</a:t>
            </a:r>
          </a:p>
          <a:p>
            <a:r>
              <a:rPr lang="nl-NL" sz="1100" dirty="0">
                <a:solidFill>
                  <a:schemeClr val="tx1">
                    <a:lumMod val="50000"/>
                  </a:schemeClr>
                </a:solidFill>
              </a:rPr>
              <a:t>Wat de toepassing in onderwijsinstellingen betreft, moet het naar ouders duidelijk zijn dat wanneer een school/voorziening een bekwame helper heeft, dit </a:t>
            </a:r>
            <a:r>
              <a:rPr lang="nl-NL" sz="1100" b="1" dirty="0">
                <a:solidFill>
                  <a:schemeClr val="tx2"/>
                </a:solidFill>
              </a:rPr>
              <a:t>niet</a:t>
            </a:r>
            <a:r>
              <a:rPr lang="nl-NL" sz="1100" dirty="0">
                <a:solidFill>
                  <a:schemeClr val="tx1">
                    <a:lumMod val="50000"/>
                  </a:schemeClr>
                </a:solidFill>
              </a:rPr>
              <a:t> betekent </a:t>
            </a:r>
            <a:r>
              <a:rPr lang="nl-NL" sz="1100" b="1" dirty="0">
                <a:solidFill>
                  <a:schemeClr val="tx2"/>
                </a:solidFill>
              </a:rPr>
              <a:t>dat alle toegestane handelingen afdwingbaar</a:t>
            </a:r>
            <a:r>
              <a:rPr lang="nl-NL" sz="1100" b="1" dirty="0">
                <a:solidFill>
                  <a:schemeClr val="tx1">
                    <a:lumMod val="50000"/>
                  </a:schemeClr>
                </a:solidFill>
              </a:rPr>
              <a:t> zijn.</a:t>
            </a:r>
          </a:p>
          <a:p>
            <a:r>
              <a:rPr lang="nl-NL" sz="1100" dirty="0">
                <a:solidFill>
                  <a:schemeClr val="tx1">
                    <a:lumMod val="50000"/>
                  </a:schemeClr>
                </a:solidFill>
              </a:rPr>
              <a:t>Inzake </a:t>
            </a:r>
            <a:r>
              <a:rPr lang="nl-NL" sz="1100" b="1" dirty="0">
                <a:solidFill>
                  <a:schemeClr val="tx2"/>
                </a:solidFill>
              </a:rPr>
              <a:t>fixatie</a:t>
            </a:r>
            <a:r>
              <a:rPr lang="nl-NL" sz="1100" dirty="0">
                <a:solidFill>
                  <a:schemeClr val="tx1">
                    <a:lumMod val="50000"/>
                  </a:schemeClr>
                </a:solidFill>
              </a:rPr>
              <a:t> gaan we er van uit dat deze maatregel binnen onderwijs enkel is toegestaan op </a:t>
            </a:r>
            <a:r>
              <a:rPr lang="nl-NL" sz="1100" b="1" dirty="0">
                <a:solidFill>
                  <a:schemeClr val="tx2"/>
                </a:solidFill>
              </a:rPr>
              <a:t>medisch voorschrift</a:t>
            </a:r>
            <a:r>
              <a:rPr lang="nl-NL" sz="1100" b="1" dirty="0">
                <a:solidFill>
                  <a:schemeClr val="tx1">
                    <a:lumMod val="50000"/>
                  </a:schemeClr>
                </a:solidFill>
              </a:rPr>
              <a:t>. </a:t>
            </a:r>
          </a:p>
          <a:p>
            <a:endParaRPr lang="nl-NL" sz="1100" dirty="0">
              <a:cs typeface="Calibri"/>
            </a:endParaRPr>
          </a:p>
          <a:p>
            <a:endParaRPr lang="nl-NL" sz="1100" dirty="0">
              <a:cs typeface="Calibri"/>
            </a:endParaRPr>
          </a:p>
          <a:p>
            <a:endParaRPr lang="nl-NL" sz="1100" dirty="0">
              <a:cs typeface="Calibri"/>
            </a:endParaRPr>
          </a:p>
          <a:p>
            <a:endParaRPr lang="nl-NL" sz="1100" dirty="0">
              <a:cs typeface="Calibri"/>
            </a:endParaRPr>
          </a:p>
          <a:p>
            <a:endParaRPr lang="nl-NL" sz="1100" dirty="0">
              <a:cs typeface="Calibri"/>
            </a:endParaRPr>
          </a:p>
          <a:p>
            <a:endParaRPr lang="nl-NL" sz="1100" dirty="0">
              <a:cs typeface="Calibri"/>
            </a:endParaRPr>
          </a:p>
          <a:p>
            <a:r>
              <a:rPr lang="nl-NL" sz="1100" dirty="0">
                <a:cs typeface="Calibri"/>
              </a:rPr>
              <a:t>Stabiele klinische setting: insuline staat op punt, niet bij een leerling waarvan de glycemiewaarde telkens dient gecontroleerd te worden bij BA </a:t>
            </a:r>
            <a:endParaRPr lang="nl-NL" sz="1100" dirty="0"/>
          </a:p>
          <a:p>
            <a:endParaRPr lang="nl-NL" sz="1100" dirty="0">
              <a:cs typeface="Calibri" panose="020F0502020204030204"/>
            </a:endParaRPr>
          </a:p>
          <a:p>
            <a:r>
              <a:rPr lang="nl-NL" sz="1100" dirty="0">
                <a:cs typeface="Calibri" panose="020F0502020204030204"/>
              </a:rPr>
              <a:t>Proactief &amp; preventief: versterken van leerling en opvoedingsverantwoordelijke hun eigen gezondheidsvaardigheden </a:t>
            </a:r>
          </a:p>
          <a:p>
            <a:endParaRPr lang="nl-NL" sz="1100" dirty="0"/>
          </a:p>
          <a:p>
            <a:r>
              <a:rPr lang="nl-NL" sz="1100" dirty="0"/>
              <a:t>Fixatie</a:t>
            </a:r>
            <a:br>
              <a:rPr lang="nl-NL" sz="1100" dirty="0"/>
            </a:br>
            <a:r>
              <a:rPr lang="nl-NL" sz="1100" dirty="0"/>
              <a:t>De maatregel is er immers op gericht om jongeren die er nood aan hebben, daadwerkelijk te laten participeren aan onderwijs en op die manier hun ontwikkelingskansen te optimaliseren</a:t>
            </a:r>
          </a:p>
          <a:p>
            <a:endParaRPr lang="nl-NL" sz="1100" dirty="0"/>
          </a:p>
          <a:p>
            <a:endParaRPr lang="nl-NL" sz="1100" dirty="0"/>
          </a:p>
          <a:p>
            <a:r>
              <a:rPr lang="nl-NL" sz="1100" dirty="0"/>
              <a:t>Er zijn ook andere pistes mogelijk zoals eerst bekijken welke rol het eigen netwerk kan opnemen, vervolgens kijken naar officiële zorgverstrekkers en dan pas de bekwame helper. Let wel: het gaat hier dan over de meer complexe ondersteuning en niet bijvoorbeeld op het toezien op het gebruik van medicatie.</a:t>
            </a:r>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41</a:t>
            </a:fld>
            <a:endParaRPr lang="nl-BE" dirty="0"/>
          </a:p>
        </p:txBody>
      </p:sp>
    </p:spTree>
    <p:extLst>
      <p:ext uri="{BB962C8B-B14F-4D97-AF65-F5344CB8AC3E}">
        <p14:creationId xmlns:p14="http://schemas.microsoft.com/office/powerpoint/2010/main" val="1504998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01397-A87F-93E4-8A24-37868BD6EBC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C8ED4FD-CF5A-8008-057B-EBC50CAFED5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917260C-D404-C813-3671-3329F14E98A6}"/>
              </a:ext>
            </a:extLst>
          </p:cNvPr>
          <p:cNvSpPr>
            <a:spLocks noGrp="1"/>
          </p:cNvSpPr>
          <p:nvPr>
            <p:ph type="body" idx="1"/>
          </p:nvPr>
        </p:nvSpPr>
        <p:spPr/>
        <p:txBody>
          <a:bodyPr/>
          <a:lstStyle/>
          <a:p>
            <a:pPr marL="171450" indent="-171450">
              <a:buFont typeface="Arial" panose="020B0604020202020204" pitchFamily="34" charset="0"/>
              <a:buChar char="•"/>
            </a:pPr>
            <a:r>
              <a:rPr lang="nl-BE" sz="1100" dirty="0"/>
              <a:t>https://www.jongeren-en-gezondheid.ugent.be/wordpress/wp-content/uploads/2023/08/3_Factsheet_MentaalSociaalFysiekWelzijn.pdf</a:t>
            </a:r>
          </a:p>
          <a:p>
            <a:pPr marL="171450" indent="-171450">
              <a:buFont typeface="Arial" panose="020B0604020202020204" pitchFamily="34" charset="0"/>
              <a:buChar char="•"/>
            </a:pPr>
            <a:r>
              <a:rPr lang="nl-BE" sz="1100" dirty="0"/>
              <a:t>https://www.jongeren-en-gezondheid.ugent.be/wordpress/wp-content/uploads/2023/08/1_Factsheet_Introductie.pdf</a:t>
            </a:r>
          </a:p>
          <a:p>
            <a:endParaRPr lang="nl-NL" dirty="0"/>
          </a:p>
        </p:txBody>
      </p:sp>
      <p:sp>
        <p:nvSpPr>
          <p:cNvPr id="4" name="Tijdelijke aanduiding voor dianummer 3">
            <a:extLst>
              <a:ext uri="{FF2B5EF4-FFF2-40B4-BE49-F238E27FC236}">
                <a16:creationId xmlns:a16="http://schemas.microsoft.com/office/drawing/2014/main" id="{CB4BF8D2-06FD-39F6-726A-42E1F9B8E528}"/>
              </a:ext>
            </a:extLst>
          </p:cNvPr>
          <p:cNvSpPr>
            <a:spLocks noGrp="1"/>
          </p:cNvSpPr>
          <p:nvPr>
            <p:ph type="sldNum" sz="quarter" idx="5"/>
          </p:nvPr>
        </p:nvSpPr>
        <p:spPr/>
        <p:txBody>
          <a:bodyPr/>
          <a:lstStyle/>
          <a:p>
            <a:fld id="{5D58FB67-B850-47DE-B5D6-34958C4E8E2B}" type="slidenum">
              <a:rPr lang="nl-BE" smtClean="0"/>
              <a:t>42</a:t>
            </a:fld>
            <a:endParaRPr lang="nl-BE" dirty="0"/>
          </a:p>
        </p:txBody>
      </p:sp>
    </p:spTree>
    <p:extLst>
      <p:ext uri="{BB962C8B-B14F-4D97-AF65-F5344CB8AC3E}">
        <p14:creationId xmlns:p14="http://schemas.microsoft.com/office/powerpoint/2010/main" val="40790141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endParaRPr lang="nl-NL" dirty="0"/>
          </a:p>
        </p:txBody>
      </p:sp>
      <p:sp>
        <p:nvSpPr>
          <p:cNvPr id="514" name="Google Shape;51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3394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44</a:t>
            </a:fld>
            <a:endParaRPr lang="nl-BE" dirty="0"/>
          </a:p>
        </p:txBody>
      </p:sp>
    </p:spTree>
    <p:extLst>
      <p:ext uri="{BB962C8B-B14F-4D97-AF65-F5344CB8AC3E}">
        <p14:creationId xmlns:p14="http://schemas.microsoft.com/office/powerpoint/2010/main" val="20484656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85750" indent="-285750">
              <a:buClr>
                <a:schemeClr val="dk1"/>
              </a:buClr>
              <a:buSzPts val="2000"/>
              <a:buFont typeface="Arial" panose="020B0604020202020204" pitchFamily="34" charset="0"/>
              <a:buChar char="•"/>
            </a:pPr>
            <a:r>
              <a:rPr lang="nl-NL" sz="1100" dirty="0">
                <a:solidFill>
                  <a:schemeClr val="tx1"/>
                </a:solidFill>
                <a:latin typeface="+mn-lt"/>
                <a:cs typeface="Calibri" panose="020F0502020204030204" pitchFamily="34" charset="0"/>
              </a:rPr>
              <a:t>De smeerolie en brandstof die alles wat binnen een organisatie beweegt mee mogelijk maakt (Seth Maenen).</a:t>
            </a:r>
          </a:p>
          <a:p>
            <a:pPr marL="285750" indent="-285750">
              <a:buClr>
                <a:schemeClr val="dk1"/>
              </a:buClr>
              <a:buSzPts val="2000"/>
              <a:buFont typeface="Arial" panose="020B0604020202020204" pitchFamily="34" charset="0"/>
              <a:buChar char="•"/>
            </a:pPr>
            <a:r>
              <a:rPr lang="nl-NL" sz="1100" dirty="0">
                <a:solidFill>
                  <a:schemeClr val="tx1"/>
                </a:solidFill>
                <a:latin typeface="+mn-lt"/>
                <a:cs typeface="Calibri" panose="020F0502020204030204" pitchFamily="34" charset="0"/>
              </a:rPr>
              <a:t>Leiderschap komt voor op alle niveaus van een organisatie</a:t>
            </a:r>
            <a:r>
              <a:rPr lang="nl-BE" sz="1100" dirty="0">
                <a:solidFill>
                  <a:schemeClr val="tx1"/>
                </a:solidFill>
                <a:latin typeface="+mn-lt"/>
                <a:cs typeface="Calibri" panose="020F0502020204030204" pitchFamily="34" charset="0"/>
              </a:rPr>
              <a:t>.</a:t>
            </a:r>
            <a:endParaRPr lang="nl-NL" sz="1100" dirty="0">
              <a:solidFill>
                <a:schemeClr val="tx1"/>
              </a:solidFill>
              <a:latin typeface="+mn-lt"/>
              <a:cs typeface="Calibri" panose="020F0502020204030204" pitchFamily="34" charset="0"/>
            </a:endParaRPr>
          </a:p>
          <a:p>
            <a:pPr marL="0" lvl="0" indent="0" algn="l" rtl="0">
              <a:spcBef>
                <a:spcPts val="0"/>
              </a:spcBef>
              <a:spcAft>
                <a:spcPts val="0"/>
              </a:spcAft>
              <a:buNone/>
            </a:pPr>
            <a:endParaRPr dirty="0"/>
          </a:p>
        </p:txBody>
      </p:sp>
      <p:sp>
        <p:nvSpPr>
          <p:cNvPr id="523" name="Google Shape;52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12163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549" name="Google Shape;54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887045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13870-25CC-3C28-4B08-EE44A636C76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058D71F-A824-3C70-6DF2-9BA8B4E21B4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0297F5E-AEE2-0F98-185F-60895FA2377D}"/>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065EA13E-2DFB-7030-964A-CF6257A6732B}"/>
              </a:ext>
            </a:extLst>
          </p:cNvPr>
          <p:cNvSpPr>
            <a:spLocks noGrp="1"/>
          </p:cNvSpPr>
          <p:nvPr>
            <p:ph type="sldNum" sz="quarter" idx="5"/>
          </p:nvPr>
        </p:nvSpPr>
        <p:spPr/>
        <p:txBody>
          <a:bodyPr/>
          <a:lstStyle/>
          <a:p>
            <a:fld id="{A32F6A0E-9C7C-41DD-921D-D1312E2A2010}" type="slidenum">
              <a:rPr lang="nl-BE" smtClean="0"/>
              <a:t>47</a:t>
            </a:fld>
            <a:endParaRPr lang="nl-BE" dirty="0"/>
          </a:p>
        </p:txBody>
      </p:sp>
    </p:spTree>
    <p:extLst>
      <p:ext uri="{BB962C8B-B14F-4D97-AF65-F5344CB8AC3E}">
        <p14:creationId xmlns:p14="http://schemas.microsoft.com/office/powerpoint/2010/main" val="9823820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9196E-C2F4-BCA1-3E6E-1F2DB34CBE0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2439197-DFC5-0D52-6F62-44284F5D1FB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D418C23-FB0A-D108-C90D-EA74E925FA2E}"/>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9FA19C1B-C58A-FF83-6136-B5BEB305BB47}"/>
              </a:ext>
            </a:extLst>
          </p:cNvPr>
          <p:cNvSpPr>
            <a:spLocks noGrp="1"/>
          </p:cNvSpPr>
          <p:nvPr>
            <p:ph type="sldNum" sz="quarter" idx="5"/>
          </p:nvPr>
        </p:nvSpPr>
        <p:spPr/>
        <p:txBody>
          <a:bodyPr/>
          <a:lstStyle/>
          <a:p>
            <a:fld id="{A32F6A0E-9C7C-41DD-921D-D1312E2A2010}" type="slidenum">
              <a:rPr lang="nl-BE" smtClean="0"/>
              <a:t>48</a:t>
            </a:fld>
            <a:endParaRPr lang="nl-BE" dirty="0"/>
          </a:p>
        </p:txBody>
      </p:sp>
    </p:spTree>
    <p:extLst>
      <p:ext uri="{BB962C8B-B14F-4D97-AF65-F5344CB8AC3E}">
        <p14:creationId xmlns:p14="http://schemas.microsoft.com/office/powerpoint/2010/main" val="129808251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61D45-D517-8FC2-7C1E-E98B290BC4B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5CA8AE2-237B-62A1-34C0-5CDE3ECC8FC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506A4DA-4A25-407F-4FC2-04FA7AB8A3EF}"/>
              </a:ext>
            </a:extLst>
          </p:cNvPr>
          <p:cNvSpPr>
            <a:spLocks noGrp="1"/>
          </p:cNvSpPr>
          <p:nvPr>
            <p:ph type="body" idx="1"/>
          </p:nvPr>
        </p:nvSpPr>
        <p:spPr/>
        <p:txBody>
          <a:bodyPr/>
          <a:lstStyle/>
          <a:p>
            <a:r>
              <a:rPr lang="nl-BE" sz="1100" dirty="0">
                <a:latin typeface="+mn-lt"/>
              </a:rPr>
              <a:t>Bekwame helper kan niet verplicht worden door de werkgever om daadwerkelijk technische verstrekkingen uit te voeren. </a:t>
            </a:r>
          </a:p>
          <a:p>
            <a:r>
              <a:rPr lang="nl-NL" sz="1100" b="0" i="0" u="none" strike="noStrike" baseline="0" dirty="0">
                <a:solidFill>
                  <a:srgbClr val="000000"/>
                </a:solidFill>
                <a:latin typeface="+mn-lt"/>
              </a:rPr>
              <a:t>Houdt per leerling bij: </a:t>
            </a:r>
          </a:p>
          <a:p>
            <a:r>
              <a:rPr lang="nl-NL" sz="1100" b="0" i="0" u="none" strike="noStrike" baseline="0" dirty="0">
                <a:solidFill>
                  <a:srgbClr val="000000"/>
                </a:solidFill>
                <a:latin typeface="+mn-lt"/>
              </a:rPr>
              <a:t>- Het attest opgemaakt door de gezondheidsbeoefenaar voor de specfieke leerling </a:t>
            </a:r>
          </a:p>
          <a:p>
            <a:r>
              <a:rPr lang="nl-NL" sz="1100" b="0" i="0" u="none" strike="noStrike" baseline="0" dirty="0">
                <a:solidFill>
                  <a:srgbClr val="000000"/>
                </a:solidFill>
                <a:latin typeface="+mn-lt"/>
              </a:rPr>
              <a:t>- Registratie van de verpleegkundige handeling/eventuele observaties van de bekwame helper </a:t>
            </a:r>
          </a:p>
          <a:p>
            <a:endParaRPr lang="nl-BE" dirty="0"/>
          </a:p>
        </p:txBody>
      </p:sp>
      <p:sp>
        <p:nvSpPr>
          <p:cNvPr id="4" name="Tijdelijke aanduiding voor dianummer 3">
            <a:extLst>
              <a:ext uri="{FF2B5EF4-FFF2-40B4-BE49-F238E27FC236}">
                <a16:creationId xmlns:a16="http://schemas.microsoft.com/office/drawing/2014/main" id="{7155B8BD-820B-6560-756B-E89040D41C3F}"/>
              </a:ext>
            </a:extLst>
          </p:cNvPr>
          <p:cNvSpPr>
            <a:spLocks noGrp="1"/>
          </p:cNvSpPr>
          <p:nvPr>
            <p:ph type="sldNum" sz="quarter" idx="5"/>
          </p:nvPr>
        </p:nvSpPr>
        <p:spPr/>
        <p:txBody>
          <a:bodyPr/>
          <a:lstStyle/>
          <a:p>
            <a:fld id="{A32F6A0E-9C7C-41DD-921D-D1312E2A2010}" type="slidenum">
              <a:rPr lang="nl-BE" smtClean="0"/>
              <a:t>49</a:t>
            </a:fld>
            <a:endParaRPr lang="nl-BE" dirty="0"/>
          </a:p>
        </p:txBody>
      </p:sp>
    </p:spTree>
    <p:extLst>
      <p:ext uri="{BB962C8B-B14F-4D97-AF65-F5344CB8AC3E}">
        <p14:creationId xmlns:p14="http://schemas.microsoft.com/office/powerpoint/2010/main" val="12205941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B6F60-F4D7-B195-8C54-523C3556F33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54C5EAB-611B-1E6A-1856-964FD80310D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7BB4589-54C2-BD49-1D05-D5AE95C1391C}"/>
              </a:ext>
            </a:extLst>
          </p:cNvPr>
          <p:cNvSpPr>
            <a:spLocks noGrp="1"/>
          </p:cNvSpPr>
          <p:nvPr>
            <p:ph type="body" idx="1"/>
          </p:nvPr>
        </p:nvSpPr>
        <p:spPr/>
        <p:txBody>
          <a:bodyPr/>
          <a:lstStyle/>
          <a:p>
            <a:r>
              <a:rPr lang="nl-BE" sz="1100" dirty="0"/>
              <a:t>Bekwame helper kan niet verplicht worden door de werkgever om daadwerkelijk technische verstrekkingen uit te voeren. </a:t>
            </a:r>
          </a:p>
        </p:txBody>
      </p:sp>
      <p:sp>
        <p:nvSpPr>
          <p:cNvPr id="4" name="Tijdelijke aanduiding voor dianummer 3">
            <a:extLst>
              <a:ext uri="{FF2B5EF4-FFF2-40B4-BE49-F238E27FC236}">
                <a16:creationId xmlns:a16="http://schemas.microsoft.com/office/drawing/2014/main" id="{5E2F80DB-13CF-B801-6AAC-4F939B9B7D88}"/>
              </a:ext>
            </a:extLst>
          </p:cNvPr>
          <p:cNvSpPr>
            <a:spLocks noGrp="1"/>
          </p:cNvSpPr>
          <p:nvPr>
            <p:ph type="sldNum" sz="quarter" idx="5"/>
          </p:nvPr>
        </p:nvSpPr>
        <p:spPr/>
        <p:txBody>
          <a:bodyPr/>
          <a:lstStyle/>
          <a:p>
            <a:fld id="{A32F6A0E-9C7C-41DD-921D-D1312E2A2010}" type="slidenum">
              <a:rPr lang="nl-BE" smtClean="0"/>
              <a:t>50</a:t>
            </a:fld>
            <a:endParaRPr lang="nl-BE" dirty="0"/>
          </a:p>
        </p:txBody>
      </p:sp>
    </p:spTree>
    <p:extLst>
      <p:ext uri="{BB962C8B-B14F-4D97-AF65-F5344CB8AC3E}">
        <p14:creationId xmlns:p14="http://schemas.microsoft.com/office/powerpoint/2010/main" val="18703663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A37D3-1467-0170-CD1C-746552F0936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194381D-8806-0BCB-074E-7D06405EF9E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43250A5-239C-61D8-0154-F6FF0ED52814}"/>
              </a:ext>
            </a:extLst>
          </p:cNvPr>
          <p:cNvSpPr>
            <a:spLocks noGrp="1"/>
          </p:cNvSpPr>
          <p:nvPr>
            <p:ph type="body" idx="1"/>
          </p:nvPr>
        </p:nvSpPr>
        <p:spPr/>
        <p:txBody>
          <a:bodyPr/>
          <a:lstStyle/>
          <a:p>
            <a:r>
              <a:rPr lang="nl-NL" sz="1100" b="0" i="0" u="none" strike="noStrike" baseline="0" dirty="0">
                <a:solidFill>
                  <a:srgbClr val="000000"/>
                </a:solidFill>
                <a:latin typeface="+mn-lt"/>
              </a:rPr>
              <a:t>De GO! school of internaat, waar de handelingen worden gesteld: </a:t>
            </a:r>
          </a:p>
          <a:p>
            <a:r>
              <a:rPr lang="nl-NL" sz="1100" b="0" i="0" u="none" strike="noStrike" baseline="0" dirty="0">
                <a:solidFill>
                  <a:srgbClr val="000000"/>
                </a:solidFill>
                <a:latin typeface="+mn-lt"/>
              </a:rPr>
              <a:t>o Informeert Ethias over het stellen van handelingen als bekwame helper </a:t>
            </a:r>
          </a:p>
          <a:p>
            <a:r>
              <a:rPr lang="nl-NL" sz="1100" b="0" i="0" u="none" strike="noStrike" baseline="0" dirty="0">
                <a:solidFill>
                  <a:srgbClr val="000000"/>
                </a:solidFill>
                <a:latin typeface="+mn-lt"/>
              </a:rPr>
              <a:t>o Omschrijft de aansprakelijkheid en verzekering (alle échelons: teamlid, school, scholengroep en gezondheidszorgbeoefenaar) </a:t>
            </a:r>
          </a:p>
          <a:p>
            <a:r>
              <a:rPr lang="nl-NL" sz="1100" b="0" i="0" u="none" strike="noStrike" baseline="0" dirty="0">
                <a:solidFill>
                  <a:srgbClr val="000000"/>
                </a:solidFill>
                <a:latin typeface="+mn-lt"/>
              </a:rPr>
              <a:t>o Formaliseert de samenwerking met de bekwame helper in een contract </a:t>
            </a:r>
          </a:p>
          <a:p>
            <a:endParaRPr lang="nl-BE" sz="1100" b="0" i="0" u="none" strike="noStrike" baseline="0" dirty="0">
              <a:solidFill>
                <a:srgbClr val="000000"/>
              </a:solidFill>
              <a:latin typeface="+mn-lt"/>
            </a:endParaRPr>
          </a:p>
          <a:p>
            <a:r>
              <a:rPr lang="nl-NL" sz="1100" b="0" i="0" u="none" strike="noStrike" baseline="0" dirty="0">
                <a:solidFill>
                  <a:srgbClr val="000000"/>
                </a:solidFill>
                <a:latin typeface="+mn-lt"/>
              </a:rPr>
              <a:t>Deze informatie moet ten allen tijde beschikbaar zijn. Voor de verschillende registraties (verpleegkundige handelingen, medicatie, medicatiefiche bij het schoolreglement ) is er de wettelijke bewaartermijn cf. andere leerlinggebonden documenten van de school. </a:t>
            </a:r>
            <a:endParaRPr lang="nl-BE" sz="1100" dirty="0">
              <a:latin typeface="+mn-lt"/>
            </a:endParaRPr>
          </a:p>
          <a:p>
            <a:endParaRPr lang="nl-BE" dirty="0"/>
          </a:p>
        </p:txBody>
      </p:sp>
      <p:sp>
        <p:nvSpPr>
          <p:cNvPr id="4" name="Tijdelijke aanduiding voor dianummer 3">
            <a:extLst>
              <a:ext uri="{FF2B5EF4-FFF2-40B4-BE49-F238E27FC236}">
                <a16:creationId xmlns:a16="http://schemas.microsoft.com/office/drawing/2014/main" id="{29F83610-F6CC-A114-D7DE-D1523D6EBC3C}"/>
              </a:ext>
            </a:extLst>
          </p:cNvPr>
          <p:cNvSpPr>
            <a:spLocks noGrp="1"/>
          </p:cNvSpPr>
          <p:nvPr>
            <p:ph type="sldNum" sz="quarter" idx="5"/>
          </p:nvPr>
        </p:nvSpPr>
        <p:spPr/>
        <p:txBody>
          <a:bodyPr/>
          <a:lstStyle/>
          <a:p>
            <a:fld id="{A32F6A0E-9C7C-41DD-921D-D1312E2A2010}" type="slidenum">
              <a:rPr lang="nl-BE" smtClean="0"/>
              <a:t>51</a:t>
            </a:fld>
            <a:endParaRPr lang="nl-BE" dirty="0"/>
          </a:p>
        </p:txBody>
      </p:sp>
    </p:spTree>
    <p:extLst>
      <p:ext uri="{BB962C8B-B14F-4D97-AF65-F5344CB8AC3E}">
        <p14:creationId xmlns:p14="http://schemas.microsoft.com/office/powerpoint/2010/main" val="110619646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CCA76-AAD1-10FE-7DFA-954135BA493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B82AD6F-1374-EB8A-E563-2D5C28756A1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0596194-7884-13AA-0F48-2C368AAE8758}"/>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0A2CB028-FA0E-C858-4540-278522A6F4DB}"/>
              </a:ext>
            </a:extLst>
          </p:cNvPr>
          <p:cNvSpPr>
            <a:spLocks noGrp="1"/>
          </p:cNvSpPr>
          <p:nvPr>
            <p:ph type="sldNum" sz="quarter" idx="5"/>
          </p:nvPr>
        </p:nvSpPr>
        <p:spPr/>
        <p:txBody>
          <a:bodyPr/>
          <a:lstStyle/>
          <a:p>
            <a:fld id="{A32F6A0E-9C7C-41DD-921D-D1312E2A2010}" type="slidenum">
              <a:rPr lang="nl-BE" smtClean="0"/>
              <a:t>52</a:t>
            </a:fld>
            <a:endParaRPr lang="nl-BE" dirty="0"/>
          </a:p>
        </p:txBody>
      </p:sp>
    </p:spTree>
    <p:extLst>
      <p:ext uri="{BB962C8B-B14F-4D97-AF65-F5344CB8AC3E}">
        <p14:creationId xmlns:p14="http://schemas.microsoft.com/office/powerpoint/2010/main" val="227754211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endParaRPr lang="nl-BE" dirty="0"/>
          </a:p>
        </p:txBody>
      </p:sp>
      <p:sp>
        <p:nvSpPr>
          <p:cNvPr id="532" name="Google Shape;53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08752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dirty="0">
                <a:solidFill>
                  <a:schemeClr val="tx1"/>
                </a:solidFill>
                <a:latin typeface="+mn-lt"/>
              </a:rPr>
              <a:t>Het is de opdracht van het CLB om de onderwijsloopbaan van leerlingen te bewaken. Kinderen en jongeren die leer bedreigd zijn, vormen hierbij een prioritaire doelgroepen. Het gaat dan bv concreet om leerlingen met een chronische aandoening of beperking. De focus van het CLB wordt hierbij steeds gelegd op het vrijwaren van de onderwijsloopbaan en onderwijsparticipatie. Het betrekken van het CLB dient dan ook vanuit dit oogpunt te gebeuren.</a:t>
            </a:r>
          </a:p>
          <a:p>
            <a:r>
              <a:rPr lang="nl-NL" sz="1100" dirty="0">
                <a:solidFill>
                  <a:schemeClr val="tx1"/>
                </a:solidFill>
                <a:latin typeface="+mn-lt"/>
              </a:rPr>
              <a:t>De school of internaat informeert het CLB van meet af aan. Het CLB neemt hierbij de kernopdrachten op in functie van het vrijwaren van de onderwijsloopbaan: bv. aandacht te hebben voor praktische aanpassingen in de organisatie van het schoolleven.</a:t>
            </a:r>
          </a:p>
          <a:p>
            <a:r>
              <a:rPr lang="nl-NL" sz="1100" dirty="0">
                <a:solidFill>
                  <a:schemeClr val="tx1"/>
                </a:solidFill>
                <a:latin typeface="+mn-lt"/>
              </a:rPr>
              <a:t>De vorige casus was hiervan een voorbeeld. </a:t>
            </a:r>
            <a:br>
              <a:rPr lang="nl-NL" sz="1100" dirty="0">
                <a:solidFill>
                  <a:schemeClr val="tx1"/>
                </a:solidFill>
                <a:latin typeface="+mn-lt"/>
              </a:rPr>
            </a:br>
            <a:r>
              <a:rPr lang="nl-NL" sz="1100" dirty="0">
                <a:solidFill>
                  <a:schemeClr val="tx1"/>
                </a:solidFill>
                <a:latin typeface="+mn-lt"/>
              </a:rPr>
              <a:t>Welke afspraken zijn er tussen de school en CLB? Met wie van het CLB-team? </a:t>
            </a:r>
            <a:endParaRPr lang="nl-BE" sz="1100" dirty="0">
              <a:solidFill>
                <a:schemeClr val="tx1"/>
              </a:solidFill>
              <a:latin typeface="+mn-lt"/>
            </a:endParaRPr>
          </a:p>
          <a:p>
            <a:endParaRPr lang="nl-BE" dirty="0"/>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2F6A0E-9C7C-41DD-921D-D1312E2A2010}"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nl-B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04705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F3EC7-EB90-833B-D187-0EAC749F804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90FE82E-B438-E9C5-8726-A003C674476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5E222AD-420A-1253-68E1-ED266B3901E7}"/>
              </a:ext>
            </a:extLst>
          </p:cNvPr>
          <p:cNvSpPr>
            <a:spLocks noGrp="1"/>
          </p:cNvSpPr>
          <p:nvPr>
            <p:ph type="body" idx="1"/>
          </p:nvPr>
        </p:nvSpPr>
        <p:spPr/>
        <p:txBody>
          <a:bodyPr/>
          <a:lstStyle/>
          <a:p>
            <a:pPr algn="l"/>
            <a:r>
              <a:rPr lang="nl-NL" sz="1100" b="0" i="0" u="none" strike="noStrike" baseline="0" dirty="0">
                <a:latin typeface="+mn-lt"/>
              </a:rPr>
              <a:t>• Een leerling die zelfstandig medicatie inneemt doet dit op eigen verantwoordelijkheid. Als de leerling</a:t>
            </a:r>
          </a:p>
          <a:p>
            <a:pPr algn="l"/>
            <a:r>
              <a:rPr lang="nl-NL" sz="1100" b="0" i="0" u="none" strike="noStrike" baseline="0" dirty="0">
                <a:latin typeface="+mn-lt"/>
              </a:rPr>
              <a:t>onzorgvuldig omspringt met deze medicatie (bv. verspreiden onder andere leerlingen op school), valt dit</a:t>
            </a:r>
          </a:p>
          <a:p>
            <a:pPr algn="l"/>
            <a:r>
              <a:rPr lang="nl-NL" sz="1100" b="0" i="0" u="none" strike="noStrike" baseline="0" dirty="0">
                <a:latin typeface="+mn-lt"/>
              </a:rPr>
              <a:t>onder het sanctiebeleid van de school.</a:t>
            </a:r>
            <a:endParaRPr lang="nl-BE" sz="1100" dirty="0">
              <a:latin typeface="+mn-lt"/>
            </a:endParaRPr>
          </a:p>
          <a:p>
            <a:pPr algn="l"/>
            <a:endParaRPr lang="nl-NL" sz="1100" b="0" i="0" u="none" strike="noStrike" baseline="0" dirty="0">
              <a:latin typeface="+mn-lt"/>
            </a:endParaRPr>
          </a:p>
          <a:p>
            <a:pPr algn="l"/>
            <a:endParaRPr lang="nl-NL" sz="1100" b="0" i="0" u="none" strike="noStrike" baseline="0" dirty="0">
              <a:latin typeface="+mn-lt"/>
            </a:endParaRPr>
          </a:p>
          <a:p>
            <a:pPr algn="l"/>
            <a:r>
              <a:rPr lang="nl-NL" sz="1100" b="0" i="0" u="none" strike="noStrike" baseline="0" dirty="0">
                <a:latin typeface="+mn-lt"/>
              </a:rPr>
              <a:t>In veel gevallen kan de leerling de medicatie zelfstandig innemen. Soms vragen ouders de leerkracht om</a:t>
            </a:r>
          </a:p>
          <a:p>
            <a:pPr algn="l"/>
            <a:r>
              <a:rPr lang="nl-NL" sz="1100" b="0" i="0" u="none" strike="noStrike" baseline="0" dirty="0">
                <a:latin typeface="+mn-lt"/>
              </a:rPr>
              <a:t>toezicht te houden bij het nemen van de medicatie</a:t>
            </a:r>
          </a:p>
          <a:p>
            <a:pPr algn="l"/>
            <a:r>
              <a:rPr lang="nl-NL" sz="1100" b="1" i="0" u="none" strike="noStrike" baseline="0" dirty="0">
                <a:latin typeface="+mn-lt"/>
              </a:rPr>
              <a:t>Medische fiche</a:t>
            </a:r>
            <a:r>
              <a:rPr lang="nl-NL" sz="1100" b="0" i="0" u="none" strike="noStrike" baseline="0" dirty="0">
                <a:latin typeface="+mn-lt"/>
              </a:rPr>
              <a:t>: aangezien de inname van medicatie ongewenste effecten kan teweegbrengen is</a:t>
            </a:r>
          </a:p>
          <a:p>
            <a:pPr algn="l"/>
            <a:r>
              <a:rPr lang="nl-NL" sz="1100" b="0" i="0" u="none" strike="noStrike" baseline="0" dirty="0">
                <a:latin typeface="+mn-lt"/>
              </a:rPr>
              <a:t>het aangewezen een medische f iche van de leerling in te vullen en ter </a:t>
            </a:r>
            <a:r>
              <a:rPr lang="nl-NL" sz="1100" b="0" i="0" u="none" strike="noStrike" baseline="0" dirty="0" err="1">
                <a:latin typeface="+mn-lt"/>
              </a:rPr>
              <a:t>beschikk</a:t>
            </a:r>
            <a:r>
              <a:rPr lang="nl-NL" sz="1100" b="0" i="0" u="none" strike="noStrike" baseline="0" dirty="0">
                <a:latin typeface="+mn-lt"/>
              </a:rPr>
              <a:t> </a:t>
            </a:r>
            <a:r>
              <a:rPr lang="nl-NL" sz="1100" b="0" i="0" u="none" strike="noStrike" baseline="0" dirty="0" err="1">
                <a:latin typeface="+mn-lt"/>
              </a:rPr>
              <a:t>ing</a:t>
            </a:r>
            <a:r>
              <a:rPr lang="nl-NL" sz="1100" b="0" i="0" u="none" strike="noStrike" baseline="0" dirty="0">
                <a:latin typeface="+mn-lt"/>
              </a:rPr>
              <a:t> te houden van</a:t>
            </a:r>
          </a:p>
          <a:p>
            <a:pPr algn="l"/>
            <a:r>
              <a:rPr lang="nl-NL" sz="1100" b="0" i="0" u="none" strike="noStrike" baseline="0" dirty="0">
                <a:latin typeface="+mn-lt"/>
              </a:rPr>
              <a:t>het verantwoordelijk personeelslid van de school</a:t>
            </a:r>
          </a:p>
          <a:p>
            <a:pPr algn="l"/>
            <a:r>
              <a:rPr lang="nl-NL" sz="1100" b="1" i="0" u="none" strike="noStrike" baseline="0" dirty="0">
                <a:latin typeface="+mn-lt"/>
              </a:rPr>
              <a:t>Doktersattest Toezicht op inname dienen van medicatie:</a:t>
            </a:r>
            <a:endParaRPr lang="nl-NL" sz="1100" b="0" i="0" u="none" strike="noStrike" baseline="0" dirty="0">
              <a:latin typeface="+mn-lt"/>
            </a:endParaRPr>
          </a:p>
          <a:p>
            <a:pPr algn="l"/>
            <a:r>
              <a:rPr lang="nl-NL" sz="1100" b="1" i="0" u="none" strike="noStrike" baseline="0" dirty="0">
                <a:latin typeface="+mn-lt"/>
              </a:rPr>
              <a:t>Formulier Registratie toezicht op inname medicatie</a:t>
            </a:r>
            <a:r>
              <a:rPr lang="nl-NL" sz="1100" b="0" i="0" u="none" strike="noStrike" baseline="0" dirty="0">
                <a:latin typeface="+mn-lt"/>
              </a:rPr>
              <a:t>:</a:t>
            </a:r>
          </a:p>
          <a:p>
            <a:pPr algn="l"/>
            <a:r>
              <a:rPr lang="nl-BE" sz="1100" b="1" i="0" u="none" strike="noStrike" baseline="0" dirty="0">
                <a:solidFill>
                  <a:srgbClr val="000000"/>
                </a:solidFill>
                <a:latin typeface="+mn-lt"/>
              </a:rPr>
              <a:t>Het geneesmiddel</a:t>
            </a:r>
          </a:p>
          <a:p>
            <a:pPr algn="l"/>
            <a:r>
              <a:rPr lang="nl-NL" sz="1100" b="0" i="0" u="none" strike="noStrike" baseline="0" dirty="0">
                <a:solidFill>
                  <a:srgbClr val="000000"/>
                </a:solidFill>
                <a:latin typeface="+mn-lt"/>
              </a:rPr>
              <a:t>▪ Noteer de naam van de leerling op de verpakking.</a:t>
            </a:r>
          </a:p>
          <a:p>
            <a:pPr algn="l"/>
            <a:r>
              <a:rPr lang="nl-NL" sz="1100" b="0" i="0" u="none" strike="noStrike" baseline="0" dirty="0">
                <a:solidFill>
                  <a:srgbClr val="000000"/>
                </a:solidFill>
                <a:latin typeface="+mn-lt"/>
              </a:rPr>
              <a:t>▪ Hou de bijsluiter van het geneesmiddel bij de medicatie opdat deze geconsulteerd kan</a:t>
            </a:r>
          </a:p>
          <a:p>
            <a:pPr algn="l"/>
            <a:r>
              <a:rPr lang="nl-NL" sz="1100" b="0" i="0" u="none" strike="noStrike" baseline="0" dirty="0">
                <a:solidFill>
                  <a:srgbClr val="000000"/>
                </a:solidFill>
                <a:latin typeface="+mn-lt"/>
              </a:rPr>
              <a:t>worden bij ongewenste </a:t>
            </a:r>
            <a:r>
              <a:rPr lang="nl-NL" sz="1100" b="0" i="0" u="none" strike="noStrike" baseline="0" dirty="0" err="1">
                <a:solidFill>
                  <a:srgbClr val="000000"/>
                </a:solidFill>
                <a:latin typeface="+mn-lt"/>
              </a:rPr>
              <a:t>ef</a:t>
            </a:r>
            <a:r>
              <a:rPr lang="nl-NL" sz="1100" b="0" i="0" u="none" strike="noStrike" baseline="0" dirty="0">
                <a:solidFill>
                  <a:srgbClr val="000000"/>
                </a:solidFill>
                <a:latin typeface="+mn-lt"/>
              </a:rPr>
              <a:t> </a:t>
            </a:r>
            <a:r>
              <a:rPr lang="nl-NL" sz="1100" b="0" i="0" u="none" strike="noStrike" baseline="0" dirty="0" err="1">
                <a:solidFill>
                  <a:srgbClr val="000000"/>
                </a:solidFill>
                <a:latin typeface="+mn-lt"/>
              </a:rPr>
              <a:t>fecten</a:t>
            </a:r>
            <a:r>
              <a:rPr lang="nl-NL" sz="1100" b="0" i="0" u="none" strike="noStrike" baseline="0" dirty="0">
                <a:solidFill>
                  <a:srgbClr val="000000"/>
                </a:solidFill>
                <a:latin typeface="+mn-lt"/>
              </a:rPr>
              <a:t> na toediening.</a:t>
            </a:r>
          </a:p>
          <a:p>
            <a:pPr algn="l"/>
            <a:r>
              <a:rPr lang="nl-NL" sz="1100" b="0" i="0" u="none" strike="noStrike" baseline="0" dirty="0">
                <a:solidFill>
                  <a:srgbClr val="000000"/>
                </a:solidFill>
                <a:latin typeface="+mn-lt"/>
              </a:rPr>
              <a:t>▪ Registreer elke </a:t>
            </a:r>
            <a:r>
              <a:rPr lang="nl-NL" sz="1100" b="0" i="0" u="none" strike="noStrike" baseline="0" dirty="0" err="1">
                <a:solidFill>
                  <a:srgbClr val="000000"/>
                </a:solidFill>
                <a:latin typeface="+mn-lt"/>
              </a:rPr>
              <a:t>toediening.Gebruik</a:t>
            </a:r>
            <a:r>
              <a:rPr lang="nl-NL" sz="1100" b="0" i="0" u="none" strike="noStrike" baseline="0" dirty="0">
                <a:solidFill>
                  <a:srgbClr val="000000"/>
                </a:solidFill>
                <a:latin typeface="+mn-lt"/>
              </a:rPr>
              <a:t> daarvoor het f </a:t>
            </a:r>
            <a:r>
              <a:rPr lang="nl-NL" sz="1100" b="0" i="0" u="none" strike="noStrike" baseline="0" dirty="0" err="1">
                <a:solidFill>
                  <a:srgbClr val="000000"/>
                </a:solidFill>
                <a:latin typeface="+mn-lt"/>
              </a:rPr>
              <a:t>ormulier</a:t>
            </a:r>
            <a:r>
              <a:rPr lang="nl-NL" sz="1100" b="0" i="0" u="none" strike="noStrike" baseline="0" dirty="0">
                <a:solidFill>
                  <a:srgbClr val="000000"/>
                </a:solidFill>
                <a:latin typeface="+mn-lt"/>
              </a:rPr>
              <a:t> ‘Medicatietoediening’ en vul dit</a:t>
            </a:r>
          </a:p>
          <a:p>
            <a:pPr algn="l"/>
            <a:r>
              <a:rPr lang="nl-NL" sz="1100" b="0" i="0" u="none" strike="noStrike" baseline="0" dirty="0">
                <a:solidFill>
                  <a:srgbClr val="000000"/>
                </a:solidFill>
                <a:latin typeface="+mn-lt"/>
              </a:rPr>
              <a:t>in na elke toediening van het geneesmiddel.</a:t>
            </a:r>
          </a:p>
          <a:p>
            <a:pPr algn="l"/>
            <a:r>
              <a:rPr lang="nl-NL" sz="1100" b="0" i="0" u="none" strike="noStrike" baseline="0" dirty="0">
                <a:solidFill>
                  <a:srgbClr val="000000"/>
                </a:solidFill>
                <a:latin typeface="+mn-lt"/>
              </a:rPr>
              <a:t>▪ Bewaar het geneesmiddel volgens het </a:t>
            </a:r>
            <a:r>
              <a:rPr lang="nl-NL" sz="1100" b="0" i="0" u="none" strike="noStrike" baseline="0" dirty="0" err="1">
                <a:solidFill>
                  <a:srgbClr val="000000"/>
                </a:solidFill>
                <a:latin typeface="+mn-lt"/>
              </a:rPr>
              <a:t>voorschrif</a:t>
            </a:r>
            <a:r>
              <a:rPr lang="nl-NL" sz="1100" b="0" i="0" u="none" strike="noStrike" baseline="0" dirty="0">
                <a:solidFill>
                  <a:srgbClr val="000000"/>
                </a:solidFill>
                <a:latin typeface="+mn-lt"/>
              </a:rPr>
              <a:t> t.</a:t>
            </a:r>
          </a:p>
          <a:p>
            <a:pPr algn="l"/>
            <a:r>
              <a:rPr lang="nl-NL" sz="1100" b="0" i="0" u="none" strike="noStrike" baseline="0" dirty="0">
                <a:solidFill>
                  <a:srgbClr val="000000"/>
                </a:solidFill>
                <a:latin typeface="+mn-lt"/>
              </a:rPr>
              <a:t>▪ Medicatie moet steeds apart bewaard worden en mag niet toegankelijk zijn voor andere</a:t>
            </a:r>
          </a:p>
          <a:p>
            <a:pPr algn="l"/>
            <a:r>
              <a:rPr lang="nl-BE" sz="1100" b="0" i="0" u="none" strike="noStrike" baseline="0" dirty="0">
                <a:solidFill>
                  <a:srgbClr val="000000"/>
                </a:solidFill>
                <a:latin typeface="+mn-lt"/>
              </a:rPr>
              <a:t>leerlingen.</a:t>
            </a:r>
          </a:p>
          <a:p>
            <a:pPr algn="l"/>
            <a:r>
              <a:rPr lang="nl-NL" sz="1100" b="0" i="0" u="none" strike="noStrike" baseline="0" dirty="0">
                <a:solidFill>
                  <a:srgbClr val="0070C1"/>
                </a:solidFill>
                <a:latin typeface="+mn-lt"/>
              </a:rPr>
              <a:t>▪ </a:t>
            </a:r>
            <a:r>
              <a:rPr lang="nl-NL" sz="1100" b="0" i="0" u="none" strike="noStrike" baseline="0" dirty="0">
                <a:solidFill>
                  <a:srgbClr val="000000"/>
                </a:solidFill>
                <a:latin typeface="+mn-lt"/>
              </a:rPr>
              <a:t>Hou de vervaldatum van het geneesmiddel in de gaten.</a:t>
            </a:r>
            <a:endParaRPr lang="nl-BE" sz="1100" dirty="0">
              <a:latin typeface="+mn-lt"/>
            </a:endParaRPr>
          </a:p>
        </p:txBody>
      </p:sp>
      <p:sp>
        <p:nvSpPr>
          <p:cNvPr id="4" name="Tijdelijke aanduiding voor dianummer 3">
            <a:extLst>
              <a:ext uri="{FF2B5EF4-FFF2-40B4-BE49-F238E27FC236}">
                <a16:creationId xmlns:a16="http://schemas.microsoft.com/office/drawing/2014/main" id="{466CE1B4-9CC9-6AB2-7B0E-443D66D8187E}"/>
              </a:ext>
            </a:extLst>
          </p:cNvPr>
          <p:cNvSpPr>
            <a:spLocks noGrp="1"/>
          </p:cNvSpPr>
          <p:nvPr>
            <p:ph type="sldNum" sz="quarter" idx="5"/>
          </p:nvPr>
        </p:nvSpPr>
        <p:spPr/>
        <p:txBody>
          <a:bodyPr/>
          <a:lstStyle/>
          <a:p>
            <a:fld id="{A32F6A0E-9C7C-41DD-921D-D1312E2A2010}" type="slidenum">
              <a:rPr lang="nl-BE" smtClean="0"/>
              <a:t>55</a:t>
            </a:fld>
            <a:endParaRPr lang="nl-BE"/>
          </a:p>
        </p:txBody>
      </p:sp>
    </p:spTree>
    <p:extLst>
      <p:ext uri="{BB962C8B-B14F-4D97-AF65-F5344CB8AC3E}">
        <p14:creationId xmlns:p14="http://schemas.microsoft.com/office/powerpoint/2010/main" val="33708332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457200" indent="-457200">
              <a:buFont typeface="Arial" panose="020B0604020202020204" pitchFamily="34" charset="0"/>
              <a:buChar char="•"/>
            </a:pPr>
            <a:r>
              <a:rPr lang="nl-BE" sz="1100" dirty="0">
                <a:latin typeface="+mn-lt"/>
              </a:rPr>
              <a:t>Andere medicatie? (langwerkend) </a:t>
            </a:r>
          </a:p>
          <a:p>
            <a:pPr marL="457200" indent="-457200">
              <a:buFont typeface="Arial" panose="020B0604020202020204" pitchFamily="34" charset="0"/>
              <a:buChar char="•"/>
            </a:pPr>
            <a:r>
              <a:rPr lang="nl-BE" sz="1100" dirty="0">
                <a:latin typeface="+mn-lt"/>
              </a:rPr>
              <a:t>Subsidiariteit </a:t>
            </a:r>
          </a:p>
          <a:p>
            <a:pPr marL="457200" indent="-457200">
              <a:buFont typeface="Arial" panose="020B0604020202020204" pitchFamily="34" charset="0"/>
              <a:buChar char="•"/>
            </a:pPr>
            <a:r>
              <a:rPr lang="nl-BE" sz="1100" dirty="0">
                <a:latin typeface="+mn-lt"/>
              </a:rPr>
              <a:t>Thuisverpleegkundige op school </a:t>
            </a:r>
          </a:p>
          <a:p>
            <a:pPr marL="457200" indent="-457200">
              <a:buFont typeface="Arial" panose="020B0604020202020204" pitchFamily="34" charset="0"/>
              <a:buChar char="•"/>
            </a:pPr>
            <a:r>
              <a:rPr lang="nl-BE" sz="1100" dirty="0">
                <a:latin typeface="+mn-lt"/>
              </a:rPr>
              <a:t>Filmpje over </a:t>
            </a:r>
            <a:r>
              <a:rPr lang="nl-BE" sz="1100" dirty="0" err="1">
                <a:latin typeface="+mn-lt"/>
              </a:rPr>
              <a:t>Bednet</a:t>
            </a:r>
            <a:r>
              <a:rPr lang="nl-BE" sz="1100" dirty="0">
                <a:latin typeface="+mn-lt"/>
              </a:rPr>
              <a:t>: https://www.youtube.com/watch?v=YA2sUDdCi2Y</a:t>
            </a:r>
          </a:p>
          <a:p>
            <a:pPr marL="457200" indent="-457200">
              <a:buFont typeface="Arial" panose="020B0604020202020204" pitchFamily="34" charset="0"/>
              <a:buChar char="•"/>
            </a:pPr>
            <a:endParaRPr lang="nl-BE" sz="1200" dirty="0">
              <a:latin typeface="+mn-lt"/>
            </a:endParaRPr>
          </a:p>
          <a:p>
            <a:endParaRPr lang="nl-BE" dirty="0"/>
          </a:p>
        </p:txBody>
      </p:sp>
      <p:sp>
        <p:nvSpPr>
          <p:cNvPr id="4" name="Tijdelijke aanduiding voor dianummer 3"/>
          <p:cNvSpPr>
            <a:spLocks noGrp="1"/>
          </p:cNvSpPr>
          <p:nvPr>
            <p:ph type="sldNum" sz="quarter" idx="5"/>
          </p:nvPr>
        </p:nvSpPr>
        <p:spPr/>
        <p:txBody>
          <a:bodyPr/>
          <a:lstStyle/>
          <a:p>
            <a:fld id="{A32F6A0E-9C7C-41DD-921D-D1312E2A2010}" type="slidenum">
              <a:rPr lang="nl-BE" smtClean="0"/>
              <a:t>56</a:t>
            </a:fld>
            <a:endParaRPr lang="nl-BE"/>
          </a:p>
        </p:txBody>
      </p:sp>
    </p:spTree>
    <p:extLst>
      <p:ext uri="{BB962C8B-B14F-4D97-AF65-F5344CB8AC3E}">
        <p14:creationId xmlns:p14="http://schemas.microsoft.com/office/powerpoint/2010/main" val="13922679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NL" sz="1100" b="0" i="0" u="sng" dirty="0">
                <a:solidFill>
                  <a:srgbClr val="5E5E5E"/>
                </a:solidFill>
                <a:effectLst/>
                <a:latin typeface="+mn-lt"/>
                <a:hlinkClick r:id="rId3"/>
              </a:rPr>
              <a:t>Alles over kanker </a:t>
            </a:r>
            <a:r>
              <a:rPr lang="nl-NL" sz="1100" b="0" i="0" dirty="0">
                <a:solidFill>
                  <a:srgbClr val="5E5E5E"/>
                </a:solidFill>
                <a:effectLst/>
                <a:latin typeface="+mn-lt"/>
              </a:rPr>
              <a:t>zorgt voor kleuterleerkrachten die kankerpatiëntjes van het 1ste en 2de kleuterklasje vrijwillig bijlessen geven, maximaal 4 uur (van 60 min) per week. Kom op tegen Kanker werkt bij voorkeur met leerkrachten van de thuisschool van je kind.</a:t>
            </a:r>
          </a:p>
          <a:p>
            <a:pPr marL="171450" indent="-171450" algn="l">
              <a:buFont typeface="Arial" panose="020B0604020202020204" pitchFamily="34" charset="0"/>
              <a:buChar char="•"/>
            </a:pPr>
            <a:r>
              <a:rPr lang="nl-NL" sz="1100" b="0" i="0" u="sng" dirty="0">
                <a:solidFill>
                  <a:srgbClr val="5E5E5E"/>
                </a:solidFill>
                <a:effectLst/>
                <a:latin typeface="+mn-lt"/>
                <a:hlinkClick r:id="rId4"/>
              </a:rPr>
              <a:t>Auxilia vzw </a:t>
            </a:r>
            <a:r>
              <a:rPr lang="nl-NL" sz="1100" b="0" i="0" dirty="0">
                <a:solidFill>
                  <a:srgbClr val="5E5E5E"/>
                </a:solidFill>
                <a:effectLst/>
                <a:latin typeface="+mn-lt"/>
              </a:rPr>
              <a:t>organiseert bijlessen voor kinderen en jongeren maar ook voor volwassenen.</a:t>
            </a:r>
            <a:br>
              <a:rPr lang="nl-NL" sz="1100" b="0" i="0" dirty="0">
                <a:solidFill>
                  <a:srgbClr val="5E5E5E"/>
                </a:solidFill>
                <a:effectLst/>
                <a:latin typeface="+mn-lt"/>
              </a:rPr>
            </a:br>
            <a:r>
              <a:rPr lang="nl-NL" sz="1100" b="0" i="0" dirty="0">
                <a:solidFill>
                  <a:srgbClr val="5E5E5E"/>
                </a:solidFill>
                <a:effectLst/>
                <a:latin typeface="+mn-lt"/>
              </a:rPr>
              <a:t> </a:t>
            </a:r>
          </a:p>
          <a:p>
            <a:pPr algn="l">
              <a:buFont typeface="Arial" panose="020B0604020202020204" pitchFamily="34" charset="0"/>
              <a:buChar char="•"/>
            </a:pPr>
            <a:r>
              <a:rPr lang="nl-NL" sz="1100" b="0" i="0" dirty="0">
                <a:solidFill>
                  <a:srgbClr val="5E5E5E"/>
                </a:solidFill>
                <a:effectLst/>
                <a:latin typeface="+mn-lt"/>
              </a:rPr>
              <a:t>Het </a:t>
            </a:r>
            <a:r>
              <a:rPr lang="nl-NL" sz="1100" b="0" i="0" u="sng" dirty="0">
                <a:solidFill>
                  <a:srgbClr val="5E5E5E"/>
                </a:solidFill>
                <a:effectLst/>
                <a:latin typeface="+mn-lt"/>
                <a:hlinkClick r:id="rId5"/>
              </a:rPr>
              <a:t>brugfigurenproject </a:t>
            </a:r>
            <a:r>
              <a:rPr lang="nl-NL" sz="1100" b="0" i="0" dirty="0">
                <a:solidFill>
                  <a:srgbClr val="5E5E5E"/>
                </a:solidFill>
                <a:effectLst/>
                <a:latin typeface="+mn-lt"/>
              </a:rPr>
              <a:t>van het </a:t>
            </a:r>
            <a:r>
              <a:rPr lang="nl-NL" sz="1100" b="0" i="0" u="sng" dirty="0">
                <a:solidFill>
                  <a:srgbClr val="5E5E5E"/>
                </a:solidFill>
                <a:effectLst/>
                <a:latin typeface="+mn-lt"/>
                <a:hlinkClick r:id="rId6"/>
              </a:rPr>
              <a:t>Rode Kruis van België </a:t>
            </a:r>
            <a:r>
              <a:rPr lang="nl-NL" sz="1100" b="0" i="0" dirty="0">
                <a:solidFill>
                  <a:srgbClr val="5E5E5E"/>
                </a:solidFill>
                <a:effectLst/>
                <a:latin typeface="+mn-lt"/>
              </a:rPr>
              <a:t>zorgt voor extra, individuele onderwijsbegeleiding voor kinderen in  het kleuter- en lager onderwijs.</a:t>
            </a:r>
          </a:p>
          <a:p>
            <a:pPr algn="l">
              <a:buFont typeface="Arial" panose="020B0604020202020204" pitchFamily="34" charset="0"/>
              <a:buChar char="•"/>
            </a:pPr>
            <a:r>
              <a:rPr lang="nl-NL" sz="1100" b="1" i="0" dirty="0">
                <a:solidFill>
                  <a:schemeClr val="tx2"/>
                </a:solidFill>
                <a:effectLst/>
                <a:latin typeface="+mn-lt"/>
              </a:rPr>
              <a:t>Ziekenfonds</a:t>
            </a:r>
          </a:p>
          <a:p>
            <a:pPr algn="l">
              <a:buFont typeface="Arial" panose="020B0604020202020204" pitchFamily="34" charset="0"/>
              <a:buChar char="•"/>
            </a:pPr>
            <a:r>
              <a:rPr lang="nl-NL" sz="1100" b="1" i="0" dirty="0">
                <a:solidFill>
                  <a:schemeClr val="tx2"/>
                </a:solidFill>
                <a:effectLst/>
                <a:latin typeface="+mn-lt"/>
              </a:rPr>
              <a:t>Regio Brussel: https://www.hospichild.be/nl/thuis/chronische-ziekten/</a:t>
            </a:r>
          </a:p>
          <a:p>
            <a:pPr algn="l">
              <a:buFont typeface="Arial" panose="020B0604020202020204" pitchFamily="34" charset="0"/>
              <a:buChar char="•"/>
            </a:pPr>
            <a:endParaRPr lang="nl-NL" b="1" i="0" dirty="0">
              <a:solidFill>
                <a:schemeClr val="tx2"/>
              </a:solidFill>
              <a:effectLst/>
              <a:latin typeface="+mn-lt"/>
            </a:endParaRPr>
          </a:p>
          <a:p>
            <a:endParaRPr lang="nl-BE" dirty="0"/>
          </a:p>
        </p:txBody>
      </p:sp>
      <p:sp>
        <p:nvSpPr>
          <p:cNvPr id="4" name="Tijdelijke aanduiding voor dianummer 3"/>
          <p:cNvSpPr>
            <a:spLocks noGrp="1"/>
          </p:cNvSpPr>
          <p:nvPr>
            <p:ph type="sldNum" sz="quarter" idx="5"/>
          </p:nvPr>
        </p:nvSpPr>
        <p:spPr/>
        <p:txBody>
          <a:bodyPr/>
          <a:lstStyle/>
          <a:p>
            <a:fld id="{168BF338-F5E3-48E1-8935-2C2B6E8B02F2}" type="slidenum">
              <a:rPr lang="nl-BE" smtClean="0"/>
              <a:t>57</a:t>
            </a:fld>
            <a:endParaRPr lang="nl-BE"/>
          </a:p>
        </p:txBody>
      </p:sp>
    </p:spTree>
    <p:extLst>
      <p:ext uri="{BB962C8B-B14F-4D97-AF65-F5344CB8AC3E}">
        <p14:creationId xmlns:p14="http://schemas.microsoft.com/office/powerpoint/2010/main" val="217974153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BE" sz="1100" b="1" dirty="0">
                <a:latin typeface="+mn-lt"/>
              </a:rPr>
              <a:t>Meer info: </a:t>
            </a:r>
            <a:r>
              <a:rPr lang="nl-BE" sz="1100" dirty="0">
                <a:latin typeface="+mn-lt"/>
              </a:rPr>
              <a:t>https://www.jeugdhulp.be/over-jeugdhulp/jeugdhulplandschap</a:t>
            </a:r>
          </a:p>
          <a:p>
            <a:pPr marL="171450" indent="-171450">
              <a:buFont typeface="Arial" panose="020B0604020202020204" pitchFamily="34" charset="0"/>
              <a:buChar char="•"/>
            </a:pPr>
            <a:r>
              <a:rPr lang="nl-BE" sz="1100" b="1" dirty="0">
                <a:latin typeface="+mn-lt"/>
              </a:rPr>
              <a:t>Brede instap </a:t>
            </a:r>
            <a:r>
              <a:rPr lang="nl-BE" sz="1100" dirty="0">
                <a:latin typeface="+mn-lt"/>
              </a:rPr>
              <a:t>o.a. via CLB – afhankelijk van wie meest betrokken contactpersoon aanmelder is (wie kent de leerling het beste als aanmelder </a:t>
            </a:r>
            <a:r>
              <a:rPr lang="nl-BE" sz="1100" dirty="0" err="1">
                <a:latin typeface="+mn-lt"/>
              </a:rPr>
              <a:t>i.f.v</a:t>
            </a:r>
            <a:r>
              <a:rPr lang="nl-BE" sz="1100" dirty="0">
                <a:latin typeface="+mn-lt"/>
              </a:rPr>
              <a:t>. opvolging en invullen van A-document), enkel via een erkend MDT-team. </a:t>
            </a:r>
          </a:p>
          <a:p>
            <a:pPr marL="171450" indent="-171450">
              <a:buFont typeface="Arial" panose="020B0604020202020204" pitchFamily="34" charset="0"/>
              <a:buChar char="•"/>
            </a:pPr>
            <a:r>
              <a:rPr lang="nl-BE" sz="1100" b="1" dirty="0">
                <a:latin typeface="+mn-lt"/>
              </a:rPr>
              <a:t>Wat kan je met PAB? </a:t>
            </a:r>
            <a:r>
              <a:rPr lang="nl-BE" sz="1100" dirty="0">
                <a:latin typeface="+mn-lt"/>
              </a:rPr>
              <a:t>https://www.vaph.be/documenten/richtlijnen-voor-de-pab-budgethouders</a:t>
            </a:r>
          </a:p>
          <a:p>
            <a:pPr marL="171450" indent="-171450">
              <a:buFont typeface="Arial" panose="020B0604020202020204" pitchFamily="34" charset="0"/>
              <a:buChar char="•"/>
            </a:pPr>
            <a:r>
              <a:rPr lang="nl-BE" sz="1100" b="1" dirty="0">
                <a:latin typeface="+mn-lt"/>
              </a:rPr>
              <a:t>GIO</a:t>
            </a:r>
            <a:r>
              <a:rPr lang="nl-BE" sz="1100" dirty="0">
                <a:latin typeface="+mn-lt"/>
              </a:rPr>
              <a:t>: </a:t>
            </a:r>
            <a:r>
              <a:rPr lang="nl-NL" sz="1100" b="0" i="0" dirty="0">
                <a:solidFill>
                  <a:srgbClr val="343434"/>
                </a:solidFill>
                <a:effectLst/>
                <a:latin typeface="+mn-lt"/>
              </a:rPr>
              <a:t> de eerste stap naar de kinderopvang, de overgang van de kinderopvang of de thuissituatie naar de kleuterklas, van de kleuterklas naar de lagere school, van school naar de buitenschoolse opvang ...</a:t>
            </a:r>
            <a:endParaRPr lang="nl-BE" sz="1100" b="0" i="0" dirty="0">
              <a:solidFill>
                <a:srgbClr val="343434"/>
              </a:solidFill>
              <a:effectLst/>
              <a:latin typeface="+mn-lt"/>
            </a:endParaRPr>
          </a:p>
          <a:p>
            <a:pPr marL="171450" indent="-171450">
              <a:buFont typeface="Arial" panose="020B0604020202020204" pitchFamily="34" charset="0"/>
              <a:buChar char="•"/>
            </a:pPr>
            <a:endParaRPr lang="nl-BE" dirty="0">
              <a:latin typeface="+mn-lt"/>
            </a:endParaRPr>
          </a:p>
          <a:p>
            <a:pPr marL="171450" indent="-171450">
              <a:buFont typeface="Arial" panose="020B0604020202020204" pitchFamily="34" charset="0"/>
              <a:buChar char="•"/>
            </a:pPr>
            <a:endParaRPr lang="nl-BE" dirty="0"/>
          </a:p>
        </p:txBody>
      </p:sp>
      <p:sp>
        <p:nvSpPr>
          <p:cNvPr id="4" name="Tijdelijke aanduiding voor dianummer 3"/>
          <p:cNvSpPr>
            <a:spLocks noGrp="1"/>
          </p:cNvSpPr>
          <p:nvPr>
            <p:ph type="sldNum" sz="quarter" idx="5"/>
          </p:nvPr>
        </p:nvSpPr>
        <p:spPr/>
        <p:txBody>
          <a:bodyPr/>
          <a:lstStyle/>
          <a:p>
            <a:fld id="{168BF338-F5E3-48E1-8935-2C2B6E8B02F2}" type="slidenum">
              <a:rPr lang="nl-BE" smtClean="0"/>
              <a:t>58</a:t>
            </a:fld>
            <a:endParaRPr lang="nl-BE"/>
          </a:p>
        </p:txBody>
      </p:sp>
    </p:spTree>
    <p:extLst>
      <p:ext uri="{BB962C8B-B14F-4D97-AF65-F5344CB8AC3E}">
        <p14:creationId xmlns:p14="http://schemas.microsoft.com/office/powerpoint/2010/main" val="233284118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A32F6A0E-9C7C-41DD-921D-D1312E2A2010}" type="slidenum">
              <a:rPr lang="nl-BE" smtClean="0"/>
              <a:t>59</a:t>
            </a:fld>
            <a:endParaRPr lang="nl-BE"/>
          </a:p>
        </p:txBody>
      </p:sp>
    </p:spTree>
    <p:extLst>
      <p:ext uri="{BB962C8B-B14F-4D97-AF65-F5344CB8AC3E}">
        <p14:creationId xmlns:p14="http://schemas.microsoft.com/office/powerpoint/2010/main" val="213856292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60</a:t>
            </a:fld>
            <a:endParaRPr lang="nl-BE"/>
          </a:p>
        </p:txBody>
      </p:sp>
    </p:spTree>
    <p:extLst>
      <p:ext uri="{BB962C8B-B14F-4D97-AF65-F5344CB8AC3E}">
        <p14:creationId xmlns:p14="http://schemas.microsoft.com/office/powerpoint/2010/main" val="118844146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77EE1-0894-53BB-E935-82E1A8B93D3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EFD3F1B-12DF-F158-9C7F-479A56FCAAE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B423DE8-8F65-9488-B8DE-FED8B1590021}"/>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EE6AF5EA-409A-948D-2A8E-02CF2D6E933E}"/>
              </a:ext>
            </a:extLst>
          </p:cNvPr>
          <p:cNvSpPr>
            <a:spLocks noGrp="1"/>
          </p:cNvSpPr>
          <p:nvPr>
            <p:ph type="sldNum" sz="quarter" idx="5"/>
          </p:nvPr>
        </p:nvSpPr>
        <p:spPr/>
        <p:txBody>
          <a:bodyPr/>
          <a:lstStyle/>
          <a:p>
            <a:fld id="{5D58FB67-B850-47DE-B5D6-34958C4E8E2B}" type="slidenum">
              <a:rPr lang="nl-BE" smtClean="0"/>
              <a:t>61</a:t>
            </a:fld>
            <a:endParaRPr lang="nl-BE"/>
          </a:p>
        </p:txBody>
      </p:sp>
    </p:spTree>
    <p:extLst>
      <p:ext uri="{BB962C8B-B14F-4D97-AF65-F5344CB8AC3E}">
        <p14:creationId xmlns:p14="http://schemas.microsoft.com/office/powerpoint/2010/main" val="277143123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808FD-AB59-E2F7-838F-91365CC55B5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EE45879-E8FF-A984-4FCD-6188F303E1D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599892C-F463-B4E9-9005-10C23EEC6F32}"/>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DE74EBBB-B0CF-3EED-4425-03D9DFF7C8AA}"/>
              </a:ext>
            </a:extLst>
          </p:cNvPr>
          <p:cNvSpPr>
            <a:spLocks noGrp="1"/>
          </p:cNvSpPr>
          <p:nvPr>
            <p:ph type="sldNum" sz="quarter" idx="5"/>
          </p:nvPr>
        </p:nvSpPr>
        <p:spPr/>
        <p:txBody>
          <a:bodyPr/>
          <a:lstStyle/>
          <a:p>
            <a:fld id="{5D58FB67-B850-47DE-B5D6-34958C4E8E2B}" type="slidenum">
              <a:rPr lang="nl-BE" smtClean="0"/>
              <a:t>62</a:t>
            </a:fld>
            <a:endParaRPr lang="nl-BE"/>
          </a:p>
        </p:txBody>
      </p:sp>
    </p:spTree>
    <p:extLst>
      <p:ext uri="{BB962C8B-B14F-4D97-AF65-F5344CB8AC3E}">
        <p14:creationId xmlns:p14="http://schemas.microsoft.com/office/powerpoint/2010/main" val="332768035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emf"/><Relationship Id="rId1" Type="http://schemas.openxmlformats.org/officeDocument/2006/relationships/slideMaster" Target="../slideMasters/slideMaster5.xml"/><Relationship Id="rId4" Type="http://schemas.openxmlformats.org/officeDocument/2006/relationships/image" Target="../media/image19.sv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emf"/></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8.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1887366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no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3359272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lvl1pPr>
            <a:lvl6pPr>
              <a:defRPr sz="1800">
                <a:solidFill>
                  <a:schemeClr val="accent6"/>
                </a:solidFill>
              </a:defRPr>
            </a:lvl6pPr>
            <a:lvl7pPr>
              <a:defRPr>
                <a:solidFill>
                  <a:schemeClr val="accent6"/>
                </a:solidFill>
              </a:defRPr>
            </a:lvl7pPr>
            <a:lvl8pPr>
              <a:defRPr sz="1800">
                <a:solidFill>
                  <a:schemeClr val="accent6"/>
                </a:solidFill>
              </a:defRPr>
            </a:lvl8pPr>
            <a:lvl9pPr marL="3657600" indent="0">
              <a:buFont typeface="+mj-lt"/>
              <a:buNone/>
              <a:defRPr/>
            </a:lvl9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62C741D2-E5E7-4CBD-A0C1-A9CAEF8983D8}"/>
              </a:ext>
            </a:extLst>
          </p:cNvPr>
          <p:cNvSpPr>
            <a:spLocks noGrp="1"/>
          </p:cNvSpPr>
          <p:nvPr>
            <p:ph type="title" hasCustomPrompt="1"/>
          </p:nvPr>
        </p:nvSpPr>
        <p:spPr>
          <a:xfrm>
            <a:off x="4214811" y="365126"/>
            <a:ext cx="7426325"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05237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lvl1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85505741-E4E5-4115-963B-2690DC0411CE}"/>
              </a:ext>
            </a:extLst>
          </p:cNvPr>
          <p:cNvSpPr>
            <a:spLocks noGrp="1"/>
          </p:cNvSpPr>
          <p:nvPr>
            <p:ph type="title" hasCustomPrompt="1"/>
          </p:nvPr>
        </p:nvSpPr>
        <p:spPr>
          <a:xfrm>
            <a:off x="334964" y="365126"/>
            <a:ext cx="7638952"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045964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4147551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4263473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00480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925036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334964" y="3242238"/>
            <a:ext cx="11315700" cy="1141503"/>
          </a:xfrm>
          <a:prstGeom prst="rect">
            <a:avLst/>
          </a:prstGeom>
        </p:spPr>
        <p:txBody>
          <a:bodyPr anchor="t" anchorCtr="0"/>
          <a:lstStyle>
            <a:lvl1pPr algn="l">
              <a:defRPr sz="4000" b="0" i="0">
                <a:solidFill>
                  <a:srgbClr val="C4004B"/>
                </a:solidFill>
                <a:latin typeface="+mj-lt"/>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no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Tree>
    <p:extLst>
      <p:ext uri="{BB962C8B-B14F-4D97-AF65-F5344CB8AC3E}">
        <p14:creationId xmlns:p14="http://schemas.microsoft.com/office/powerpoint/2010/main" val="353397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563646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359595" y="5423737"/>
            <a:ext cx="11486507" cy="625289"/>
          </a:xfrm>
          <a:prstGeom prst="rect">
            <a:avLst/>
          </a:prstGeom>
        </p:spPr>
        <p:txBody>
          <a:bodyPr anchor="t" anchorCtr="0"/>
          <a:lstStyle>
            <a:lvl1pPr algn="ctr">
              <a:defRPr sz="4000" b="0" i="0">
                <a:solidFill>
                  <a:srgbClr val="C4004B"/>
                </a:solidFill>
                <a:latin typeface="+mj-lt"/>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6/20/2024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Tree>
    <p:extLst>
      <p:ext uri="{BB962C8B-B14F-4D97-AF65-F5344CB8AC3E}">
        <p14:creationId xmlns:p14="http://schemas.microsoft.com/office/powerpoint/2010/main" val="443445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Klikken om de tekststijl van het model te bewerken</a:t>
            </a:r>
          </a:p>
        </p:txBody>
      </p:sp>
      <p:sp>
        <p:nvSpPr>
          <p:cNvPr id="10" name="Title 1">
            <a:extLst>
              <a:ext uri="{FF2B5EF4-FFF2-40B4-BE49-F238E27FC236}">
                <a16:creationId xmlns:a16="http://schemas.microsoft.com/office/drawing/2014/main" id="{9273400F-1A7A-4F4F-9787-C878941166A1}"/>
              </a:ext>
            </a:extLst>
          </p:cNvPr>
          <p:cNvSpPr>
            <a:spLocks noGrp="1"/>
          </p:cNvSpPr>
          <p:nvPr>
            <p:ph type="ctrTitle" hasCustomPrompt="1"/>
          </p:nvPr>
        </p:nvSpPr>
        <p:spPr>
          <a:xfrm>
            <a:off x="359595" y="5423737"/>
            <a:ext cx="11486507" cy="625289"/>
          </a:xfrm>
          <a:prstGeom prst="rect">
            <a:avLst/>
          </a:prstGeom>
        </p:spPr>
        <p:txBody>
          <a:bodyPr anchor="t" anchorCtr="0"/>
          <a:lstStyle>
            <a:lvl1pPr algn="ctr">
              <a:defRPr sz="4000" b="0" i="0">
                <a:solidFill>
                  <a:srgbClr val="C4004B"/>
                </a:solidFill>
                <a:latin typeface="+mj-lt"/>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6/20/2024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Tree>
    <p:extLst>
      <p:ext uri="{BB962C8B-B14F-4D97-AF65-F5344CB8AC3E}">
        <p14:creationId xmlns:p14="http://schemas.microsoft.com/office/powerpoint/2010/main" val="13320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rgbClr val="C4004B"/>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71404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el en object">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009070" y="6176201"/>
            <a:ext cx="859771" cy="625288"/>
          </a:xfrm>
          <a:prstGeom prst="rect">
            <a:avLst/>
          </a:prstGeom>
        </p:spPr>
      </p:pic>
      <p:sp>
        <p:nvSpPr>
          <p:cNvPr id="6" name="Tijdelijke aanduiding voor inhoud 5">
            <a:extLst>
              <a:ext uri="{FF2B5EF4-FFF2-40B4-BE49-F238E27FC236}">
                <a16:creationId xmlns:a16="http://schemas.microsoft.com/office/drawing/2014/main" id="{DAD48784-945C-0854-2A69-4205C260C6DB}"/>
              </a:ext>
            </a:extLst>
          </p:cNvPr>
          <p:cNvSpPr>
            <a:spLocks noGrp="1"/>
          </p:cNvSpPr>
          <p:nvPr>
            <p:ph sz="quarter" idx="17"/>
          </p:nvPr>
        </p:nvSpPr>
        <p:spPr>
          <a:xfrm>
            <a:off x="334963" y="1993900"/>
            <a:ext cx="11383962" cy="40513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
        <p:nvSpPr>
          <p:cNvPr id="8" name="Tijdelijke aanduiding voor tekst 7">
            <a:extLst>
              <a:ext uri="{FF2B5EF4-FFF2-40B4-BE49-F238E27FC236}">
                <a16:creationId xmlns:a16="http://schemas.microsoft.com/office/drawing/2014/main" id="{2526E043-E304-3027-566E-F798938B509A}"/>
              </a:ext>
            </a:extLst>
          </p:cNvPr>
          <p:cNvSpPr>
            <a:spLocks noGrp="1"/>
          </p:cNvSpPr>
          <p:nvPr>
            <p:ph type="body" sz="quarter" idx="18"/>
          </p:nvPr>
        </p:nvSpPr>
        <p:spPr>
          <a:xfrm>
            <a:off x="334963" y="1268413"/>
            <a:ext cx="11306175" cy="725487"/>
          </a:xfrm>
        </p:spPr>
        <p:txBody>
          <a:bodyPr vert="horz" lIns="0" tIns="45720" rIns="0" bIns="45720" rtlCol="0">
            <a:normAutofit/>
          </a:bodyPr>
          <a:lstStyle>
            <a:lvl1pPr>
              <a:defRPr lang="nl-NL" sz="3000" smtClean="0">
                <a:solidFill>
                  <a:schemeClr val="accent3"/>
                </a:solidFill>
                <a:latin typeface="+mj-lt"/>
              </a:defRPr>
            </a:lvl1pPr>
            <a:lvl2pPr>
              <a:defRPr lang="nl-NL" smtClean="0"/>
            </a:lvl2pPr>
            <a:lvl3pPr>
              <a:defRPr lang="nl-NL" smtClean="0"/>
            </a:lvl3pPr>
            <a:lvl4pPr>
              <a:defRPr lang="nl-NL" smtClean="0"/>
            </a:lvl4pPr>
            <a:lvl5pPr>
              <a:defRPr lang="nl-BE"/>
            </a:lvl5pPr>
          </a:lstStyle>
          <a:p>
            <a:pPr lvl="0"/>
            <a:r>
              <a:rPr lang="nl-NL"/>
              <a:t>Klikken om de tekststijl van het model te bewerken</a:t>
            </a:r>
          </a:p>
        </p:txBody>
      </p:sp>
      <p:pic>
        <p:nvPicPr>
          <p:cNvPr id="9" name="Afbeelding 8">
            <a:extLst>
              <a:ext uri="{FF2B5EF4-FFF2-40B4-BE49-F238E27FC236}">
                <a16:creationId xmlns:a16="http://schemas.microsoft.com/office/drawing/2014/main" id="{77DBC880-1050-5D01-8955-D2DF3300F3A9}"/>
              </a:ext>
            </a:extLst>
          </p:cNvPr>
          <p:cNvPicPr>
            <a:picLocks noChangeAspect="1"/>
          </p:cNvPicPr>
          <p:nvPr userDrawn="1"/>
        </p:nvPicPr>
        <p:blipFill>
          <a:blip r:embed="rId4"/>
          <a:stretch>
            <a:fillRect/>
          </a:stretch>
        </p:blipFill>
        <p:spPr>
          <a:xfrm rot="21306556">
            <a:off x="8530311" y="5469188"/>
            <a:ext cx="3005335" cy="2602998"/>
          </a:xfrm>
          <a:prstGeom prst="rect">
            <a:avLst/>
          </a:prstGeom>
        </p:spPr>
      </p:pic>
    </p:spTree>
    <p:extLst>
      <p:ext uri="{BB962C8B-B14F-4D97-AF65-F5344CB8AC3E}">
        <p14:creationId xmlns:p14="http://schemas.microsoft.com/office/powerpoint/2010/main" val="770571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p15:clr>
            <a:srgbClr val="FBAE40"/>
          </p15:clr>
        </p15:guide>
        <p15:guide id="2" pos="21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265364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3733412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759338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marL="0" indent="0">
              <a:buNone/>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58306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marL="0" indent="0">
              <a:buNone/>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5121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968501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699266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804784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dirty="0" err="1"/>
              <a:t>Klik</a:t>
            </a:r>
            <a:r>
              <a:rPr lang="en-US" dirty="0"/>
              <a:t> om de TITEL </a:t>
            </a:r>
            <a:r>
              <a:rPr lang="en-US" dirty="0" err="1"/>
              <a:t>aan</a:t>
            </a:r>
            <a:r>
              <a:rPr lang="en-US" dirty="0"/>
              <a:t> </a:t>
            </a:r>
            <a:r>
              <a:rPr lang="en-US" dirty="0" err="1"/>
              <a:t>te</a:t>
            </a:r>
            <a:r>
              <a:rPr lang="en-US" dirty="0"/>
              <a:t> passe</a:t>
            </a:r>
            <a:r>
              <a:rPr lang="nl-NL" dirty="0"/>
              <a:t>n</a:t>
            </a:r>
            <a:endParaRPr lang="nl-BE" dirty="0"/>
          </a:p>
        </p:txBody>
      </p:sp>
    </p:spTree>
    <p:extLst>
      <p:ext uri="{BB962C8B-B14F-4D97-AF65-F5344CB8AC3E}">
        <p14:creationId xmlns:p14="http://schemas.microsoft.com/office/powerpoint/2010/main" val="3490550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484274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6/20/2024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t>Klik</a:t>
            </a:r>
            <a:r>
              <a:rPr lang="en-US" dirty="0"/>
              <a:t> om de TITEL </a:t>
            </a:r>
            <a:r>
              <a:rPr lang="en-US" dirty="0" err="1"/>
              <a:t>aan</a:t>
            </a:r>
            <a:r>
              <a:rPr lang="en-US" dirty="0"/>
              <a:t> </a:t>
            </a:r>
            <a:r>
              <a:rPr lang="en-US" dirty="0" err="1"/>
              <a:t>te</a:t>
            </a:r>
            <a:r>
              <a:rPr lang="en-US" dirty="0"/>
              <a:t> passe</a:t>
            </a:r>
            <a:r>
              <a:rPr lang="nl-NL" dirty="0"/>
              <a:t>n</a:t>
            </a:r>
            <a:endParaRPr lang="nl-BE" dirty="0"/>
          </a:p>
        </p:txBody>
      </p:sp>
    </p:spTree>
    <p:extLst>
      <p:ext uri="{BB962C8B-B14F-4D97-AF65-F5344CB8AC3E}">
        <p14:creationId xmlns:p14="http://schemas.microsoft.com/office/powerpoint/2010/main" val="4558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endParaRPr lang="nl-NL" dirty="0"/>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6/20/2024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t>Klik</a:t>
            </a:r>
            <a:r>
              <a:rPr lang="en-US" dirty="0"/>
              <a:t> om de TITEL </a:t>
            </a:r>
            <a:r>
              <a:rPr lang="en-US" dirty="0" err="1"/>
              <a:t>aan</a:t>
            </a:r>
            <a:r>
              <a:rPr lang="en-US" dirty="0"/>
              <a:t> </a:t>
            </a:r>
            <a:r>
              <a:rPr lang="en-US" dirty="0" err="1"/>
              <a:t>te</a:t>
            </a:r>
            <a:r>
              <a:rPr lang="en-US" dirty="0"/>
              <a:t> passe</a:t>
            </a:r>
            <a:r>
              <a:rPr lang="nl-NL" dirty="0"/>
              <a:t>n</a:t>
            </a:r>
            <a:endParaRPr lang="nl-BE" dirty="0"/>
          </a:p>
        </p:txBody>
      </p:sp>
    </p:spTree>
    <p:extLst>
      <p:ext uri="{BB962C8B-B14F-4D97-AF65-F5344CB8AC3E}">
        <p14:creationId xmlns:p14="http://schemas.microsoft.com/office/powerpoint/2010/main" val="296222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1"/>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2389641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2095341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4178769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997359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54824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859182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732186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169874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909306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dirty="0" err="1">
                <a:solidFill>
                  <a:schemeClr val="accent2"/>
                </a:solidFill>
              </a:rPr>
              <a:t>Klik</a:t>
            </a:r>
            <a:r>
              <a:rPr lang="en-US" dirty="0">
                <a:solidFill>
                  <a:schemeClr val="accent2"/>
                </a:solidFill>
              </a:rPr>
              <a:t> om de TITEL </a:t>
            </a:r>
            <a:r>
              <a:rPr lang="en-US" dirty="0" err="1">
                <a:solidFill>
                  <a:schemeClr val="accent2"/>
                </a:solidFill>
              </a:rPr>
              <a:t>aan</a:t>
            </a:r>
            <a:r>
              <a:rPr lang="en-US" dirty="0">
                <a:solidFill>
                  <a:schemeClr val="accent2"/>
                </a:solidFill>
              </a:rPr>
              <a:t> </a:t>
            </a:r>
            <a:r>
              <a:rPr lang="en-US" dirty="0" err="1">
                <a:solidFill>
                  <a:schemeClr val="accent2"/>
                </a:solidFill>
              </a:rPr>
              <a:t>te</a:t>
            </a:r>
            <a:r>
              <a:rPr lang="en-US" dirty="0">
                <a:solidFill>
                  <a:schemeClr val="accent2"/>
                </a:solidFill>
              </a:rPr>
              <a:t> passe</a:t>
            </a:r>
            <a:r>
              <a:rPr lang="nl-NL" dirty="0">
                <a:solidFill>
                  <a:schemeClr val="accent2"/>
                </a:solidFill>
              </a:rPr>
              <a:t>n</a:t>
            </a:r>
            <a:endParaRPr lang="nl-BE" dirty="0">
              <a:solidFill>
                <a:schemeClr val="accent2"/>
              </a:solidFill>
            </a:endParaRPr>
          </a:p>
        </p:txBody>
      </p:sp>
    </p:spTree>
    <p:extLst>
      <p:ext uri="{BB962C8B-B14F-4D97-AF65-F5344CB8AC3E}">
        <p14:creationId xmlns:p14="http://schemas.microsoft.com/office/powerpoint/2010/main" val="74817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594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6/20/2024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2"/>
                </a:solidFill>
              </a:rPr>
              <a:t>Klik</a:t>
            </a:r>
            <a:r>
              <a:rPr lang="en-US" dirty="0">
                <a:solidFill>
                  <a:schemeClr val="accent2"/>
                </a:solidFill>
              </a:rPr>
              <a:t> om de TITEL </a:t>
            </a:r>
            <a:r>
              <a:rPr lang="en-US" dirty="0" err="1">
                <a:solidFill>
                  <a:schemeClr val="accent2"/>
                </a:solidFill>
              </a:rPr>
              <a:t>aan</a:t>
            </a:r>
            <a:r>
              <a:rPr lang="en-US" dirty="0">
                <a:solidFill>
                  <a:schemeClr val="accent2"/>
                </a:solidFill>
              </a:rPr>
              <a:t> </a:t>
            </a:r>
            <a:r>
              <a:rPr lang="en-US" dirty="0" err="1">
                <a:solidFill>
                  <a:schemeClr val="accent2"/>
                </a:solidFill>
              </a:rPr>
              <a:t>te</a:t>
            </a:r>
            <a:r>
              <a:rPr lang="en-US" dirty="0">
                <a:solidFill>
                  <a:schemeClr val="accent2"/>
                </a:solidFill>
              </a:rPr>
              <a:t> passe</a:t>
            </a:r>
            <a:r>
              <a:rPr lang="nl-NL" dirty="0">
                <a:solidFill>
                  <a:schemeClr val="accent2"/>
                </a:solidFill>
              </a:rPr>
              <a:t>n</a:t>
            </a:r>
            <a:endParaRPr lang="nl-BE" dirty="0">
              <a:solidFill>
                <a:schemeClr val="accent2"/>
              </a:solidFill>
            </a:endParaRPr>
          </a:p>
        </p:txBody>
      </p:sp>
    </p:spTree>
    <p:extLst>
      <p:ext uri="{BB962C8B-B14F-4D97-AF65-F5344CB8AC3E}">
        <p14:creationId xmlns:p14="http://schemas.microsoft.com/office/powerpoint/2010/main" val="2936453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endParaRPr lang="nl-NL" dirty="0"/>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6/20/2024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2"/>
                </a:solidFill>
              </a:rPr>
              <a:t>Klik</a:t>
            </a:r>
            <a:r>
              <a:rPr lang="en-US" dirty="0">
                <a:solidFill>
                  <a:schemeClr val="accent2"/>
                </a:solidFill>
              </a:rPr>
              <a:t> om de TITEL </a:t>
            </a:r>
            <a:r>
              <a:rPr lang="en-US" dirty="0" err="1">
                <a:solidFill>
                  <a:schemeClr val="accent2"/>
                </a:solidFill>
              </a:rPr>
              <a:t>aan</a:t>
            </a:r>
            <a:r>
              <a:rPr lang="en-US" dirty="0">
                <a:solidFill>
                  <a:schemeClr val="accent2"/>
                </a:solidFill>
              </a:rPr>
              <a:t> </a:t>
            </a:r>
            <a:r>
              <a:rPr lang="en-US" dirty="0" err="1">
                <a:solidFill>
                  <a:schemeClr val="accent2"/>
                </a:solidFill>
              </a:rPr>
              <a:t>te</a:t>
            </a:r>
            <a:r>
              <a:rPr lang="en-US" dirty="0">
                <a:solidFill>
                  <a:schemeClr val="accent2"/>
                </a:solidFill>
              </a:rPr>
              <a:t> passe</a:t>
            </a:r>
            <a:r>
              <a:rPr lang="nl-NL" dirty="0">
                <a:solidFill>
                  <a:schemeClr val="accent2"/>
                </a:solidFill>
              </a:rPr>
              <a:t>n</a:t>
            </a:r>
            <a:endParaRPr lang="nl-BE" dirty="0">
              <a:solidFill>
                <a:schemeClr val="accent2"/>
              </a:solidFill>
            </a:endParaRPr>
          </a:p>
        </p:txBody>
      </p:sp>
    </p:spTree>
    <p:extLst>
      <p:ext uri="{BB962C8B-B14F-4D97-AF65-F5344CB8AC3E}">
        <p14:creationId xmlns:p14="http://schemas.microsoft.com/office/powerpoint/2010/main" val="2952270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2"/>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739906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01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pic>
        <p:nvPicPr>
          <p:cNvPr id="8" name="Afbeelding 7" descr="Afbeelding met tekst, illustratie, vectorafbeeldingen&#10;&#10;Automatisch gegenereerde beschrijving">
            <a:extLst>
              <a:ext uri="{FF2B5EF4-FFF2-40B4-BE49-F238E27FC236}">
                <a16:creationId xmlns:a16="http://schemas.microsoft.com/office/drawing/2014/main" id="{99746C82-F8E9-404E-BC50-82ED838EEFDE}"/>
              </a:ext>
            </a:extLst>
          </p:cNvPr>
          <p:cNvPicPr>
            <a:picLocks noChangeAspect="1"/>
          </p:cNvPicPr>
          <p:nvPr userDrawn="1"/>
        </p:nvPicPr>
        <p:blipFill>
          <a:blip r:embed="rId3"/>
          <a:stretch>
            <a:fillRect/>
          </a:stretch>
        </p:blipFill>
        <p:spPr>
          <a:xfrm>
            <a:off x="11044498" y="6395901"/>
            <a:ext cx="955415" cy="287177"/>
          </a:xfrm>
          <a:prstGeom prst="rect">
            <a:avLst/>
          </a:prstGeom>
        </p:spPr>
      </p:pic>
    </p:spTree>
    <p:extLst>
      <p:ext uri="{BB962C8B-B14F-4D97-AF65-F5344CB8AC3E}">
        <p14:creationId xmlns:p14="http://schemas.microsoft.com/office/powerpoint/2010/main" val="34432442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pic>
        <p:nvPicPr>
          <p:cNvPr id="9" name="Afbeelding 8" descr="Afbeelding met tekst, illustratie, vectorafbeeldingen&#10;&#10;Automatisch gegenereerde beschrijving">
            <a:extLst>
              <a:ext uri="{FF2B5EF4-FFF2-40B4-BE49-F238E27FC236}">
                <a16:creationId xmlns:a16="http://schemas.microsoft.com/office/drawing/2014/main" id="{2C50AB4F-D7CD-48FB-8D0E-4AD13B1A5C0F}"/>
              </a:ext>
            </a:extLst>
          </p:cNvPr>
          <p:cNvPicPr>
            <a:picLocks noChangeAspect="1"/>
          </p:cNvPicPr>
          <p:nvPr userDrawn="1"/>
        </p:nvPicPr>
        <p:blipFill>
          <a:blip r:embed="rId3"/>
          <a:stretch>
            <a:fillRect/>
          </a:stretch>
        </p:blipFill>
        <p:spPr>
          <a:xfrm>
            <a:off x="11044498" y="6395901"/>
            <a:ext cx="955415" cy="287177"/>
          </a:xfrm>
          <a:prstGeom prst="rect">
            <a:avLst/>
          </a:prstGeom>
        </p:spPr>
      </p:pic>
    </p:spTree>
    <p:extLst>
      <p:ext uri="{BB962C8B-B14F-4D97-AF65-F5344CB8AC3E}">
        <p14:creationId xmlns:p14="http://schemas.microsoft.com/office/powerpoint/2010/main" val="40856752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1067368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6122540"/>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Tree>
    <p:extLst>
      <p:ext uri="{BB962C8B-B14F-4D97-AF65-F5344CB8AC3E}">
        <p14:creationId xmlns:p14="http://schemas.microsoft.com/office/powerpoint/2010/main" val="33791189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588495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marL="1973263" indent="-180975">
              <a:defRPr>
                <a:solidFill>
                  <a:schemeClr val="accent6"/>
                </a:solidFill>
              </a:defRPr>
            </a:lvl7pPr>
            <a:lvl8pPr marL="2332038" indent="-179388">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144387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marL="1973263" indent="-180975">
              <a:defRPr>
                <a:solidFill>
                  <a:schemeClr val="accent6"/>
                </a:solidFill>
              </a:defRPr>
            </a:lvl7pPr>
            <a:lvl8pPr marL="2332038" indent="-179388">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184536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6/20/2024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4109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358563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991993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501706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tabLst/>
              <a:defRPr>
                <a:solidFill>
                  <a:schemeClr val="accent6"/>
                </a:solidFill>
              </a:defRPr>
            </a:lvl1pPr>
            <a:lvl2pPr>
              <a:tabLst/>
              <a:defRPr>
                <a:solidFill>
                  <a:schemeClr val="accent6"/>
                </a:solidFill>
              </a:defRPr>
            </a:lvl2pPr>
            <a:lvl3pPr>
              <a:tabLst/>
              <a:defRPr>
                <a:solidFill>
                  <a:schemeClr val="accent6"/>
                </a:solidFill>
              </a:defRPr>
            </a:lvl3pPr>
            <a:lvl4pPr>
              <a:tabLst/>
              <a:defRPr>
                <a:solidFill>
                  <a:schemeClr val="accent6"/>
                </a:solidFill>
              </a:defRPr>
            </a:lvl4pPr>
            <a:lvl5pPr>
              <a:tabLst/>
              <a:defRPr>
                <a:solidFill>
                  <a:schemeClr val="accent6"/>
                </a:solidFill>
              </a:defRPr>
            </a:lvl5pPr>
            <a:lvl6pPr marL="1612900" indent="-179388">
              <a:tabLst/>
              <a:defRPr>
                <a:solidFill>
                  <a:schemeClr val="accent6"/>
                </a:solidFill>
              </a:defRPr>
            </a:lvl6pPr>
            <a:lvl7pPr>
              <a:tabLst/>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1670896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dirty="0" err="1">
                <a:solidFill>
                  <a:schemeClr val="accent3"/>
                </a:solidFill>
              </a:rPr>
              <a:t>Klik</a:t>
            </a:r>
            <a:r>
              <a:rPr lang="en-US" dirty="0">
                <a:solidFill>
                  <a:schemeClr val="accent3"/>
                </a:solidFill>
              </a:rPr>
              <a:t> om de TITEL </a:t>
            </a:r>
            <a:r>
              <a:rPr lang="en-US" dirty="0" err="1">
                <a:solidFill>
                  <a:schemeClr val="accent3"/>
                </a:solidFill>
              </a:rPr>
              <a:t>aan</a:t>
            </a:r>
            <a:r>
              <a:rPr lang="en-US" dirty="0">
                <a:solidFill>
                  <a:schemeClr val="accent3"/>
                </a:solidFill>
              </a:rPr>
              <a:t> </a:t>
            </a:r>
            <a:r>
              <a:rPr lang="en-US" dirty="0" err="1">
                <a:solidFill>
                  <a:schemeClr val="accent3"/>
                </a:solidFill>
              </a:rPr>
              <a:t>te</a:t>
            </a:r>
            <a:r>
              <a:rPr lang="en-US" dirty="0">
                <a:solidFill>
                  <a:schemeClr val="accent3"/>
                </a:solidFill>
              </a:rPr>
              <a:t> passe</a:t>
            </a:r>
            <a:r>
              <a:rPr lang="nl-NL" dirty="0">
                <a:solidFill>
                  <a:schemeClr val="accent3"/>
                </a:solidFill>
              </a:rPr>
              <a:t>n</a:t>
            </a:r>
            <a:endParaRPr lang="nl-BE" dirty="0">
              <a:solidFill>
                <a:schemeClr val="accent3"/>
              </a:solidFill>
            </a:endParaRPr>
          </a:p>
        </p:txBody>
      </p:sp>
    </p:spTree>
    <p:extLst>
      <p:ext uri="{BB962C8B-B14F-4D97-AF65-F5344CB8AC3E}">
        <p14:creationId xmlns:p14="http://schemas.microsoft.com/office/powerpoint/2010/main" val="2303115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257417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6/20/2024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3"/>
                </a:solidFill>
              </a:rPr>
              <a:t>Klik</a:t>
            </a:r>
            <a:r>
              <a:rPr lang="en-US" dirty="0">
                <a:solidFill>
                  <a:schemeClr val="accent3"/>
                </a:solidFill>
              </a:rPr>
              <a:t> om de TITEL </a:t>
            </a:r>
            <a:r>
              <a:rPr lang="en-US" dirty="0" err="1">
                <a:solidFill>
                  <a:schemeClr val="accent3"/>
                </a:solidFill>
              </a:rPr>
              <a:t>aan</a:t>
            </a:r>
            <a:r>
              <a:rPr lang="en-US" dirty="0">
                <a:solidFill>
                  <a:schemeClr val="accent3"/>
                </a:solidFill>
              </a:rPr>
              <a:t> </a:t>
            </a:r>
            <a:r>
              <a:rPr lang="en-US" dirty="0" err="1">
                <a:solidFill>
                  <a:schemeClr val="accent3"/>
                </a:solidFill>
              </a:rPr>
              <a:t>te</a:t>
            </a:r>
            <a:r>
              <a:rPr lang="en-US" dirty="0">
                <a:solidFill>
                  <a:schemeClr val="accent3"/>
                </a:solidFill>
              </a:rPr>
              <a:t> passe</a:t>
            </a:r>
            <a:r>
              <a:rPr lang="nl-NL" dirty="0">
                <a:solidFill>
                  <a:schemeClr val="accent3"/>
                </a:solidFill>
              </a:rPr>
              <a:t>n</a:t>
            </a:r>
            <a:endParaRPr lang="nl-BE" dirty="0">
              <a:solidFill>
                <a:schemeClr val="accent3"/>
              </a:solidFill>
            </a:endParaRPr>
          </a:p>
        </p:txBody>
      </p:sp>
    </p:spTree>
    <p:extLst>
      <p:ext uri="{BB962C8B-B14F-4D97-AF65-F5344CB8AC3E}">
        <p14:creationId xmlns:p14="http://schemas.microsoft.com/office/powerpoint/2010/main" val="63420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endParaRPr lang="nl-NL" dirty="0"/>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6/20/2024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3"/>
                </a:solidFill>
              </a:rPr>
              <a:t>Klik</a:t>
            </a:r>
            <a:r>
              <a:rPr lang="en-US" dirty="0">
                <a:solidFill>
                  <a:schemeClr val="accent3"/>
                </a:solidFill>
              </a:rPr>
              <a:t> om de TITEL </a:t>
            </a:r>
            <a:r>
              <a:rPr lang="en-US" dirty="0" err="1">
                <a:solidFill>
                  <a:schemeClr val="accent3"/>
                </a:solidFill>
              </a:rPr>
              <a:t>aan</a:t>
            </a:r>
            <a:r>
              <a:rPr lang="en-US" dirty="0">
                <a:solidFill>
                  <a:schemeClr val="accent3"/>
                </a:solidFill>
              </a:rPr>
              <a:t> </a:t>
            </a:r>
            <a:r>
              <a:rPr lang="en-US" dirty="0" err="1">
                <a:solidFill>
                  <a:schemeClr val="accent3"/>
                </a:solidFill>
              </a:rPr>
              <a:t>te</a:t>
            </a:r>
            <a:r>
              <a:rPr lang="en-US" dirty="0">
                <a:solidFill>
                  <a:schemeClr val="accent3"/>
                </a:solidFill>
              </a:rPr>
              <a:t> passe</a:t>
            </a:r>
            <a:r>
              <a:rPr lang="nl-NL" dirty="0">
                <a:solidFill>
                  <a:schemeClr val="accent3"/>
                </a:solidFill>
              </a:rPr>
              <a:t>n</a:t>
            </a:r>
            <a:endParaRPr lang="nl-BE" dirty="0">
              <a:solidFill>
                <a:schemeClr val="accent3"/>
              </a:solidFill>
            </a:endParaRPr>
          </a:p>
        </p:txBody>
      </p:sp>
    </p:spTree>
    <p:extLst>
      <p:ext uri="{BB962C8B-B14F-4D97-AF65-F5344CB8AC3E}">
        <p14:creationId xmlns:p14="http://schemas.microsoft.com/office/powerpoint/2010/main" val="80050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3"/>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3021040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12713604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4877806"/>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0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2E8C716B-A281-D44B-A8A8-9D25BEFDAB07}"/>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07693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56895436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2">
            <a:extLst>
              <a:ext uri="{FF2B5EF4-FFF2-40B4-BE49-F238E27FC236}">
                <a16:creationId xmlns:a16="http://schemas.microsoft.com/office/drawing/2014/main" id="{5FCA2C14-A244-AB48-BE7E-7F563CBB79C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DFA2EAB5-F960-9C45-94C5-376652319E75}"/>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20608849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2">
            <a:extLst>
              <a:ext uri="{FF2B5EF4-FFF2-40B4-BE49-F238E27FC236}">
                <a16:creationId xmlns:a16="http://schemas.microsoft.com/office/drawing/2014/main" id="{6A62BAAC-A79A-4643-B691-72DE0E2DD5EA}"/>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ED6716A5-F187-0044-9530-C97F7CCB1829}"/>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67113126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ext Placeholder 2">
            <a:extLst>
              <a:ext uri="{FF2B5EF4-FFF2-40B4-BE49-F238E27FC236}">
                <a16:creationId xmlns:a16="http://schemas.microsoft.com/office/drawing/2014/main" id="{C5579F3D-7C87-E546-9136-E957C8AF1DE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9" name="Graphic 8">
            <a:extLst>
              <a:ext uri="{FF2B5EF4-FFF2-40B4-BE49-F238E27FC236}">
                <a16:creationId xmlns:a16="http://schemas.microsoft.com/office/drawing/2014/main" id="{BDBEB743-12A2-2A43-B11C-450EA7A97B26}"/>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93227947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02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32666622-5CD9-2E40-95E4-9ABCB6517BC2}"/>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4045303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6" name="Graphic 15">
            <a:extLst>
              <a:ext uri="{FF2B5EF4-FFF2-40B4-BE49-F238E27FC236}">
                <a16:creationId xmlns:a16="http://schemas.microsoft.com/office/drawing/2014/main" id="{E0BD2849-1CAD-794B-A5E5-D18EB944260F}"/>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1337253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2"/>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6" name="Graphic 15">
            <a:extLst>
              <a:ext uri="{FF2B5EF4-FFF2-40B4-BE49-F238E27FC236}">
                <a16:creationId xmlns:a16="http://schemas.microsoft.com/office/drawing/2014/main" id="{50C02262-935A-4447-B09A-097A032BA6ED}"/>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12717798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02_Grote foto-2">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12" name="Graphic 11">
            <a:extLst>
              <a:ext uri="{FF2B5EF4-FFF2-40B4-BE49-F238E27FC236}">
                <a16:creationId xmlns:a16="http://schemas.microsoft.com/office/drawing/2014/main" id="{B0BFF26E-3E70-4E4A-85DE-0E51B198F6B3}"/>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745490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dirty="0" err="1"/>
              <a:t>Klik</a:t>
            </a:r>
            <a:r>
              <a:rPr lang="en-US" dirty="0"/>
              <a:t> om de TITEL </a:t>
            </a:r>
            <a:r>
              <a:rPr lang="en-US" dirty="0" err="1"/>
              <a:t>aan</a:t>
            </a:r>
            <a:r>
              <a:rPr lang="en-US" dirty="0"/>
              <a:t> </a:t>
            </a:r>
            <a:r>
              <a:rPr lang="en-US" dirty="0" err="1"/>
              <a:t>te</a:t>
            </a:r>
            <a:r>
              <a:rPr lang="en-US" dirty="0"/>
              <a:t> </a:t>
            </a:r>
            <a:r>
              <a:rPr lang="en-US" dirty="0" err="1"/>
              <a:t>passen</a:t>
            </a:r>
            <a:endParaRPr lang="en-US" dirty="0"/>
          </a:p>
        </p:txBody>
      </p:sp>
      <p:pic>
        <p:nvPicPr>
          <p:cNvPr id="7" name="Graphic 6">
            <a:extLst>
              <a:ext uri="{FF2B5EF4-FFF2-40B4-BE49-F238E27FC236}">
                <a16:creationId xmlns:a16="http://schemas.microsoft.com/office/drawing/2014/main" id="{768BB71E-F32F-9E4C-BBD9-AC8AED3FAD8F}"/>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94020008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3"/>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249756446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1847494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2661">
          <p15:clr>
            <a:srgbClr val="FBAE40"/>
          </p15:clr>
        </p15:guide>
        <p15:guide id="3" pos="7559">
          <p15:clr>
            <a:srgbClr val="FBAE40"/>
          </p15:clr>
        </p15:guide>
        <p15:guide id="4" orient="horz">
          <p15:clr>
            <a:srgbClr val="FBAE40"/>
          </p15:clr>
        </p15:guide>
        <p15:guide id="5" pos="7333">
          <p15:clr>
            <a:srgbClr val="FBAE40"/>
          </p15:clr>
        </p15:guide>
        <p15:guide id="6" pos="2389">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380164394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42165988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251160249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5131061"/>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88792536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141863840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112744378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149831230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313371243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43579058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Tree>
    <p:extLst>
      <p:ext uri="{BB962C8B-B14F-4D97-AF65-F5344CB8AC3E}">
        <p14:creationId xmlns:p14="http://schemas.microsoft.com/office/powerpoint/2010/main" val="18988146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Tree>
    <p:extLst>
      <p:ext uri="{BB962C8B-B14F-4D97-AF65-F5344CB8AC3E}">
        <p14:creationId xmlns:p14="http://schemas.microsoft.com/office/powerpoint/2010/main" val="189105721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61498376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230149443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53542745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1_Titel en object">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009070" y="6176201"/>
            <a:ext cx="859771" cy="625288"/>
          </a:xfrm>
          <a:prstGeom prst="rect">
            <a:avLst/>
          </a:prstGeom>
        </p:spPr>
      </p:pic>
      <p:sp>
        <p:nvSpPr>
          <p:cNvPr id="6" name="Tijdelijke aanduiding voor inhoud 5">
            <a:extLst>
              <a:ext uri="{FF2B5EF4-FFF2-40B4-BE49-F238E27FC236}">
                <a16:creationId xmlns:a16="http://schemas.microsoft.com/office/drawing/2014/main" id="{DAD48784-945C-0854-2A69-4205C260C6DB}"/>
              </a:ext>
            </a:extLst>
          </p:cNvPr>
          <p:cNvSpPr>
            <a:spLocks noGrp="1"/>
          </p:cNvSpPr>
          <p:nvPr>
            <p:ph sz="quarter" idx="17"/>
          </p:nvPr>
        </p:nvSpPr>
        <p:spPr>
          <a:xfrm>
            <a:off x="334963" y="1993900"/>
            <a:ext cx="11383962" cy="40513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
        <p:nvSpPr>
          <p:cNvPr id="8" name="Tijdelijke aanduiding voor tekst 7">
            <a:extLst>
              <a:ext uri="{FF2B5EF4-FFF2-40B4-BE49-F238E27FC236}">
                <a16:creationId xmlns:a16="http://schemas.microsoft.com/office/drawing/2014/main" id="{2526E043-E304-3027-566E-F798938B509A}"/>
              </a:ext>
            </a:extLst>
          </p:cNvPr>
          <p:cNvSpPr>
            <a:spLocks noGrp="1"/>
          </p:cNvSpPr>
          <p:nvPr>
            <p:ph type="body" sz="quarter" idx="18"/>
          </p:nvPr>
        </p:nvSpPr>
        <p:spPr>
          <a:xfrm>
            <a:off x="334963" y="1268413"/>
            <a:ext cx="11306175" cy="725487"/>
          </a:xfrm>
        </p:spPr>
        <p:txBody>
          <a:bodyPr vert="horz" lIns="0" tIns="45720" rIns="0" bIns="45720" rtlCol="0">
            <a:normAutofit/>
          </a:bodyPr>
          <a:lstStyle>
            <a:lvl1pPr>
              <a:defRPr lang="nl-NL" sz="3000" smtClean="0">
                <a:solidFill>
                  <a:schemeClr val="accent3"/>
                </a:solidFill>
                <a:latin typeface="+mj-lt"/>
              </a:defRPr>
            </a:lvl1pPr>
            <a:lvl2pPr>
              <a:defRPr lang="nl-NL" smtClean="0"/>
            </a:lvl2pPr>
            <a:lvl3pPr>
              <a:defRPr lang="nl-NL" smtClean="0"/>
            </a:lvl3pPr>
            <a:lvl4pPr>
              <a:defRPr lang="nl-NL" smtClean="0"/>
            </a:lvl4pPr>
            <a:lvl5pPr>
              <a:defRPr lang="nl-BE"/>
            </a:lvl5pPr>
          </a:lstStyle>
          <a:p>
            <a:pPr lvl="0"/>
            <a:r>
              <a:rPr lang="nl-NL"/>
              <a:t>Klikken om de tekststijl van het model te bewerken</a:t>
            </a:r>
          </a:p>
        </p:txBody>
      </p:sp>
      <p:pic>
        <p:nvPicPr>
          <p:cNvPr id="9" name="Afbeelding 8">
            <a:extLst>
              <a:ext uri="{FF2B5EF4-FFF2-40B4-BE49-F238E27FC236}">
                <a16:creationId xmlns:a16="http://schemas.microsoft.com/office/drawing/2014/main" id="{77DBC880-1050-5D01-8955-D2DF3300F3A9}"/>
              </a:ext>
            </a:extLst>
          </p:cNvPr>
          <p:cNvPicPr>
            <a:picLocks noChangeAspect="1"/>
          </p:cNvPicPr>
          <p:nvPr userDrawn="1"/>
        </p:nvPicPr>
        <p:blipFill>
          <a:blip r:embed="rId4"/>
          <a:stretch>
            <a:fillRect/>
          </a:stretch>
        </p:blipFill>
        <p:spPr>
          <a:xfrm rot="21306556">
            <a:off x="8530311" y="5469188"/>
            <a:ext cx="3005335" cy="2602998"/>
          </a:xfrm>
          <a:prstGeom prst="rect">
            <a:avLst/>
          </a:prstGeom>
        </p:spPr>
      </p:pic>
    </p:spTree>
    <p:extLst>
      <p:ext uri="{BB962C8B-B14F-4D97-AF65-F5344CB8AC3E}">
        <p14:creationId xmlns:p14="http://schemas.microsoft.com/office/powerpoint/2010/main" val="3913577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p15:clr>
            <a:srgbClr val="FBAE40"/>
          </p15:clr>
        </p15:guide>
        <p15:guide id="2" pos="211">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Tree>
    <p:extLst>
      <p:ext uri="{BB962C8B-B14F-4D97-AF65-F5344CB8AC3E}">
        <p14:creationId xmlns:p14="http://schemas.microsoft.com/office/powerpoint/2010/main" val="339194282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2579346"/>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423228724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301461586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174217398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401501284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249461091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dirty="0" err="1"/>
              <a:t>Opsomming</a:t>
            </a:r>
            <a:r>
              <a:rPr lang="en-US" dirty="0"/>
              <a:t> 1</a:t>
            </a:r>
          </a:p>
          <a:p>
            <a:pPr lvl="0"/>
            <a:r>
              <a:rPr lang="en-US" dirty="0" err="1"/>
              <a:t>Opsomming</a:t>
            </a:r>
            <a:r>
              <a:rPr lang="en-US" dirty="0"/>
              <a:t> 2</a:t>
            </a:r>
          </a:p>
          <a:p>
            <a:pPr lvl="0"/>
            <a:r>
              <a:rPr lang="en-US" dirty="0" err="1"/>
              <a:t>Opsomming</a:t>
            </a:r>
            <a:r>
              <a:rPr lang="en-US" dirty="0"/>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Tree>
    <p:extLst>
      <p:ext uri="{BB962C8B-B14F-4D97-AF65-F5344CB8AC3E}">
        <p14:creationId xmlns:p14="http://schemas.microsoft.com/office/powerpoint/2010/main" val="183775278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dirty="0" err="1"/>
              <a:t>Dit</a:t>
            </a:r>
            <a:r>
              <a:rPr lang="en-US" dirty="0"/>
              <a:t> is body copy…</a:t>
            </a:r>
          </a:p>
        </p:txBody>
      </p:sp>
    </p:spTree>
    <p:extLst>
      <p:ext uri="{BB962C8B-B14F-4D97-AF65-F5344CB8AC3E}">
        <p14:creationId xmlns:p14="http://schemas.microsoft.com/office/powerpoint/2010/main" val="79601963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dirty="0" err="1">
                <a:latin typeface="Flanders Art Sans" pitchFamily="2" charset="77"/>
              </a:rPr>
              <a:t>Klik</a:t>
            </a:r>
            <a:r>
              <a:rPr lang="en-US" sz="2400" b="0" i="0" dirty="0">
                <a:latin typeface="Flanders Art Sans" pitchFamily="2" charset="77"/>
              </a:rPr>
              <a:t> om de SUBTITEL </a:t>
            </a:r>
            <a:r>
              <a:rPr lang="en-US" sz="2400" b="0" i="0" dirty="0" err="1">
                <a:latin typeface="Flanders Art Sans" pitchFamily="2" charset="77"/>
              </a:rPr>
              <a:t>aan</a:t>
            </a:r>
            <a:r>
              <a:rPr lang="en-US" sz="2400" b="0" i="0" dirty="0">
                <a:latin typeface="Flanders Art Sans" pitchFamily="2" charset="77"/>
              </a:rPr>
              <a:t> </a:t>
            </a:r>
            <a:r>
              <a:rPr lang="en-US" sz="2400" b="0" i="0" dirty="0" err="1">
                <a:latin typeface="Flanders Art Sans" pitchFamily="2" charset="77"/>
              </a:rPr>
              <a:t>te</a:t>
            </a:r>
            <a:r>
              <a:rPr lang="en-US" sz="2400" b="0" i="0" dirty="0">
                <a:latin typeface="Flanders Art Sans" pitchFamily="2" charset="77"/>
              </a:rPr>
              <a:t> </a:t>
            </a:r>
            <a:r>
              <a:rPr lang="en-US" sz="2400" b="0" i="0" dirty="0" err="1">
                <a:latin typeface="Flanders Art Sans" pitchFamily="2" charset="77"/>
              </a:rPr>
              <a:t>passen</a:t>
            </a:r>
            <a:endParaRPr lang="en-US" sz="2400" b="0" i="0" dirty="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Tree>
    <p:extLst>
      <p:ext uri="{BB962C8B-B14F-4D97-AF65-F5344CB8AC3E}">
        <p14:creationId xmlns:p14="http://schemas.microsoft.com/office/powerpoint/2010/main" val="32269559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85044837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91047721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260555539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24876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2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6/20/2024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04370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19" Type="http://schemas.openxmlformats.org/officeDocument/2006/relationships/theme" Target="../theme/theme3.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slideLayout" Target="../slideLayouts/slideLayout71.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17" Type="http://schemas.openxmlformats.org/officeDocument/2006/relationships/theme" Target="../theme/theme5.xml"/><Relationship Id="rId2" Type="http://schemas.openxmlformats.org/officeDocument/2006/relationships/slideLayout" Target="../slideLayouts/slideLayout60.xml"/><Relationship Id="rId16" Type="http://schemas.openxmlformats.org/officeDocument/2006/relationships/slideLayout" Target="../slideLayouts/slideLayout74.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slideLayout" Target="../slideLayouts/slideLayout7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5" Type="http://schemas.openxmlformats.org/officeDocument/2006/relationships/theme" Target="../theme/theme6.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slideLayout" Target="../slideLayouts/slideLayout8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slideLayout" Target="../slideLayouts/slideLayout101.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slideLayout" Target="../slideLayouts/slideLayout100.xml"/><Relationship Id="rId2" Type="http://schemas.openxmlformats.org/officeDocument/2006/relationships/slideLayout" Target="../slideLayouts/slideLayout90.xml"/><Relationship Id="rId16" Type="http://schemas.openxmlformats.org/officeDocument/2006/relationships/theme" Target="../theme/theme7.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5" Type="http://schemas.openxmlformats.org/officeDocument/2006/relationships/slideLayout" Target="../slideLayouts/slideLayout10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slideLayout" Target="../slideLayouts/slideLayout10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nl-NL"/>
              <a:t>Klik om stijl te bewerken</a:t>
            </a:r>
            <a:endParaRPr lang="en-US" dirty="0"/>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dirty="0"/>
              <a:t>Eerste niveau</a:t>
            </a:r>
          </a:p>
          <a:p>
            <a:pPr lvl="1"/>
            <a:r>
              <a:rPr lang="nl-NL" dirty="0"/>
              <a:t>Tweede niveau</a:t>
            </a:r>
          </a:p>
          <a:p>
            <a:pPr lvl="2"/>
            <a:r>
              <a:rPr lang="nl-NL" dirty="0"/>
              <a:t>Derde niveau</a:t>
            </a:r>
          </a:p>
          <a:p>
            <a:pPr lvl="3"/>
            <a:r>
              <a:rPr lang="nl-NL" dirty="0"/>
              <a:t>Vierde niveau</a:t>
            </a:r>
          </a:p>
          <a:p>
            <a:pPr lvl="4"/>
            <a:r>
              <a:rPr lang="nl-NL" dirty="0"/>
              <a:t>Vijfde niveau</a:t>
            </a:r>
          </a:p>
          <a:p>
            <a:pPr lvl="5"/>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715" r:id="rId4"/>
    <p:sldLayoutId id="2147483669" r:id="rId5"/>
    <p:sldLayoutId id="2147483670" r:id="rId6"/>
    <p:sldLayoutId id="2147483671" r:id="rId7"/>
    <p:sldLayoutId id="2147483672" r:id="rId8"/>
    <p:sldLayoutId id="2147483662" r:id="rId9"/>
    <p:sldLayoutId id="2147483663" r:id="rId10"/>
    <p:sldLayoutId id="2147483664" r:id="rId11"/>
    <p:sldLayoutId id="2147483668" r:id="rId12"/>
    <p:sldLayoutId id="2147483665" r:id="rId13"/>
    <p:sldLayoutId id="2147483759" r:id="rId14"/>
  </p:sldLayoutIdLst>
  <p:hf sldNum="0" hdr="0" ftr="0" dt="0"/>
  <p:txStyles>
    <p:titleStyle>
      <a:lvl1pPr algn="l" defTabSz="914400" rtl="0" eaLnBrk="1" latinLnBrk="0" hangingPunct="1">
        <a:lnSpc>
          <a:spcPct val="90000"/>
        </a:lnSpc>
        <a:spcBef>
          <a:spcPct val="0"/>
        </a:spcBef>
        <a:buNone/>
        <a:defRPr sz="4000" b="0" i="0" kern="1200">
          <a:solidFill>
            <a:schemeClr val="tx2"/>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dirty="0"/>
              <a:t>Eerste niveau</a:t>
            </a:r>
          </a:p>
          <a:p>
            <a:pPr lvl="1"/>
            <a:r>
              <a:rPr lang="nl-NL" dirty="0"/>
              <a:t>Tweede niveau</a:t>
            </a:r>
          </a:p>
          <a:p>
            <a:pPr lvl="2"/>
            <a:r>
              <a:rPr lang="nl-NL" dirty="0"/>
              <a:t>Derde niveau</a:t>
            </a:r>
          </a:p>
          <a:p>
            <a:pPr lvl="3"/>
            <a:r>
              <a:rPr lang="nl-NL" dirty="0"/>
              <a:t>Vierde niveau</a:t>
            </a:r>
          </a:p>
          <a:p>
            <a:pPr lvl="4"/>
            <a:r>
              <a:rPr lang="nl-NL" dirty="0"/>
              <a:t>Vijfde niveau</a:t>
            </a:r>
          </a:p>
          <a:p>
            <a:pPr lvl="5"/>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158703112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Lst>
  <p:hf sldNum="0" hdr="0" ftr="0" dt="0"/>
  <p:txStyles>
    <p:title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dirty="0"/>
              <a:t>Eerste niveau</a:t>
            </a:r>
          </a:p>
          <a:p>
            <a:pPr lvl="1"/>
            <a:r>
              <a:rPr lang="nl-NL" dirty="0"/>
              <a:t>Tweede niveau</a:t>
            </a:r>
          </a:p>
          <a:p>
            <a:pPr lvl="2"/>
            <a:r>
              <a:rPr lang="nl-NL" dirty="0"/>
              <a:t>Derde niveau</a:t>
            </a:r>
          </a:p>
          <a:p>
            <a:pPr lvl="3"/>
            <a:r>
              <a:rPr lang="nl-NL" dirty="0"/>
              <a:t>Vierde niveau</a:t>
            </a:r>
          </a:p>
          <a:p>
            <a:pPr lvl="4"/>
            <a:r>
              <a:rPr lang="nl-NL" dirty="0"/>
              <a:t>Vijfde niveau</a:t>
            </a:r>
          </a:p>
          <a:p>
            <a:pPr lvl="5"/>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1349316590"/>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814" r:id="rId14"/>
    <p:sldLayoutId id="2147483815" r:id="rId15"/>
    <p:sldLayoutId id="2147483816" r:id="rId16"/>
    <p:sldLayoutId id="2147483817" r:id="rId17"/>
    <p:sldLayoutId id="2147483818" r:id="rId18"/>
  </p:sldLayoutIdLst>
  <p:hf sldNum="0" hdr="0" ftr="0" dt="0"/>
  <p:txStyles>
    <p:titleStyle>
      <a:lvl1pPr algn="l" defTabSz="914400" rtl="0" eaLnBrk="1" latinLnBrk="0" hangingPunct="1">
        <a:lnSpc>
          <a:spcPct val="90000"/>
        </a:lnSpc>
        <a:spcBef>
          <a:spcPct val="0"/>
        </a:spcBef>
        <a:buNone/>
        <a:defRPr sz="4000" b="0" i="0" kern="1200">
          <a:solidFill>
            <a:schemeClr val="accent2"/>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Eerste niveau</a:t>
            </a:r>
          </a:p>
          <a:p>
            <a:pPr marL="179388" marR="0" lvl="1"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Tweede niveau</a:t>
            </a:r>
          </a:p>
          <a:p>
            <a:pPr marL="539750" marR="0" lvl="2"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Derde niveau</a:t>
            </a:r>
          </a:p>
          <a:p>
            <a:pPr marL="898525" marR="0" lvl="3"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Vierde niveau</a:t>
            </a:r>
          </a:p>
          <a:p>
            <a:pPr marL="1254125" marR="0" lvl="4" indent="-174625"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Vijfde niveau</a:t>
            </a:r>
          </a:p>
          <a:p>
            <a:pPr marL="1612900" marR="0" lvl="5"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marL="1973263" marR="0" lvl="6" indent="-180975"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marL="2332038" marR="0" lvl="7"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162501188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Lst>
  <p:hf sldNum="0" hdr="0" ftr="0" dt="0"/>
  <p:txStyles>
    <p:titleStyle>
      <a:lvl1pPr algn="l" defTabSz="914400" rtl="0" eaLnBrk="1" latinLnBrk="0" hangingPunct="1">
        <a:lnSpc>
          <a:spcPct val="90000"/>
        </a:lnSpc>
        <a:spcBef>
          <a:spcPct val="0"/>
        </a:spcBef>
        <a:buNone/>
        <a:defRPr sz="4000" b="0" i="0" kern="1200">
          <a:solidFill>
            <a:schemeClr val="accent3"/>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87313"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806450" algn="l" defTabSz="914400" rtl="0" eaLnBrk="1" latinLnBrk="0" hangingPunct="1">
        <a:lnSpc>
          <a:spcPct val="90000"/>
        </a:lnSpc>
        <a:spcBef>
          <a:spcPts val="500"/>
        </a:spcBef>
        <a:buFont typeface="Arial" panose="020B0604020202020204" pitchFamily="34" charset="0"/>
        <a:buChar char="•"/>
        <a:tabLst>
          <a:tab pos="2152650" algn="l"/>
        </a:tabLst>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3543972428"/>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811" r:id="rId14"/>
    <p:sldLayoutId id="2147483812" r:id="rId15"/>
    <p:sldLayoutId id="2147483813" r:id="rId16"/>
  </p:sldLayoutIdLst>
  <p:txStyles>
    <p:titleStyle>
      <a:lvl1pPr algn="l" defTabSz="914400" rtl="0" eaLnBrk="1" latinLnBrk="0" hangingPunct="1">
        <a:lnSpc>
          <a:spcPct val="90000"/>
        </a:lnSpc>
        <a:spcBef>
          <a:spcPct val="0"/>
        </a:spcBef>
        <a:buNone/>
        <a:defRPr sz="4000" b="1" kern="1200">
          <a:solidFill>
            <a:schemeClr val="accent3"/>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2991447574"/>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6/20/2024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dirty="0"/>
          </a:p>
        </p:txBody>
      </p:sp>
    </p:spTree>
    <p:extLst>
      <p:ext uri="{BB962C8B-B14F-4D97-AF65-F5344CB8AC3E}">
        <p14:creationId xmlns:p14="http://schemas.microsoft.com/office/powerpoint/2010/main" val="4002300332"/>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 id="2147483804" r:id="rId13"/>
    <p:sldLayoutId id="2147483806" r:id="rId14"/>
    <p:sldLayoutId id="2147483810" r:id="rId15"/>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mailto:sarah.behets@g-o.be" TargetMode="External"/><Relationship Id="rId4" Type="http://schemas.openxmlformats.org/officeDocument/2006/relationships/hyperlink" Target="mailto:isabel.de.cavel@g-o.b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90.xml"/></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91.xml"/></Relationships>
</file>

<file path=ppt/slides/_rels/slide5.xml.rels><?xml version="1.0" encoding="UTF-8" standalone="yes"?>
<Relationships xmlns="http://schemas.openxmlformats.org/package/2006/relationships"><Relationship Id="rId3" Type="http://schemas.openxmlformats.org/officeDocument/2006/relationships/hyperlink" Target="http://www.ejustice.just.fgov.be/eli/wet/2023/06/11/2023031314/staatsblad" TargetMode="External"/><Relationship Id="rId7" Type="http://schemas.openxmlformats.org/officeDocument/2006/relationships/image" Target="../media/image24.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health.belgium.be/sites/default/files/uploads/fields/fpshealth_theme_file/publication_kb_avq.pdf" TargetMode="External"/><Relationship Id="rId5" Type="http://schemas.openxmlformats.org/officeDocument/2006/relationships/hyperlink" Target="https://www.health.belgium.be/sites/default/files/uploads/fields/fpshealth_theme_file/publication_bekwame_helper_aidant_proche.pdf" TargetMode="External"/><Relationship Id="rId4" Type="http://schemas.openxmlformats.org/officeDocument/2006/relationships/hyperlink" Target="http://www.ejustice.just.fgov.be/eli/wet/2023/06/18/2023203876/staatsblad"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health.belgium.be/sites/default/files/uploads/fields/fpshealth_theme_file/publication_kb_avq.pdf"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25.jpg"/><Relationship Id="rId5" Type="http://schemas.openxmlformats.org/officeDocument/2006/relationships/hyperlink" Target="https://www.health.belgium.be/sites/default/files/uploads/fields/fpshealth_theme_file/welke_verpleegkundige_verstrekkingen_zijn_toegelaten.docx" TargetMode="External"/><Relationship Id="rId4" Type="http://schemas.openxmlformats.org/officeDocument/2006/relationships/hyperlink" Target="https://www.health.belgium.be/sites/default/files/uploads/fields/fpshealth_theme_file/publication_bekwame_helper_aidant_qualifie.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60.xml"/><Relationship Id="rId4" Type="http://schemas.openxmlformats.org/officeDocument/2006/relationships/hyperlink" Target="http://www.ejustice.just.fgov.be/eli/wet/2005/07/03/2005022674/justel" TargetMode="Externa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6.pn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6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60.xml"/><Relationship Id="rId4" Type="http://schemas.openxmlformats.org/officeDocument/2006/relationships/hyperlink" Target="https://www.health.belgium.be/nl/welke-verpleegkundige-verstrekkingen-zijn-toegelaten"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health.belgium.be/nl/formulier-toelating-op-basis-van-een-opleiding" TargetMode="External"/><Relationship Id="rId2" Type="http://schemas.openxmlformats.org/officeDocument/2006/relationships/notesSlide" Target="../notesSlides/notesSlide10.xml"/><Relationship Id="rId1" Type="http://schemas.openxmlformats.org/officeDocument/2006/relationships/slideLayout" Target="../slideLayouts/slideLayout62.xml"/><Relationship Id="rId4" Type="http://schemas.openxmlformats.org/officeDocument/2006/relationships/hyperlink" Target="https://www.health.belgium.be/nl/formulier-toelating-op-basis-van-een-instructie-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7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0.xml"/></Relationships>
</file>

<file path=ppt/slides/_rels/slide1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6.png"/><Relationship Id="rId7" Type="http://schemas.openxmlformats.org/officeDocument/2006/relationships/diagramColors" Target="../diagrams/colors2.xml"/><Relationship Id="rId2" Type="http://schemas.openxmlformats.org/officeDocument/2006/relationships/notesSlide" Target="../notesSlides/notesSlide16.xml"/><Relationship Id="rId1" Type="http://schemas.openxmlformats.org/officeDocument/2006/relationships/slideLayout" Target="../slideLayouts/slideLayout60.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6.png"/><Relationship Id="rId7" Type="http://schemas.openxmlformats.org/officeDocument/2006/relationships/diagramColors" Target="../diagrams/colors3.xml"/><Relationship Id="rId2" Type="http://schemas.openxmlformats.org/officeDocument/2006/relationships/notesSlide" Target="../notesSlides/notesSlide17.xml"/><Relationship Id="rId1" Type="http://schemas.openxmlformats.org/officeDocument/2006/relationships/slideLayout" Target="../slideLayouts/slideLayout60.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69.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62.xml"/><Relationship Id="rId5" Type="http://schemas.openxmlformats.org/officeDocument/2006/relationships/image" Target="../media/image32.jp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10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102.xml"/></Relationships>
</file>

<file path=ppt/slides/_rels/slide23.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3" Type="http://schemas.openxmlformats.org/officeDocument/2006/relationships/image" Target="../media/image35.jpeg"/><Relationship Id="rId7" Type="http://schemas.openxmlformats.org/officeDocument/2006/relationships/image" Target="../media/image39.jpeg"/><Relationship Id="rId12"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95.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37.jpe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jpe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98.xml"/><Relationship Id="rId6" Type="http://schemas.openxmlformats.org/officeDocument/2006/relationships/hyperlink" Target="https://eetexpert.be/wp-content/uploads/2023/08/Infofiche-gezonde-leefstijl-ALLES.pdf" TargetMode="External"/><Relationship Id="rId5" Type="http://schemas.openxmlformats.org/officeDocument/2006/relationships/image" Target="../media/image48.pn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4seCBf4Hh9Q" TargetMode="External"/><Relationship Id="rId2" Type="http://schemas.openxmlformats.org/officeDocument/2006/relationships/notesSlide" Target="../notesSlides/notesSlide25.xml"/><Relationship Id="rId1" Type="http://schemas.openxmlformats.org/officeDocument/2006/relationships/slideLayout" Target="../slideLayouts/slideLayout95.xml"/><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2.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7.xml"/><Relationship Id="rId1" Type="http://schemas.openxmlformats.org/officeDocument/2006/relationships/slideLayout" Target="../slideLayouts/slideLayout62.xml"/><Relationship Id="rId6" Type="http://schemas.openxmlformats.org/officeDocument/2006/relationships/image" Target="../media/image52.png"/><Relationship Id="rId5" Type="http://schemas.openxmlformats.org/officeDocument/2006/relationships/hyperlink" Target="https://youtu.be/HTU4T3QGh_Q" TargetMode="External"/><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8.xml"/><Relationship Id="rId1" Type="http://schemas.openxmlformats.org/officeDocument/2006/relationships/slideLayout" Target="../slideLayouts/slideLayout62.xml"/></Relationships>
</file>

<file path=ppt/slides/_rels/slide29.xml.rels><?xml version="1.0" encoding="UTF-8" standalone="yes"?>
<Relationships xmlns="http://schemas.openxmlformats.org/package/2006/relationships"><Relationship Id="rId8" Type="http://schemas.openxmlformats.org/officeDocument/2006/relationships/hyperlink" Target="https://eur02.safelinks.protection.outlook.com/?url=https%3A%2F%2Fdiabetes.us11.list-manage.com%2Ftrack%2Fclick%3Fu%3Df19e043fa3ce92f8fb9664349%26id%3D524b5edabc%26e%3Da7638fdd44&amp;data=05%7C02%7Csarah.behets%40g-o.be%7Cbdb30a16b9d4448b244908dc1e842974%7C31de13895990487fab198890ff9a2685%7C0%7C0%7C638418800200021213%7CUnknown%7CTWFpbGZsb3d8eyJWIjoiMC4wLjAwMDAiLCJQIjoiV2luMzIiLCJBTiI6Ik1haWwiLCJXVCI6Mn0%3D%7C0%7C%7C%7C&amp;sdata=A%2FDtQyf8mAGMXhFoOBMSgTVv3HVJapLtqyluA80XUYc%3D&amp;reserved=0" TargetMode="External"/><Relationship Id="rId3" Type="http://schemas.openxmlformats.org/officeDocument/2006/relationships/hyperlink" Target="https://eur02.safelinks.protection.outlook.com/?url=https%3A%2F%2Fdiabetes.us11.list-manage.com%2Ftrack%2Fclick%3Fu%3Df19e043fa3ce92f8fb9664349%26id%3D4d1a1569b5%26e%3Da7638fdd44&amp;data=05%7C02%7Csarah.behets%40g-o.be%7Cbdb30a16b9d4448b244908dc1e842974%7C31de13895990487fab198890ff9a2685%7C0%7C0%7C638418800199972766%7CUnknown%7CTWFpbGZsb3d8eyJWIjoiMC4wLjAwMDAiLCJQIjoiV2luMzIiLCJBTiI6Ik1haWwiLCJXVCI6Mn0%3D%7C0%7C%7C%7C&amp;sdata=lboldjVJijGDXMQsgUztBrRmLbRHgTSdxiO9ANYFK04%3D&amp;reserved=0" TargetMode="External"/><Relationship Id="rId7" Type="http://schemas.openxmlformats.org/officeDocument/2006/relationships/hyperlink" Target="https://eur02.safelinks.protection.outlook.com/?url=https%3A%2F%2Fdiabetes.us11.list-manage.com%2Ftrack%2Fclick%3Fu%3Df19e043fa3ce92f8fb9664349%26id%3D8bdd589327%26e%3Da7638fdd44&amp;data=05%7C02%7Csarah.behets%40g-o.be%7Cbdb30a16b9d4448b244908dc1e842974%7C31de13895990487fab198890ff9a2685%7C0%7C0%7C638418800200013439%7CUnknown%7CTWFpbGZsb3d8eyJWIjoiMC4wLjAwMDAiLCJQIjoiV2luMzIiLCJBTiI6Ik1haWwiLCJXVCI6Mn0%3D%7C0%7C%7C%7C&amp;sdata=PrloqhF6WHWn9iynXC8t5f%2FFLwl09gMs60BE8CtTMxk%3D&amp;reserved=0" TargetMode="External"/><Relationship Id="rId2" Type="http://schemas.openxmlformats.org/officeDocument/2006/relationships/notesSlide" Target="../notesSlides/notesSlide29.xml"/><Relationship Id="rId1" Type="http://schemas.openxmlformats.org/officeDocument/2006/relationships/slideLayout" Target="../slideLayouts/slideLayout103.xml"/><Relationship Id="rId6" Type="http://schemas.openxmlformats.org/officeDocument/2006/relationships/hyperlink" Target="https://eur02.safelinks.protection.outlook.com/?url=https%3A%2F%2Fdiabetes.us11.list-manage.com%2Ftrack%2Fclick%3Fu%3Df19e043fa3ce92f8fb9664349%26id%3D554b27250a%26e%3Da7638fdd44&amp;data=05%7C02%7Csarah.behets%40g-o.be%7Cbdb30a16b9d4448b244908dc1e842974%7C31de13895990487fab198890ff9a2685%7C0%7C0%7C638418800200005405%7CUnknown%7CTWFpbGZsb3d8eyJWIjoiMC4wLjAwMDAiLCJQIjoiV2luMzIiLCJBTiI6Ik1haWwiLCJXVCI6Mn0%3D%7C0%7C%7C%7C&amp;sdata=KZtlV6315PpqZiT4b1%2B3KP135jjZO1Qzm5wcOMPI0jQ%3D&amp;reserved=0" TargetMode="External"/><Relationship Id="rId11" Type="http://schemas.openxmlformats.org/officeDocument/2006/relationships/hyperlink" Target="https://eur02.safelinks.protection.outlook.com/?url=https%3A%2F%2Fdiabetes.us11.list-manage.com%2Ftrack%2Fclick%3Fu%3Df19e043fa3ce92f8fb9664349%26id%3Daab8318c7c%26e%3Da7638fdd44&amp;data=05%7C02%7Csarah.behets%40g-o.be%7Cbdb30a16b9d4448b244908dc1e842974%7C31de13895990487fab198890ff9a2685%7C0%7C0%7C638418800200048361%7CUnknown%7CTWFpbGZsb3d8eyJWIjoiMC4wLjAwMDAiLCJQIjoiV2luMzIiLCJBTiI6Ik1haWwiLCJXVCI6Mn0%3D%7C0%7C%7C%7C&amp;sdata=%2FmhxY1f9FOPQcEb1CaILbQzV47xU0CrCnpkm1vqIjw0%3D&amp;reserved=0" TargetMode="External"/><Relationship Id="rId5" Type="http://schemas.openxmlformats.org/officeDocument/2006/relationships/hyperlink" Target="https://eur02.safelinks.protection.outlook.com/?url=https%3A%2F%2Fdiabetes.us11.list-manage.com%2Ftrack%2Fclick%3Fu%3Df19e043fa3ce92f8fb9664349%26id%3Da055db7409%26e%3Da7638fdd44&amp;data=05%7C02%7Csarah.behets%40g-o.be%7Cbdb30a16b9d4448b244908dc1e842974%7C31de13895990487fab198890ff9a2685%7C0%7C0%7C638418800199996210%7CUnknown%7CTWFpbGZsb3d8eyJWIjoiMC4wLjAwMDAiLCJQIjoiV2luMzIiLCJBTiI6Ik1haWwiLCJXVCI6Mn0%3D%7C0%7C%7C%7C&amp;sdata=Jz%2FQujHjjQxw2fytkCg2giToDbQnsSZfwJo%2Bw%2FBx7BM%3D&amp;reserved=0" TargetMode="External"/><Relationship Id="rId10" Type="http://schemas.openxmlformats.org/officeDocument/2006/relationships/hyperlink" Target="https://eur02.safelinks.protection.outlook.com/?url=https%3A%2F%2Fdiabetes.us11.list-manage.com%2Ftrack%2Fclick%3Fu%3Df19e043fa3ce92f8fb9664349%26id%3D7118dbbcca%26e%3Da7638fdd44&amp;data=05%7C02%7Csarah.behets%40g-o.be%7Cbdb30a16b9d4448b244908dc1e842974%7C31de13895990487fab198890ff9a2685%7C0%7C0%7C638418800200039572%7CUnknown%7CTWFpbGZsb3d8eyJWIjoiMC4wLjAwMDAiLCJQIjoiV2luMzIiLCJBTiI6Ik1haWwiLCJXVCI6Mn0%3D%7C0%7C%7C%7C&amp;sdata=eo5iJPJ%2Ba%2Btf8C5kMpVIKQTcFA6Nx9PC4jRt6ViF3vY%3D&amp;reserved=0" TargetMode="External"/><Relationship Id="rId4" Type="http://schemas.openxmlformats.org/officeDocument/2006/relationships/hyperlink" Target="https://eur02.safelinks.protection.outlook.com/?url=https%3A%2F%2Fdiabetes.us11.list-manage.com%2Ftrack%2Fclick%3Fu%3Df19e043fa3ce92f8fb9664349%26id%3D989269dc10%26e%3Da7638fdd44&amp;data=05%7C02%7Csarah.behets%40g-o.be%7Cbdb30a16b9d4448b244908dc1e842974%7C31de13895990487fab198890ff9a2685%7C0%7C0%7C638418800199984957%7CUnknown%7CTWFpbGZsb3d8eyJWIjoiMC4wLjAwMDAiLCJQIjoiV2luMzIiLCJBTiI6Ik1haWwiLCJXVCI6Mn0%3D%7C0%7C%7C%7C&amp;sdata=I7TCPMwlyxQHr2VSPGPSlfJSQriuUqrqUjvEJiVuYaw%3D&amp;reserved=0" TargetMode="External"/><Relationship Id="rId9" Type="http://schemas.openxmlformats.org/officeDocument/2006/relationships/hyperlink" Target="https://eur02.safelinks.protection.outlook.com/?url=https%3A%2F%2Fdiabetes.us11.list-manage.com%2Ftrack%2Fclick%3Fu%3Df19e043fa3ce92f8fb9664349%26id%3D320f7316ee%26e%3Da7638fdd44&amp;data=05%7C02%7Csarah.behets%40g-o.be%7Cbdb30a16b9d4448b244908dc1e842974%7C31de13895990487fab198890ff9a2685%7C0%7C0%7C638418800200029689%7CUnknown%7CTWFpbGZsb3d8eyJWIjoiMC4wLjAwMDAiLCJQIjoiV2luMzIiLCJBTiI6Ik1haWwiLCJXVCI6Mn0%3D%7C0%7C%7C%7C&amp;sdata=6%2Bx7HbRMDyh8zYfG98MQ%2FkWqx%2BH6RQtR2L6lRuWNQ2E%3D&amp;reserved=0"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youtube.com/watch?v=3KGvlVqVRQc" TargetMode="External"/><Relationship Id="rId2" Type="http://schemas.openxmlformats.org/officeDocument/2006/relationships/notesSlide" Target="../notesSlides/notesSlide30.xml"/><Relationship Id="rId1" Type="http://schemas.openxmlformats.org/officeDocument/2006/relationships/slideLayout" Target="../slideLayouts/slideLayout103.xml"/><Relationship Id="rId4" Type="http://schemas.openxmlformats.org/officeDocument/2006/relationships/image" Target="../media/image54.png"/></Relationships>
</file>

<file path=ppt/slides/_rels/slide31.xml.rels><?xml version="1.0" encoding="UTF-8" standalone="yes"?>
<Relationships xmlns="http://schemas.openxmlformats.org/package/2006/relationships"><Relationship Id="rId3" Type="http://schemas.openxmlformats.org/officeDocument/2006/relationships/hyperlink" Target="https://pers.cm.be/studie-cm-gezondheidsfonds-steeds-meer-kinderen-met-adhd-gebruiken-medicatie" TargetMode="External"/><Relationship Id="rId2" Type="http://schemas.openxmlformats.org/officeDocument/2006/relationships/notesSlide" Target="../notesSlides/notesSlide31.xml"/><Relationship Id="rId1" Type="http://schemas.openxmlformats.org/officeDocument/2006/relationships/slideLayout" Target="../slideLayouts/slideLayout62.xml"/><Relationship Id="rId4" Type="http://schemas.openxmlformats.org/officeDocument/2006/relationships/image" Target="../media/image55.jpeg"/></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2.xml"/><Relationship Id="rId1" Type="http://schemas.openxmlformats.org/officeDocument/2006/relationships/slideLayout" Target="../slideLayouts/slideLayout62.xml"/></Relationships>
</file>

<file path=ppt/slides/_rels/slide33.xml.rels><?xml version="1.0" encoding="UTF-8" standalone="yes"?>
<Relationships xmlns="http://schemas.openxmlformats.org/package/2006/relationships"><Relationship Id="rId3" Type="http://schemas.openxmlformats.org/officeDocument/2006/relationships/hyperlink" Target="https://radio2.be/lees/school-pindavrij-door-levensgevaarlijke-allergie-8-jarig-meisje" TargetMode="External"/><Relationship Id="rId2" Type="http://schemas.openxmlformats.org/officeDocument/2006/relationships/notesSlide" Target="../notesSlides/notesSlide33.xml"/><Relationship Id="rId1" Type="http://schemas.openxmlformats.org/officeDocument/2006/relationships/slideLayout" Target="../slideLayouts/slideLayout62.xml"/><Relationship Id="rId6" Type="http://schemas.openxmlformats.org/officeDocument/2006/relationships/image" Target="../media/image57.png"/><Relationship Id="rId5" Type="http://schemas.openxmlformats.org/officeDocument/2006/relationships/hyperlink" Target="https://www.demorgen.be/snelnieuws/aantal-spoedopnames-door-allergieen-met-kwart-toegenomen-in-10-jaar-tijd-hoe-komt-dat~bfd0565a/" TargetMode="External"/><Relationship Id="rId4" Type="http://schemas.openxmlformats.org/officeDocument/2006/relationships/hyperlink" Target="https://www.allergieopschool.be/"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2.xml"/></Relationships>
</file>

<file path=ppt/slides/_rels/slide35.xml.rels><?xml version="1.0" encoding="UTF-8" standalone="yes"?>
<Relationships xmlns="http://schemas.openxmlformats.org/package/2006/relationships"><Relationship Id="rId3" Type="http://schemas.openxmlformats.org/officeDocument/2006/relationships/hyperlink" Target="GO!%20Pro%20https:/pro.g-o.be/gezondheid-en-preventie/themas-gezondheid/ehbo-veiligheid" TargetMode="External"/><Relationship Id="rId7" Type="http://schemas.openxmlformats.org/officeDocument/2006/relationships/image" Target="../media/image58.jpeg"/><Relationship Id="rId2" Type="http://schemas.openxmlformats.org/officeDocument/2006/relationships/notesSlide" Target="../notesSlides/notesSlide35.xml"/><Relationship Id="rId1" Type="http://schemas.openxmlformats.org/officeDocument/2006/relationships/slideLayout" Target="../slideLayouts/slideLayout62.xml"/><Relationship Id="rId6" Type="http://schemas.openxmlformats.org/officeDocument/2006/relationships/hyperlink" Target="https://werk.belgie.be/nl/themas/welzijn-op-het-werk/algemene-beginselen/eerste-hulp" TargetMode="External"/><Relationship Id="rId5" Type="http://schemas.openxmlformats.org/officeDocument/2006/relationships/hyperlink" Target="https://pro.g-o.be/gezondheid-en-preventie/preventieregister/b-inventarisatie/b2-ehbo-registratie" TargetMode="External"/><Relationship Id="rId4" Type="http://schemas.openxmlformats.org/officeDocument/2006/relationships/hyperlink" Target="https://pro.g-o.be/blog/Documents/EHBO%20koffer.docx"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icoba.be/tools/reflectie-instrument-vrijheidsbeperkende-maatregelen" TargetMode="External"/><Relationship Id="rId2" Type="http://schemas.openxmlformats.org/officeDocument/2006/relationships/notesSlide" Target="../notesSlides/notesSlide36.xml"/><Relationship Id="rId1" Type="http://schemas.openxmlformats.org/officeDocument/2006/relationships/slideLayout" Target="../slideLayouts/slideLayout62.xml"/><Relationship Id="rId4" Type="http://schemas.openxmlformats.org/officeDocument/2006/relationships/hyperlink" Target="https://omgaanmetvbm.be/waar-het-over-gaat/uitvoering/"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37.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38.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9.xml"/><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8" Type="http://schemas.openxmlformats.org/officeDocument/2006/relationships/hyperlink" Target="https://www.onderwijsinspectie.be/nl/het-referentiekader-voor-onderwijskwaliteit-het-ok" TargetMode="External"/><Relationship Id="rId3" Type="http://schemas.openxmlformats.org/officeDocument/2006/relationships/image" Target="../media/image62.png"/><Relationship Id="rId7" Type="http://schemas.openxmlformats.org/officeDocument/2006/relationships/hyperlink" Target="https://pro.g-o.be/over-go/pedagogisch-project/samen-leren-samenleven" TargetMode="External"/><Relationship Id="rId2" Type="http://schemas.openxmlformats.org/officeDocument/2006/relationships/notesSlide" Target="../notesSlides/notesSlide40.xml"/><Relationship Id="rId1" Type="http://schemas.openxmlformats.org/officeDocument/2006/relationships/slideLayout" Target="../slideLayouts/slideLayout42.xml"/><Relationship Id="rId6" Type="http://schemas.openxmlformats.org/officeDocument/2006/relationships/hyperlink" Target="https://pro.g-o.be/over-go/pedagogisch-project/samen-leren-samenleven/actief-burgerschap" TargetMode="External"/><Relationship Id="rId5" Type="http://schemas.openxmlformats.org/officeDocument/2006/relationships/hyperlink" Target="https://pro.g-o.be/over-go/pedagogisch-project/gelijke-kansen-voor-iedereen" TargetMode="External"/><Relationship Id="rId10" Type="http://schemas.openxmlformats.org/officeDocument/2006/relationships/image" Target="../media/image63.png"/><Relationship Id="rId4" Type="http://schemas.openxmlformats.org/officeDocument/2006/relationships/hyperlink" Target="https://pro.g-o.be/over-go/pedagogisch-project" TargetMode="External"/><Relationship Id="rId9" Type="http://schemas.openxmlformats.org/officeDocument/2006/relationships/hyperlink" Target="https://pro.g-o.be/over-go/pedagogisch-project/samen-leren-samenleven/waarden"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65.png"/><Relationship Id="rId4" Type="http://schemas.openxmlformats.org/officeDocument/2006/relationships/image" Target="../media/image64.png"/></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3.xml"/><Relationship Id="rId1" Type="http://schemas.openxmlformats.org/officeDocument/2006/relationships/slideLayout" Target="../slideLayouts/slideLayout41.xml"/><Relationship Id="rId4" Type="http://schemas.openxmlformats.org/officeDocument/2006/relationships/image" Target="../media/image66.png"/></Relationships>
</file>

<file path=ppt/slides/_rels/slide4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5.xml"/><Relationship Id="rId1" Type="http://schemas.openxmlformats.org/officeDocument/2006/relationships/slideLayout" Target="../slideLayouts/slideLayout32.xml"/><Relationship Id="rId4" Type="http://schemas.openxmlformats.org/officeDocument/2006/relationships/image" Target="../media/image68.png"/></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6.xml"/><Relationship Id="rId1" Type="http://schemas.openxmlformats.org/officeDocument/2006/relationships/slideLayout" Target="../slideLayouts/slideLayout32.xml"/><Relationship Id="rId4" Type="http://schemas.openxmlformats.org/officeDocument/2006/relationships/image" Target="../media/image69.png"/></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7.xml"/><Relationship Id="rId1" Type="http://schemas.openxmlformats.org/officeDocument/2006/relationships/slideLayout" Target="../slideLayouts/slideLayout43.xml"/></Relationships>
</file>

<file path=ppt/slides/_rels/slide48.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48.xml"/><Relationship Id="rId1" Type="http://schemas.openxmlformats.org/officeDocument/2006/relationships/slideLayout" Target="../slideLayouts/slideLayout44.xml"/></Relationships>
</file>

<file path=ppt/slides/_rels/slide4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9.xml"/><Relationship Id="rId1" Type="http://schemas.openxmlformats.org/officeDocument/2006/relationships/slideLayout" Target="../slideLayouts/slideLayout44.xml"/></Relationships>
</file>

<file path=ppt/slides/_rels/slide50.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50.xml"/><Relationship Id="rId1" Type="http://schemas.openxmlformats.org/officeDocument/2006/relationships/slideLayout" Target="../slideLayouts/slideLayout44.xml"/></Relationships>
</file>

<file path=ppt/slides/_rels/slide5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1.xml"/><Relationship Id="rId1" Type="http://schemas.openxmlformats.org/officeDocument/2006/relationships/slideLayout" Target="../slideLayouts/slideLayout44.xml"/></Relationships>
</file>

<file path=ppt/slides/_rels/slide5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2.xml"/><Relationship Id="rId1" Type="http://schemas.openxmlformats.org/officeDocument/2006/relationships/slideLayout" Target="../slideLayouts/slideLayout45.xml"/><Relationship Id="rId5" Type="http://schemas.openxmlformats.org/officeDocument/2006/relationships/image" Target="../media/image77.jpeg"/><Relationship Id="rId4" Type="http://schemas.openxmlformats.org/officeDocument/2006/relationships/image" Target="../media/image76.jpeg"/></Relationships>
</file>

<file path=ppt/slides/_rels/slide5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3.xml"/><Relationship Id="rId1" Type="http://schemas.openxmlformats.org/officeDocument/2006/relationships/slideLayout" Target="../slideLayouts/slideLayout32.xml"/></Relationships>
</file>

<file path=ppt/slides/_rels/slide5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54.xml"/><Relationship Id="rId1" Type="http://schemas.openxmlformats.org/officeDocument/2006/relationships/slideLayout" Target="../slideLayouts/slideLayout92.xml"/></Relationships>
</file>

<file path=ppt/slides/_rels/slide5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55.xml"/><Relationship Id="rId1" Type="http://schemas.openxmlformats.org/officeDocument/2006/relationships/slideLayout" Target="../slideLayouts/slideLayout92.xml"/></Relationships>
</file>

<file path=ppt/slides/_rels/slide5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56.xml"/><Relationship Id="rId1" Type="http://schemas.openxmlformats.org/officeDocument/2006/relationships/slideLayout" Target="../slideLayouts/slideLayout90.xml"/><Relationship Id="rId4" Type="http://schemas.openxmlformats.org/officeDocument/2006/relationships/hyperlink" Target="http://data-onderwijs.vlaanderen.be/edulex/document.aspx?docid=14883#1"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hyperlink" Target="https://www.s-z.be/" TargetMode="External"/><Relationship Id="rId7" Type="http://schemas.openxmlformats.org/officeDocument/2006/relationships/hyperlink" Target="http://www.auxilia-vlaanderen.be/wordpress/" TargetMode="External"/><Relationship Id="rId2" Type="http://schemas.openxmlformats.org/officeDocument/2006/relationships/notesSlide" Target="../notesSlides/notesSlide57.xml"/><Relationship Id="rId1" Type="http://schemas.openxmlformats.org/officeDocument/2006/relationships/slideLayout" Target="../slideLayouts/slideLayout92.xml"/><Relationship Id="rId6" Type="http://schemas.openxmlformats.org/officeDocument/2006/relationships/image" Target="../media/image82.png"/><Relationship Id="rId11" Type="http://schemas.openxmlformats.org/officeDocument/2006/relationships/image" Target="../media/image85.png"/><Relationship Id="rId5" Type="http://schemas.openxmlformats.org/officeDocument/2006/relationships/hyperlink" Target="https://www.allesoverkanker.be/leven-met-kanker/sociale-voorzieningen-voor-kankerpatienten" TargetMode="External"/><Relationship Id="rId10" Type="http://schemas.openxmlformats.org/officeDocument/2006/relationships/image" Target="../media/image84.png"/><Relationship Id="rId4" Type="http://schemas.openxmlformats.org/officeDocument/2006/relationships/image" Target="../media/image81.png"/><Relationship Id="rId9" Type="http://schemas.openxmlformats.org/officeDocument/2006/relationships/hyperlink" Target="http://www.rodekruis.be/" TargetMode="External"/></Relationships>
</file>

<file path=ppt/slides/_rels/slide58.xml.rels><?xml version="1.0" encoding="UTF-8" standalone="yes"?>
<Relationships xmlns="http://schemas.openxmlformats.org/package/2006/relationships"><Relationship Id="rId8" Type="http://schemas.openxmlformats.org/officeDocument/2006/relationships/hyperlink" Target="https://www.gezinenhandicap.be/" TargetMode="External"/><Relationship Id="rId3" Type="http://schemas.openxmlformats.org/officeDocument/2006/relationships/hyperlink" Target="https://www.vaph.be/organisaties/rth/algemeen" TargetMode="External"/><Relationship Id="rId7" Type="http://schemas.openxmlformats.org/officeDocument/2006/relationships/hyperlink" Target="https://www.vaph.be/organisaties/mfc/algemeen" TargetMode="External"/><Relationship Id="rId2" Type="http://schemas.openxmlformats.org/officeDocument/2006/relationships/notesSlide" Target="../notesSlides/notesSlide58.xml"/><Relationship Id="rId1" Type="http://schemas.openxmlformats.org/officeDocument/2006/relationships/slideLayout" Target="../slideLayouts/slideLayout92.xml"/><Relationship Id="rId6" Type="http://schemas.openxmlformats.org/officeDocument/2006/relationships/hyperlink" Target="https://www.vaph.be/hulpmiddelen/algemeen" TargetMode="External"/><Relationship Id="rId5" Type="http://schemas.openxmlformats.org/officeDocument/2006/relationships/hyperlink" Target="https://www.vaph.be/persoonlijke-budgetten/pab/algemeen" TargetMode="External"/><Relationship Id="rId4" Type="http://schemas.openxmlformats.org/officeDocument/2006/relationships/hyperlink" Target="https://www.vaph.be/globale-individuele-ondersteuning-voor-minderjarigen-gio" TargetMode="External"/></Relationships>
</file>

<file path=ppt/slides/_rels/slide59.xml.rels><?xml version="1.0" encoding="UTF-8" standalone="yes"?>
<Relationships xmlns="http://schemas.openxmlformats.org/package/2006/relationships"><Relationship Id="rId3" Type="http://schemas.openxmlformats.org/officeDocument/2006/relationships/hyperlink" Target="https://handicap.belgium.be/nl/onze-dienstverlening/index.htm" TargetMode="External"/><Relationship Id="rId7" Type="http://schemas.openxmlformats.org/officeDocument/2006/relationships/hyperlink" Target="https://www.deouders.be/tegemoetkomingen" TargetMode="External"/><Relationship Id="rId2" Type="http://schemas.openxmlformats.org/officeDocument/2006/relationships/notesSlide" Target="../notesSlides/notesSlide59.xml"/><Relationship Id="rId1" Type="http://schemas.openxmlformats.org/officeDocument/2006/relationships/slideLayout" Target="../slideLayouts/slideLayout92.xml"/><Relationship Id="rId6" Type="http://schemas.openxmlformats.org/officeDocument/2006/relationships/hyperlink" Target="https://www.cm.be/binaries/Brochure-Mijn-kind-gewoon-bijzonder_tcm375-159470.pdf" TargetMode="External"/><Relationship Id="rId5" Type="http://schemas.openxmlformats.org/officeDocument/2006/relationships/hyperlink" Target="https://financien.belgium.be/nl/particulieren/gezin/gehandicapte/gehandicapte_kinderen_en_gehandicapte_personen_ten_laste" TargetMode="External"/><Relationship Id="rId4" Type="http://schemas.openxmlformats.org/officeDocument/2006/relationships/hyperlink" Target="https://www.vlaanderen.be/het-groeipakket-nieuwe-kinderbijslag"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toll-net.be/moodle/xertetoolkits/peer.php?template_id=57062" TargetMode="External"/><Relationship Id="rId7" Type="http://schemas.openxmlformats.org/officeDocument/2006/relationships/image" Target="../media/image86.png"/><Relationship Id="rId2" Type="http://schemas.openxmlformats.org/officeDocument/2006/relationships/notesSlide" Target="../notesSlides/notesSlide60.xml"/><Relationship Id="rId1" Type="http://schemas.openxmlformats.org/officeDocument/2006/relationships/slideLayout" Target="../slideLayouts/slideLayout103.xml"/><Relationship Id="rId6" Type="http://schemas.openxmlformats.org/officeDocument/2006/relationships/hyperlink" Target="https://pro.g-o.be/pedagogische-begeleiding-leerplannen-nascholing/secundair-onderwijs/go-navigator" TargetMode="External"/><Relationship Id="rId5" Type="http://schemas.openxmlformats.org/officeDocument/2006/relationships/hyperlink" Target="https://pro.g-o.be/gezondheid-en-preventie/gezondheidsbeleid-go" TargetMode="External"/><Relationship Id="rId4" Type="http://schemas.openxmlformats.org/officeDocument/2006/relationships/hyperlink" Target="https://pro.g-o.be/themas/clb/themas/leerlingen-met-medische-noden/bekwame-helper/" TargetMode="External"/></Relationships>
</file>

<file path=ppt/slides/_rels/slide61.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hyperlink" Target="https://pro.g-o.be/blog/Documents/Eindrapport_Evaluatie_maatregelen_zieke_kinderen.pdf" TargetMode="External"/><Relationship Id="rId7" Type="http://schemas.openxmlformats.org/officeDocument/2006/relationships/hyperlink" Target="https://pro.g-o.be/pedagogische-begeleiding-leerplannen-nascholing/secundair-onderwijs/go-navigator" TargetMode="External"/><Relationship Id="rId2" Type="http://schemas.openxmlformats.org/officeDocument/2006/relationships/notesSlide" Target="../notesSlides/notesSlide61.xml"/><Relationship Id="rId1" Type="http://schemas.openxmlformats.org/officeDocument/2006/relationships/slideLayout" Target="../slideLayouts/slideLayout103.xml"/><Relationship Id="rId6" Type="http://schemas.openxmlformats.org/officeDocument/2006/relationships/hyperlink" Target="https://pro.g-o.be/gezondheid-en-preventie/gezondheidsbeleid-go" TargetMode="External"/><Relationship Id="rId5" Type="http://schemas.openxmlformats.org/officeDocument/2006/relationships/hyperlink" Target="https://pro.g-o.be/blog/Documents/samenvatting%20onderzoeksrapport.pdf" TargetMode="External"/><Relationship Id="rId4" Type="http://schemas.openxmlformats.org/officeDocument/2006/relationships/hyperlink" Target="https://pro.g-o.be/blog/Documents/Evaluatiekader%20voor%20het%20onderwijsaanbod%20voor%20zieke%20leerlingen.pdf"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62.xml"/><Relationship Id="rId1" Type="http://schemas.openxmlformats.org/officeDocument/2006/relationships/slideLayout" Target="../slideLayouts/slideLayout10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14F444B-C27E-4CE8-85DE-77413266ED36}"/>
              </a:ext>
            </a:extLst>
          </p:cNvPr>
          <p:cNvSpPr>
            <a:spLocks noGrp="1"/>
          </p:cNvSpPr>
          <p:nvPr>
            <p:ph type="title"/>
          </p:nvPr>
        </p:nvSpPr>
        <p:spPr/>
        <p:txBody>
          <a:bodyPr/>
          <a:lstStyle/>
          <a:p>
            <a:r>
              <a:rPr lang="nl-BE" b="1" dirty="0"/>
              <a:t>Helpdesksessie Bekwame helper </a:t>
            </a:r>
            <a:endParaRPr lang="nl-BE" dirty="0"/>
          </a:p>
        </p:txBody>
      </p:sp>
      <p:sp>
        <p:nvSpPr>
          <p:cNvPr id="8" name="Tijdelijke aanduiding voor tekst 7">
            <a:extLst>
              <a:ext uri="{FF2B5EF4-FFF2-40B4-BE49-F238E27FC236}">
                <a16:creationId xmlns:a16="http://schemas.microsoft.com/office/drawing/2014/main" id="{0648ACA0-78EC-48D2-8CC1-17FC1FA64717}"/>
              </a:ext>
            </a:extLst>
          </p:cNvPr>
          <p:cNvSpPr>
            <a:spLocks noGrp="1"/>
          </p:cNvSpPr>
          <p:nvPr>
            <p:ph type="body" sz="quarter" idx="12"/>
          </p:nvPr>
        </p:nvSpPr>
        <p:spPr>
          <a:xfrm>
            <a:off x="493160" y="2523870"/>
            <a:ext cx="6277754" cy="1046643"/>
          </a:xfrm>
        </p:spPr>
        <p:txBody>
          <a:bodyPr>
            <a:normAutofit/>
          </a:bodyPr>
          <a:lstStyle/>
          <a:p>
            <a:r>
              <a:rPr lang="nl-NL" dirty="0"/>
              <a:t>'Kinderen en jongeren met medische noden in scholen, onderwijsinternaten en leersteuncentra'</a:t>
            </a:r>
            <a:endParaRPr lang="nl-BE" dirty="0"/>
          </a:p>
        </p:txBody>
      </p:sp>
      <p:pic>
        <p:nvPicPr>
          <p:cNvPr id="5" name="Tijdelijke aanduiding voor afbeelding 4" descr="Afbeelding met persoon&#10;&#10;Automatisch gegenereerde beschrijving">
            <a:extLst>
              <a:ext uri="{FF2B5EF4-FFF2-40B4-BE49-F238E27FC236}">
                <a16:creationId xmlns:a16="http://schemas.microsoft.com/office/drawing/2014/main" id="{51A79A9C-0267-E894-9502-651CC0BDE7C9}"/>
              </a:ext>
            </a:extLst>
          </p:cNvPr>
          <p:cNvPicPr>
            <a:picLocks noGrp="1" noChangeAspect="1"/>
          </p:cNvPicPr>
          <p:nvPr>
            <p:ph type="pic" sz="quarter" idx="10"/>
          </p:nvPr>
        </p:nvPicPr>
        <p:blipFill>
          <a:blip r:embed="rId3"/>
          <a:srcRect t="30" b="30"/>
          <a:stretch>
            <a:fillRect/>
          </a:stretch>
        </p:blipFill>
        <p:spPr/>
      </p:pic>
      <p:sp>
        <p:nvSpPr>
          <p:cNvPr id="2" name="Tijdelijke aanduiding voor tekst 7">
            <a:extLst>
              <a:ext uri="{FF2B5EF4-FFF2-40B4-BE49-F238E27FC236}">
                <a16:creationId xmlns:a16="http://schemas.microsoft.com/office/drawing/2014/main" id="{859EE56F-AE91-D8AF-FB85-970EFF9D5525}"/>
              </a:ext>
            </a:extLst>
          </p:cNvPr>
          <p:cNvSpPr txBox="1">
            <a:spLocks/>
          </p:cNvSpPr>
          <p:nvPr/>
        </p:nvSpPr>
        <p:spPr>
          <a:xfrm>
            <a:off x="385158" y="4378797"/>
            <a:ext cx="6385755" cy="1408050"/>
          </a:xfrm>
          <a:prstGeom prst="rect">
            <a:avLst/>
          </a:prstGeom>
        </p:spPr>
        <p:txBody>
          <a:bodyPr vert="horz" lIns="0" tIns="45720" rIns="0" bIns="45720" rtlCol="0">
            <a:normAutofit fontScale="25000" lnSpcReduction="20000"/>
          </a:bodyPr>
          <a:lstStyle>
            <a:lvl1pPr marL="0" indent="0" algn="l" defTabSz="914400" rtl="0" eaLnBrk="1" latinLnBrk="0" hangingPunct="1">
              <a:lnSpc>
                <a:spcPct val="90000"/>
              </a:lnSpc>
              <a:spcBef>
                <a:spcPts val="1000"/>
              </a:spcBef>
              <a:buFontTx/>
              <a:buNone/>
              <a:defRPr sz="2400" b="0" kern="1200">
                <a:solidFill>
                  <a:schemeClr val="bg1"/>
                </a:soli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sz="6400" b="1" dirty="0">
                <a:solidFill>
                  <a:srgbClr val="002060"/>
                </a:solidFill>
                <a:latin typeface="Aptos Black" panose="020F0502020204030204" pitchFamily="34" charset="0"/>
              </a:rPr>
              <a:t>Contactgegevens: </a:t>
            </a:r>
          </a:p>
          <a:p>
            <a:pPr marL="285750" indent="-285750">
              <a:buFont typeface="Arial" panose="020B0604020202020204" pitchFamily="34" charset="0"/>
              <a:buChar char="•"/>
            </a:pPr>
            <a:r>
              <a:rPr lang="nl-BE" sz="6400" b="1" dirty="0">
                <a:solidFill>
                  <a:schemeClr val="accent4"/>
                </a:solidFill>
                <a:effectLst/>
                <a:latin typeface="Aptos Black" panose="020F0502020204030204" pitchFamily="34" charset="0"/>
                <a:ea typeface="Aptos" panose="020B0004020202020204" pitchFamily="34" charset="0"/>
                <a:cs typeface="Aptos" panose="020B0004020202020204" pitchFamily="34" charset="0"/>
              </a:rPr>
              <a:t>Isabel De Cavel </a:t>
            </a:r>
            <a:r>
              <a:rPr lang="nl-BE" sz="6400" b="1" dirty="0">
                <a:solidFill>
                  <a:srgbClr val="A7004B"/>
                </a:solidFill>
                <a:effectLst/>
                <a:latin typeface="Aptos Black" panose="020F0502020204030204" pitchFamily="34" charset="0"/>
                <a:ea typeface="Aptos" panose="020B0004020202020204" pitchFamily="34" charset="0"/>
                <a:cs typeface="Aptos" panose="020B0004020202020204" pitchFamily="34" charset="0"/>
              </a:rPr>
              <a:t>(</a:t>
            </a:r>
            <a:r>
              <a:rPr lang="nl-BE" sz="6400" b="1" u="sng" dirty="0">
                <a:solidFill>
                  <a:srgbClr val="0000FF"/>
                </a:solidFill>
                <a:effectLst/>
                <a:latin typeface="Aptos Black" panose="020F0502020204030204" pitchFamily="34" charset="0"/>
                <a:ea typeface="Aptos" panose="020B0004020202020204" pitchFamily="34" charset="0"/>
                <a:cs typeface="Aptos" panose="020B0004020202020204" pitchFamily="34" charset="0"/>
                <a:hlinkClick r:id="rId4"/>
              </a:rPr>
              <a:t>isabel.de.cavel@g-o.be</a:t>
            </a:r>
            <a:r>
              <a:rPr lang="nl-BE" sz="6400" b="1" u="sng" dirty="0">
                <a:solidFill>
                  <a:srgbClr val="0000FF"/>
                </a:solidFill>
                <a:effectLst/>
                <a:latin typeface="Aptos Black" panose="020F0502020204030204" pitchFamily="34" charset="0"/>
                <a:ea typeface="Aptos" panose="020B0004020202020204" pitchFamily="34" charset="0"/>
                <a:cs typeface="Aptos" panose="020B0004020202020204" pitchFamily="34" charset="0"/>
              </a:rPr>
              <a:t>) </a:t>
            </a:r>
          </a:p>
          <a:p>
            <a:pPr marL="285750" indent="-285750">
              <a:buFont typeface="Arial" panose="020B0604020202020204" pitchFamily="34" charset="0"/>
              <a:buChar char="•"/>
            </a:pPr>
            <a:r>
              <a:rPr lang="nl-BE" sz="6400" b="1" dirty="0">
                <a:solidFill>
                  <a:schemeClr val="accent4"/>
                </a:solidFill>
                <a:effectLst/>
                <a:latin typeface="Aptos Black" panose="020F0502020204030204" pitchFamily="34" charset="0"/>
                <a:ea typeface="Aptos" panose="020B0004020202020204" pitchFamily="34" charset="0"/>
                <a:cs typeface="Aptos" panose="020B0004020202020204" pitchFamily="34" charset="0"/>
              </a:rPr>
              <a:t>Sarah behets (</a:t>
            </a:r>
            <a:r>
              <a:rPr lang="nl-BE" sz="6400" b="1" dirty="0">
                <a:solidFill>
                  <a:schemeClr val="accent4"/>
                </a:solidFill>
                <a:effectLst/>
                <a:latin typeface="Aptos Black" panose="020F0502020204030204" pitchFamily="34" charset="0"/>
                <a:ea typeface="Aptos" panose="020B0004020202020204" pitchFamily="34" charset="0"/>
                <a:cs typeface="Aptos" panose="020B0004020202020204" pitchFamily="34" charset="0"/>
                <a:hlinkClick r:id="rId5"/>
              </a:rPr>
              <a:t>sarah.behets@g-o</a:t>
            </a:r>
            <a:r>
              <a:rPr lang="nl-BE" sz="6400" b="1" dirty="0">
                <a:solidFill>
                  <a:schemeClr val="accent4"/>
                </a:solidFill>
                <a:latin typeface="Aptos Black" panose="020F0502020204030204" pitchFamily="34" charset="0"/>
                <a:ea typeface="Aptos" panose="020B0004020202020204" pitchFamily="34" charset="0"/>
                <a:cs typeface="Aptos" panose="020B0004020202020204" pitchFamily="34" charset="0"/>
                <a:hlinkClick r:id="rId5"/>
              </a:rPr>
              <a:t>.be</a:t>
            </a:r>
            <a:r>
              <a:rPr lang="nl-BE" sz="6400" b="1" dirty="0">
                <a:solidFill>
                  <a:schemeClr val="accent4"/>
                </a:solidFill>
                <a:latin typeface="Aptos Black" panose="020F0502020204030204" pitchFamily="34" charset="0"/>
                <a:ea typeface="Aptos" panose="020B0004020202020204" pitchFamily="34" charset="0"/>
                <a:cs typeface="Aptos" panose="020B0004020202020204" pitchFamily="34" charset="0"/>
              </a:rPr>
              <a:t>)</a:t>
            </a:r>
          </a:p>
          <a:p>
            <a:pPr marL="285750" indent="-285750">
              <a:buFont typeface="Arial" panose="020B0604020202020204" pitchFamily="34" charset="0"/>
              <a:buChar char="•"/>
            </a:pPr>
            <a:endParaRPr lang="nl-BE" b="1" dirty="0">
              <a:solidFill>
                <a:schemeClr val="accent4"/>
              </a:solidFill>
              <a:effectLst/>
              <a:latin typeface="Aptos" panose="020B0004020202020204" pitchFamily="34" charset="0"/>
              <a:ea typeface="Aptos" panose="020B0004020202020204" pitchFamily="34" charset="0"/>
              <a:cs typeface="Aptos" panose="020B0004020202020204" pitchFamily="34" charset="0"/>
            </a:endParaRPr>
          </a:p>
          <a:p>
            <a:endParaRPr lang="nl-BE" sz="1800" dirty="0">
              <a:effectLst/>
              <a:latin typeface="Aptos" panose="020B0004020202020204" pitchFamily="34" charset="0"/>
              <a:ea typeface="Aptos" panose="020B0004020202020204" pitchFamily="34" charset="0"/>
              <a:cs typeface="Aptos" panose="020B0004020202020204" pitchFamily="34" charset="0"/>
            </a:endParaRPr>
          </a:p>
          <a:p>
            <a:r>
              <a:rPr lang="nl-NL" dirty="0">
                <a:solidFill>
                  <a:srgbClr val="002060"/>
                </a:solidFill>
              </a:rPr>
              <a:t> </a:t>
            </a:r>
            <a:r>
              <a:rPr lang="nl-NL" dirty="0"/>
              <a:t>'</a:t>
            </a:r>
            <a:endParaRPr lang="nl-BE" dirty="0"/>
          </a:p>
        </p:txBody>
      </p:sp>
    </p:spTree>
    <p:extLst>
      <p:ext uri="{BB962C8B-B14F-4D97-AF65-F5344CB8AC3E}">
        <p14:creationId xmlns:p14="http://schemas.microsoft.com/office/powerpoint/2010/main" val="2936306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Tijdelijke aanduiding voor afbeelding 9" descr="Afbeelding met tekst, tekening, clipart, Lettertype&#10;&#10;Automatisch gegenereerde beschrijving">
            <a:extLst>
              <a:ext uri="{FF2B5EF4-FFF2-40B4-BE49-F238E27FC236}">
                <a16:creationId xmlns:a16="http://schemas.microsoft.com/office/drawing/2014/main" id="{A9A08C2E-8231-6464-9319-A63C1AAE6E42}"/>
              </a:ext>
            </a:extLst>
          </p:cNvPr>
          <p:cNvPicPr>
            <a:picLocks noGrp="1" noChangeAspect="1"/>
          </p:cNvPicPr>
          <p:nvPr>
            <p:ph type="pic" sz="quarter" idx="10"/>
          </p:nvPr>
        </p:nvPicPr>
        <p:blipFill rotWithShape="1">
          <a:blip r:embed="rId3"/>
          <a:srcRect l="1439" t="1594" r="68814"/>
          <a:stretch/>
        </p:blipFill>
        <p:spPr>
          <a:xfrm>
            <a:off x="116960" y="109330"/>
            <a:ext cx="1284458" cy="3585653"/>
          </a:xfrm>
        </p:spPr>
      </p:pic>
      <p:sp>
        <p:nvSpPr>
          <p:cNvPr id="2" name="Titel 1">
            <a:extLst>
              <a:ext uri="{FF2B5EF4-FFF2-40B4-BE49-F238E27FC236}">
                <a16:creationId xmlns:a16="http://schemas.microsoft.com/office/drawing/2014/main" id="{E91C5647-A5E8-26E2-2018-94378948D68D}"/>
              </a:ext>
            </a:extLst>
          </p:cNvPr>
          <p:cNvSpPr>
            <a:spLocks noGrp="1"/>
          </p:cNvSpPr>
          <p:nvPr>
            <p:ph type="ctrTitle"/>
          </p:nvPr>
        </p:nvSpPr>
        <p:spPr/>
        <p:txBody>
          <a:bodyPr/>
          <a:lstStyle/>
          <a:p>
            <a:r>
              <a:rPr lang="nl-BE" dirty="0"/>
              <a:t>Programma</a:t>
            </a:r>
          </a:p>
        </p:txBody>
      </p:sp>
      <p:sp>
        <p:nvSpPr>
          <p:cNvPr id="4" name="Tijdelijke aanduiding voor tekst 3">
            <a:extLst>
              <a:ext uri="{FF2B5EF4-FFF2-40B4-BE49-F238E27FC236}">
                <a16:creationId xmlns:a16="http://schemas.microsoft.com/office/drawing/2014/main" id="{01C9E811-CF07-97B9-9EDC-5EF5FE8CC1A2}"/>
              </a:ext>
            </a:extLst>
          </p:cNvPr>
          <p:cNvSpPr>
            <a:spLocks noGrp="1"/>
          </p:cNvSpPr>
          <p:nvPr>
            <p:ph type="body" sz="quarter" idx="15"/>
          </p:nvPr>
        </p:nvSpPr>
        <p:spPr>
          <a:xfrm>
            <a:off x="676405" y="3069412"/>
            <a:ext cx="11346630" cy="3585653"/>
          </a:xfrm>
        </p:spPr>
        <p:txBody>
          <a:bodyPr/>
          <a:lstStyle/>
          <a:p>
            <a:pPr marL="457200" indent="-457200">
              <a:buFont typeface="Arial" panose="020B0604020202020204" pitchFamily="34" charset="0"/>
              <a:buChar char="•"/>
            </a:pPr>
            <a:r>
              <a:rPr lang="nl-NL" sz="2400" b="1" dirty="0">
                <a:solidFill>
                  <a:schemeClr val="tx1"/>
                </a:solidFill>
              </a:rPr>
              <a:t>Informeren</a:t>
            </a:r>
            <a:r>
              <a:rPr lang="nl-NL" sz="2400" dirty="0">
                <a:solidFill>
                  <a:schemeClr val="tx1"/>
                </a:solidFill>
              </a:rPr>
              <a:t> over het huidig statuut van de bekwame helper en ADL</a:t>
            </a:r>
          </a:p>
          <a:p>
            <a:pPr marL="457200" indent="-457200">
              <a:buFont typeface="Arial" panose="020B0604020202020204" pitchFamily="34" charset="0"/>
              <a:buChar char="•"/>
            </a:pPr>
            <a:r>
              <a:rPr lang="nl-NL" sz="2400" b="1" dirty="0">
                <a:solidFill>
                  <a:schemeClr val="tx1"/>
                </a:solidFill>
              </a:rPr>
              <a:t>Handvatten</a:t>
            </a:r>
            <a:r>
              <a:rPr lang="nl-NL" sz="2400" dirty="0">
                <a:solidFill>
                  <a:schemeClr val="tx1"/>
                </a:solidFill>
              </a:rPr>
              <a:t> kennen en gebruik maken in het omgaan met gezondheidsnoden van leerlingen met ziekte of gezondheidsproblemen.</a:t>
            </a:r>
          </a:p>
          <a:p>
            <a:pPr marL="457200" indent="-457200">
              <a:buFont typeface="Arial" panose="020B0604020202020204" pitchFamily="34" charset="0"/>
              <a:buChar char="•"/>
            </a:pPr>
            <a:r>
              <a:rPr lang="nl-NL" sz="2400" dirty="0">
                <a:solidFill>
                  <a:schemeClr val="tx1"/>
                </a:solidFill>
              </a:rPr>
              <a:t>De mogelijke, concrete toepassing van de bekwame helper binnen de ruime schoolcontext en de samenwerking. </a:t>
            </a:r>
          </a:p>
          <a:p>
            <a:pPr marL="457200" indent="-457200">
              <a:buFont typeface="Arial" panose="020B0604020202020204" pitchFamily="34" charset="0"/>
              <a:buChar char="•"/>
            </a:pPr>
            <a:r>
              <a:rPr lang="nl-NL" sz="2400" dirty="0">
                <a:solidFill>
                  <a:schemeClr val="tx1"/>
                </a:solidFill>
              </a:rPr>
              <a:t>Wat </a:t>
            </a:r>
            <a:r>
              <a:rPr lang="nl-NL" sz="2400" b="1" dirty="0">
                <a:solidFill>
                  <a:schemeClr val="tx1"/>
                </a:solidFill>
              </a:rPr>
              <a:t>kan en mag </a:t>
            </a:r>
            <a:r>
              <a:rPr lang="nl-NL" sz="2400" dirty="0">
                <a:solidFill>
                  <a:schemeClr val="tx1"/>
                </a:solidFill>
              </a:rPr>
              <a:t>van scholen, internaten, leersteuncentra en CLB’s worden verwacht?(beleid)</a:t>
            </a:r>
          </a:p>
          <a:p>
            <a:pPr marL="457200" indent="-457200">
              <a:buFont typeface="Arial" panose="020B0604020202020204" pitchFamily="34" charset="0"/>
              <a:buChar char="•"/>
            </a:pPr>
            <a:r>
              <a:rPr lang="nl-NL" sz="2400" b="1" dirty="0">
                <a:solidFill>
                  <a:schemeClr val="tx1"/>
                </a:solidFill>
              </a:rPr>
              <a:t>Andere mogelijkheden </a:t>
            </a:r>
            <a:r>
              <a:rPr lang="nl-NL" sz="2400" dirty="0">
                <a:solidFill>
                  <a:schemeClr val="tx1"/>
                </a:solidFill>
              </a:rPr>
              <a:t>ter ondersteuning van leerlingen met specifieke onderwijsbehoeften</a:t>
            </a:r>
          </a:p>
          <a:p>
            <a:endParaRPr lang="nl-BE" dirty="0"/>
          </a:p>
        </p:txBody>
      </p:sp>
      <p:sp>
        <p:nvSpPr>
          <p:cNvPr id="5" name="Tijdelijke aanduiding voor tekst 4">
            <a:extLst>
              <a:ext uri="{FF2B5EF4-FFF2-40B4-BE49-F238E27FC236}">
                <a16:creationId xmlns:a16="http://schemas.microsoft.com/office/drawing/2014/main" id="{84804795-370D-27F0-9BE9-803FB70FE5CF}"/>
              </a:ext>
            </a:extLst>
          </p:cNvPr>
          <p:cNvSpPr>
            <a:spLocks noGrp="1"/>
          </p:cNvSpPr>
          <p:nvPr>
            <p:ph type="body" sz="quarter" idx="12"/>
          </p:nvPr>
        </p:nvSpPr>
        <p:spPr/>
        <p:txBody>
          <a:bodyPr/>
          <a:lstStyle/>
          <a:p>
            <a:endParaRPr lang="nl-BE" dirty="0"/>
          </a:p>
        </p:txBody>
      </p:sp>
      <p:pic>
        <p:nvPicPr>
          <p:cNvPr id="3" name="Tijdelijke aanduiding voor afbeelding 9" descr="Afbeelding met tekst, tekening, clipart, Lettertype&#10;&#10;Automatisch gegenereerde beschrijving">
            <a:extLst>
              <a:ext uri="{FF2B5EF4-FFF2-40B4-BE49-F238E27FC236}">
                <a16:creationId xmlns:a16="http://schemas.microsoft.com/office/drawing/2014/main" id="{596CF241-A064-CC03-186F-C24624C07AFF}"/>
              </a:ext>
            </a:extLst>
          </p:cNvPr>
          <p:cNvPicPr>
            <a:picLocks noChangeAspect="1"/>
          </p:cNvPicPr>
          <p:nvPr/>
        </p:nvPicPr>
        <p:blipFill rotWithShape="1">
          <a:blip r:embed="rId3"/>
          <a:srcRect l="32135" t="23618" r="26324" b="10003"/>
          <a:stretch/>
        </p:blipFill>
        <p:spPr>
          <a:xfrm>
            <a:off x="3915811" y="0"/>
            <a:ext cx="5069164" cy="3069412"/>
          </a:xfrm>
          <a:prstGeom prst="rect">
            <a:avLst/>
          </a:prstGeom>
          <a:pattFill prst="pct5">
            <a:fgClr>
              <a:schemeClr val="accent4"/>
            </a:fgClr>
            <a:bgClr>
              <a:schemeClr val="bg1"/>
            </a:bgClr>
          </a:pattFill>
        </p:spPr>
      </p:pic>
      <p:pic>
        <p:nvPicPr>
          <p:cNvPr id="6" name="Tijdelijke aanduiding voor afbeelding 9" descr="Afbeelding met tekst, tekening, clipart, Lettertype&#10;&#10;Automatisch gegenereerde beschrijving">
            <a:extLst>
              <a:ext uri="{FF2B5EF4-FFF2-40B4-BE49-F238E27FC236}">
                <a16:creationId xmlns:a16="http://schemas.microsoft.com/office/drawing/2014/main" id="{B3874619-D09E-65F1-1577-FA9B8359BFF6}"/>
              </a:ext>
            </a:extLst>
          </p:cNvPr>
          <p:cNvPicPr>
            <a:picLocks noChangeAspect="1"/>
          </p:cNvPicPr>
          <p:nvPr/>
        </p:nvPicPr>
        <p:blipFill rotWithShape="1">
          <a:blip r:embed="rId3"/>
          <a:srcRect l="71745" t="488" r="6552" b="37040"/>
          <a:stretch/>
        </p:blipFill>
        <p:spPr>
          <a:xfrm>
            <a:off x="8984975" y="0"/>
            <a:ext cx="3038060" cy="2708827"/>
          </a:xfrm>
          <a:prstGeom prst="rect">
            <a:avLst/>
          </a:prstGeom>
          <a:pattFill prst="pct5">
            <a:fgClr>
              <a:schemeClr val="accent4"/>
            </a:fgClr>
            <a:bgClr>
              <a:schemeClr val="bg1"/>
            </a:bgClr>
          </a:pattFill>
        </p:spPr>
      </p:pic>
    </p:spTree>
    <p:extLst>
      <p:ext uri="{BB962C8B-B14F-4D97-AF65-F5344CB8AC3E}">
        <p14:creationId xmlns:p14="http://schemas.microsoft.com/office/powerpoint/2010/main" val="1296582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FB750E4B-4733-2646-D15C-DA97B8D91FB5}"/>
              </a:ext>
            </a:extLst>
          </p:cNvPr>
          <p:cNvPicPr>
            <a:picLocks noChangeAspect="1"/>
          </p:cNvPicPr>
          <p:nvPr/>
        </p:nvPicPr>
        <p:blipFill rotWithShape="1">
          <a:blip r:embed="rId3"/>
          <a:srcRect l="4181" r="58779" b="-2"/>
          <a:stretch/>
        </p:blipFill>
        <p:spPr>
          <a:xfrm>
            <a:off x="1" y="1"/>
            <a:ext cx="3805518" cy="6858000"/>
          </a:xfrm>
          <a:prstGeom prst="rect">
            <a:avLst/>
          </a:prstGeom>
          <a:noFill/>
        </p:spPr>
      </p:pic>
      <p:sp>
        <p:nvSpPr>
          <p:cNvPr id="5" name="Tijdelijke aanduiding voor tekst 4">
            <a:extLst>
              <a:ext uri="{FF2B5EF4-FFF2-40B4-BE49-F238E27FC236}">
                <a16:creationId xmlns:a16="http://schemas.microsoft.com/office/drawing/2014/main" id="{AB9A3DAF-746B-0255-0762-445AF26CC94F}"/>
              </a:ext>
            </a:extLst>
          </p:cNvPr>
          <p:cNvSpPr>
            <a:spLocks noGrp="1"/>
          </p:cNvSpPr>
          <p:nvPr>
            <p:ph type="body" sz="quarter" idx="14"/>
          </p:nvPr>
        </p:nvSpPr>
        <p:spPr>
          <a:xfrm>
            <a:off x="4211298" y="3174946"/>
            <a:ext cx="7566720" cy="2761830"/>
          </a:xfrm>
        </p:spPr>
        <p:txBody>
          <a:bodyPr>
            <a:normAutofit/>
          </a:bodyPr>
          <a:lstStyle/>
          <a:p>
            <a:pPr marL="285750" indent="-285750">
              <a:buFont typeface="Arial" panose="020B0604020202020204" pitchFamily="34" charset="0"/>
              <a:buChar char="•"/>
            </a:pPr>
            <a:endParaRPr lang="nl-BE" dirty="0"/>
          </a:p>
          <a:p>
            <a:pPr marL="285750" indent="-285750">
              <a:buFont typeface="Arial" panose="020B0604020202020204" pitchFamily="34" charset="0"/>
              <a:buChar char="•"/>
            </a:pPr>
            <a:r>
              <a:rPr lang="nl-BE" sz="2400" dirty="0">
                <a:solidFill>
                  <a:schemeClr val="tx1"/>
                </a:solidFill>
                <a:latin typeface="Flanders Art Sans"/>
              </a:rPr>
              <a:t>Op welke vragen verwachten jullie antwoorden? </a:t>
            </a:r>
          </a:p>
        </p:txBody>
      </p:sp>
      <p:sp>
        <p:nvSpPr>
          <p:cNvPr id="2" name="Titel 1">
            <a:extLst>
              <a:ext uri="{FF2B5EF4-FFF2-40B4-BE49-F238E27FC236}">
                <a16:creationId xmlns:a16="http://schemas.microsoft.com/office/drawing/2014/main" id="{3B71AFA2-790B-646A-2F95-E1489DA9FF64}"/>
              </a:ext>
            </a:extLst>
          </p:cNvPr>
          <p:cNvSpPr>
            <a:spLocks noGrp="1"/>
          </p:cNvSpPr>
          <p:nvPr>
            <p:ph type="ctrTitle"/>
          </p:nvPr>
        </p:nvSpPr>
        <p:spPr>
          <a:xfrm>
            <a:off x="4212894" y="680573"/>
            <a:ext cx="7362783" cy="1161977"/>
          </a:xfrm>
        </p:spPr>
        <p:txBody>
          <a:bodyPr anchor="t">
            <a:normAutofit/>
          </a:bodyPr>
          <a:lstStyle/>
          <a:p>
            <a:r>
              <a:rPr lang="nl-BE" dirty="0"/>
              <a:t>Jullie verwachtingen </a:t>
            </a:r>
          </a:p>
        </p:txBody>
      </p:sp>
    </p:spTree>
    <p:extLst>
      <p:ext uri="{BB962C8B-B14F-4D97-AF65-F5344CB8AC3E}">
        <p14:creationId xmlns:p14="http://schemas.microsoft.com/office/powerpoint/2010/main" val="551595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EC410133-A47F-2A21-D661-7192B7E1C197}"/>
              </a:ext>
            </a:extLst>
          </p:cNvPr>
          <p:cNvSpPr>
            <a:spLocks noGrp="1"/>
          </p:cNvSpPr>
          <p:nvPr>
            <p:ph type="body" sz="quarter" idx="11"/>
          </p:nvPr>
        </p:nvSpPr>
        <p:spPr>
          <a:xfrm>
            <a:off x="176828" y="1101042"/>
            <a:ext cx="7362782" cy="431650"/>
          </a:xfrm>
        </p:spPr>
        <p:txBody>
          <a:bodyPr/>
          <a:lstStyle/>
          <a:p>
            <a:r>
              <a:rPr lang="nl-BE" sz="2400" dirty="0"/>
              <a:t>Recht op onderwijs</a:t>
            </a:r>
            <a:endParaRPr lang="nl-BE" dirty="0"/>
          </a:p>
        </p:txBody>
      </p:sp>
      <p:sp>
        <p:nvSpPr>
          <p:cNvPr id="8" name="Tijdelijke aanduiding voor tekst 7">
            <a:extLst>
              <a:ext uri="{FF2B5EF4-FFF2-40B4-BE49-F238E27FC236}">
                <a16:creationId xmlns:a16="http://schemas.microsoft.com/office/drawing/2014/main" id="{7E9BE500-B5F5-54F5-5029-1A129BF748A2}"/>
              </a:ext>
            </a:extLst>
          </p:cNvPr>
          <p:cNvSpPr>
            <a:spLocks noGrp="1"/>
          </p:cNvSpPr>
          <p:nvPr>
            <p:ph type="body" sz="quarter" idx="14"/>
          </p:nvPr>
        </p:nvSpPr>
        <p:spPr>
          <a:xfrm>
            <a:off x="118048" y="1688811"/>
            <a:ext cx="7421562" cy="1570038"/>
          </a:xfrm>
        </p:spPr>
        <p:txBody>
          <a:bodyPr>
            <a:noAutofit/>
          </a:bodyPr>
          <a:lstStyle/>
          <a:p>
            <a:pPr marL="342900" indent="-342900">
              <a:buFont typeface="Arial" panose="020B0604020202020204" pitchFamily="34" charset="0"/>
              <a:buChar char="•"/>
            </a:pPr>
            <a:r>
              <a:rPr lang="nl-BE" sz="2400" dirty="0">
                <a:solidFill>
                  <a:schemeClr val="tx1"/>
                </a:solidFill>
              </a:rPr>
              <a:t>Kinderen met medische noden ondersteunen door het wegwerken/ milderen van hindernissen in hun activiteiten en participatie op school  </a:t>
            </a:r>
          </a:p>
          <a:p>
            <a:pPr marL="342900" indent="-342900">
              <a:buFont typeface="Arial" panose="020B0604020202020204" pitchFamily="34" charset="0"/>
              <a:buChar char="•"/>
            </a:pPr>
            <a:r>
              <a:rPr lang="nl-BE" sz="2400" b="1" dirty="0">
                <a:solidFill>
                  <a:schemeClr val="tx1"/>
                </a:solidFill>
              </a:rPr>
              <a:t>Hoe? </a:t>
            </a:r>
            <a:r>
              <a:rPr lang="nl-BE" sz="2400" dirty="0">
                <a:solidFill>
                  <a:schemeClr val="tx1"/>
                </a:solidFill>
              </a:rPr>
              <a:t>maatschappelijke mindshift om kinderen en jongeren met medische noden te begeleiden in (buiten) gewoon onderwijs </a:t>
            </a:r>
          </a:p>
          <a:p>
            <a:pPr marL="342900" indent="-342900">
              <a:buFont typeface="Arial" panose="020B0604020202020204" pitchFamily="34" charset="0"/>
              <a:buChar char="•"/>
            </a:pPr>
            <a:r>
              <a:rPr lang="nl-BE" sz="2400" b="1" dirty="0">
                <a:solidFill>
                  <a:schemeClr val="tx1"/>
                </a:solidFill>
              </a:rPr>
              <a:t>Uitdaging? </a:t>
            </a:r>
            <a:r>
              <a:rPr lang="nl-BE" sz="2400" dirty="0">
                <a:solidFill>
                  <a:schemeClr val="tx1"/>
                </a:solidFill>
              </a:rPr>
              <a:t>Juridisch spanningsveld tussen het verstreken van de medische zorgen en het wettelijk kader </a:t>
            </a:r>
          </a:p>
          <a:p>
            <a:pPr marL="342900" indent="-342900">
              <a:buFont typeface="Arial" panose="020B0604020202020204" pitchFamily="34" charset="0"/>
              <a:buChar char="•"/>
            </a:pPr>
            <a:r>
              <a:rPr lang="nl-BE" sz="2400" b="1" dirty="0">
                <a:solidFill>
                  <a:schemeClr val="tx1"/>
                </a:solidFill>
              </a:rPr>
              <a:t>In de praktijk? </a:t>
            </a:r>
            <a:r>
              <a:rPr lang="nl-BE" sz="2400" dirty="0">
                <a:solidFill>
                  <a:schemeClr val="tx1"/>
                </a:solidFill>
              </a:rPr>
              <a:t>Pragmatische oplossingen zoeken </a:t>
            </a:r>
          </a:p>
          <a:p>
            <a:r>
              <a:rPr lang="nl-BE" sz="2200" b="1" dirty="0">
                <a:solidFill>
                  <a:schemeClr val="tx1"/>
                </a:solidFill>
              </a:rPr>
              <a:t>		</a:t>
            </a:r>
          </a:p>
          <a:p>
            <a:r>
              <a:rPr lang="nl-BE" sz="2200" b="1" dirty="0">
                <a:solidFill>
                  <a:schemeClr val="accent1"/>
                </a:solidFill>
              </a:rPr>
              <a:t>Wat is er </a:t>
            </a:r>
            <a:r>
              <a:rPr lang="nl-BE" sz="2200" b="1" u="sng" dirty="0">
                <a:solidFill>
                  <a:schemeClr val="accent1"/>
                </a:solidFill>
              </a:rPr>
              <a:t>nu</a:t>
            </a:r>
            <a:r>
              <a:rPr lang="nl-BE" sz="2200" b="1" dirty="0">
                <a:solidFill>
                  <a:schemeClr val="accent1"/>
                </a:solidFill>
              </a:rPr>
              <a:t> mogelijk binnen de huidige regelgeving? </a:t>
            </a:r>
          </a:p>
          <a:p>
            <a:endParaRPr lang="nl-BE" sz="2400" dirty="0">
              <a:solidFill>
                <a:schemeClr val="tx1"/>
              </a:solidFill>
            </a:endParaRPr>
          </a:p>
        </p:txBody>
      </p:sp>
      <p:sp>
        <p:nvSpPr>
          <p:cNvPr id="6" name="Titel 5">
            <a:extLst>
              <a:ext uri="{FF2B5EF4-FFF2-40B4-BE49-F238E27FC236}">
                <a16:creationId xmlns:a16="http://schemas.microsoft.com/office/drawing/2014/main" id="{E1CDE87C-12CA-8E13-118C-D72760C11684}"/>
              </a:ext>
            </a:extLst>
          </p:cNvPr>
          <p:cNvSpPr>
            <a:spLocks noGrp="1"/>
          </p:cNvSpPr>
          <p:nvPr>
            <p:ph type="ctrTitle"/>
          </p:nvPr>
        </p:nvSpPr>
        <p:spPr>
          <a:xfrm>
            <a:off x="100794" y="186043"/>
            <a:ext cx="7438816" cy="914999"/>
          </a:xfrm>
        </p:spPr>
        <p:txBody>
          <a:bodyPr/>
          <a:lstStyle/>
          <a:p>
            <a:r>
              <a:rPr lang="nl-BE" dirty="0"/>
              <a:t>Context</a:t>
            </a:r>
          </a:p>
        </p:txBody>
      </p:sp>
      <p:pic>
        <p:nvPicPr>
          <p:cNvPr id="28" name="Tijdelijke aanduiding voor afbeelding 27" descr="Afbeelding met tekst, grafische vormgeving, boek, poster&#10;&#10;Automatisch gegenereerde beschrijving">
            <a:extLst>
              <a:ext uri="{FF2B5EF4-FFF2-40B4-BE49-F238E27FC236}">
                <a16:creationId xmlns:a16="http://schemas.microsoft.com/office/drawing/2014/main" id="{A2242C27-C45A-7615-E853-20625A7B7246}"/>
              </a:ext>
            </a:extLst>
          </p:cNvPr>
          <p:cNvPicPr>
            <a:picLocks noGrp="1" noChangeAspect="1"/>
          </p:cNvPicPr>
          <p:nvPr>
            <p:ph type="pic" sz="quarter" idx="10"/>
          </p:nvPr>
        </p:nvPicPr>
        <p:blipFill rotWithShape="1">
          <a:blip r:embed="rId3"/>
          <a:srcRect l="10466" t="56986" r="26812"/>
          <a:stretch/>
        </p:blipFill>
        <p:spPr>
          <a:xfrm>
            <a:off x="8767985" y="1954060"/>
            <a:ext cx="3018772" cy="2949880"/>
          </a:xfrm>
        </p:spPr>
      </p:pic>
    </p:spTree>
    <p:extLst>
      <p:ext uri="{BB962C8B-B14F-4D97-AF65-F5344CB8AC3E}">
        <p14:creationId xmlns:p14="http://schemas.microsoft.com/office/powerpoint/2010/main" val="360215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el 24">
            <a:extLst>
              <a:ext uri="{FF2B5EF4-FFF2-40B4-BE49-F238E27FC236}">
                <a16:creationId xmlns:a16="http://schemas.microsoft.com/office/drawing/2014/main" id="{DDE76428-F2CF-4047-B832-EB5407FB24D5}"/>
              </a:ext>
            </a:extLst>
          </p:cNvPr>
          <p:cNvSpPr>
            <a:spLocks noGrp="1"/>
          </p:cNvSpPr>
          <p:nvPr>
            <p:ph type="ctrTitle"/>
          </p:nvPr>
        </p:nvSpPr>
        <p:spPr/>
        <p:txBody>
          <a:bodyPr/>
          <a:lstStyle/>
          <a:p>
            <a:r>
              <a:rPr lang="nl-BE" b="1" dirty="0"/>
              <a:t>Korte geschiedenis</a:t>
            </a:r>
          </a:p>
        </p:txBody>
      </p:sp>
      <p:sp>
        <p:nvSpPr>
          <p:cNvPr id="27" name="Tijdelijke aanduiding voor tekst 26">
            <a:extLst>
              <a:ext uri="{FF2B5EF4-FFF2-40B4-BE49-F238E27FC236}">
                <a16:creationId xmlns:a16="http://schemas.microsoft.com/office/drawing/2014/main" id="{23158F7C-8446-448E-B587-2F9CBA2E95E5}"/>
              </a:ext>
            </a:extLst>
          </p:cNvPr>
          <p:cNvSpPr>
            <a:spLocks noGrp="1"/>
          </p:cNvSpPr>
          <p:nvPr>
            <p:ph type="body" sz="quarter" idx="15"/>
          </p:nvPr>
        </p:nvSpPr>
        <p:spPr>
          <a:xfrm>
            <a:off x="4000296" y="3013402"/>
            <a:ext cx="7864881" cy="3017993"/>
          </a:xfrm>
        </p:spPr>
        <p:txBody>
          <a:bodyPr/>
          <a:lstStyle/>
          <a:p>
            <a:pPr marL="342900" indent="-342900">
              <a:buFont typeface="Arial" panose="020B0604020202020204" pitchFamily="34" charset="0"/>
              <a:buChar char="•"/>
            </a:pPr>
            <a:r>
              <a:rPr lang="nl-BE" sz="2400" dirty="0">
                <a:solidFill>
                  <a:schemeClr val="tx1"/>
                </a:solidFill>
              </a:rPr>
              <a:t>Wet op de Uitoefening v/d gezondheidszorgberoepen en de bijhorende uitvoeringsbesluiten </a:t>
            </a:r>
          </a:p>
          <a:p>
            <a:pPr marL="342900" indent="-342900">
              <a:buFont typeface="Arial" panose="020B0604020202020204" pitchFamily="34" charset="0"/>
              <a:buChar char="•"/>
            </a:pPr>
            <a:r>
              <a:rPr lang="nl-BE" sz="2400" dirty="0">
                <a:solidFill>
                  <a:schemeClr val="tx1"/>
                </a:solidFill>
              </a:rPr>
              <a:t>Brede hervorming v/d verpleegkundige zorg </a:t>
            </a:r>
          </a:p>
          <a:p>
            <a:pPr marL="342900" indent="-342900">
              <a:buFont typeface="Arial" panose="020B0604020202020204" pitchFamily="34" charset="0"/>
              <a:buChar char="•"/>
            </a:pPr>
            <a:endParaRPr lang="nl-BE" sz="2400" dirty="0">
              <a:solidFill>
                <a:schemeClr val="tx1"/>
              </a:solidFill>
            </a:endParaRPr>
          </a:p>
          <a:p>
            <a:pPr algn="l">
              <a:buFont typeface="Arial" panose="020B0604020202020204" pitchFamily="34" charset="0"/>
              <a:buChar char="•"/>
            </a:pPr>
            <a:r>
              <a:rPr lang="nl-BE" sz="2400" b="0" i="0" u="sng" dirty="0">
                <a:solidFill>
                  <a:srgbClr val="006BAD"/>
                </a:solidFill>
                <a:effectLst/>
                <a:hlinkClick r:id="rId3"/>
              </a:rPr>
              <a:t>Wet bekwame helper</a:t>
            </a:r>
            <a:endParaRPr lang="nl-BE" sz="2400" b="0" i="0" u="sng" dirty="0">
              <a:solidFill>
                <a:srgbClr val="006BAD"/>
              </a:solidFill>
              <a:effectLst/>
            </a:endParaRPr>
          </a:p>
          <a:p>
            <a:pPr algn="l">
              <a:buFont typeface="Arial" panose="020B0604020202020204" pitchFamily="34" charset="0"/>
              <a:buChar char="•"/>
            </a:pPr>
            <a:r>
              <a:rPr lang="nl-BE" sz="2400" b="0" i="0" u="sng" dirty="0">
                <a:solidFill>
                  <a:srgbClr val="006BAD"/>
                </a:solidFill>
                <a:effectLst/>
                <a:hlinkClick r:id="rId4"/>
              </a:rPr>
              <a:t>Wet bekwame helper overlegprocedure</a:t>
            </a:r>
            <a:endParaRPr lang="nl-BE" sz="2400" b="0" i="0" u="sng" dirty="0">
              <a:solidFill>
                <a:srgbClr val="006BAD"/>
              </a:solidFill>
              <a:effectLst/>
            </a:endParaRPr>
          </a:p>
          <a:p>
            <a:pPr algn="l">
              <a:buFont typeface="Arial" panose="020B0604020202020204" pitchFamily="34" charset="0"/>
              <a:buChar char="•"/>
            </a:pPr>
            <a:r>
              <a:rPr lang="nl-BE" sz="2400" u="sng" dirty="0">
                <a:solidFill>
                  <a:srgbClr val="006BAD"/>
                </a:solidFill>
                <a:hlinkClick r:id="rId5"/>
              </a:rPr>
              <a:t>KB Bekwame helper</a:t>
            </a:r>
            <a:endParaRPr lang="nl-BE" sz="2400" b="0" i="0" u="sng" dirty="0">
              <a:solidFill>
                <a:srgbClr val="006BAD"/>
              </a:solidFill>
              <a:effectLst/>
            </a:endParaRPr>
          </a:p>
          <a:p>
            <a:pPr algn="l">
              <a:buFont typeface="Arial" panose="020B0604020202020204" pitchFamily="34" charset="0"/>
              <a:buChar char="•"/>
            </a:pPr>
            <a:r>
              <a:rPr lang="nl-BE" sz="2400" b="0" i="0" u="sng" dirty="0">
                <a:solidFill>
                  <a:srgbClr val="006BAD"/>
                </a:solidFill>
                <a:effectLst/>
                <a:hlinkClick r:id="rId6"/>
              </a:rPr>
              <a:t>KB Activiteiten van het dagelijkse leven (ADL)</a:t>
            </a:r>
            <a:endParaRPr lang="nl-BE" sz="2400" b="0" i="0" dirty="0">
              <a:solidFill>
                <a:srgbClr val="413D3D"/>
              </a:solidFill>
              <a:effectLst/>
            </a:endParaRPr>
          </a:p>
          <a:p>
            <a:pPr marL="342900" indent="-342900">
              <a:buFont typeface="Arial" panose="020B0604020202020204" pitchFamily="34" charset="0"/>
              <a:buChar char="•"/>
            </a:pPr>
            <a:endParaRPr lang="nl-BE" sz="2000" dirty="0">
              <a:solidFill>
                <a:schemeClr val="tx1"/>
              </a:solidFill>
            </a:endParaRPr>
          </a:p>
          <a:p>
            <a:pPr marL="342900" indent="-342900">
              <a:buFont typeface="Arial" panose="020B0604020202020204" pitchFamily="34" charset="0"/>
              <a:buChar char="•"/>
            </a:pPr>
            <a:endParaRPr lang="nl-BE" sz="2000" dirty="0"/>
          </a:p>
          <a:p>
            <a:endParaRPr lang="nl-BE" sz="2000" dirty="0"/>
          </a:p>
        </p:txBody>
      </p:sp>
      <p:sp>
        <p:nvSpPr>
          <p:cNvPr id="26" name="Tijdelijke aanduiding voor tekst 25">
            <a:extLst>
              <a:ext uri="{FF2B5EF4-FFF2-40B4-BE49-F238E27FC236}">
                <a16:creationId xmlns:a16="http://schemas.microsoft.com/office/drawing/2014/main" id="{7111651C-5594-4486-A910-975929C3B241}"/>
              </a:ext>
            </a:extLst>
          </p:cNvPr>
          <p:cNvSpPr>
            <a:spLocks noGrp="1"/>
          </p:cNvSpPr>
          <p:nvPr>
            <p:ph type="body" sz="quarter" idx="12"/>
          </p:nvPr>
        </p:nvSpPr>
        <p:spPr/>
        <p:txBody>
          <a:bodyPr>
            <a:normAutofit fontScale="92500"/>
          </a:bodyPr>
          <a:lstStyle/>
          <a:p>
            <a:r>
              <a:rPr lang="nl-BE" dirty="0"/>
              <a:t>Toekomst van de zorg en de aantrekkelijkheid van het beroep</a:t>
            </a:r>
          </a:p>
        </p:txBody>
      </p:sp>
      <p:pic>
        <p:nvPicPr>
          <p:cNvPr id="5" name="Tijdelijke aanduiding voor afbeelding 4" descr="Afbeelding met tekst, poster, kleding, schoeisel&#10;&#10;Automatisch gegenereerde beschrijving">
            <a:extLst>
              <a:ext uri="{FF2B5EF4-FFF2-40B4-BE49-F238E27FC236}">
                <a16:creationId xmlns:a16="http://schemas.microsoft.com/office/drawing/2014/main" id="{BC2AB45C-CBA0-7DAB-5602-57CF0E9C0DD5}"/>
              </a:ext>
            </a:extLst>
          </p:cNvPr>
          <p:cNvPicPr>
            <a:picLocks noGrp="1" noChangeAspect="1"/>
          </p:cNvPicPr>
          <p:nvPr>
            <p:ph type="pic" sz="quarter" idx="10"/>
          </p:nvPr>
        </p:nvPicPr>
        <p:blipFill>
          <a:blip r:embed="rId7"/>
          <a:srcRect l="7461" r="7461"/>
          <a:stretch>
            <a:fillRect/>
          </a:stretch>
        </p:blipFill>
        <p:spPr/>
      </p:pic>
    </p:spTree>
    <p:extLst>
      <p:ext uri="{BB962C8B-B14F-4D97-AF65-F5344CB8AC3E}">
        <p14:creationId xmlns:p14="http://schemas.microsoft.com/office/powerpoint/2010/main" val="258428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2EADB39F-E296-4553-A337-D32440D31BD7}"/>
              </a:ext>
            </a:extLst>
          </p:cNvPr>
          <p:cNvSpPr>
            <a:spLocks noGrp="1"/>
          </p:cNvSpPr>
          <p:nvPr>
            <p:ph type="ctrTitle"/>
          </p:nvPr>
        </p:nvSpPr>
        <p:spPr>
          <a:xfrm>
            <a:off x="342027" y="368300"/>
            <a:ext cx="7631888" cy="900113"/>
          </a:xfrm>
        </p:spPr>
        <p:txBody>
          <a:bodyPr>
            <a:noAutofit/>
          </a:bodyPr>
          <a:lstStyle/>
          <a:p>
            <a:r>
              <a:rPr lang="nl-BE" dirty="0"/>
              <a:t>Taakdifferentiatie,-verschuiving en delegatie</a:t>
            </a:r>
          </a:p>
        </p:txBody>
      </p:sp>
      <p:sp>
        <p:nvSpPr>
          <p:cNvPr id="11" name="Tijdelijke aanduiding voor tekst 10">
            <a:extLst>
              <a:ext uri="{FF2B5EF4-FFF2-40B4-BE49-F238E27FC236}">
                <a16:creationId xmlns:a16="http://schemas.microsoft.com/office/drawing/2014/main" id="{DA3E7F0E-B6BF-4F91-9AE9-F3F2D7E8CA00}"/>
              </a:ext>
            </a:extLst>
          </p:cNvPr>
          <p:cNvSpPr>
            <a:spLocks noGrp="1"/>
          </p:cNvSpPr>
          <p:nvPr>
            <p:ph type="body" sz="quarter" idx="12"/>
          </p:nvPr>
        </p:nvSpPr>
        <p:spPr>
          <a:xfrm>
            <a:off x="342027" y="1993900"/>
            <a:ext cx="7810080" cy="4495800"/>
          </a:xfrm>
        </p:spPr>
        <p:txBody>
          <a:bodyPr>
            <a:normAutofit lnSpcReduction="10000"/>
          </a:bodyPr>
          <a:lstStyle/>
          <a:p>
            <a:pPr marL="342900" indent="-342900">
              <a:buFont typeface="Arial" panose="020B0604020202020204" pitchFamily="34" charset="0"/>
              <a:buChar char="•"/>
            </a:pPr>
            <a:r>
              <a:rPr lang="nl-NL" sz="2800" dirty="0">
                <a:hlinkClick r:id="rId3"/>
              </a:rPr>
              <a:t>ADL</a:t>
            </a:r>
            <a:r>
              <a:rPr lang="nl-NL" sz="2800" dirty="0"/>
              <a:t> </a:t>
            </a:r>
            <a:r>
              <a:rPr lang="nl-NL" sz="2800" dirty="0">
                <a:solidFill>
                  <a:schemeClr val="tx1"/>
                </a:solidFill>
              </a:rPr>
              <a:t>en bijstand is de hulp bij de activiteiten voor de eigen zorg, buiten gezondheidszorg, die de persoon omwille van fysieke of psychische beperking niet (meer) zelf kan uitvoeren. </a:t>
            </a:r>
          </a:p>
          <a:p>
            <a:pPr marL="342900" indent="-342900">
              <a:buFont typeface="Arial" panose="020B0604020202020204" pitchFamily="34" charset="0"/>
              <a:buChar char="•"/>
            </a:pPr>
            <a:r>
              <a:rPr lang="nl-NL" sz="2800" dirty="0">
                <a:solidFill>
                  <a:schemeClr val="tx1"/>
                </a:solidFill>
              </a:rPr>
              <a:t>Gezondheidsbevordering</a:t>
            </a:r>
          </a:p>
          <a:p>
            <a:pPr marL="342900" indent="-342900">
              <a:buFont typeface="Arial" panose="020B0604020202020204" pitchFamily="34" charset="0"/>
              <a:buChar char="•"/>
            </a:pPr>
            <a:r>
              <a:rPr lang="nl-NL" sz="2800" dirty="0">
                <a:hlinkClick r:id="rId4"/>
              </a:rPr>
              <a:t>Bekwame helper</a:t>
            </a:r>
            <a:endParaRPr lang="nl-NL" sz="2800" dirty="0"/>
          </a:p>
          <a:p>
            <a:pPr marL="342900" indent="-342900">
              <a:buFont typeface="Arial" panose="020B0604020202020204" pitchFamily="34" charset="0"/>
              <a:buChar char="•"/>
            </a:pPr>
            <a:r>
              <a:rPr lang="nl-NL" sz="2800" dirty="0">
                <a:solidFill>
                  <a:schemeClr val="tx1"/>
                </a:solidFill>
              </a:rPr>
              <a:t>De identificatie van </a:t>
            </a:r>
            <a:r>
              <a:rPr lang="nl-NL" sz="2800" dirty="0">
                <a:hlinkClick r:id="rId5"/>
              </a:rPr>
              <a:t>taken </a:t>
            </a:r>
            <a:r>
              <a:rPr lang="nl-NL" sz="2800" dirty="0">
                <a:solidFill>
                  <a:schemeClr val="tx1"/>
                </a:solidFill>
              </a:rPr>
              <a:t>die momenteel vaak door verpleegkundigen worden uitgevoerd, maar die ook of beter door anderen kunnen worden uitgevoerd. Denk maar aan administratie, huishoudelijke taken, hygiënische basiszorgen, … </a:t>
            </a:r>
          </a:p>
          <a:p>
            <a:endParaRPr lang="nl-NL" sz="2000" dirty="0"/>
          </a:p>
        </p:txBody>
      </p:sp>
      <p:pic>
        <p:nvPicPr>
          <p:cNvPr id="6" name="Tijdelijke aanduiding voor afbeelding 5" descr="Afbeelding met hemel, wolk, buitenshuis, persoon&#10;&#10;Automatisch gegenereerde beschrijving">
            <a:extLst>
              <a:ext uri="{FF2B5EF4-FFF2-40B4-BE49-F238E27FC236}">
                <a16:creationId xmlns:a16="http://schemas.microsoft.com/office/drawing/2014/main" id="{81A3FD6B-2602-5A4A-6CD5-06BAC745F095}"/>
              </a:ext>
            </a:extLst>
          </p:cNvPr>
          <p:cNvPicPr>
            <a:picLocks noGrp="1" noChangeAspect="1"/>
          </p:cNvPicPr>
          <p:nvPr>
            <p:ph type="pic" sz="quarter" idx="10"/>
          </p:nvPr>
        </p:nvPicPr>
        <p:blipFill>
          <a:blip r:embed="rId6"/>
          <a:srcRect l="229" r="229"/>
          <a:stretch>
            <a:fillRect/>
          </a:stretch>
        </p:blipFill>
        <p:spPr/>
      </p:pic>
    </p:spTree>
    <p:extLst>
      <p:ext uri="{BB962C8B-B14F-4D97-AF65-F5344CB8AC3E}">
        <p14:creationId xmlns:p14="http://schemas.microsoft.com/office/powerpoint/2010/main" val="3115769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0683BD-77D8-6F4F-F652-272775A14ED3}"/>
              </a:ext>
            </a:extLst>
          </p:cNvPr>
          <p:cNvSpPr>
            <a:spLocks noGrp="1"/>
          </p:cNvSpPr>
          <p:nvPr>
            <p:ph type="ctrTitle"/>
          </p:nvPr>
        </p:nvSpPr>
        <p:spPr>
          <a:xfrm>
            <a:off x="4007105" y="268705"/>
            <a:ext cx="7362783" cy="1161977"/>
          </a:xfrm>
        </p:spPr>
        <p:txBody>
          <a:bodyPr>
            <a:normAutofit fontScale="90000"/>
          </a:bodyPr>
          <a:lstStyle/>
          <a:p>
            <a:r>
              <a:rPr lang="nl-BE" sz="4400" dirty="0"/>
              <a:t>Bekwame helper</a:t>
            </a:r>
            <a:br>
              <a:rPr lang="nl-BE" dirty="0"/>
            </a:br>
            <a:endParaRPr lang="nl-BE" dirty="0"/>
          </a:p>
        </p:txBody>
      </p:sp>
      <p:sp>
        <p:nvSpPr>
          <p:cNvPr id="3" name="Tijdelijke aanduiding voor afbeelding 2">
            <a:extLst>
              <a:ext uri="{FF2B5EF4-FFF2-40B4-BE49-F238E27FC236}">
                <a16:creationId xmlns:a16="http://schemas.microsoft.com/office/drawing/2014/main" id="{92811F9F-712A-0708-0DA3-9788FA87417C}"/>
              </a:ext>
            </a:extLst>
          </p:cNvPr>
          <p:cNvSpPr>
            <a:spLocks noGrp="1"/>
          </p:cNvSpPr>
          <p:nvPr>
            <p:ph type="pic" sz="quarter" idx="10"/>
          </p:nvPr>
        </p:nvSpPr>
        <p:spPr/>
        <p:txBody>
          <a:bodyPr/>
          <a:lstStyle/>
          <a:p>
            <a:endParaRPr lang="nl-BE" dirty="0"/>
          </a:p>
        </p:txBody>
      </p:sp>
      <p:pic>
        <p:nvPicPr>
          <p:cNvPr id="8" name="Tijdelijke aanduiding voor afbeelding 8" descr="Afbeelding met tekenfilm&#10;&#10;Automatisch gegenereerde beschrijving">
            <a:extLst>
              <a:ext uri="{FF2B5EF4-FFF2-40B4-BE49-F238E27FC236}">
                <a16:creationId xmlns:a16="http://schemas.microsoft.com/office/drawing/2014/main" id="{DDA78D67-A77E-60C9-F16A-73CD0828C582}"/>
              </a:ext>
            </a:extLst>
          </p:cNvPr>
          <p:cNvPicPr>
            <a:picLocks noChangeAspect="1"/>
          </p:cNvPicPr>
          <p:nvPr/>
        </p:nvPicPr>
        <p:blipFill rotWithShape="1">
          <a:blip r:embed="rId3"/>
          <a:srcRect l="64550"/>
          <a:stretch/>
        </p:blipFill>
        <p:spPr>
          <a:xfrm>
            <a:off x="-35847" y="-13098"/>
            <a:ext cx="3841365" cy="6858000"/>
          </a:xfrm>
          <a:prstGeom prst="rect">
            <a:avLst/>
          </a:prstGeom>
          <a:pattFill prst="pct5">
            <a:fgClr>
              <a:schemeClr val="accent1"/>
            </a:fgClr>
            <a:bgClr>
              <a:schemeClr val="bg1"/>
            </a:bgClr>
          </a:pattFill>
        </p:spPr>
      </p:pic>
      <p:sp>
        <p:nvSpPr>
          <p:cNvPr id="4" name="Tijdelijke aanduiding voor tekst 5">
            <a:extLst>
              <a:ext uri="{FF2B5EF4-FFF2-40B4-BE49-F238E27FC236}">
                <a16:creationId xmlns:a16="http://schemas.microsoft.com/office/drawing/2014/main" id="{B187DD2B-2EA9-2A72-8B07-B308417D76EC}"/>
              </a:ext>
            </a:extLst>
          </p:cNvPr>
          <p:cNvSpPr txBox="1">
            <a:spLocks/>
          </p:cNvSpPr>
          <p:nvPr/>
        </p:nvSpPr>
        <p:spPr>
          <a:xfrm>
            <a:off x="4007105" y="2989088"/>
            <a:ext cx="7228931" cy="371104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rgbClr val="AAAAAA"/>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nl-BE" sz="1800" b="0" i="0" u="none" strike="noStrike" kern="1200" cap="none" spc="0" normalizeH="0" baseline="0" noProof="0" dirty="0">
              <a:ln>
                <a:noFill/>
              </a:ln>
              <a:solidFill>
                <a:srgbClr val="000000"/>
              </a:solidFill>
              <a:effectLst/>
              <a:uLnTx/>
              <a:uFillTx/>
              <a:latin typeface="Flanders Art Sans"/>
            </a:endParaRPr>
          </a:p>
        </p:txBody>
      </p:sp>
      <p:sp>
        <p:nvSpPr>
          <p:cNvPr id="7" name="Tekstvak 6">
            <a:extLst>
              <a:ext uri="{FF2B5EF4-FFF2-40B4-BE49-F238E27FC236}">
                <a16:creationId xmlns:a16="http://schemas.microsoft.com/office/drawing/2014/main" id="{B6DF343A-554C-B837-E331-C71D0B3EF334}"/>
              </a:ext>
            </a:extLst>
          </p:cNvPr>
          <p:cNvSpPr txBox="1"/>
          <p:nvPr/>
        </p:nvSpPr>
        <p:spPr>
          <a:xfrm>
            <a:off x="4007104" y="3295214"/>
            <a:ext cx="8023963" cy="2246769"/>
          </a:xfrm>
          <a:prstGeom prst="rect">
            <a:avLst/>
          </a:prstGeom>
          <a:noFill/>
        </p:spPr>
        <p:txBody>
          <a:bodyPr wrap="square">
            <a:spAutoFit/>
          </a:bodyPr>
          <a:lstStyle/>
          <a:p>
            <a:r>
              <a:rPr lang="nl-NL" sz="2800" b="0" i="1" dirty="0">
                <a:solidFill>
                  <a:srgbClr val="000000"/>
                </a:solidFill>
                <a:effectLst/>
                <a:latin typeface="Flanders Art Sans"/>
              </a:rPr>
              <a:t>Een bekwame helper is iemand die zélf </a:t>
            </a:r>
            <a:r>
              <a:rPr lang="nl-NL" sz="2800" b="1" i="1" u="sng" dirty="0">
                <a:solidFill>
                  <a:srgbClr val="000000"/>
                </a:solidFill>
                <a:effectLst/>
                <a:latin typeface="Flanders Art Sans"/>
              </a:rPr>
              <a:t>geen</a:t>
            </a:r>
            <a:r>
              <a:rPr lang="nl-NL" sz="2800" b="0" i="1" dirty="0">
                <a:solidFill>
                  <a:srgbClr val="000000"/>
                </a:solidFill>
                <a:effectLst/>
                <a:latin typeface="Flanders Art Sans"/>
              </a:rPr>
              <a:t> verpleegkundige is, maar in het kader van zijn of haar beroep - of een </a:t>
            </a:r>
            <a:r>
              <a:rPr lang="nl-NL" sz="2800" b="0" i="1" dirty="0">
                <a:solidFill>
                  <a:srgbClr val="000000"/>
                </a:solidFill>
                <a:effectLst/>
                <a:latin typeface="Flanders Art Sans"/>
                <a:hlinkClick r:id="rId4"/>
              </a:rPr>
              <a:t>vrijwillige activiteit </a:t>
            </a:r>
            <a:r>
              <a:rPr lang="nl-NL" sz="2800" b="0" i="1" dirty="0">
                <a:solidFill>
                  <a:srgbClr val="000000"/>
                </a:solidFill>
                <a:effectLst/>
                <a:latin typeface="Flanders Art Sans"/>
              </a:rPr>
              <a:t>buiten een zorginstelling - toch </a:t>
            </a:r>
            <a:r>
              <a:rPr lang="nl-NL" sz="2800" b="1" i="1" u="sng" dirty="0">
                <a:solidFill>
                  <a:srgbClr val="000000"/>
                </a:solidFill>
                <a:effectLst/>
                <a:latin typeface="Flanders Art Sans"/>
              </a:rPr>
              <a:t>één of meerdere </a:t>
            </a:r>
            <a:r>
              <a:rPr lang="nl-NL" sz="2800" b="0" i="1" dirty="0">
                <a:solidFill>
                  <a:srgbClr val="000000"/>
                </a:solidFill>
                <a:effectLst/>
                <a:latin typeface="Flanders Art Sans"/>
              </a:rPr>
              <a:t>verpleegkundige handelingen mag verrichten.</a:t>
            </a:r>
            <a:endParaRPr lang="nl-BE" sz="2800" dirty="0">
              <a:latin typeface="Flanders Art Sans"/>
            </a:endParaRPr>
          </a:p>
        </p:txBody>
      </p:sp>
    </p:spTree>
    <p:extLst>
      <p:ext uri="{BB962C8B-B14F-4D97-AF65-F5344CB8AC3E}">
        <p14:creationId xmlns:p14="http://schemas.microsoft.com/office/powerpoint/2010/main" val="1258591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A4FE7-CD28-4C54-6907-B5455239A8E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F3C41E8-3452-9991-2156-43038E5AA342}"/>
              </a:ext>
            </a:extLst>
          </p:cNvPr>
          <p:cNvSpPr>
            <a:spLocks noGrp="1"/>
          </p:cNvSpPr>
          <p:nvPr>
            <p:ph type="ctrTitle"/>
          </p:nvPr>
        </p:nvSpPr>
        <p:spPr>
          <a:xfrm>
            <a:off x="4007105" y="268705"/>
            <a:ext cx="7362783" cy="1161977"/>
          </a:xfrm>
        </p:spPr>
        <p:txBody>
          <a:bodyPr>
            <a:normAutofit fontScale="90000"/>
          </a:bodyPr>
          <a:lstStyle/>
          <a:p>
            <a:r>
              <a:rPr lang="nl-BE" sz="4400" dirty="0"/>
              <a:t>Kwaliteitskader</a:t>
            </a:r>
            <a:r>
              <a:rPr lang="nl-BE" dirty="0"/>
              <a:t> </a:t>
            </a:r>
            <a:br>
              <a:rPr lang="nl-BE" dirty="0"/>
            </a:br>
            <a:endParaRPr lang="nl-BE" dirty="0"/>
          </a:p>
        </p:txBody>
      </p:sp>
      <p:sp>
        <p:nvSpPr>
          <p:cNvPr id="3" name="Tijdelijke aanduiding voor afbeelding 2">
            <a:extLst>
              <a:ext uri="{FF2B5EF4-FFF2-40B4-BE49-F238E27FC236}">
                <a16:creationId xmlns:a16="http://schemas.microsoft.com/office/drawing/2014/main" id="{6C70266E-DB7F-9A98-150B-C7DCCAA2D85A}"/>
              </a:ext>
            </a:extLst>
          </p:cNvPr>
          <p:cNvSpPr>
            <a:spLocks noGrp="1"/>
          </p:cNvSpPr>
          <p:nvPr>
            <p:ph type="pic" sz="quarter" idx="10"/>
          </p:nvPr>
        </p:nvSpPr>
        <p:spPr/>
        <p:txBody>
          <a:bodyPr/>
          <a:lstStyle/>
          <a:p>
            <a:endParaRPr lang="nl-BE" dirty="0"/>
          </a:p>
        </p:txBody>
      </p:sp>
      <p:pic>
        <p:nvPicPr>
          <p:cNvPr id="8" name="Tijdelijke aanduiding voor afbeelding 8" descr="Afbeelding met tekenfilm&#10;&#10;Automatisch gegenereerde beschrijving">
            <a:extLst>
              <a:ext uri="{FF2B5EF4-FFF2-40B4-BE49-F238E27FC236}">
                <a16:creationId xmlns:a16="http://schemas.microsoft.com/office/drawing/2014/main" id="{22EF5323-CA73-EDB1-4F91-3C83A4C7F26A}"/>
              </a:ext>
            </a:extLst>
          </p:cNvPr>
          <p:cNvPicPr>
            <a:picLocks noChangeAspect="1"/>
          </p:cNvPicPr>
          <p:nvPr/>
        </p:nvPicPr>
        <p:blipFill rotWithShape="1">
          <a:blip r:embed="rId3"/>
          <a:srcRect l="64550"/>
          <a:stretch/>
        </p:blipFill>
        <p:spPr>
          <a:xfrm>
            <a:off x="-35847" y="-13098"/>
            <a:ext cx="3841365" cy="6858000"/>
          </a:xfrm>
          <a:prstGeom prst="rect">
            <a:avLst/>
          </a:prstGeom>
          <a:pattFill prst="pct5">
            <a:fgClr>
              <a:schemeClr val="accent1"/>
            </a:fgClr>
            <a:bgClr>
              <a:schemeClr val="bg1"/>
            </a:bgClr>
          </a:pattFill>
        </p:spPr>
      </p:pic>
      <p:graphicFrame>
        <p:nvGraphicFramePr>
          <p:cNvPr id="5" name="Diagram 4">
            <a:extLst>
              <a:ext uri="{FF2B5EF4-FFF2-40B4-BE49-F238E27FC236}">
                <a16:creationId xmlns:a16="http://schemas.microsoft.com/office/drawing/2014/main" id="{EE1DF41D-B440-C3F2-A85A-632C757EFCBA}"/>
              </a:ext>
            </a:extLst>
          </p:cNvPr>
          <p:cNvGraphicFramePr/>
          <p:nvPr>
            <p:extLst>
              <p:ext uri="{D42A27DB-BD31-4B8C-83A1-F6EECF244321}">
                <p14:modId xmlns:p14="http://schemas.microsoft.com/office/powerpoint/2010/main" val="485257730"/>
              </p:ext>
            </p:extLst>
          </p:nvPr>
        </p:nvGraphicFramePr>
        <p:xfrm>
          <a:off x="4007104" y="1170628"/>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44292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C84AE6-E76B-BCE2-9139-4AFCF47E4C18}"/>
              </a:ext>
            </a:extLst>
          </p:cNvPr>
          <p:cNvSpPr>
            <a:spLocks noGrp="1"/>
          </p:cNvSpPr>
          <p:nvPr>
            <p:ph type="ctrTitle"/>
          </p:nvPr>
        </p:nvSpPr>
        <p:spPr>
          <a:xfrm>
            <a:off x="4211298" y="314813"/>
            <a:ext cx="4325316" cy="1834027"/>
          </a:xfrm>
        </p:spPr>
        <p:txBody>
          <a:bodyPr/>
          <a:lstStyle/>
          <a:p>
            <a:r>
              <a:rPr lang="nl-BE" dirty="0"/>
              <a:t>Opleiding of </a:t>
            </a:r>
            <a:br>
              <a:rPr lang="nl-BE" dirty="0"/>
            </a:br>
            <a:r>
              <a:rPr lang="nl-BE" dirty="0"/>
              <a:t>instructie? </a:t>
            </a:r>
          </a:p>
        </p:txBody>
      </p:sp>
      <p:pic>
        <p:nvPicPr>
          <p:cNvPr id="6" name="Tijdelijke aanduiding voor afbeelding 5">
            <a:extLst>
              <a:ext uri="{FF2B5EF4-FFF2-40B4-BE49-F238E27FC236}">
                <a16:creationId xmlns:a16="http://schemas.microsoft.com/office/drawing/2014/main" id="{19D63B19-BE43-E1AF-FB8E-5C74330D7EA5}"/>
              </a:ext>
            </a:extLst>
          </p:cNvPr>
          <p:cNvPicPr>
            <a:picLocks noGrp="1" noChangeAspect="1"/>
          </p:cNvPicPr>
          <p:nvPr>
            <p:ph type="pic" sz="quarter" idx="10"/>
          </p:nvPr>
        </p:nvPicPr>
        <p:blipFill rotWithShape="1">
          <a:blip r:embed="rId3"/>
          <a:srcRect r="59670"/>
          <a:stretch/>
        </p:blipFill>
        <p:spPr>
          <a:xfrm>
            <a:off x="2" y="1"/>
            <a:ext cx="2766059" cy="6858000"/>
          </a:xfrm>
          <a:prstGeom prst="rect">
            <a:avLst/>
          </a:prstGeom>
        </p:spPr>
      </p:pic>
      <p:sp>
        <p:nvSpPr>
          <p:cNvPr id="5" name="Tijdelijke aanduiding voor tekst 4">
            <a:extLst>
              <a:ext uri="{FF2B5EF4-FFF2-40B4-BE49-F238E27FC236}">
                <a16:creationId xmlns:a16="http://schemas.microsoft.com/office/drawing/2014/main" id="{38B142DF-5DF8-0582-5841-7B41761E57A2}"/>
              </a:ext>
            </a:extLst>
          </p:cNvPr>
          <p:cNvSpPr>
            <a:spLocks noGrp="1"/>
          </p:cNvSpPr>
          <p:nvPr>
            <p:ph type="body" sz="quarter" idx="14"/>
          </p:nvPr>
        </p:nvSpPr>
        <p:spPr>
          <a:xfrm>
            <a:off x="3017569" y="3178582"/>
            <a:ext cx="5970159" cy="3404065"/>
          </a:xfrm>
        </p:spPr>
        <p:txBody>
          <a:bodyPr>
            <a:noAutofit/>
          </a:bodyPr>
          <a:lstStyle/>
          <a:p>
            <a:pPr marL="285750" indent="-285750">
              <a:buFont typeface="Arial" panose="020B0604020202020204" pitchFamily="34" charset="0"/>
              <a:buChar char="•"/>
            </a:pPr>
            <a:r>
              <a:rPr lang="nl-BE" sz="2800" dirty="0">
                <a:solidFill>
                  <a:schemeClr val="tx1"/>
                </a:solidFill>
                <a:latin typeface="Flanders Art Sans"/>
              </a:rPr>
              <a:t>afhankelijk van de </a:t>
            </a:r>
            <a:r>
              <a:rPr lang="nl-BE" sz="2800" b="1" u="sng" dirty="0">
                <a:solidFill>
                  <a:schemeClr val="tx1"/>
                </a:solidFill>
                <a:latin typeface="Flanders Art Sans"/>
              </a:rPr>
              <a:t>complexiteit</a:t>
            </a:r>
            <a:r>
              <a:rPr lang="nl-BE" sz="2800" dirty="0">
                <a:solidFill>
                  <a:schemeClr val="tx1"/>
                </a:solidFill>
                <a:latin typeface="Flanders Art Sans"/>
              </a:rPr>
              <a:t> van de </a:t>
            </a:r>
            <a:r>
              <a:rPr lang="nl-BE" sz="2800" b="1" dirty="0">
                <a:solidFill>
                  <a:schemeClr val="tx1"/>
                </a:solidFill>
                <a:latin typeface="Flanders Art Sans"/>
              </a:rPr>
              <a:t>handeling</a:t>
            </a:r>
          </a:p>
          <a:p>
            <a:endParaRPr lang="nl-BE" sz="2800" dirty="0">
              <a:solidFill>
                <a:schemeClr val="tx1"/>
              </a:solidFill>
              <a:latin typeface="Flanders Art Sans"/>
            </a:endParaRPr>
          </a:p>
          <a:p>
            <a:pPr marL="285750" indent="-285750">
              <a:buFont typeface="Arial" panose="020B0604020202020204" pitchFamily="34" charset="0"/>
              <a:buChar char="•"/>
            </a:pPr>
            <a:r>
              <a:rPr lang="nl-BE" sz="2800" dirty="0">
                <a:solidFill>
                  <a:schemeClr val="tx1"/>
                </a:solidFill>
                <a:latin typeface="Flanders Art Sans"/>
              </a:rPr>
              <a:t>afhankelijk van de </a:t>
            </a:r>
            <a:r>
              <a:rPr lang="nl-BE" sz="2800" b="1" u="sng" dirty="0">
                <a:solidFill>
                  <a:schemeClr val="tx1"/>
                </a:solidFill>
                <a:latin typeface="Flanders Art Sans"/>
              </a:rPr>
              <a:t>inschatting </a:t>
            </a:r>
            <a:r>
              <a:rPr lang="nl-BE" sz="2800" dirty="0">
                <a:solidFill>
                  <a:schemeClr val="tx1"/>
                </a:solidFill>
                <a:latin typeface="Flanders Art Sans"/>
              </a:rPr>
              <a:t>van de </a:t>
            </a:r>
            <a:r>
              <a:rPr lang="nl-BE" sz="2800" b="1" dirty="0">
                <a:solidFill>
                  <a:schemeClr val="tx1"/>
                </a:solidFill>
                <a:latin typeface="Flanders Art Sans"/>
              </a:rPr>
              <a:t>bekwaamheid</a:t>
            </a:r>
            <a:r>
              <a:rPr lang="nl-BE" sz="2800" dirty="0">
                <a:solidFill>
                  <a:schemeClr val="tx1"/>
                </a:solidFill>
                <a:latin typeface="Flanders Art Sans"/>
              </a:rPr>
              <a:t> van de bekwame helper </a:t>
            </a:r>
          </a:p>
          <a:p>
            <a:pPr marL="285750" indent="-285750">
              <a:buFont typeface="Arial" panose="020B0604020202020204" pitchFamily="34" charset="0"/>
              <a:buChar char="•"/>
            </a:pPr>
            <a:r>
              <a:rPr lang="nl-BE" sz="2800" dirty="0">
                <a:solidFill>
                  <a:schemeClr val="tx1"/>
                </a:solidFill>
                <a:latin typeface="Flanders Art Sans"/>
                <a:hlinkClick r:id="rId4"/>
              </a:rPr>
              <a:t>Lijst van handelingen </a:t>
            </a:r>
            <a:endParaRPr lang="nl-BE" sz="2800" dirty="0">
              <a:solidFill>
                <a:schemeClr val="tx1"/>
              </a:solidFill>
              <a:latin typeface="Flanders Art Sans"/>
            </a:endParaRPr>
          </a:p>
        </p:txBody>
      </p:sp>
      <p:pic>
        <p:nvPicPr>
          <p:cNvPr id="7" name="Tijdelijke aanduiding voor afbeelding 5">
            <a:extLst>
              <a:ext uri="{FF2B5EF4-FFF2-40B4-BE49-F238E27FC236}">
                <a16:creationId xmlns:a16="http://schemas.microsoft.com/office/drawing/2014/main" id="{B3C91B14-8188-FB21-EA50-56089A72E349}"/>
              </a:ext>
            </a:extLst>
          </p:cNvPr>
          <p:cNvPicPr>
            <a:picLocks noChangeAspect="1"/>
          </p:cNvPicPr>
          <p:nvPr/>
        </p:nvPicPr>
        <p:blipFill rotWithShape="1">
          <a:blip r:embed="rId3"/>
          <a:srcRect l="45657" r="2236"/>
          <a:stretch/>
        </p:blipFill>
        <p:spPr>
          <a:xfrm>
            <a:off x="8727418" y="-100964"/>
            <a:ext cx="3464581" cy="6958964"/>
          </a:xfrm>
          <a:prstGeom prst="rect">
            <a:avLst/>
          </a:prstGeom>
          <a:pattFill prst="pct5">
            <a:fgClr>
              <a:schemeClr val="accent1"/>
            </a:fgClr>
            <a:bgClr>
              <a:schemeClr val="bg1"/>
            </a:bgClr>
          </a:pattFill>
        </p:spPr>
      </p:pic>
    </p:spTree>
    <p:extLst>
      <p:ext uri="{BB962C8B-B14F-4D97-AF65-F5344CB8AC3E}">
        <p14:creationId xmlns:p14="http://schemas.microsoft.com/office/powerpoint/2010/main" val="2623382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FA76FD42-9349-69F7-4288-4365AAE0E074}"/>
              </a:ext>
            </a:extLst>
          </p:cNvPr>
          <p:cNvSpPr>
            <a:spLocks noGrp="1"/>
          </p:cNvSpPr>
          <p:nvPr>
            <p:ph type="body" sz="quarter" idx="15"/>
          </p:nvPr>
        </p:nvSpPr>
        <p:spPr>
          <a:xfrm>
            <a:off x="214076" y="116436"/>
            <a:ext cx="8792749" cy="920185"/>
          </a:xfrm>
        </p:spPr>
        <p:txBody>
          <a:bodyPr/>
          <a:lstStyle/>
          <a:p>
            <a:r>
              <a:rPr lang="nl-BE" dirty="0"/>
              <a:t>Opleiding of instructie? </a:t>
            </a:r>
          </a:p>
        </p:txBody>
      </p:sp>
      <p:graphicFrame>
        <p:nvGraphicFramePr>
          <p:cNvPr id="5" name="Tabel 4">
            <a:extLst>
              <a:ext uri="{FF2B5EF4-FFF2-40B4-BE49-F238E27FC236}">
                <a16:creationId xmlns:a16="http://schemas.microsoft.com/office/drawing/2014/main" id="{9F3584E3-DAF4-DD22-011B-6E83196B95E5}"/>
              </a:ext>
            </a:extLst>
          </p:cNvPr>
          <p:cNvGraphicFramePr>
            <a:graphicFrameLocks noGrp="1"/>
          </p:cNvGraphicFramePr>
          <p:nvPr>
            <p:extLst>
              <p:ext uri="{D42A27DB-BD31-4B8C-83A1-F6EECF244321}">
                <p14:modId xmlns:p14="http://schemas.microsoft.com/office/powerpoint/2010/main" val="3562769768"/>
              </p:ext>
            </p:extLst>
          </p:nvPr>
        </p:nvGraphicFramePr>
        <p:xfrm>
          <a:off x="77971" y="757754"/>
          <a:ext cx="12036058" cy="6131242"/>
        </p:xfrm>
        <a:graphic>
          <a:graphicData uri="http://schemas.openxmlformats.org/drawingml/2006/table">
            <a:tbl>
              <a:tblPr firstRow="1" bandRow="1">
                <a:tableStyleId>{7DF18680-E054-41AD-8BC1-D1AEF772440D}</a:tableStyleId>
              </a:tblPr>
              <a:tblGrid>
                <a:gridCol w="6018029">
                  <a:extLst>
                    <a:ext uri="{9D8B030D-6E8A-4147-A177-3AD203B41FA5}">
                      <a16:colId xmlns:a16="http://schemas.microsoft.com/office/drawing/2014/main" val="1903203917"/>
                    </a:ext>
                  </a:extLst>
                </a:gridCol>
                <a:gridCol w="6018029">
                  <a:extLst>
                    <a:ext uri="{9D8B030D-6E8A-4147-A177-3AD203B41FA5}">
                      <a16:colId xmlns:a16="http://schemas.microsoft.com/office/drawing/2014/main" val="2797444290"/>
                    </a:ext>
                  </a:extLst>
                </a:gridCol>
              </a:tblGrid>
              <a:tr h="215632">
                <a:tc>
                  <a:txBody>
                    <a:bodyPr/>
                    <a:lstStyle/>
                    <a:p>
                      <a:r>
                        <a:rPr lang="nl-BE" sz="2200" dirty="0">
                          <a:latin typeface="Flanders Art Sans"/>
                        </a:rPr>
                        <a:t>Opleiding </a:t>
                      </a:r>
                    </a:p>
                  </a:txBody>
                  <a:tcPr/>
                </a:tc>
                <a:tc>
                  <a:txBody>
                    <a:bodyPr/>
                    <a:lstStyle/>
                    <a:p>
                      <a:r>
                        <a:rPr lang="nl-BE" sz="2200" dirty="0">
                          <a:latin typeface="Flanders Art Sans"/>
                        </a:rPr>
                        <a:t>Instructie </a:t>
                      </a:r>
                    </a:p>
                  </a:txBody>
                  <a:tcPr/>
                </a:tc>
                <a:extLst>
                  <a:ext uri="{0D108BD9-81ED-4DB2-BD59-A6C34878D82A}">
                    <a16:rowId xmlns:a16="http://schemas.microsoft.com/office/drawing/2014/main" val="160315165"/>
                  </a:ext>
                </a:extLst>
              </a:tr>
              <a:tr h="477880">
                <a:tc>
                  <a:txBody>
                    <a:bodyPr/>
                    <a:lstStyle/>
                    <a:p>
                      <a:r>
                        <a:rPr lang="nl-BE" sz="2200" b="1" i="0" kern="1200" dirty="0">
                          <a:solidFill>
                            <a:schemeClr val="tx1"/>
                          </a:solidFill>
                          <a:effectLst/>
                          <a:latin typeface="Flanders Art Sans"/>
                          <a:ea typeface="+mn-ea"/>
                          <a:cs typeface="+mn-cs"/>
                        </a:rPr>
                        <a:t>één</a:t>
                      </a:r>
                      <a:r>
                        <a:rPr lang="nl-BE" sz="2200" b="0" i="0" kern="1200" dirty="0">
                          <a:solidFill>
                            <a:schemeClr val="tx1"/>
                          </a:solidFill>
                          <a:effectLst/>
                          <a:latin typeface="Flanders Art Sans"/>
                          <a:ea typeface="+mn-ea"/>
                          <a:cs typeface="+mn-cs"/>
                        </a:rPr>
                        <a:t> bekwame helper, op naam </a:t>
                      </a:r>
                      <a:endParaRPr lang="nl-BE" sz="2200" dirty="0">
                        <a:solidFill>
                          <a:schemeClr val="tx1"/>
                        </a:solidFill>
                        <a:latin typeface="Flanders Art Sans"/>
                      </a:endParaRPr>
                    </a:p>
                  </a:txBody>
                  <a:tcPr/>
                </a:tc>
                <a:tc>
                  <a:txBody>
                    <a:bodyPr/>
                    <a:lstStyle/>
                    <a:p>
                      <a:r>
                        <a:rPr lang="nl-BE" sz="2200" b="1" dirty="0">
                          <a:solidFill>
                            <a:schemeClr val="tx1"/>
                          </a:solidFill>
                          <a:latin typeface="Flanders Art Sans"/>
                        </a:rPr>
                        <a:t>Niet</a:t>
                      </a:r>
                      <a:r>
                        <a:rPr lang="nl-BE" sz="2200" dirty="0">
                          <a:solidFill>
                            <a:schemeClr val="tx1"/>
                          </a:solidFill>
                          <a:latin typeface="Flanders Art Sans"/>
                        </a:rPr>
                        <a:t> beperkt tot één bekwame helper of op naam</a:t>
                      </a:r>
                    </a:p>
                  </a:txBody>
                  <a:tcPr/>
                </a:tc>
                <a:extLst>
                  <a:ext uri="{0D108BD9-81ED-4DB2-BD59-A6C34878D82A}">
                    <a16:rowId xmlns:a16="http://schemas.microsoft.com/office/drawing/2014/main" val="4145161704"/>
                  </a:ext>
                </a:extLst>
              </a:tr>
              <a:tr h="845481">
                <a:tc gridSpan="2">
                  <a:txBody>
                    <a:bodyPr/>
                    <a:lstStyle/>
                    <a:p>
                      <a:pPr algn="ctr"/>
                      <a:r>
                        <a:rPr lang="nl-BE" sz="2200" dirty="0">
                          <a:solidFill>
                            <a:schemeClr val="tx1"/>
                          </a:solidFill>
                          <a:latin typeface="Flanders Art Sans"/>
                        </a:rPr>
                        <a:t>Toestemming door behandelende arts/vpk</a:t>
                      </a:r>
                    </a:p>
                    <a:p>
                      <a:endParaRPr lang="nl-BE" sz="2200" dirty="0">
                        <a:solidFill>
                          <a:schemeClr val="tx1"/>
                        </a:solidFill>
                        <a:latin typeface="Flanders Art Sans"/>
                      </a:endParaRPr>
                    </a:p>
                  </a:txBody>
                  <a:tcPr/>
                </a:tc>
                <a:tc hMerge="1">
                  <a:txBody>
                    <a:bodyPr/>
                    <a:lstStyle/>
                    <a:p>
                      <a:endParaRPr dirty="0"/>
                    </a:p>
                  </a:txBody>
                  <a:tcPr/>
                </a:tc>
                <a:extLst>
                  <a:ext uri="{0D108BD9-81ED-4DB2-BD59-A6C34878D82A}">
                    <a16:rowId xmlns:a16="http://schemas.microsoft.com/office/drawing/2014/main" val="3366796758"/>
                  </a:ext>
                </a:extLst>
              </a:tr>
              <a:tr h="2771150">
                <a:tc>
                  <a:txBody>
                    <a:bodyPr/>
                    <a:lstStyle/>
                    <a:p>
                      <a:r>
                        <a:rPr lang="nl-BE" sz="2200" b="1" dirty="0">
                          <a:solidFill>
                            <a:schemeClr val="tx1"/>
                          </a:solidFill>
                          <a:latin typeface="Flanders Art Sans"/>
                        </a:rPr>
                        <a:t>Welke opleiding? </a:t>
                      </a:r>
                    </a:p>
                    <a:p>
                      <a:pPr marL="285750" indent="-285750">
                        <a:buFont typeface="Arial" panose="020B0604020202020204" pitchFamily="34" charset="0"/>
                        <a:buChar char="•"/>
                      </a:pPr>
                      <a:r>
                        <a:rPr lang="nl-BE" sz="2200" dirty="0">
                          <a:solidFill>
                            <a:schemeClr val="tx1"/>
                          </a:solidFill>
                          <a:latin typeface="Flanders Art Sans"/>
                        </a:rPr>
                        <a:t>Aanvullende opleiding bij een onderwijsinstelling; </a:t>
                      </a:r>
                    </a:p>
                    <a:p>
                      <a:pPr marL="285750" indent="-285750">
                        <a:buFont typeface="Arial" panose="020B0604020202020204" pitchFamily="34" charset="0"/>
                        <a:buChar char="•"/>
                      </a:pPr>
                      <a:r>
                        <a:rPr lang="nl-BE" sz="2200" dirty="0">
                          <a:solidFill>
                            <a:schemeClr val="tx1"/>
                          </a:solidFill>
                          <a:latin typeface="Flanders Art Sans"/>
                        </a:rPr>
                        <a:t>Door behandelende arts/vpk die toelating geeft;</a:t>
                      </a:r>
                    </a:p>
                    <a:p>
                      <a:pPr marL="285750" indent="-285750">
                        <a:buFont typeface="Arial" panose="020B0604020202020204" pitchFamily="34" charset="0"/>
                        <a:buChar char="•"/>
                      </a:pPr>
                      <a:r>
                        <a:rPr lang="nl-BE" sz="2200" dirty="0">
                          <a:solidFill>
                            <a:schemeClr val="tx1"/>
                          </a:solidFill>
                          <a:latin typeface="Flanders Art Sans"/>
                        </a:rPr>
                        <a:t>Bekwame helper beroepsopleiding is gericht op hulp in ADL (kinderbegeleider,verzorgende,…) integratie in de basisopleiding</a:t>
                      </a:r>
                    </a:p>
                    <a:p>
                      <a:endParaRPr lang="nl-BE" sz="2200" dirty="0">
                        <a:solidFill>
                          <a:schemeClr val="tx1"/>
                        </a:solidFill>
                        <a:latin typeface="Flanders Art Sans"/>
                      </a:endParaRPr>
                    </a:p>
                  </a:txBody>
                  <a:tcPr/>
                </a:tc>
                <a:tc>
                  <a:txBody>
                    <a:bodyPr/>
                    <a:lstStyle/>
                    <a:p>
                      <a:r>
                        <a:rPr lang="nl-BE" sz="2200" b="1" dirty="0">
                          <a:solidFill>
                            <a:schemeClr val="tx1"/>
                          </a:solidFill>
                          <a:latin typeface="Flanders Art Sans"/>
                        </a:rPr>
                        <a:t>Welke instructie? </a:t>
                      </a:r>
                    </a:p>
                    <a:p>
                      <a:pPr marL="342900" indent="-342900">
                        <a:buFont typeface="Arial" panose="020B0604020202020204" pitchFamily="34" charset="0"/>
                        <a:buChar char="•"/>
                      </a:pPr>
                      <a:r>
                        <a:rPr lang="nl-BE" sz="2200" dirty="0">
                          <a:solidFill>
                            <a:schemeClr val="tx1"/>
                          </a:solidFill>
                          <a:latin typeface="Flanders Art Sans"/>
                        </a:rPr>
                        <a:t>De geldigheidsduur van de instructie per verstrekking </a:t>
                      </a:r>
                    </a:p>
                    <a:p>
                      <a:pPr marL="342900" indent="-342900">
                        <a:buFont typeface="Arial" panose="020B0604020202020204" pitchFamily="34" charset="0"/>
                        <a:buChar char="•"/>
                      </a:pPr>
                      <a:r>
                        <a:rPr lang="nl-BE" sz="2200" dirty="0">
                          <a:solidFill>
                            <a:schemeClr val="tx1"/>
                          </a:solidFill>
                          <a:latin typeface="Flanders Art Sans"/>
                        </a:rPr>
                        <a:t>De identiteitsgegevens van de patiënt en de arts/vpk</a:t>
                      </a:r>
                    </a:p>
                    <a:p>
                      <a:pPr marL="342900" indent="-342900">
                        <a:buFont typeface="Arial" panose="020B0604020202020204" pitchFamily="34" charset="0"/>
                        <a:buChar char="•"/>
                      </a:pPr>
                      <a:r>
                        <a:rPr lang="nl-BE" sz="2200" dirty="0">
                          <a:solidFill>
                            <a:schemeClr val="tx1"/>
                          </a:solidFill>
                          <a:latin typeface="Flanders Art Sans"/>
                        </a:rPr>
                        <a:t>De waarschuwingscriteria </a:t>
                      </a:r>
                    </a:p>
                    <a:p>
                      <a:pPr marL="342900" indent="-342900">
                        <a:buFont typeface="Arial" panose="020B0604020202020204" pitchFamily="34" charset="0"/>
                        <a:buChar char="•"/>
                      </a:pPr>
                      <a:r>
                        <a:rPr lang="nl-BE" sz="2200" dirty="0">
                          <a:solidFill>
                            <a:schemeClr val="tx1"/>
                          </a:solidFill>
                          <a:latin typeface="Flanders Art Sans"/>
                        </a:rPr>
                        <a:t>Regeling van overleg tussen arts/vpk en bekwame helper(s)</a:t>
                      </a:r>
                    </a:p>
                  </a:txBody>
                  <a:tcPr/>
                </a:tc>
                <a:extLst>
                  <a:ext uri="{0D108BD9-81ED-4DB2-BD59-A6C34878D82A}">
                    <a16:rowId xmlns:a16="http://schemas.microsoft.com/office/drawing/2014/main" val="3876856861"/>
                  </a:ext>
                </a:extLst>
              </a:tr>
              <a:tr h="845481">
                <a:tc>
                  <a:txBody>
                    <a:bodyPr/>
                    <a:lstStyle/>
                    <a:p>
                      <a:r>
                        <a:rPr lang="nl-BE" sz="2200" dirty="0">
                          <a:solidFill>
                            <a:schemeClr val="tx1"/>
                          </a:solidFill>
                          <a:latin typeface="Flanders Art Sans"/>
                        </a:rPr>
                        <a:t>Tijdelijke en/of uitzonderlijke omstandigheden: </a:t>
                      </a:r>
                    </a:p>
                    <a:p>
                      <a:r>
                        <a:rPr lang="nl-BE" sz="2200" dirty="0">
                          <a:solidFill>
                            <a:schemeClr val="tx1"/>
                          </a:solidFill>
                          <a:latin typeface="Flanders Art Sans"/>
                        </a:rPr>
                        <a:t>Opleiding door de behandelende arts/vpk </a:t>
                      </a:r>
                    </a:p>
                  </a:txBody>
                  <a:tcPr/>
                </a:tc>
                <a:tc>
                  <a:txBody>
                    <a:bodyPr/>
                    <a:lstStyle/>
                    <a:p>
                      <a:endParaRPr lang="nl-BE" sz="2200" dirty="0">
                        <a:solidFill>
                          <a:schemeClr val="tx1"/>
                        </a:solidFill>
                        <a:latin typeface="Flanders Art Sans"/>
                      </a:endParaRPr>
                    </a:p>
                  </a:txBody>
                  <a:tcPr/>
                </a:tc>
                <a:extLst>
                  <a:ext uri="{0D108BD9-81ED-4DB2-BD59-A6C34878D82A}">
                    <a16:rowId xmlns:a16="http://schemas.microsoft.com/office/drawing/2014/main" val="405017900"/>
                  </a:ext>
                </a:extLst>
              </a:tr>
              <a:tr h="477880">
                <a:tc>
                  <a:txBody>
                    <a:bodyPr/>
                    <a:lstStyle/>
                    <a:p>
                      <a:r>
                        <a:rPr lang="nl-NL" sz="2200" dirty="0">
                          <a:latin typeface="Flanders Art Sans"/>
                          <a:hlinkClick r:id="rId3"/>
                        </a:rPr>
                        <a:t>Formulier voor toestemming op basis van een opleiding </a:t>
                      </a:r>
                      <a:endParaRPr lang="nl-BE" sz="2200" dirty="0">
                        <a:latin typeface="Flanders Art Sans"/>
                      </a:endParaRPr>
                    </a:p>
                  </a:txBody>
                  <a:tcPr/>
                </a:tc>
                <a:tc>
                  <a:txBody>
                    <a:bodyPr/>
                    <a:lstStyle/>
                    <a:p>
                      <a:r>
                        <a:rPr lang="nl-NL" sz="2200" dirty="0">
                          <a:latin typeface="Flanders Art Sans"/>
                          <a:hlinkClick r:id="rId4"/>
                        </a:rPr>
                        <a:t>Formulier voor toestemming op basis van een instructie </a:t>
                      </a:r>
                      <a:endParaRPr lang="nl-BE" sz="2200" dirty="0">
                        <a:latin typeface="Flanders Art Sans"/>
                      </a:endParaRPr>
                    </a:p>
                  </a:txBody>
                  <a:tcPr/>
                </a:tc>
                <a:extLst>
                  <a:ext uri="{0D108BD9-81ED-4DB2-BD59-A6C34878D82A}">
                    <a16:rowId xmlns:a16="http://schemas.microsoft.com/office/drawing/2014/main" val="3054737141"/>
                  </a:ext>
                </a:extLst>
              </a:tr>
            </a:tbl>
          </a:graphicData>
        </a:graphic>
      </p:graphicFrame>
    </p:spTree>
    <p:extLst>
      <p:ext uri="{BB962C8B-B14F-4D97-AF65-F5344CB8AC3E}">
        <p14:creationId xmlns:p14="http://schemas.microsoft.com/office/powerpoint/2010/main" val="1862835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8681B-6E99-CEAF-383E-D6D4C55093AD}"/>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FD34C7F6-61CD-6A01-48FE-840793DB3AE8}"/>
              </a:ext>
            </a:extLst>
          </p:cNvPr>
          <p:cNvSpPr>
            <a:spLocks noGrp="1"/>
          </p:cNvSpPr>
          <p:nvPr>
            <p:ph type="body" sz="quarter" idx="14"/>
          </p:nvPr>
        </p:nvSpPr>
        <p:spPr>
          <a:xfrm>
            <a:off x="4206168" y="2650484"/>
            <a:ext cx="7790213" cy="3886794"/>
          </a:xfrm>
        </p:spPr>
        <p:txBody>
          <a:bodyPr>
            <a:normAutofit/>
          </a:bodyPr>
          <a:lstStyle/>
          <a:p>
            <a:pPr marL="285750" indent="-285750">
              <a:buFont typeface="Arial" panose="020B0604020202020204" pitchFamily="34" charset="0"/>
              <a:buChar char="•"/>
            </a:pPr>
            <a:r>
              <a:rPr lang="en-US" sz="2800" b="1" dirty="0">
                <a:solidFill>
                  <a:schemeClr val="tx2"/>
                </a:solidFill>
                <a:latin typeface="Flanders Art Sans"/>
              </a:rPr>
              <a:t>Documenten:</a:t>
            </a:r>
          </a:p>
          <a:p>
            <a:pPr marL="971550" lvl="1" indent="-285750"/>
            <a:r>
              <a:rPr lang="en-US" sz="2800" dirty="0">
                <a:solidFill>
                  <a:schemeClr val="tx1"/>
                </a:solidFill>
                <a:latin typeface="Flanders Art Sans"/>
              </a:rPr>
              <a:t>Attest van behandelende arts/verpleegkundige</a:t>
            </a:r>
          </a:p>
          <a:p>
            <a:pPr marL="971550" lvl="1" indent="-285750"/>
            <a:r>
              <a:rPr lang="en-US" sz="2800" dirty="0">
                <a:solidFill>
                  <a:schemeClr val="tx1"/>
                </a:solidFill>
                <a:latin typeface="Flanders Art Sans"/>
              </a:rPr>
              <a:t>Schriftelijke toestemming van patiënt/ vertegenwoordiger </a:t>
            </a:r>
          </a:p>
          <a:p>
            <a:pPr marL="971550" lvl="1" indent="-285750"/>
            <a:r>
              <a:rPr lang="en-US" sz="2800" dirty="0">
                <a:solidFill>
                  <a:schemeClr val="tx1"/>
                </a:solidFill>
                <a:latin typeface="Flanders Art Sans"/>
              </a:rPr>
              <a:t>Waarschuwingscriteria </a:t>
            </a:r>
          </a:p>
          <a:p>
            <a:pPr marL="971550" lvl="1" indent="-285750"/>
            <a:r>
              <a:rPr lang="en-US" sz="2800" dirty="0">
                <a:solidFill>
                  <a:schemeClr val="tx1"/>
                </a:solidFill>
                <a:latin typeface="Flanders Art Sans"/>
              </a:rPr>
              <a:t>Schoolreglement</a:t>
            </a:r>
            <a:endParaRPr lang="nl-BE" sz="2400" dirty="0">
              <a:solidFill>
                <a:schemeClr val="tx1"/>
              </a:solidFill>
              <a:latin typeface="Flanders Art Sans"/>
            </a:endParaRPr>
          </a:p>
        </p:txBody>
      </p:sp>
      <p:sp>
        <p:nvSpPr>
          <p:cNvPr id="6" name="Title 5">
            <a:extLst>
              <a:ext uri="{FF2B5EF4-FFF2-40B4-BE49-F238E27FC236}">
                <a16:creationId xmlns:a16="http://schemas.microsoft.com/office/drawing/2014/main" id="{9C8E36F2-2C86-5A36-9D55-B063D3BF510A}"/>
              </a:ext>
            </a:extLst>
          </p:cNvPr>
          <p:cNvSpPr>
            <a:spLocks noGrp="1"/>
          </p:cNvSpPr>
          <p:nvPr>
            <p:ph type="ctrTitle"/>
          </p:nvPr>
        </p:nvSpPr>
        <p:spPr>
          <a:xfrm>
            <a:off x="4204544" y="436729"/>
            <a:ext cx="7587122" cy="2047164"/>
          </a:xfrm>
        </p:spPr>
        <p:txBody>
          <a:bodyPr>
            <a:normAutofit/>
          </a:bodyPr>
          <a:lstStyle/>
          <a:p>
            <a:r>
              <a:rPr lang="en-US" dirty="0">
                <a:solidFill>
                  <a:schemeClr val="accent5"/>
                </a:solidFill>
              </a:rPr>
              <a:t>Uitvoeren van technische verpleegkundige verstrekkingen : voorwaarden </a:t>
            </a:r>
          </a:p>
        </p:txBody>
      </p:sp>
      <p:pic>
        <p:nvPicPr>
          <p:cNvPr id="8" name="Tijdelijke aanduiding voor afbeelding 7">
            <a:extLst>
              <a:ext uri="{FF2B5EF4-FFF2-40B4-BE49-F238E27FC236}">
                <a16:creationId xmlns:a16="http://schemas.microsoft.com/office/drawing/2014/main" id="{FE65BCAD-BE0B-E407-88DD-FC18840717AD}"/>
              </a:ext>
            </a:extLst>
          </p:cNvPr>
          <p:cNvPicPr>
            <a:picLocks noGrp="1" noChangeAspect="1"/>
          </p:cNvPicPr>
          <p:nvPr>
            <p:ph type="pic" sz="quarter" idx="10"/>
          </p:nvPr>
        </p:nvPicPr>
        <p:blipFill rotWithShape="1">
          <a:blip r:embed="rId3"/>
          <a:srcRect l="21928" r="22586" b="13866"/>
          <a:stretch/>
        </p:blipFill>
        <p:spPr>
          <a:xfrm>
            <a:off x="0" y="0"/>
            <a:ext cx="3805518" cy="5401340"/>
          </a:xfrm>
          <a:prstGeom prst="rect">
            <a:avLst/>
          </a:prstGeom>
        </p:spPr>
      </p:pic>
    </p:spTree>
    <p:extLst>
      <p:ext uri="{BB962C8B-B14F-4D97-AF65-F5344CB8AC3E}">
        <p14:creationId xmlns:p14="http://schemas.microsoft.com/office/powerpoint/2010/main" val="1033304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7BAFD-956C-CA20-EE36-35120C82C7E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67DE50A2-5E2A-65BA-5212-04FF55DE99C1}"/>
              </a:ext>
            </a:extLst>
          </p:cNvPr>
          <p:cNvSpPr>
            <a:spLocks noGrp="1"/>
          </p:cNvSpPr>
          <p:nvPr>
            <p:ph type="body" sz="quarter" idx="11"/>
          </p:nvPr>
        </p:nvSpPr>
        <p:spPr>
          <a:xfrm>
            <a:off x="211664" y="1854201"/>
            <a:ext cx="9301399" cy="537816"/>
          </a:xfrm>
        </p:spPr>
        <p:txBody>
          <a:bodyPr/>
          <a:lstStyle/>
          <a:p>
            <a:r>
              <a:rPr lang="en-US" dirty="0"/>
              <a:t>Door de behandelende arts/ verpleegkundige</a:t>
            </a:r>
          </a:p>
        </p:txBody>
      </p:sp>
      <p:sp>
        <p:nvSpPr>
          <p:cNvPr id="3" name="Text Placeholder 2">
            <a:extLst>
              <a:ext uri="{FF2B5EF4-FFF2-40B4-BE49-F238E27FC236}">
                <a16:creationId xmlns:a16="http://schemas.microsoft.com/office/drawing/2014/main" id="{1A6FD6E2-F0A1-4984-3783-AC79B27571AF}"/>
              </a:ext>
            </a:extLst>
          </p:cNvPr>
          <p:cNvSpPr>
            <a:spLocks noGrp="1"/>
          </p:cNvSpPr>
          <p:nvPr>
            <p:ph type="body" sz="quarter" idx="14"/>
          </p:nvPr>
        </p:nvSpPr>
        <p:spPr>
          <a:xfrm>
            <a:off x="214075" y="2650484"/>
            <a:ext cx="10651210" cy="2385442"/>
          </a:xfrm>
        </p:spPr>
        <p:txBody>
          <a:bodyPr>
            <a:noAutofit/>
          </a:bodyPr>
          <a:lstStyle/>
          <a:p>
            <a:pPr marL="285750" indent="-285750">
              <a:buFont typeface="Arial" panose="020B0604020202020204" pitchFamily="34" charset="0"/>
              <a:buChar char="•"/>
            </a:pPr>
            <a:r>
              <a:rPr lang="nl-NL" sz="2800" dirty="0">
                <a:solidFill>
                  <a:schemeClr val="tx1"/>
                </a:solidFill>
              </a:rPr>
              <a:t>de identiteit van de patiënt </a:t>
            </a:r>
          </a:p>
          <a:p>
            <a:pPr marL="285750" indent="-285750">
              <a:buFont typeface="Arial" panose="020B0604020202020204" pitchFamily="34" charset="0"/>
              <a:buChar char="•"/>
            </a:pPr>
            <a:r>
              <a:rPr lang="nl-NL" sz="2800" dirty="0">
                <a:solidFill>
                  <a:schemeClr val="tx1"/>
                </a:solidFill>
              </a:rPr>
              <a:t>de bekwame helper die de toelating gekregen heeft </a:t>
            </a:r>
          </a:p>
          <a:p>
            <a:pPr marL="285750" indent="-285750">
              <a:buFont typeface="Arial" panose="020B0604020202020204" pitchFamily="34" charset="0"/>
              <a:buChar char="•"/>
            </a:pPr>
            <a:r>
              <a:rPr lang="nl-NL" sz="2800" dirty="0">
                <a:solidFill>
                  <a:schemeClr val="tx1"/>
                </a:solidFill>
              </a:rPr>
              <a:t>de toegelaten technische verpleegkundige handeling(en) (instructies, voorwaarden en waarschuwingscriteria)</a:t>
            </a:r>
          </a:p>
          <a:p>
            <a:pPr marL="285750" indent="-285750">
              <a:buFont typeface="Arial" panose="020B0604020202020204" pitchFamily="34" charset="0"/>
              <a:buChar char="•"/>
            </a:pPr>
            <a:r>
              <a:rPr lang="nl-NL" sz="2800" dirty="0">
                <a:solidFill>
                  <a:schemeClr val="tx1"/>
                </a:solidFill>
              </a:rPr>
              <a:t>de geldigheidsduur van het attest (duur van de toestemming) </a:t>
            </a:r>
          </a:p>
          <a:p>
            <a:pPr marL="285750" indent="-285750">
              <a:buFont typeface="Arial" panose="020B0604020202020204" pitchFamily="34" charset="0"/>
              <a:buChar char="•"/>
            </a:pPr>
            <a:r>
              <a:rPr lang="nl-NL" sz="2800" dirty="0">
                <a:solidFill>
                  <a:schemeClr val="tx1"/>
                </a:solidFill>
              </a:rPr>
              <a:t>de eventuele bijkomende voorwaarden om de toegelaten handeling(en) te kunnen uitvoeren </a:t>
            </a:r>
          </a:p>
          <a:p>
            <a:pPr marL="285750" indent="-285750">
              <a:buFont typeface="Arial" panose="020B0604020202020204" pitchFamily="34" charset="0"/>
              <a:buChar char="•"/>
            </a:pPr>
            <a:r>
              <a:rPr lang="nl-NL" sz="2800" dirty="0">
                <a:solidFill>
                  <a:schemeClr val="tx1"/>
                </a:solidFill>
              </a:rPr>
              <a:t>de concrete organisatie van het gezamenlijk patiënt/cliëntoverleg. </a:t>
            </a:r>
            <a:endParaRPr lang="en-US" sz="2800" dirty="0">
              <a:solidFill>
                <a:schemeClr val="tx1"/>
              </a:solidFill>
            </a:endParaRPr>
          </a:p>
        </p:txBody>
      </p:sp>
      <p:sp>
        <p:nvSpPr>
          <p:cNvPr id="6" name="Title 5">
            <a:extLst>
              <a:ext uri="{FF2B5EF4-FFF2-40B4-BE49-F238E27FC236}">
                <a16:creationId xmlns:a16="http://schemas.microsoft.com/office/drawing/2014/main" id="{63A0E862-48A5-EEA7-8030-3994000432A0}"/>
              </a:ext>
            </a:extLst>
          </p:cNvPr>
          <p:cNvSpPr>
            <a:spLocks noGrp="1"/>
          </p:cNvSpPr>
          <p:nvPr>
            <p:ph type="ctrTitle"/>
          </p:nvPr>
        </p:nvSpPr>
        <p:spPr/>
        <p:txBody>
          <a:bodyPr/>
          <a:lstStyle/>
          <a:p>
            <a:r>
              <a:rPr lang="en-US" dirty="0">
                <a:solidFill>
                  <a:schemeClr val="accent5"/>
                </a:solidFill>
              </a:rPr>
              <a:t>Inhoud van het attest </a:t>
            </a:r>
          </a:p>
        </p:txBody>
      </p:sp>
    </p:spTree>
    <p:extLst>
      <p:ext uri="{BB962C8B-B14F-4D97-AF65-F5344CB8AC3E}">
        <p14:creationId xmlns:p14="http://schemas.microsoft.com/office/powerpoint/2010/main" val="1873464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90A30-9B60-D913-0AFC-1B3F5914CD57}"/>
            </a:ext>
          </a:extLst>
        </p:cNvPr>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C06FE1E8-81CC-85A2-D9BB-9E8365CF9FFE}"/>
              </a:ext>
            </a:extLst>
          </p:cNvPr>
          <p:cNvSpPr>
            <a:spLocks noGrp="1"/>
          </p:cNvSpPr>
          <p:nvPr>
            <p:ph type="body" sz="quarter" idx="11"/>
          </p:nvPr>
        </p:nvSpPr>
        <p:spPr>
          <a:xfrm>
            <a:off x="214075" y="1854201"/>
            <a:ext cx="10101499" cy="537816"/>
          </a:xfrm>
        </p:spPr>
        <p:txBody>
          <a:bodyPr>
            <a:normAutofit/>
          </a:bodyPr>
          <a:lstStyle/>
          <a:p>
            <a:r>
              <a:rPr lang="nl-BE" dirty="0"/>
              <a:t>Wanneer de behandelende arts/verpleegkundige contacteren? </a:t>
            </a:r>
          </a:p>
        </p:txBody>
      </p:sp>
      <p:sp>
        <p:nvSpPr>
          <p:cNvPr id="3" name="Tijdelijke aanduiding voor tekst 2">
            <a:extLst>
              <a:ext uri="{FF2B5EF4-FFF2-40B4-BE49-F238E27FC236}">
                <a16:creationId xmlns:a16="http://schemas.microsoft.com/office/drawing/2014/main" id="{F99388D1-278C-FEF4-EE65-E9AE3BC85223}"/>
              </a:ext>
            </a:extLst>
          </p:cNvPr>
          <p:cNvSpPr>
            <a:spLocks noGrp="1"/>
          </p:cNvSpPr>
          <p:nvPr>
            <p:ph type="body" sz="quarter" idx="14"/>
          </p:nvPr>
        </p:nvSpPr>
        <p:spPr>
          <a:xfrm>
            <a:off x="208946" y="2650484"/>
            <a:ext cx="10791149" cy="3763964"/>
          </a:xfrm>
        </p:spPr>
        <p:txBody>
          <a:bodyPr>
            <a:noAutofit/>
          </a:bodyPr>
          <a:lstStyle/>
          <a:p>
            <a:pPr marL="342900" indent="-342900">
              <a:buFont typeface="Arial" panose="020B0604020202020204" pitchFamily="34" charset="0"/>
              <a:buChar char="•"/>
            </a:pPr>
            <a:r>
              <a:rPr lang="nl-BE" sz="2800" dirty="0">
                <a:solidFill>
                  <a:schemeClr val="tx1"/>
                </a:solidFill>
              </a:rPr>
              <a:t>Waarden of waarnemingen die afwijken van de normale situatie </a:t>
            </a:r>
          </a:p>
          <a:p>
            <a:r>
              <a:rPr lang="nl-BE" sz="2800" dirty="0">
                <a:solidFill>
                  <a:schemeClr val="tx1"/>
                </a:solidFill>
              </a:rPr>
              <a:t>(trekken de aandacht van de bekwame helper) </a:t>
            </a:r>
          </a:p>
          <a:p>
            <a:pPr marL="342900" indent="-342900">
              <a:buFont typeface="Arial" panose="020B0604020202020204" pitchFamily="34" charset="0"/>
              <a:buChar char="•"/>
            </a:pPr>
            <a:r>
              <a:rPr lang="nl-BE" sz="2800" dirty="0">
                <a:solidFill>
                  <a:schemeClr val="tx1"/>
                </a:solidFill>
              </a:rPr>
              <a:t>Eén of meerdere </a:t>
            </a:r>
          </a:p>
          <a:p>
            <a:pPr marL="342900" indent="-342900">
              <a:buFont typeface="Arial" panose="020B0604020202020204" pitchFamily="34" charset="0"/>
              <a:buChar char="•"/>
            </a:pPr>
            <a:r>
              <a:rPr lang="nl-BE" sz="2800" dirty="0">
                <a:solidFill>
                  <a:schemeClr val="tx1"/>
                </a:solidFill>
              </a:rPr>
              <a:t>Arts/verpleegkundige inlichten </a:t>
            </a:r>
          </a:p>
          <a:p>
            <a:pPr marL="342900" indent="-342900">
              <a:buFont typeface="Arial" panose="020B0604020202020204" pitchFamily="34" charset="0"/>
              <a:buChar char="•"/>
            </a:pPr>
            <a:r>
              <a:rPr lang="nl-BE" sz="2800" dirty="0">
                <a:solidFill>
                  <a:schemeClr val="tx1"/>
                </a:solidFill>
              </a:rPr>
              <a:t>Specifiek voor elke patiënt </a:t>
            </a:r>
          </a:p>
          <a:p>
            <a:pPr marL="342900" indent="-342900">
              <a:buFont typeface="Arial" panose="020B0604020202020204" pitchFamily="34" charset="0"/>
              <a:buChar char="•"/>
            </a:pPr>
            <a:r>
              <a:rPr lang="nl-BE" sz="2800" dirty="0">
                <a:solidFill>
                  <a:schemeClr val="tx1"/>
                </a:solidFill>
              </a:rPr>
              <a:t>Vooraf vastgesteld</a:t>
            </a:r>
          </a:p>
        </p:txBody>
      </p:sp>
      <p:sp>
        <p:nvSpPr>
          <p:cNvPr id="4" name="Titel 3">
            <a:extLst>
              <a:ext uri="{FF2B5EF4-FFF2-40B4-BE49-F238E27FC236}">
                <a16:creationId xmlns:a16="http://schemas.microsoft.com/office/drawing/2014/main" id="{315F19F7-5D3B-80C4-7533-9D0FFBFF2DD3}"/>
              </a:ext>
            </a:extLst>
          </p:cNvPr>
          <p:cNvSpPr>
            <a:spLocks noGrp="1"/>
          </p:cNvSpPr>
          <p:nvPr>
            <p:ph type="ctrTitle"/>
          </p:nvPr>
        </p:nvSpPr>
        <p:spPr>
          <a:xfrm>
            <a:off x="211664" y="515343"/>
            <a:ext cx="8785812" cy="925160"/>
          </a:xfrm>
        </p:spPr>
        <p:txBody>
          <a:bodyPr>
            <a:normAutofit fontScale="90000"/>
          </a:bodyPr>
          <a:lstStyle/>
          <a:p>
            <a:r>
              <a:rPr lang="nl-BE" sz="4400" dirty="0">
                <a:solidFill>
                  <a:schemeClr val="accent5"/>
                </a:solidFill>
              </a:rPr>
              <a:t>Waarschuwingscriteria</a:t>
            </a:r>
            <a:br>
              <a:rPr lang="nl-BE" dirty="0"/>
            </a:br>
            <a:endParaRPr lang="nl-BE" dirty="0"/>
          </a:p>
        </p:txBody>
      </p:sp>
    </p:spTree>
    <p:extLst>
      <p:ext uri="{BB962C8B-B14F-4D97-AF65-F5344CB8AC3E}">
        <p14:creationId xmlns:p14="http://schemas.microsoft.com/office/powerpoint/2010/main" val="1907891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38DC6B9A-A2DB-0676-B56E-F8AE636C8953}"/>
              </a:ext>
            </a:extLst>
          </p:cNvPr>
          <p:cNvSpPr>
            <a:spLocks noGrp="1"/>
          </p:cNvSpPr>
          <p:nvPr>
            <p:ph type="body" sz="quarter" idx="14"/>
          </p:nvPr>
        </p:nvSpPr>
        <p:spPr>
          <a:xfrm>
            <a:off x="208947" y="2180221"/>
            <a:ext cx="11414782" cy="3740132"/>
          </a:xfrm>
        </p:spPr>
        <p:txBody>
          <a:bodyPr>
            <a:normAutofit/>
          </a:bodyPr>
          <a:lstStyle/>
          <a:p>
            <a:pPr marL="514350" indent="-514350" algn="l">
              <a:buFont typeface="+mj-lt"/>
              <a:buAutoNum type="arabicPeriod"/>
            </a:pPr>
            <a:r>
              <a:rPr lang="nl-NL" sz="2800" b="0" i="0" dirty="0">
                <a:solidFill>
                  <a:schemeClr val="tx1"/>
                </a:solidFill>
                <a:effectLst/>
                <a:latin typeface="Flanders Art Sans"/>
              </a:rPr>
              <a:t>De patiënt verlaat </a:t>
            </a:r>
            <a:r>
              <a:rPr lang="nl-NL" sz="2800" b="1" i="0" dirty="0">
                <a:solidFill>
                  <a:schemeClr val="tx1"/>
                </a:solidFill>
                <a:effectLst/>
                <a:latin typeface="Flanders Art Sans"/>
              </a:rPr>
              <a:t>tijdelijk en/of uitzonderlijk </a:t>
            </a:r>
            <a:r>
              <a:rPr lang="nl-NL" sz="2800" b="0" i="0" dirty="0">
                <a:solidFill>
                  <a:schemeClr val="tx1"/>
                </a:solidFill>
                <a:effectLst/>
                <a:latin typeface="Flanders Art Sans"/>
              </a:rPr>
              <a:t>de verblijfplaats of instelling.</a:t>
            </a:r>
          </a:p>
          <a:p>
            <a:pPr marL="514350" indent="-514350" algn="l">
              <a:buFont typeface="+mj-lt"/>
              <a:buAutoNum type="arabicPeriod"/>
            </a:pPr>
            <a:r>
              <a:rPr lang="nl-NL" sz="2800" b="0" i="0" dirty="0">
                <a:solidFill>
                  <a:schemeClr val="tx1"/>
                </a:solidFill>
                <a:effectLst/>
                <a:latin typeface="Flanders Art Sans"/>
              </a:rPr>
              <a:t>De </a:t>
            </a:r>
            <a:r>
              <a:rPr lang="nl-NL" sz="2800" b="1" i="0" dirty="0">
                <a:solidFill>
                  <a:schemeClr val="tx1"/>
                </a:solidFill>
                <a:effectLst/>
                <a:latin typeface="Flanders Art Sans"/>
              </a:rPr>
              <a:t>gebruikelijke mantelzorger </a:t>
            </a:r>
            <a:r>
              <a:rPr lang="nl-NL" sz="2800" b="0" i="0" dirty="0">
                <a:solidFill>
                  <a:schemeClr val="tx1"/>
                </a:solidFill>
                <a:effectLst/>
                <a:latin typeface="Flanders Art Sans"/>
              </a:rPr>
              <a:t>kan tijdelijk en/of uitzonderlijk de nodige handelingen niet stellen en </a:t>
            </a:r>
            <a:r>
              <a:rPr lang="nl-NL" sz="2800" b="1" i="0" dirty="0">
                <a:solidFill>
                  <a:schemeClr val="tx1"/>
                </a:solidFill>
                <a:effectLst/>
                <a:latin typeface="Flanders Art Sans"/>
              </a:rPr>
              <a:t>de arts/verpleegkundige </a:t>
            </a:r>
            <a:r>
              <a:rPr lang="nl-NL" sz="2800" b="0" i="0" dirty="0">
                <a:solidFill>
                  <a:schemeClr val="tx1"/>
                </a:solidFill>
                <a:effectLst/>
                <a:latin typeface="Flanders Art Sans"/>
              </a:rPr>
              <a:t>van de patiënt kan de zorg niet op zich nemen.</a:t>
            </a:r>
          </a:p>
          <a:p>
            <a:pPr marL="514350" indent="-514350" algn="l">
              <a:buFont typeface="+mj-lt"/>
              <a:buAutoNum type="arabicPeriod"/>
            </a:pPr>
            <a:r>
              <a:rPr lang="nl-NL" sz="2800" b="0" i="0" dirty="0">
                <a:solidFill>
                  <a:schemeClr val="tx1"/>
                </a:solidFill>
                <a:effectLst/>
                <a:latin typeface="Flanders Art Sans"/>
              </a:rPr>
              <a:t>Een technische handeling kan </a:t>
            </a:r>
            <a:r>
              <a:rPr lang="nl-NL" sz="2800" b="1" i="0" dirty="0">
                <a:solidFill>
                  <a:schemeClr val="tx1"/>
                </a:solidFill>
                <a:effectLst/>
                <a:latin typeface="Flanders Art Sans"/>
              </a:rPr>
              <a:t>niet worden gepland of uitgesteld</a:t>
            </a:r>
            <a:r>
              <a:rPr lang="nl-NL" sz="2800" b="0" i="0" dirty="0">
                <a:solidFill>
                  <a:schemeClr val="tx1"/>
                </a:solidFill>
                <a:effectLst/>
                <a:latin typeface="Flanders Art Sans"/>
              </a:rPr>
              <a:t>, waardoor de gebruikelijke zorgverlener deze niet op het gepaste moment kan stellen.</a:t>
            </a:r>
          </a:p>
          <a:p>
            <a:endParaRPr lang="nl-BE" dirty="0"/>
          </a:p>
        </p:txBody>
      </p:sp>
      <p:sp>
        <p:nvSpPr>
          <p:cNvPr id="8" name="Tijdelijke aanduiding voor tekst 7">
            <a:extLst>
              <a:ext uri="{FF2B5EF4-FFF2-40B4-BE49-F238E27FC236}">
                <a16:creationId xmlns:a16="http://schemas.microsoft.com/office/drawing/2014/main" id="{9124A85A-2558-2C8D-1749-0F6B129E2198}"/>
              </a:ext>
            </a:extLst>
          </p:cNvPr>
          <p:cNvSpPr>
            <a:spLocks noGrp="1"/>
          </p:cNvSpPr>
          <p:nvPr>
            <p:ph type="body" sz="quarter" idx="15"/>
          </p:nvPr>
        </p:nvSpPr>
        <p:spPr>
          <a:xfrm>
            <a:off x="213464" y="627322"/>
            <a:ext cx="10646693" cy="1220268"/>
          </a:xfrm>
        </p:spPr>
        <p:txBody>
          <a:bodyPr/>
          <a:lstStyle/>
          <a:p>
            <a:r>
              <a:rPr lang="nl-NL" dirty="0"/>
              <a:t>Tijdelijke en/of uitzonderlijke omstandigheden: opleiding</a:t>
            </a:r>
            <a:endParaRPr lang="nl-BE" dirty="0"/>
          </a:p>
        </p:txBody>
      </p:sp>
    </p:spTree>
    <p:extLst>
      <p:ext uri="{BB962C8B-B14F-4D97-AF65-F5344CB8AC3E}">
        <p14:creationId xmlns:p14="http://schemas.microsoft.com/office/powerpoint/2010/main" val="475448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0683BD-77D8-6F4F-F652-272775A14ED3}"/>
              </a:ext>
            </a:extLst>
          </p:cNvPr>
          <p:cNvSpPr>
            <a:spLocks noGrp="1"/>
          </p:cNvSpPr>
          <p:nvPr>
            <p:ph type="ctrTitle"/>
          </p:nvPr>
        </p:nvSpPr>
        <p:spPr>
          <a:xfrm>
            <a:off x="4211297" y="99584"/>
            <a:ext cx="7362783" cy="1161977"/>
          </a:xfrm>
        </p:spPr>
        <p:txBody>
          <a:bodyPr>
            <a:normAutofit fontScale="90000"/>
          </a:bodyPr>
          <a:lstStyle/>
          <a:p>
            <a:br>
              <a:rPr lang="nl-BE" dirty="0"/>
            </a:br>
            <a:endParaRPr lang="nl-BE" dirty="0"/>
          </a:p>
        </p:txBody>
      </p:sp>
      <p:sp>
        <p:nvSpPr>
          <p:cNvPr id="5" name="Tijdelijke aanduiding voor tekst 4">
            <a:extLst>
              <a:ext uri="{FF2B5EF4-FFF2-40B4-BE49-F238E27FC236}">
                <a16:creationId xmlns:a16="http://schemas.microsoft.com/office/drawing/2014/main" id="{F9430BE8-8FEF-7A3D-8BC7-8E2AF6A3FD4C}"/>
              </a:ext>
            </a:extLst>
          </p:cNvPr>
          <p:cNvSpPr>
            <a:spLocks noGrp="1"/>
          </p:cNvSpPr>
          <p:nvPr>
            <p:ph type="body" sz="quarter" idx="11"/>
          </p:nvPr>
        </p:nvSpPr>
        <p:spPr>
          <a:xfrm>
            <a:off x="4152517" y="293019"/>
            <a:ext cx="7530146" cy="1451559"/>
          </a:xfrm>
        </p:spPr>
        <p:txBody>
          <a:bodyPr>
            <a:normAutofit/>
          </a:bodyPr>
          <a:lstStyle/>
          <a:p>
            <a:r>
              <a:rPr lang="nl-BE" sz="4000" b="1" dirty="0"/>
              <a:t>KB ‘Activiteiten behorende tot het Dagelijkse Leven’</a:t>
            </a:r>
          </a:p>
        </p:txBody>
      </p:sp>
      <p:sp>
        <p:nvSpPr>
          <p:cNvPr id="6" name="Tijdelijke aanduiding voor tekst 5">
            <a:extLst>
              <a:ext uri="{FF2B5EF4-FFF2-40B4-BE49-F238E27FC236}">
                <a16:creationId xmlns:a16="http://schemas.microsoft.com/office/drawing/2014/main" id="{FE7C1619-334E-8E54-A1D3-B7D7A88627D2}"/>
              </a:ext>
            </a:extLst>
          </p:cNvPr>
          <p:cNvSpPr>
            <a:spLocks noGrp="1"/>
          </p:cNvSpPr>
          <p:nvPr>
            <p:ph type="body" sz="quarter" idx="14"/>
          </p:nvPr>
        </p:nvSpPr>
        <p:spPr>
          <a:xfrm>
            <a:off x="4011335" y="3094523"/>
            <a:ext cx="7916505" cy="3470457"/>
          </a:xfrm>
        </p:spPr>
        <p:txBody>
          <a:bodyPr>
            <a:normAutofit/>
          </a:bodyPr>
          <a:lstStyle/>
          <a:p>
            <a:r>
              <a:rPr lang="nl-BE" sz="2800" b="1" i="1" dirty="0">
                <a:solidFill>
                  <a:schemeClr val="tx1"/>
                </a:solidFill>
              </a:rPr>
              <a:t>Hulp </a:t>
            </a:r>
            <a:r>
              <a:rPr lang="nl-BE" sz="2800" i="1" dirty="0">
                <a:solidFill>
                  <a:schemeClr val="tx1"/>
                </a:solidFill>
              </a:rPr>
              <a:t>die geboden wordt in het kader van </a:t>
            </a:r>
            <a:r>
              <a:rPr lang="nl-BE" sz="2800" b="1" i="1" dirty="0">
                <a:solidFill>
                  <a:schemeClr val="tx1"/>
                </a:solidFill>
              </a:rPr>
              <a:t>essentiële activiteiten </a:t>
            </a:r>
            <a:r>
              <a:rPr lang="nl-BE" sz="2800" i="1" dirty="0">
                <a:solidFill>
                  <a:schemeClr val="tx1"/>
                </a:solidFill>
              </a:rPr>
              <a:t>van het dagelijkse leven die de persoon , als gevolg van zijn </a:t>
            </a:r>
            <a:r>
              <a:rPr lang="nl-BE" sz="2800" b="1" i="1" dirty="0">
                <a:solidFill>
                  <a:schemeClr val="tx1"/>
                </a:solidFill>
              </a:rPr>
              <a:t>jonge leeftijd of een fysieke of psychologische beperking, niet (meer zelf) kan uitvoeren</a:t>
            </a:r>
            <a:r>
              <a:rPr lang="nl-BE" sz="2800" i="1" dirty="0">
                <a:solidFill>
                  <a:schemeClr val="tx1"/>
                </a:solidFill>
              </a:rPr>
              <a:t>. </a:t>
            </a:r>
          </a:p>
          <a:p>
            <a:pPr marL="457200" indent="-457200">
              <a:buFont typeface="Arial" panose="020B0604020202020204" pitchFamily="34" charset="0"/>
              <a:buChar char="•"/>
            </a:pPr>
            <a:r>
              <a:rPr lang="nl-BE" sz="2800" b="1" i="1" dirty="0">
                <a:solidFill>
                  <a:schemeClr val="tx1"/>
                </a:solidFill>
              </a:rPr>
              <a:t>Activiteiten</a:t>
            </a:r>
            <a:r>
              <a:rPr lang="nl-BE" sz="2800" i="1" dirty="0">
                <a:solidFill>
                  <a:schemeClr val="tx1"/>
                </a:solidFill>
              </a:rPr>
              <a:t> = behoren tot gezondheidszorg door </a:t>
            </a:r>
            <a:r>
              <a:rPr lang="nl-BE" sz="2800" b="1" dirty="0">
                <a:solidFill>
                  <a:schemeClr val="tx1"/>
                </a:solidFill>
              </a:rPr>
              <a:t>niet gezondheidszorgbeoefenaar </a:t>
            </a:r>
            <a:r>
              <a:rPr lang="nl-BE" sz="2800" i="1" dirty="0">
                <a:solidFill>
                  <a:schemeClr val="tx1"/>
                </a:solidFill>
              </a:rPr>
              <a:t>mogen worden uitgevoerd. </a:t>
            </a:r>
          </a:p>
        </p:txBody>
      </p:sp>
      <p:pic>
        <p:nvPicPr>
          <p:cNvPr id="8" name="Tijdelijke aanduiding voor afbeelding 7" descr="Afbeelding met tekenfilm&#10;&#10;Automatisch gegenereerde beschrijving">
            <a:extLst>
              <a:ext uri="{FF2B5EF4-FFF2-40B4-BE49-F238E27FC236}">
                <a16:creationId xmlns:a16="http://schemas.microsoft.com/office/drawing/2014/main" id="{E8740692-0A21-8237-3752-2EC4E6CD8AD2}"/>
              </a:ext>
            </a:extLst>
          </p:cNvPr>
          <p:cNvPicPr>
            <a:picLocks noGrp="1" noChangeAspect="1"/>
          </p:cNvPicPr>
          <p:nvPr>
            <p:ph type="pic" sz="quarter" idx="10"/>
          </p:nvPr>
        </p:nvPicPr>
        <p:blipFill>
          <a:blip r:embed="rId3"/>
          <a:srcRect l="32275" r="32275"/>
          <a:stretch>
            <a:fillRect/>
          </a:stretch>
        </p:blipFill>
        <p:spPr/>
      </p:pic>
    </p:spTree>
    <p:extLst>
      <p:ext uri="{BB962C8B-B14F-4D97-AF65-F5344CB8AC3E}">
        <p14:creationId xmlns:p14="http://schemas.microsoft.com/office/powerpoint/2010/main" val="1970670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6A353-30B3-AFE7-3893-CA24B4011F2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CA94BC0-C626-2BCB-9997-AF9A61594C28}"/>
              </a:ext>
            </a:extLst>
          </p:cNvPr>
          <p:cNvSpPr>
            <a:spLocks noGrp="1"/>
          </p:cNvSpPr>
          <p:nvPr>
            <p:ph type="ctrTitle"/>
          </p:nvPr>
        </p:nvSpPr>
        <p:spPr>
          <a:xfrm>
            <a:off x="4211297" y="99584"/>
            <a:ext cx="7362783" cy="1161977"/>
          </a:xfrm>
        </p:spPr>
        <p:txBody>
          <a:bodyPr>
            <a:normAutofit fontScale="90000"/>
          </a:bodyPr>
          <a:lstStyle/>
          <a:p>
            <a:br>
              <a:rPr lang="nl-BE" dirty="0"/>
            </a:br>
            <a:endParaRPr lang="nl-BE" dirty="0"/>
          </a:p>
        </p:txBody>
      </p:sp>
      <p:sp>
        <p:nvSpPr>
          <p:cNvPr id="4" name="Tijdelijke aanduiding voor tekst 5">
            <a:extLst>
              <a:ext uri="{FF2B5EF4-FFF2-40B4-BE49-F238E27FC236}">
                <a16:creationId xmlns:a16="http://schemas.microsoft.com/office/drawing/2014/main" id="{B125592B-22BA-1D07-F403-E2FC31CF0935}"/>
              </a:ext>
            </a:extLst>
          </p:cNvPr>
          <p:cNvSpPr txBox="1">
            <a:spLocks/>
          </p:cNvSpPr>
          <p:nvPr/>
        </p:nvSpPr>
        <p:spPr>
          <a:xfrm>
            <a:off x="3908575" y="3026240"/>
            <a:ext cx="8147129" cy="350513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rgbClr val="AAAAAA"/>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endParaRPr lang="nl-BE" sz="1800" dirty="0">
              <a:solidFill>
                <a:schemeClr val="tx1"/>
              </a:solidFill>
              <a:latin typeface="Flanders Art Sans"/>
            </a:endParaRPr>
          </a:p>
        </p:txBody>
      </p:sp>
      <p:sp>
        <p:nvSpPr>
          <p:cNvPr id="11" name="Tekstvak 10">
            <a:extLst>
              <a:ext uri="{FF2B5EF4-FFF2-40B4-BE49-F238E27FC236}">
                <a16:creationId xmlns:a16="http://schemas.microsoft.com/office/drawing/2014/main" id="{EC10DF5B-E62A-CD0A-07F7-235AC706ADBE}"/>
              </a:ext>
            </a:extLst>
          </p:cNvPr>
          <p:cNvSpPr txBox="1"/>
          <p:nvPr/>
        </p:nvSpPr>
        <p:spPr>
          <a:xfrm>
            <a:off x="4211298" y="326629"/>
            <a:ext cx="6845968" cy="707886"/>
          </a:xfrm>
          <a:prstGeom prst="rect">
            <a:avLst/>
          </a:prstGeom>
          <a:noFill/>
        </p:spPr>
        <p:txBody>
          <a:bodyPr wrap="square">
            <a:spAutoFit/>
          </a:bodyPr>
          <a:lstStyle/>
          <a:p>
            <a:r>
              <a:rPr kumimoji="0" lang="nl-BE" sz="4000" b="1" i="0" u="none" strike="noStrike" kern="1200" cap="none" spc="0" normalizeH="0" baseline="0" noProof="0" dirty="0">
                <a:ln>
                  <a:noFill/>
                </a:ln>
                <a:solidFill>
                  <a:srgbClr val="FFFFFF"/>
                </a:solidFill>
                <a:effectLst/>
                <a:uLnTx/>
                <a:uFillTx/>
                <a:latin typeface="Flanders Art Sans" pitchFamily="2" charset="77"/>
                <a:ea typeface="+mj-ea"/>
                <a:cs typeface="+mj-cs"/>
              </a:rPr>
              <a:t>Kwaliteitskader</a:t>
            </a:r>
            <a:endParaRPr lang="nl-BE" dirty="0"/>
          </a:p>
        </p:txBody>
      </p:sp>
      <p:sp>
        <p:nvSpPr>
          <p:cNvPr id="5" name="Tijdelijke aanduiding voor afbeelding 4">
            <a:extLst>
              <a:ext uri="{FF2B5EF4-FFF2-40B4-BE49-F238E27FC236}">
                <a16:creationId xmlns:a16="http://schemas.microsoft.com/office/drawing/2014/main" id="{AED8A1C7-5721-C4E9-B485-FBFBAC01E4F2}"/>
              </a:ext>
            </a:extLst>
          </p:cNvPr>
          <p:cNvSpPr>
            <a:spLocks noGrp="1"/>
          </p:cNvSpPr>
          <p:nvPr>
            <p:ph type="pic" sz="quarter" idx="10"/>
          </p:nvPr>
        </p:nvSpPr>
        <p:spPr/>
        <p:txBody>
          <a:bodyPr/>
          <a:lstStyle/>
          <a:p>
            <a:endParaRPr lang="nl-BE" dirty="0"/>
          </a:p>
        </p:txBody>
      </p:sp>
      <p:pic>
        <p:nvPicPr>
          <p:cNvPr id="6" name="Tijdelijke aanduiding voor afbeelding 7" descr="Afbeelding met tekenfilm&#10;&#10;Automatisch gegenereerde beschrijving">
            <a:extLst>
              <a:ext uri="{FF2B5EF4-FFF2-40B4-BE49-F238E27FC236}">
                <a16:creationId xmlns:a16="http://schemas.microsoft.com/office/drawing/2014/main" id="{A5AA63B2-B9EF-3426-101A-3D895186EDA6}"/>
              </a:ext>
            </a:extLst>
          </p:cNvPr>
          <p:cNvPicPr>
            <a:picLocks noChangeAspect="1"/>
          </p:cNvPicPr>
          <p:nvPr/>
        </p:nvPicPr>
        <p:blipFill>
          <a:blip r:embed="rId3"/>
          <a:srcRect l="32275" r="32275"/>
          <a:stretch>
            <a:fillRect/>
          </a:stretch>
        </p:blipFill>
        <p:spPr>
          <a:xfrm>
            <a:off x="1" y="-106016"/>
            <a:ext cx="3805518" cy="6858000"/>
          </a:xfrm>
          <a:prstGeom prst="rect">
            <a:avLst/>
          </a:prstGeom>
          <a:pattFill prst="pct5">
            <a:fgClr>
              <a:schemeClr val="accent1"/>
            </a:fgClr>
            <a:bgClr>
              <a:schemeClr val="bg1"/>
            </a:bgClr>
          </a:pattFill>
        </p:spPr>
      </p:pic>
      <p:graphicFrame>
        <p:nvGraphicFramePr>
          <p:cNvPr id="13" name="Diagram 12">
            <a:extLst>
              <a:ext uri="{FF2B5EF4-FFF2-40B4-BE49-F238E27FC236}">
                <a16:creationId xmlns:a16="http://schemas.microsoft.com/office/drawing/2014/main" id="{9A5D603E-A4C7-2640-C9EF-C84EDF8D53C0}"/>
              </a:ext>
            </a:extLst>
          </p:cNvPr>
          <p:cNvGraphicFramePr/>
          <p:nvPr>
            <p:extLst>
              <p:ext uri="{D42A27DB-BD31-4B8C-83A1-F6EECF244321}">
                <p14:modId xmlns:p14="http://schemas.microsoft.com/office/powerpoint/2010/main" val="4197382032"/>
              </p:ext>
            </p:extLst>
          </p:nvPr>
        </p:nvGraphicFramePr>
        <p:xfrm>
          <a:off x="4030760" y="126156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40442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0683BD-77D8-6F4F-F652-272775A14ED3}"/>
              </a:ext>
            </a:extLst>
          </p:cNvPr>
          <p:cNvSpPr>
            <a:spLocks noGrp="1"/>
          </p:cNvSpPr>
          <p:nvPr>
            <p:ph type="ctrTitle"/>
          </p:nvPr>
        </p:nvSpPr>
        <p:spPr>
          <a:xfrm>
            <a:off x="4211297" y="99584"/>
            <a:ext cx="7362783" cy="1161977"/>
          </a:xfrm>
        </p:spPr>
        <p:txBody>
          <a:bodyPr>
            <a:normAutofit fontScale="90000"/>
          </a:bodyPr>
          <a:lstStyle/>
          <a:p>
            <a:br>
              <a:rPr lang="nl-BE" dirty="0"/>
            </a:br>
            <a:endParaRPr lang="nl-BE" dirty="0"/>
          </a:p>
        </p:txBody>
      </p:sp>
      <p:sp>
        <p:nvSpPr>
          <p:cNvPr id="3" name="Tijdelijke aanduiding voor afbeelding 2">
            <a:extLst>
              <a:ext uri="{FF2B5EF4-FFF2-40B4-BE49-F238E27FC236}">
                <a16:creationId xmlns:a16="http://schemas.microsoft.com/office/drawing/2014/main" id="{92811F9F-712A-0708-0DA3-9788FA87417C}"/>
              </a:ext>
            </a:extLst>
          </p:cNvPr>
          <p:cNvSpPr>
            <a:spLocks noGrp="1"/>
          </p:cNvSpPr>
          <p:nvPr>
            <p:ph type="pic" sz="quarter" idx="10"/>
          </p:nvPr>
        </p:nvSpPr>
        <p:spPr/>
        <p:txBody>
          <a:bodyPr/>
          <a:lstStyle/>
          <a:p>
            <a:endParaRPr lang="nl-BE"/>
          </a:p>
        </p:txBody>
      </p:sp>
      <p:sp>
        <p:nvSpPr>
          <p:cNvPr id="5" name="Tijdelijke aanduiding voor tekst 4">
            <a:extLst>
              <a:ext uri="{FF2B5EF4-FFF2-40B4-BE49-F238E27FC236}">
                <a16:creationId xmlns:a16="http://schemas.microsoft.com/office/drawing/2014/main" id="{F9430BE8-8FEF-7A3D-8BC7-8E2AF6A3FD4C}"/>
              </a:ext>
            </a:extLst>
          </p:cNvPr>
          <p:cNvSpPr>
            <a:spLocks noGrp="1"/>
          </p:cNvSpPr>
          <p:nvPr>
            <p:ph type="body" sz="quarter" idx="11"/>
          </p:nvPr>
        </p:nvSpPr>
        <p:spPr>
          <a:xfrm>
            <a:off x="4211297" y="293019"/>
            <a:ext cx="7784186" cy="1597773"/>
          </a:xfrm>
        </p:spPr>
        <p:txBody>
          <a:bodyPr>
            <a:normAutofit/>
          </a:bodyPr>
          <a:lstStyle/>
          <a:p>
            <a:r>
              <a:rPr lang="nl-BE" sz="3600" b="1" dirty="0"/>
              <a:t>Afhankelijk van de context en de inzet/risico’s voor de persoon : wat en hoe? </a:t>
            </a:r>
          </a:p>
        </p:txBody>
      </p:sp>
      <p:sp>
        <p:nvSpPr>
          <p:cNvPr id="4" name="Tijdelijke aanduiding voor tekst 5">
            <a:extLst>
              <a:ext uri="{FF2B5EF4-FFF2-40B4-BE49-F238E27FC236}">
                <a16:creationId xmlns:a16="http://schemas.microsoft.com/office/drawing/2014/main" id="{B187DD2B-2EA9-2A72-8B07-B308417D76EC}"/>
              </a:ext>
            </a:extLst>
          </p:cNvPr>
          <p:cNvSpPr txBox="1">
            <a:spLocks/>
          </p:cNvSpPr>
          <p:nvPr/>
        </p:nvSpPr>
        <p:spPr>
          <a:xfrm>
            <a:off x="4093736" y="3137363"/>
            <a:ext cx="7901747" cy="337023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rgbClr val="AAAAAA"/>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nl-NL" sz="1800" b="0" i="0" u="none" strike="noStrike" baseline="0" dirty="0">
              <a:solidFill>
                <a:srgbClr val="000000"/>
              </a:solidFill>
              <a:latin typeface="Times New Roman" panose="02020603050405020304" pitchFamily="18" charset="0"/>
            </a:endParaRPr>
          </a:p>
          <a:p>
            <a:endParaRPr lang="nl-BE" sz="2000" i="1" dirty="0">
              <a:solidFill>
                <a:schemeClr val="tx1"/>
              </a:solidFill>
            </a:endParaRPr>
          </a:p>
        </p:txBody>
      </p:sp>
      <p:pic>
        <p:nvPicPr>
          <p:cNvPr id="6" name="Tijdelijke aanduiding voor afbeelding 7" descr="Afbeelding met tekenfilm&#10;&#10;Automatisch gegenereerde beschrijving">
            <a:extLst>
              <a:ext uri="{FF2B5EF4-FFF2-40B4-BE49-F238E27FC236}">
                <a16:creationId xmlns:a16="http://schemas.microsoft.com/office/drawing/2014/main" id="{9390E746-5C6B-3DFA-FA31-09B6C50260AB}"/>
              </a:ext>
            </a:extLst>
          </p:cNvPr>
          <p:cNvPicPr>
            <a:picLocks noChangeAspect="1"/>
          </p:cNvPicPr>
          <p:nvPr/>
        </p:nvPicPr>
        <p:blipFill>
          <a:blip r:embed="rId3"/>
          <a:srcRect l="32275" r="32275"/>
          <a:stretch>
            <a:fillRect/>
          </a:stretch>
        </p:blipFill>
        <p:spPr>
          <a:xfrm>
            <a:off x="58782" y="-1"/>
            <a:ext cx="3805518" cy="6858000"/>
          </a:xfrm>
          <a:prstGeom prst="rect">
            <a:avLst/>
          </a:prstGeom>
          <a:pattFill prst="pct5">
            <a:fgClr>
              <a:schemeClr val="accent1"/>
            </a:fgClr>
            <a:bgClr>
              <a:schemeClr val="bg1"/>
            </a:bgClr>
          </a:pattFill>
        </p:spPr>
      </p:pic>
      <p:graphicFrame>
        <p:nvGraphicFramePr>
          <p:cNvPr id="7" name="Diagram 6">
            <a:extLst>
              <a:ext uri="{FF2B5EF4-FFF2-40B4-BE49-F238E27FC236}">
                <a16:creationId xmlns:a16="http://schemas.microsoft.com/office/drawing/2014/main" id="{D7139549-D721-4605-947B-12B086184CB3}"/>
              </a:ext>
            </a:extLst>
          </p:cNvPr>
          <p:cNvGraphicFramePr/>
          <p:nvPr>
            <p:extLst>
              <p:ext uri="{D42A27DB-BD31-4B8C-83A1-F6EECF244321}">
                <p14:modId xmlns:p14="http://schemas.microsoft.com/office/powerpoint/2010/main" val="2071899130"/>
              </p:ext>
            </p:extLst>
          </p:nvPr>
        </p:nvGraphicFramePr>
        <p:xfrm>
          <a:off x="3923081" y="1890792"/>
          <a:ext cx="8072402" cy="50820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81091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3C414-9BAD-065B-A758-0398F31F8F6A}"/>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7C7D3BE1-B122-B9B4-406F-177ACBDBE735}"/>
              </a:ext>
            </a:extLst>
          </p:cNvPr>
          <p:cNvSpPr>
            <a:spLocks noGrp="1"/>
          </p:cNvSpPr>
          <p:nvPr>
            <p:ph type="body" sz="quarter" idx="15"/>
          </p:nvPr>
        </p:nvSpPr>
        <p:spPr>
          <a:xfrm>
            <a:off x="214076" y="116436"/>
            <a:ext cx="8792749" cy="920185"/>
          </a:xfrm>
        </p:spPr>
        <p:txBody>
          <a:bodyPr/>
          <a:lstStyle/>
          <a:p>
            <a:r>
              <a:rPr lang="nl-BE" dirty="0"/>
              <a:t>Bekwame helper of ADL</a:t>
            </a:r>
          </a:p>
        </p:txBody>
      </p:sp>
      <p:graphicFrame>
        <p:nvGraphicFramePr>
          <p:cNvPr id="5" name="Tabel 4">
            <a:extLst>
              <a:ext uri="{FF2B5EF4-FFF2-40B4-BE49-F238E27FC236}">
                <a16:creationId xmlns:a16="http://schemas.microsoft.com/office/drawing/2014/main" id="{94F8C2D7-35B9-982D-CBE0-CBACDE34D376}"/>
              </a:ext>
            </a:extLst>
          </p:cNvPr>
          <p:cNvGraphicFramePr>
            <a:graphicFrameLocks noGrp="1"/>
          </p:cNvGraphicFramePr>
          <p:nvPr>
            <p:extLst>
              <p:ext uri="{D42A27DB-BD31-4B8C-83A1-F6EECF244321}">
                <p14:modId xmlns:p14="http://schemas.microsoft.com/office/powerpoint/2010/main" val="1533480083"/>
              </p:ext>
            </p:extLst>
          </p:nvPr>
        </p:nvGraphicFramePr>
        <p:xfrm>
          <a:off x="155942" y="706525"/>
          <a:ext cx="11821982" cy="6084098"/>
        </p:xfrm>
        <a:graphic>
          <a:graphicData uri="http://schemas.openxmlformats.org/drawingml/2006/table">
            <a:tbl>
              <a:tblPr firstRow="1" bandRow="1">
                <a:tableStyleId>{7DF18680-E054-41AD-8BC1-D1AEF772440D}</a:tableStyleId>
              </a:tblPr>
              <a:tblGrid>
                <a:gridCol w="5167898">
                  <a:extLst>
                    <a:ext uri="{9D8B030D-6E8A-4147-A177-3AD203B41FA5}">
                      <a16:colId xmlns:a16="http://schemas.microsoft.com/office/drawing/2014/main" val="1903203917"/>
                    </a:ext>
                  </a:extLst>
                </a:gridCol>
                <a:gridCol w="6654084">
                  <a:extLst>
                    <a:ext uri="{9D8B030D-6E8A-4147-A177-3AD203B41FA5}">
                      <a16:colId xmlns:a16="http://schemas.microsoft.com/office/drawing/2014/main" val="2797444290"/>
                    </a:ext>
                  </a:extLst>
                </a:gridCol>
              </a:tblGrid>
              <a:tr h="383301">
                <a:tc>
                  <a:txBody>
                    <a:bodyPr/>
                    <a:lstStyle/>
                    <a:p>
                      <a:r>
                        <a:rPr lang="nl-BE" sz="2000" dirty="0">
                          <a:latin typeface="Flanders Art Sans"/>
                        </a:rPr>
                        <a:t>Bekwame helper </a:t>
                      </a:r>
                    </a:p>
                  </a:txBody>
                  <a:tcPr/>
                </a:tc>
                <a:tc>
                  <a:txBody>
                    <a:bodyPr/>
                    <a:lstStyle/>
                    <a:p>
                      <a:r>
                        <a:rPr lang="nl-BE" sz="2000" dirty="0">
                          <a:latin typeface="Flanders Art Sans"/>
                        </a:rPr>
                        <a:t>ADL</a:t>
                      </a:r>
                    </a:p>
                  </a:txBody>
                  <a:tcPr/>
                </a:tc>
                <a:extLst>
                  <a:ext uri="{0D108BD9-81ED-4DB2-BD59-A6C34878D82A}">
                    <a16:rowId xmlns:a16="http://schemas.microsoft.com/office/drawing/2014/main" val="160315165"/>
                  </a:ext>
                </a:extLst>
              </a:tr>
              <a:tr h="1857538">
                <a:tc>
                  <a:txBody>
                    <a:bodyPr/>
                    <a:lstStyle/>
                    <a:p>
                      <a:pPr marL="342900" indent="-342900">
                        <a:buFont typeface="Arial" panose="020B0604020202020204" pitchFamily="34" charset="0"/>
                        <a:buChar char="•"/>
                      </a:pPr>
                      <a:r>
                        <a:rPr lang="nl-NL" sz="2000" b="0" i="1" dirty="0">
                          <a:solidFill>
                            <a:srgbClr val="000000"/>
                          </a:solidFill>
                          <a:effectLst/>
                          <a:latin typeface="Flanders Art Sans"/>
                        </a:rPr>
                        <a:t>Zelf </a:t>
                      </a:r>
                      <a:r>
                        <a:rPr lang="nl-NL" sz="2000" b="1" i="1" u="sng" dirty="0">
                          <a:solidFill>
                            <a:srgbClr val="000000"/>
                          </a:solidFill>
                          <a:effectLst/>
                          <a:latin typeface="Flanders Art Sans"/>
                        </a:rPr>
                        <a:t>geen verpleegkundige </a:t>
                      </a:r>
                    </a:p>
                    <a:p>
                      <a:pPr marL="342900" indent="-342900">
                        <a:buFont typeface="Arial" panose="020B0604020202020204" pitchFamily="34" charset="0"/>
                        <a:buChar char="•"/>
                      </a:pPr>
                      <a:r>
                        <a:rPr lang="nl-NL" sz="2000" b="0" i="1" dirty="0">
                          <a:solidFill>
                            <a:srgbClr val="000000"/>
                          </a:solidFill>
                          <a:effectLst/>
                          <a:latin typeface="Flanders Art Sans"/>
                        </a:rPr>
                        <a:t>Kader van </a:t>
                      </a:r>
                      <a:r>
                        <a:rPr lang="nl-NL" sz="2000" b="1" i="1" dirty="0">
                          <a:solidFill>
                            <a:srgbClr val="000000"/>
                          </a:solidFill>
                          <a:effectLst/>
                          <a:latin typeface="Flanders Art Sans"/>
                        </a:rPr>
                        <a:t>beroep/vrijwillige activiteit </a:t>
                      </a:r>
                    </a:p>
                    <a:p>
                      <a:pPr marL="342900" indent="-342900">
                        <a:buFont typeface="Arial" panose="020B0604020202020204" pitchFamily="34" charset="0"/>
                        <a:buChar char="•"/>
                      </a:pPr>
                      <a:r>
                        <a:rPr lang="nl-NL" sz="2000" b="0" i="1" dirty="0">
                          <a:solidFill>
                            <a:srgbClr val="000000"/>
                          </a:solidFill>
                          <a:effectLst/>
                          <a:latin typeface="Flanders Art Sans"/>
                        </a:rPr>
                        <a:t>Buiten zorginstelling </a:t>
                      </a:r>
                    </a:p>
                    <a:p>
                      <a:pPr marL="342900" indent="-342900">
                        <a:buFont typeface="Arial" panose="020B0604020202020204" pitchFamily="34" charset="0"/>
                        <a:buChar char="•"/>
                      </a:pPr>
                      <a:r>
                        <a:rPr lang="nl-NL" sz="2000" b="1" i="1" u="sng" dirty="0">
                          <a:solidFill>
                            <a:srgbClr val="000000"/>
                          </a:solidFill>
                          <a:effectLst/>
                          <a:latin typeface="Flanders Art Sans"/>
                        </a:rPr>
                        <a:t>Één of meerdere vpk </a:t>
                      </a:r>
                      <a:r>
                        <a:rPr lang="nl-NL" sz="2000" b="0" i="1" dirty="0">
                          <a:solidFill>
                            <a:srgbClr val="000000"/>
                          </a:solidFill>
                          <a:effectLst/>
                          <a:latin typeface="Flanders Art Sans"/>
                        </a:rPr>
                        <a:t>handelingen mag verrichten</a:t>
                      </a:r>
                      <a:endParaRPr lang="nl-BE" sz="2000" dirty="0">
                        <a:latin typeface="Flanders Art Sans"/>
                      </a:endParaRPr>
                    </a:p>
                  </a:txBody>
                  <a:tcPr/>
                </a:tc>
                <a:tc>
                  <a:txBody>
                    <a:bodyPr/>
                    <a:lstStyle/>
                    <a:p>
                      <a:pPr marL="342900" indent="-342900">
                        <a:buFont typeface="Arial" panose="020B0604020202020204" pitchFamily="34" charset="0"/>
                        <a:buChar char="•"/>
                      </a:pPr>
                      <a:r>
                        <a:rPr lang="nl-BE" sz="2000" b="1" i="1" dirty="0">
                          <a:solidFill>
                            <a:schemeClr val="tx1"/>
                          </a:solidFill>
                        </a:rPr>
                        <a:t>Essentiële activiteiten </a:t>
                      </a:r>
                      <a:r>
                        <a:rPr lang="nl-BE" sz="2000" i="1" dirty="0">
                          <a:solidFill>
                            <a:schemeClr val="tx1"/>
                          </a:solidFill>
                        </a:rPr>
                        <a:t>van het dagelijkse leven </a:t>
                      </a:r>
                    </a:p>
                    <a:p>
                      <a:pPr marL="342900" indent="-342900">
                        <a:buFont typeface="Arial" panose="020B0604020202020204" pitchFamily="34" charset="0"/>
                        <a:buChar char="•"/>
                      </a:pPr>
                      <a:r>
                        <a:rPr lang="nl-BE" sz="2000" b="1" i="1" dirty="0">
                          <a:solidFill>
                            <a:schemeClr val="tx1"/>
                          </a:solidFill>
                        </a:rPr>
                        <a:t>Jonge leeftijd of een fysieke of psychologische beperking, niet (meer zelf) kan uitvoeren</a:t>
                      </a:r>
                      <a:r>
                        <a:rPr lang="nl-BE" sz="2000" i="1" dirty="0">
                          <a:solidFill>
                            <a:schemeClr val="tx1"/>
                          </a:solidFill>
                        </a:rPr>
                        <a:t>. </a:t>
                      </a:r>
                    </a:p>
                    <a:p>
                      <a:pPr marL="342900" indent="-342900">
                        <a:buFont typeface="Arial" panose="020B0604020202020204" pitchFamily="34" charset="0"/>
                        <a:buChar char="•"/>
                      </a:pPr>
                      <a:r>
                        <a:rPr lang="nl-BE" sz="2000" b="1" i="1" dirty="0">
                          <a:solidFill>
                            <a:schemeClr val="tx1"/>
                          </a:solidFill>
                        </a:rPr>
                        <a:t>Activiteiten</a:t>
                      </a:r>
                      <a:r>
                        <a:rPr lang="nl-BE" sz="2000" i="1" dirty="0">
                          <a:solidFill>
                            <a:schemeClr val="tx1"/>
                          </a:solidFill>
                        </a:rPr>
                        <a:t> = behoren tot gezondheidszorg door </a:t>
                      </a:r>
                      <a:r>
                        <a:rPr lang="nl-BE" sz="2000" b="1" i="1" dirty="0">
                          <a:solidFill>
                            <a:schemeClr val="tx1"/>
                          </a:solidFill>
                        </a:rPr>
                        <a:t>niet gezondheidszorgbeoefenaar </a:t>
                      </a:r>
                      <a:r>
                        <a:rPr lang="nl-BE" sz="2000" i="1" dirty="0">
                          <a:solidFill>
                            <a:schemeClr val="tx1"/>
                          </a:solidFill>
                        </a:rPr>
                        <a:t>mogen worden uitgevoerd. </a:t>
                      </a:r>
                    </a:p>
                  </a:txBody>
                  <a:tcPr/>
                </a:tc>
                <a:extLst>
                  <a:ext uri="{0D108BD9-81ED-4DB2-BD59-A6C34878D82A}">
                    <a16:rowId xmlns:a16="http://schemas.microsoft.com/office/drawing/2014/main" val="4145161704"/>
                  </a:ext>
                </a:extLst>
              </a:tr>
              <a:tr h="972996">
                <a:tc>
                  <a:txBody>
                    <a:bodyPr/>
                    <a:lstStyle/>
                    <a:p>
                      <a:r>
                        <a:rPr lang="nl-BE" sz="2000" dirty="0">
                          <a:solidFill>
                            <a:schemeClr val="tx1"/>
                          </a:solidFill>
                          <a:latin typeface="Flanders Art Sans"/>
                        </a:rPr>
                        <a:t>Toestemming door </a:t>
                      </a:r>
                      <a:r>
                        <a:rPr lang="nl-BE" sz="2000" b="1" dirty="0">
                          <a:solidFill>
                            <a:schemeClr val="accent1"/>
                          </a:solidFill>
                          <a:latin typeface="Flanders Art Sans"/>
                        </a:rPr>
                        <a:t>behandelende arts/vpk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2000" b="0" dirty="0">
                          <a:solidFill>
                            <a:schemeClr val="tx1"/>
                          </a:solidFill>
                          <a:latin typeface="Flanders Art Sans"/>
                        </a:rPr>
                        <a:t>Toestemming </a:t>
                      </a:r>
                      <a:r>
                        <a:rPr lang="nl-BE" sz="2000" dirty="0">
                          <a:solidFill>
                            <a:schemeClr val="tx1"/>
                          </a:solidFill>
                          <a:latin typeface="Flanders Art Sans"/>
                        </a:rPr>
                        <a:t>van de </a:t>
                      </a:r>
                      <a:r>
                        <a:rPr lang="nl-BE" sz="2000" b="1" dirty="0">
                          <a:solidFill>
                            <a:schemeClr val="accent1"/>
                          </a:solidFill>
                          <a:latin typeface="Flanders Art Sans"/>
                        </a:rPr>
                        <a:t>begunstigde/wettelijke vertegenwoordiger</a:t>
                      </a:r>
                      <a:endParaRPr lang="nl-NL" sz="2000" b="1" i="0" u="none" strike="noStrike" baseline="0" dirty="0">
                        <a:solidFill>
                          <a:schemeClr val="accent1"/>
                        </a:solidFill>
                        <a:latin typeface="Flanders Art Sans"/>
                      </a:endParaRPr>
                    </a:p>
                    <a:p>
                      <a:endParaRPr lang="nl-BE" sz="2000" dirty="0">
                        <a:solidFill>
                          <a:schemeClr val="tx1"/>
                        </a:solidFill>
                        <a:latin typeface="Flanders Art Sans"/>
                      </a:endParaRPr>
                    </a:p>
                  </a:txBody>
                  <a:tcPr/>
                </a:tc>
                <a:extLst>
                  <a:ext uri="{0D108BD9-81ED-4DB2-BD59-A6C34878D82A}">
                    <a16:rowId xmlns:a16="http://schemas.microsoft.com/office/drawing/2014/main" val="3366796758"/>
                  </a:ext>
                </a:extLst>
              </a:tr>
              <a:tr h="2821205">
                <a:tc>
                  <a:txBody>
                    <a:body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l-BE" sz="2000" b="0" i="0" u="none" strike="noStrike" kern="1200" cap="none" spc="0" normalizeH="0" baseline="0" noProof="0" dirty="0">
                          <a:ln>
                            <a:noFill/>
                          </a:ln>
                          <a:solidFill>
                            <a:schemeClr val="tx1"/>
                          </a:solidFill>
                          <a:effectLst/>
                          <a:uLnTx/>
                          <a:uFillTx/>
                          <a:latin typeface="Flanders Art Sans"/>
                        </a:rPr>
                        <a:t>Opgestelde procedure/zorgplan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l-BE" sz="2000" b="0" i="0" u="none" strike="noStrike" kern="1200" cap="none" spc="0" normalizeH="0" baseline="0" noProof="0" dirty="0">
                          <a:ln>
                            <a:noFill/>
                          </a:ln>
                          <a:solidFill>
                            <a:schemeClr val="tx1"/>
                          </a:solidFill>
                          <a:effectLst/>
                          <a:uLnTx/>
                          <a:uFillTx/>
                          <a:latin typeface="Flanders Art Sans"/>
                        </a:rPr>
                        <a:t>Opleiding/instructie van bekwame helper noodzakelijk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l-BE" sz="2000" b="0" i="0" u="none" strike="noStrike" kern="1200" cap="none" spc="0" normalizeH="0" baseline="0" noProof="0" dirty="0">
                          <a:ln>
                            <a:noFill/>
                          </a:ln>
                          <a:solidFill>
                            <a:schemeClr val="tx1"/>
                          </a:solidFill>
                          <a:effectLst/>
                          <a:uLnTx/>
                          <a:uFillTx/>
                          <a:latin typeface="Flanders Art Sans"/>
                        </a:rPr>
                        <a:t>Regelmatige herevaluatie door de arts/vpk</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l-BE" sz="2000" b="0" i="0" u="none" strike="noStrike" kern="1200" cap="none" spc="0" normalizeH="0" baseline="0" noProof="0" dirty="0">
                          <a:ln>
                            <a:noFill/>
                          </a:ln>
                          <a:solidFill>
                            <a:schemeClr val="tx1"/>
                          </a:solidFill>
                          <a:effectLst/>
                          <a:uLnTx/>
                          <a:uFillTx/>
                          <a:latin typeface="Flanders Art Sans"/>
                        </a:rPr>
                        <a:t>Schriftelijke toestemming door de patiënt/wettelijke vertegenwoordiger;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l-BE" sz="2000" b="0" i="0" u="none" strike="noStrike" kern="1200" cap="none" spc="0" normalizeH="0" baseline="0" noProof="0" dirty="0">
                          <a:ln>
                            <a:noFill/>
                          </a:ln>
                          <a:solidFill>
                            <a:schemeClr val="tx1"/>
                          </a:solidFill>
                          <a:effectLst/>
                          <a:uLnTx/>
                          <a:uFillTx/>
                          <a:latin typeface="Flanders Art Sans"/>
                        </a:rPr>
                        <a:t>Vrijwillig karakter</a:t>
                      </a:r>
                    </a:p>
                    <a:p>
                      <a:endParaRPr lang="nl-BE" sz="2000" dirty="0">
                        <a:solidFill>
                          <a:schemeClr val="tx1"/>
                        </a:solidFill>
                        <a:latin typeface="Flanders Art Sans"/>
                      </a:endParaRPr>
                    </a:p>
                  </a:txBody>
                  <a:tcPr/>
                </a:tc>
                <a:tc>
                  <a:txBody>
                    <a:bodyPr/>
                    <a:lstStyle/>
                    <a:p>
                      <a:pPr marL="285750" indent="-285750">
                        <a:buFont typeface="Arial" panose="020B0604020202020204" pitchFamily="34" charset="0"/>
                        <a:buChar char="•"/>
                      </a:pPr>
                      <a:r>
                        <a:rPr lang="nl-NL" sz="2000" b="0" i="0" u="none" strike="noStrike" baseline="0" dirty="0">
                          <a:solidFill>
                            <a:srgbClr val="000000"/>
                          </a:solidFill>
                          <a:latin typeface="Flanders Art Sans"/>
                        </a:rPr>
                        <a:t>Twijfel  </a:t>
                      </a:r>
                    </a:p>
                    <a:p>
                      <a:pPr marL="285750" indent="-285750">
                        <a:buFont typeface="Arial" panose="020B0604020202020204" pitchFamily="34" charset="0"/>
                        <a:buChar char="•"/>
                      </a:pPr>
                      <a:r>
                        <a:rPr lang="nl-NL" sz="2000" b="0" i="0" u="none" strike="noStrike" baseline="0" dirty="0">
                          <a:solidFill>
                            <a:srgbClr val="000000"/>
                          </a:solidFill>
                          <a:latin typeface="Flanders Art Sans"/>
                        </a:rPr>
                        <a:t>Afh. context en risico’s</a:t>
                      </a:r>
                    </a:p>
                    <a:p>
                      <a:pPr marL="285750" indent="-285750">
                        <a:buFont typeface="Arial" panose="020B0604020202020204" pitchFamily="34" charset="0"/>
                        <a:buChar char="•"/>
                      </a:pPr>
                      <a:r>
                        <a:rPr lang="nl-BE" sz="2000" b="0" i="0" u="none" strike="noStrike" baseline="0" dirty="0">
                          <a:solidFill>
                            <a:srgbClr val="000000"/>
                          </a:solidFill>
                          <a:latin typeface="Flanders Art Sans"/>
                        </a:rPr>
                        <a:t>Verantwoordelijkheid niet-gezondheidsbeoefenaar</a:t>
                      </a:r>
                    </a:p>
                    <a:p>
                      <a:pPr marL="285750" indent="-285750">
                        <a:buFont typeface="Arial" panose="020B0604020202020204" pitchFamily="34" charset="0"/>
                        <a:buChar char="•"/>
                      </a:pPr>
                      <a:r>
                        <a:rPr lang="nl-BE" sz="2000" b="0" i="0" u="none" strike="noStrike" baseline="0" dirty="0">
                          <a:solidFill>
                            <a:srgbClr val="000000"/>
                          </a:solidFill>
                          <a:latin typeface="Flanders Art Sans"/>
                        </a:rPr>
                        <a:t>Niet aangegeven door behandelende arts/vpk als vth</a:t>
                      </a:r>
                      <a:endParaRPr kumimoji="0" lang="nl-BE" sz="2000" b="0" i="0" u="none" strike="noStrike" kern="1200" cap="none" spc="0" normalizeH="0" baseline="0" dirty="0">
                        <a:ln>
                          <a:noFill/>
                        </a:ln>
                        <a:solidFill>
                          <a:schemeClr val="tx1"/>
                        </a:solidFill>
                        <a:effectLst/>
                        <a:uLnTx/>
                        <a:uFillTx/>
                        <a:latin typeface="Flanders Art Sans"/>
                      </a:endParaRPr>
                    </a:p>
                    <a:p>
                      <a:pPr marL="285750" indent="-285750">
                        <a:buFont typeface="Arial" panose="020B0604020202020204" pitchFamily="34" charset="0"/>
                        <a:buChar char="•"/>
                      </a:pPr>
                      <a:r>
                        <a:rPr kumimoji="0" lang="nl-BE" sz="2000" b="0" i="0" u="none" strike="noStrike" kern="1200" cap="none" spc="0" normalizeH="0" baseline="0" noProof="0" dirty="0">
                          <a:ln>
                            <a:noFill/>
                          </a:ln>
                          <a:solidFill>
                            <a:schemeClr val="tx1"/>
                          </a:solidFill>
                          <a:effectLst/>
                          <a:uLnTx/>
                          <a:uFillTx/>
                          <a:latin typeface="Flanders Art Sans"/>
                        </a:rPr>
                        <a:t>Vrijwillig karakter</a:t>
                      </a:r>
                    </a:p>
                    <a:p>
                      <a:endParaRPr lang="nl-BE" sz="2000" dirty="0">
                        <a:solidFill>
                          <a:schemeClr val="tx1"/>
                        </a:solidFill>
                        <a:latin typeface="Flanders Art Sans"/>
                      </a:endParaRPr>
                    </a:p>
                  </a:txBody>
                  <a:tcPr/>
                </a:tc>
                <a:extLst>
                  <a:ext uri="{0D108BD9-81ED-4DB2-BD59-A6C34878D82A}">
                    <a16:rowId xmlns:a16="http://schemas.microsoft.com/office/drawing/2014/main" val="3876856861"/>
                  </a:ext>
                </a:extLst>
              </a:tr>
            </a:tbl>
          </a:graphicData>
        </a:graphic>
      </p:graphicFrame>
    </p:spTree>
    <p:extLst>
      <p:ext uri="{BB962C8B-B14F-4D97-AF65-F5344CB8AC3E}">
        <p14:creationId xmlns:p14="http://schemas.microsoft.com/office/powerpoint/2010/main" val="2074262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29C4B-3931-40B9-EFBE-C583F8F70269}"/>
            </a:ext>
          </a:extLst>
        </p:cNvPr>
        <p:cNvGrpSpPr/>
        <p:nvPr/>
      </p:nvGrpSpPr>
      <p:grpSpPr>
        <a:xfrm>
          <a:off x="0" y="0"/>
          <a:ext cx="0" cy="0"/>
          <a:chOff x="0" y="0"/>
          <a:chExt cx="0" cy="0"/>
        </a:xfrm>
      </p:grpSpPr>
      <p:pic>
        <p:nvPicPr>
          <p:cNvPr id="16" name="Tijdelijke aanduiding voor afbeelding 15" descr="Afbeelding met tekst, Tekenfilm, illustratie, clipart&#10;&#10;Automatisch gegenereerde beschrijving">
            <a:extLst>
              <a:ext uri="{FF2B5EF4-FFF2-40B4-BE49-F238E27FC236}">
                <a16:creationId xmlns:a16="http://schemas.microsoft.com/office/drawing/2014/main" id="{45644AFD-5DA7-6B48-A156-5C369F0F73BA}"/>
              </a:ext>
            </a:extLst>
          </p:cNvPr>
          <p:cNvPicPr>
            <a:picLocks noGrp="1" noChangeAspect="1"/>
          </p:cNvPicPr>
          <p:nvPr>
            <p:ph type="pic" sz="quarter" idx="10"/>
          </p:nvPr>
        </p:nvPicPr>
        <p:blipFill rotWithShape="1">
          <a:blip r:embed="rId3"/>
          <a:srcRect t="5821" r="-1" b="5820"/>
          <a:stretch/>
        </p:blipFill>
        <p:spPr>
          <a:xfrm>
            <a:off x="-10160" y="1"/>
            <a:ext cx="12202159" cy="4716966"/>
          </a:xfrm>
          <a:noFill/>
        </p:spPr>
      </p:pic>
      <p:sp>
        <p:nvSpPr>
          <p:cNvPr id="2" name="Titel 1">
            <a:extLst>
              <a:ext uri="{FF2B5EF4-FFF2-40B4-BE49-F238E27FC236}">
                <a16:creationId xmlns:a16="http://schemas.microsoft.com/office/drawing/2014/main" id="{2AB99EAB-895B-D781-E7E2-526AA7DB06CE}"/>
              </a:ext>
            </a:extLst>
          </p:cNvPr>
          <p:cNvSpPr>
            <a:spLocks noGrp="1"/>
          </p:cNvSpPr>
          <p:nvPr>
            <p:ph type="body" sz="quarter" idx="17"/>
          </p:nvPr>
        </p:nvSpPr>
        <p:spPr>
          <a:xfrm>
            <a:off x="1159177" y="4904418"/>
            <a:ext cx="9876253" cy="1145654"/>
          </a:xfrm>
        </p:spPr>
        <p:txBody>
          <a:bodyPr>
            <a:normAutofit/>
          </a:bodyPr>
          <a:lstStyle/>
          <a:p>
            <a:r>
              <a:rPr lang="nl-BE" b="1" dirty="0"/>
              <a:t>Oefeningen</a:t>
            </a:r>
            <a:r>
              <a:rPr lang="nl-BE" dirty="0"/>
              <a:t> </a:t>
            </a:r>
          </a:p>
        </p:txBody>
      </p:sp>
    </p:spTree>
    <p:extLst>
      <p:ext uri="{BB962C8B-B14F-4D97-AF65-F5344CB8AC3E}">
        <p14:creationId xmlns:p14="http://schemas.microsoft.com/office/powerpoint/2010/main" val="11743816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8C679-B546-0492-DA12-252617E25DF4}"/>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4BD5DB4-5128-B6FA-DA8D-E51222651972}"/>
              </a:ext>
            </a:extLst>
          </p:cNvPr>
          <p:cNvSpPr>
            <a:spLocks noGrp="1"/>
          </p:cNvSpPr>
          <p:nvPr>
            <p:ph type="body" sz="quarter" idx="14"/>
          </p:nvPr>
        </p:nvSpPr>
        <p:spPr>
          <a:xfrm>
            <a:off x="142272" y="2445568"/>
            <a:ext cx="10651210" cy="2385442"/>
          </a:xfrm>
        </p:spPr>
        <p:txBody>
          <a:bodyPr/>
          <a:lstStyle/>
          <a:p>
            <a:r>
              <a:rPr lang="nl-NL" sz="2800" b="0" i="1" u="none" strike="noStrike" baseline="0" dirty="0">
                <a:solidFill>
                  <a:srgbClr val="000000"/>
                </a:solidFill>
                <a:latin typeface="+mn-lt"/>
              </a:rPr>
              <a:t>	</a:t>
            </a:r>
          </a:p>
          <a:p>
            <a:endParaRPr lang="nl-NL" sz="1800" b="0" i="0" u="none" strike="noStrike" baseline="0" dirty="0">
              <a:solidFill>
                <a:srgbClr val="000000"/>
              </a:solidFill>
              <a:latin typeface="Times New Roman" panose="02020603050405020304" pitchFamily="18" charset="0"/>
            </a:endParaRPr>
          </a:p>
        </p:txBody>
      </p:sp>
      <p:pic>
        <p:nvPicPr>
          <p:cNvPr id="8" name="Afbeelding 7">
            <a:extLst>
              <a:ext uri="{FF2B5EF4-FFF2-40B4-BE49-F238E27FC236}">
                <a16:creationId xmlns:a16="http://schemas.microsoft.com/office/drawing/2014/main" id="{71063D47-DE83-1FAA-0052-CEC44D5E1A0D}"/>
              </a:ext>
            </a:extLst>
          </p:cNvPr>
          <p:cNvPicPr>
            <a:picLocks noChangeAspect="1"/>
          </p:cNvPicPr>
          <p:nvPr/>
        </p:nvPicPr>
        <p:blipFill>
          <a:blip r:embed="rId3"/>
          <a:stretch>
            <a:fillRect/>
          </a:stretch>
        </p:blipFill>
        <p:spPr>
          <a:xfrm>
            <a:off x="9787046" y="-86687"/>
            <a:ext cx="2385442" cy="2385442"/>
          </a:xfrm>
          <a:prstGeom prst="rect">
            <a:avLst/>
          </a:prstGeom>
        </p:spPr>
      </p:pic>
      <p:graphicFrame>
        <p:nvGraphicFramePr>
          <p:cNvPr id="5" name="Tabel 4">
            <a:extLst>
              <a:ext uri="{FF2B5EF4-FFF2-40B4-BE49-F238E27FC236}">
                <a16:creationId xmlns:a16="http://schemas.microsoft.com/office/drawing/2014/main" id="{E31BD0C0-1B76-72E0-1633-A6F10AB019C9}"/>
              </a:ext>
            </a:extLst>
          </p:cNvPr>
          <p:cNvGraphicFramePr>
            <a:graphicFrameLocks noGrp="1"/>
          </p:cNvGraphicFramePr>
          <p:nvPr>
            <p:extLst>
              <p:ext uri="{D42A27DB-BD31-4B8C-83A1-F6EECF244321}">
                <p14:modId xmlns:p14="http://schemas.microsoft.com/office/powerpoint/2010/main" val="2357365053"/>
              </p:ext>
            </p:extLst>
          </p:nvPr>
        </p:nvGraphicFramePr>
        <p:xfrm>
          <a:off x="142272" y="2298755"/>
          <a:ext cx="11615737" cy="4381890"/>
        </p:xfrm>
        <a:graphic>
          <a:graphicData uri="http://schemas.openxmlformats.org/drawingml/2006/table">
            <a:tbl>
              <a:tblPr firstRow="1" bandRow="1">
                <a:tableStyleId>{5C22544A-7EE6-4342-B048-85BDC9FD1C3A}</a:tableStyleId>
              </a:tblPr>
              <a:tblGrid>
                <a:gridCol w="6003154">
                  <a:extLst>
                    <a:ext uri="{9D8B030D-6E8A-4147-A177-3AD203B41FA5}">
                      <a16:colId xmlns:a16="http://schemas.microsoft.com/office/drawing/2014/main" val="97389473"/>
                    </a:ext>
                  </a:extLst>
                </a:gridCol>
                <a:gridCol w="5612583">
                  <a:extLst>
                    <a:ext uri="{9D8B030D-6E8A-4147-A177-3AD203B41FA5}">
                      <a16:colId xmlns:a16="http://schemas.microsoft.com/office/drawing/2014/main" val="3820130720"/>
                    </a:ext>
                  </a:extLst>
                </a:gridCol>
              </a:tblGrid>
              <a:tr h="413081">
                <a:tc>
                  <a:txBody>
                    <a:bodyPr/>
                    <a:lstStyle/>
                    <a:p>
                      <a:r>
                        <a:rPr lang="nl-BE" sz="2000" dirty="0"/>
                        <a:t>Activiteit</a:t>
                      </a:r>
                    </a:p>
                  </a:txBody>
                  <a:tcPr/>
                </a:tc>
                <a:tc>
                  <a:txBody>
                    <a:bodyPr/>
                    <a:lstStyle/>
                    <a:p>
                      <a:r>
                        <a:rPr lang="nl-BE" sz="2000" dirty="0"/>
                        <a:t>Aandachtspunten </a:t>
                      </a:r>
                    </a:p>
                  </a:txBody>
                  <a:tcPr/>
                </a:tc>
                <a:extLst>
                  <a:ext uri="{0D108BD9-81ED-4DB2-BD59-A6C34878D82A}">
                    <a16:rowId xmlns:a16="http://schemas.microsoft.com/office/drawing/2014/main" val="3601227240"/>
                  </a:ext>
                </a:extLst>
              </a:tr>
              <a:tr h="1652329">
                <a:tc>
                  <a:txBody>
                    <a:bodyPr/>
                    <a:lstStyle/>
                    <a:p>
                      <a:r>
                        <a:rPr lang="nl-BE" sz="2000" b="1" dirty="0">
                          <a:solidFill>
                            <a:schemeClr val="tx1"/>
                          </a:solidFill>
                        </a:rPr>
                        <a:t>Meten van lichaamstemperatuur </a:t>
                      </a:r>
                    </a:p>
                  </a:txBody>
                  <a:tcPr/>
                </a:tc>
                <a:tc>
                  <a:txBody>
                    <a:bodyPr/>
                    <a:lstStyle/>
                    <a:p>
                      <a:r>
                        <a:rPr lang="nl-NL" sz="2000" b="1" dirty="0"/>
                        <a:t>zorg voor kwaliteitsvol materiaal om het meten uit te voeren en hygiëne, welke thermometer gebruiken? </a:t>
                      </a:r>
                    </a:p>
                    <a:p>
                      <a:endParaRPr lang="nl-BE" sz="2000" b="1" dirty="0"/>
                    </a:p>
                  </a:txBody>
                  <a:tcPr/>
                </a:tc>
                <a:extLst>
                  <a:ext uri="{0D108BD9-81ED-4DB2-BD59-A6C34878D82A}">
                    <a16:rowId xmlns:a16="http://schemas.microsoft.com/office/drawing/2014/main" val="1532892225"/>
                  </a:ext>
                </a:extLst>
              </a:tr>
              <a:tr h="1176837">
                <a:tc>
                  <a:txBody>
                    <a:bodyPr/>
                    <a:lstStyle/>
                    <a:p>
                      <a:r>
                        <a:rPr lang="nl-NL" sz="2000" b="1" dirty="0">
                          <a:solidFill>
                            <a:schemeClr val="tx1"/>
                          </a:solidFill>
                        </a:rPr>
                        <a:t>Spoeling van neus, ogen en oren, therapeutische baden, warmte-en koudetherapie (niet medisch geïndiceerd)</a:t>
                      </a:r>
                    </a:p>
                    <a:p>
                      <a:endParaRPr lang="nl-BE" sz="2000" b="1" dirty="0">
                        <a:solidFill>
                          <a:schemeClr val="tx1"/>
                        </a:solidFill>
                      </a:endParaRPr>
                    </a:p>
                  </a:txBody>
                  <a:tcPr/>
                </a:tc>
                <a:tc>
                  <a:txBody>
                    <a:bodyPr/>
                    <a:lstStyle/>
                    <a:p>
                      <a:endParaRPr lang="nl-BE" sz="2000" b="1" dirty="0"/>
                    </a:p>
                  </a:txBody>
                  <a:tcPr/>
                </a:tc>
                <a:extLst>
                  <a:ext uri="{0D108BD9-81ED-4DB2-BD59-A6C34878D82A}">
                    <a16:rowId xmlns:a16="http://schemas.microsoft.com/office/drawing/2014/main" val="1210463325"/>
                  </a:ext>
                </a:extLst>
              </a:tr>
              <a:tr h="9052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2000" b="1" dirty="0">
                          <a:solidFill>
                            <a:schemeClr val="tx1"/>
                          </a:solidFill>
                          <a:latin typeface="+mn-lt"/>
                        </a:rPr>
                        <a:t>Bij niet-voorschriftplichtige medicatie : bijvoorbeeld een paracetamol </a:t>
                      </a:r>
                    </a:p>
                    <a:p>
                      <a:endParaRPr lang="nl-BE" sz="2000" b="1" dirty="0">
                        <a:solidFill>
                          <a:schemeClr val="tx1"/>
                        </a:solidFill>
                      </a:endParaRPr>
                    </a:p>
                  </a:txBody>
                  <a:tcPr/>
                </a:tc>
                <a:tc>
                  <a:txBody>
                    <a:bodyPr/>
                    <a:lstStyle/>
                    <a:p>
                      <a:r>
                        <a:rPr lang="nl-BE" sz="2000" b="1" dirty="0"/>
                        <a:t>Kwaliteitsvol medicatiebeleid</a:t>
                      </a:r>
                    </a:p>
                  </a:txBody>
                  <a:tcPr/>
                </a:tc>
                <a:extLst>
                  <a:ext uri="{0D108BD9-81ED-4DB2-BD59-A6C34878D82A}">
                    <a16:rowId xmlns:a16="http://schemas.microsoft.com/office/drawing/2014/main" val="3249813185"/>
                  </a:ext>
                </a:extLst>
              </a:tr>
            </a:tbl>
          </a:graphicData>
        </a:graphic>
      </p:graphicFrame>
      <p:pic>
        <p:nvPicPr>
          <p:cNvPr id="6" name="Afbeelding 5">
            <a:extLst>
              <a:ext uri="{FF2B5EF4-FFF2-40B4-BE49-F238E27FC236}">
                <a16:creationId xmlns:a16="http://schemas.microsoft.com/office/drawing/2014/main" id="{43AD7F55-394E-F3BB-B3E7-315B5DF2DFD2}"/>
              </a:ext>
            </a:extLst>
          </p:cNvPr>
          <p:cNvPicPr>
            <a:picLocks noChangeAspect="1"/>
          </p:cNvPicPr>
          <p:nvPr/>
        </p:nvPicPr>
        <p:blipFill>
          <a:blip r:embed="rId4"/>
          <a:stretch>
            <a:fillRect/>
          </a:stretch>
        </p:blipFill>
        <p:spPr>
          <a:xfrm>
            <a:off x="5085817" y="-5410"/>
            <a:ext cx="2143125" cy="2143125"/>
          </a:xfrm>
          <a:prstGeom prst="rect">
            <a:avLst/>
          </a:prstGeom>
        </p:spPr>
      </p:pic>
      <p:pic>
        <p:nvPicPr>
          <p:cNvPr id="9" name="Afbeelding 8" descr="Afbeelding met tekenfilm, clipart, illustratie&#10;&#10;Automatisch gegenereerde beschrijving">
            <a:extLst>
              <a:ext uri="{FF2B5EF4-FFF2-40B4-BE49-F238E27FC236}">
                <a16:creationId xmlns:a16="http://schemas.microsoft.com/office/drawing/2014/main" id="{2C4CEC87-FD19-34DF-0F1F-F74DF445677F}"/>
              </a:ext>
            </a:extLst>
          </p:cNvPr>
          <p:cNvPicPr>
            <a:picLocks noChangeAspect="1"/>
          </p:cNvPicPr>
          <p:nvPr/>
        </p:nvPicPr>
        <p:blipFill>
          <a:blip r:embed="rId5"/>
          <a:stretch>
            <a:fillRect/>
          </a:stretch>
        </p:blipFill>
        <p:spPr>
          <a:xfrm>
            <a:off x="651826" y="103885"/>
            <a:ext cx="2168854" cy="1522812"/>
          </a:xfrm>
          <a:prstGeom prst="rect">
            <a:avLst/>
          </a:prstGeom>
        </p:spPr>
      </p:pic>
    </p:spTree>
    <p:extLst>
      <p:ext uri="{BB962C8B-B14F-4D97-AF65-F5344CB8AC3E}">
        <p14:creationId xmlns:p14="http://schemas.microsoft.com/office/powerpoint/2010/main" val="2890729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3C2E9-9281-230F-D21B-150C74AEA2DB}"/>
            </a:ext>
          </a:extLst>
        </p:cNvPr>
        <p:cNvGrpSpPr/>
        <p:nvPr/>
      </p:nvGrpSpPr>
      <p:grpSpPr>
        <a:xfrm>
          <a:off x="0" y="0"/>
          <a:ext cx="0" cy="0"/>
          <a:chOff x="0" y="0"/>
          <a:chExt cx="0" cy="0"/>
        </a:xfrm>
      </p:grpSpPr>
      <p:sp>
        <p:nvSpPr>
          <p:cNvPr id="16" name="Titel 15">
            <a:extLst>
              <a:ext uri="{FF2B5EF4-FFF2-40B4-BE49-F238E27FC236}">
                <a16:creationId xmlns:a16="http://schemas.microsoft.com/office/drawing/2014/main" id="{140A1F0B-FE8A-B3BF-1C60-AA60D2049ADC}"/>
              </a:ext>
            </a:extLst>
          </p:cNvPr>
          <p:cNvSpPr>
            <a:spLocks noGrp="1"/>
          </p:cNvSpPr>
          <p:nvPr>
            <p:ph type="title"/>
          </p:nvPr>
        </p:nvSpPr>
        <p:spPr/>
        <p:txBody>
          <a:bodyPr/>
          <a:lstStyle/>
          <a:p>
            <a:r>
              <a:rPr lang="nl-BE" dirty="0"/>
              <a:t>Kwaliteitsvol medicatiebeleid</a:t>
            </a:r>
          </a:p>
        </p:txBody>
      </p:sp>
      <p:graphicFrame>
        <p:nvGraphicFramePr>
          <p:cNvPr id="3" name="Diagram 2">
            <a:extLst>
              <a:ext uri="{FF2B5EF4-FFF2-40B4-BE49-F238E27FC236}">
                <a16:creationId xmlns:a16="http://schemas.microsoft.com/office/drawing/2014/main" id="{1A6C060B-1617-0A38-41EA-8C611E6934CC}"/>
              </a:ext>
            </a:extLst>
          </p:cNvPr>
          <p:cNvGraphicFramePr/>
          <p:nvPr>
            <p:extLst>
              <p:ext uri="{D42A27DB-BD31-4B8C-83A1-F6EECF244321}">
                <p14:modId xmlns:p14="http://schemas.microsoft.com/office/powerpoint/2010/main" val="2555187265"/>
              </p:ext>
            </p:extLst>
          </p:nvPr>
        </p:nvGraphicFramePr>
        <p:xfrm>
          <a:off x="550864" y="1095153"/>
          <a:ext cx="10079036" cy="5505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Afbeelding 3">
            <a:extLst>
              <a:ext uri="{FF2B5EF4-FFF2-40B4-BE49-F238E27FC236}">
                <a16:creationId xmlns:a16="http://schemas.microsoft.com/office/drawing/2014/main" id="{4436FD57-4E6E-E267-FD62-D3B2BCE3C4D4}"/>
              </a:ext>
            </a:extLst>
          </p:cNvPr>
          <p:cNvPicPr>
            <a:picLocks noChangeAspect="1"/>
          </p:cNvPicPr>
          <p:nvPr/>
        </p:nvPicPr>
        <p:blipFill rotWithShape="1">
          <a:blip r:embed="rId8"/>
          <a:srcRect b="1519"/>
          <a:stretch/>
        </p:blipFill>
        <p:spPr>
          <a:xfrm>
            <a:off x="3630932" y="2352076"/>
            <a:ext cx="3698555" cy="2962343"/>
          </a:xfrm>
          <a:prstGeom prst="rect">
            <a:avLst/>
          </a:prstGeom>
        </p:spPr>
      </p:pic>
    </p:spTree>
    <p:extLst>
      <p:ext uri="{BB962C8B-B14F-4D97-AF65-F5344CB8AC3E}">
        <p14:creationId xmlns:p14="http://schemas.microsoft.com/office/powerpoint/2010/main" val="3558072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DE5A1-4DCE-F42E-4EE6-F2B48AF4B98A}"/>
            </a:ext>
          </a:extLst>
        </p:cNvPr>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2E113A11-9578-AE98-6BAC-0F75B1EAB9FD}"/>
              </a:ext>
            </a:extLst>
          </p:cNvPr>
          <p:cNvSpPr>
            <a:spLocks noGrp="1"/>
          </p:cNvSpPr>
          <p:nvPr>
            <p:ph type="body" sz="quarter" idx="12"/>
          </p:nvPr>
        </p:nvSpPr>
        <p:spPr>
          <a:xfrm>
            <a:off x="334964" y="1993900"/>
            <a:ext cx="6523036" cy="4054475"/>
          </a:xfrm>
        </p:spPr>
        <p:txBody>
          <a:bodyPr>
            <a:normAutofit/>
          </a:bodyPr>
          <a:lstStyle/>
          <a:p>
            <a:pPr marL="457200" indent="-457200">
              <a:buFont typeface="Arial" panose="020B0604020202020204" pitchFamily="34" charset="0"/>
              <a:buChar char="•"/>
            </a:pPr>
            <a:r>
              <a:rPr lang="nl-BE" sz="2800" b="1" dirty="0">
                <a:solidFill>
                  <a:schemeClr val="tx1"/>
                </a:solidFill>
              </a:rPr>
              <a:t>Checklist ‘medicatiebeleid’</a:t>
            </a:r>
          </a:p>
          <a:p>
            <a:pPr marL="457200" indent="-457200">
              <a:buFont typeface="Arial" panose="020B0604020202020204" pitchFamily="34" charset="0"/>
              <a:buChar char="•"/>
            </a:pPr>
            <a:r>
              <a:rPr lang="nl-BE" sz="2800" b="1" dirty="0">
                <a:solidFill>
                  <a:schemeClr val="tx1"/>
                </a:solidFill>
              </a:rPr>
              <a:t>Werkinstructie ‘bewaren van medicatie’</a:t>
            </a:r>
          </a:p>
          <a:p>
            <a:pPr marL="457200" indent="-457200">
              <a:buFont typeface="Arial" panose="020B0604020202020204" pitchFamily="34" charset="0"/>
              <a:buChar char="•"/>
            </a:pPr>
            <a:r>
              <a:rPr lang="nl-BE" sz="2800" b="1" dirty="0">
                <a:solidFill>
                  <a:schemeClr val="tx1"/>
                </a:solidFill>
              </a:rPr>
              <a:t>Registratie ‘medicatie’ </a:t>
            </a:r>
          </a:p>
          <a:p>
            <a:pPr marL="457200" indent="-457200">
              <a:buFont typeface="Arial" panose="020B0604020202020204" pitchFamily="34" charset="0"/>
              <a:buChar char="•"/>
            </a:pPr>
            <a:r>
              <a:rPr lang="nl-BE" sz="2800" b="1" dirty="0">
                <a:solidFill>
                  <a:schemeClr val="tx1"/>
                </a:solidFill>
              </a:rPr>
              <a:t>Dubbele controle</a:t>
            </a:r>
          </a:p>
        </p:txBody>
      </p:sp>
      <p:sp>
        <p:nvSpPr>
          <p:cNvPr id="18" name="Tijdelijke aanduiding voor tekst 17">
            <a:extLst>
              <a:ext uri="{FF2B5EF4-FFF2-40B4-BE49-F238E27FC236}">
                <a16:creationId xmlns:a16="http://schemas.microsoft.com/office/drawing/2014/main" id="{3ED22A50-5D63-9EC6-4503-D60D9E569F74}"/>
              </a:ext>
            </a:extLst>
          </p:cNvPr>
          <p:cNvSpPr>
            <a:spLocks noGrp="1"/>
          </p:cNvSpPr>
          <p:nvPr>
            <p:ph type="body" sz="quarter" idx="13"/>
          </p:nvPr>
        </p:nvSpPr>
        <p:spPr/>
        <p:txBody>
          <a:bodyPr/>
          <a:lstStyle/>
          <a:p>
            <a:r>
              <a:rPr lang="nl-BE" dirty="0"/>
              <a:t>Tools</a:t>
            </a:r>
          </a:p>
        </p:txBody>
      </p:sp>
      <p:sp>
        <p:nvSpPr>
          <p:cNvPr id="16" name="Titel 15">
            <a:extLst>
              <a:ext uri="{FF2B5EF4-FFF2-40B4-BE49-F238E27FC236}">
                <a16:creationId xmlns:a16="http://schemas.microsoft.com/office/drawing/2014/main" id="{A82556BB-7A8F-2D71-EA4B-2555B8F18271}"/>
              </a:ext>
            </a:extLst>
          </p:cNvPr>
          <p:cNvSpPr>
            <a:spLocks noGrp="1"/>
          </p:cNvSpPr>
          <p:nvPr>
            <p:ph type="title"/>
          </p:nvPr>
        </p:nvSpPr>
        <p:spPr/>
        <p:txBody>
          <a:bodyPr/>
          <a:lstStyle/>
          <a:p>
            <a:r>
              <a:rPr lang="nl-BE" b="1" dirty="0"/>
              <a:t>Kwaliteitsvol medicatiebeleid</a:t>
            </a:r>
          </a:p>
        </p:txBody>
      </p:sp>
      <p:pic>
        <p:nvPicPr>
          <p:cNvPr id="2" name="Afbeelding 1">
            <a:extLst>
              <a:ext uri="{FF2B5EF4-FFF2-40B4-BE49-F238E27FC236}">
                <a16:creationId xmlns:a16="http://schemas.microsoft.com/office/drawing/2014/main" id="{D7CB27A4-B558-FB4E-E3AB-09870761FA48}"/>
              </a:ext>
            </a:extLst>
          </p:cNvPr>
          <p:cNvPicPr>
            <a:picLocks noChangeAspect="1"/>
          </p:cNvPicPr>
          <p:nvPr/>
        </p:nvPicPr>
        <p:blipFill>
          <a:blip r:embed="rId3"/>
          <a:stretch>
            <a:fillRect/>
          </a:stretch>
        </p:blipFill>
        <p:spPr>
          <a:xfrm>
            <a:off x="7845890" y="1631156"/>
            <a:ext cx="3489536" cy="4612044"/>
          </a:xfrm>
          <a:prstGeom prst="rect">
            <a:avLst/>
          </a:prstGeom>
        </p:spPr>
      </p:pic>
    </p:spTree>
    <p:extLst>
      <p:ext uri="{BB962C8B-B14F-4D97-AF65-F5344CB8AC3E}">
        <p14:creationId xmlns:p14="http://schemas.microsoft.com/office/powerpoint/2010/main" val="2595686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0762E-7B44-FA60-CDED-91B2191F1AF1}"/>
            </a:ext>
          </a:extLst>
        </p:cNvPr>
        <p:cNvGrpSpPr/>
        <p:nvPr/>
      </p:nvGrpSpPr>
      <p:grpSpPr>
        <a:xfrm>
          <a:off x="0" y="0"/>
          <a:ext cx="0" cy="0"/>
          <a:chOff x="0" y="0"/>
          <a:chExt cx="0" cy="0"/>
        </a:xfrm>
      </p:grpSpPr>
      <p:pic>
        <p:nvPicPr>
          <p:cNvPr id="1026" name="Picture 2" descr="Catharinadal WEBSHOP">
            <a:extLst>
              <a:ext uri="{FF2B5EF4-FFF2-40B4-BE49-F238E27FC236}">
                <a16:creationId xmlns:a16="http://schemas.microsoft.com/office/drawing/2014/main" id="{F7B61534-4CB7-B8C3-5F77-93724ED29E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076" y="4201833"/>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lles over gember: is het gezond? Bewaartips + recepten | 24Kitchen">
            <a:extLst>
              <a:ext uri="{FF2B5EF4-FFF2-40B4-BE49-F238E27FC236}">
                <a16:creationId xmlns:a16="http://schemas.microsoft.com/office/drawing/2014/main" id="{98343083-E942-7640-D6E4-232957F99A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7661" y="3676192"/>
            <a:ext cx="220980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ode wijn op uw terras? – Doorbraak wijn">
            <a:extLst>
              <a:ext uri="{FF2B5EF4-FFF2-40B4-BE49-F238E27FC236}">
                <a16:creationId xmlns:a16="http://schemas.microsoft.com/office/drawing/2014/main" id="{7028C15A-BF75-DA1B-D3C3-5C54187CB6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30992" y="4293129"/>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e voedingswaarde van melk - aHealthylife.nl">
            <a:extLst>
              <a:ext uri="{FF2B5EF4-FFF2-40B4-BE49-F238E27FC236}">
                <a16:creationId xmlns:a16="http://schemas.microsoft.com/office/drawing/2014/main" id="{8A66C3A9-48E0-117E-27D0-7DF317135C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21732" y="3970304"/>
            <a:ext cx="2438400" cy="18764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35 Dingen om te doen als de zon schijnt - Tips Op Reis">
            <a:extLst>
              <a:ext uri="{FF2B5EF4-FFF2-40B4-BE49-F238E27FC236}">
                <a16:creationId xmlns:a16="http://schemas.microsoft.com/office/drawing/2014/main" id="{53A94EFA-6B78-4BE3-6488-2AFDEA133C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1542" y="8591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Afbeelding 4">
            <a:extLst>
              <a:ext uri="{FF2B5EF4-FFF2-40B4-BE49-F238E27FC236}">
                <a16:creationId xmlns:a16="http://schemas.microsoft.com/office/drawing/2014/main" id="{E173D8EC-C3C3-66A6-C9EE-960697ADDFA7}"/>
              </a:ext>
            </a:extLst>
          </p:cNvPr>
          <p:cNvPicPr>
            <a:picLocks noChangeAspect="1"/>
          </p:cNvPicPr>
          <p:nvPr/>
        </p:nvPicPr>
        <p:blipFill rotWithShape="1">
          <a:blip r:embed="rId8"/>
          <a:srcRect t="-1" r="-1059" b="-1"/>
          <a:stretch/>
        </p:blipFill>
        <p:spPr>
          <a:xfrm>
            <a:off x="318320" y="2158805"/>
            <a:ext cx="3386240" cy="1876425"/>
          </a:xfrm>
          <a:prstGeom prst="rect">
            <a:avLst/>
          </a:prstGeom>
        </p:spPr>
      </p:pic>
      <p:pic>
        <p:nvPicPr>
          <p:cNvPr id="1044" name="Picture 20" descr="Hoe (on)gezond is koffie? - Technopolis">
            <a:extLst>
              <a:ext uri="{FF2B5EF4-FFF2-40B4-BE49-F238E27FC236}">
                <a16:creationId xmlns:a16="http://schemas.microsoft.com/office/drawing/2014/main" id="{F90D9587-C83D-404A-708F-E3F85896169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14403" y="212570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De kracht van thee: 10 feiten en fabels">
            <a:extLst>
              <a:ext uri="{FF2B5EF4-FFF2-40B4-BE49-F238E27FC236}">
                <a16:creationId xmlns:a16="http://schemas.microsoft.com/office/drawing/2014/main" id="{C61B9ED2-C968-0ED4-6940-B7256347A3B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12044" y="209374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Zelf Yoghurt maken en leuk om zelf te doen">
            <a:extLst>
              <a:ext uri="{FF2B5EF4-FFF2-40B4-BE49-F238E27FC236}">
                <a16:creationId xmlns:a16="http://schemas.microsoft.com/office/drawing/2014/main" id="{DBC16A3F-3983-D5CF-005D-B85B0F4FC60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95467" y="273051"/>
            <a:ext cx="2886075" cy="1581150"/>
          </a:xfrm>
          <a:prstGeom prst="rect">
            <a:avLst/>
          </a:prstGeom>
          <a:noFill/>
          <a:extLst>
            <a:ext uri="{909E8E84-426E-40DD-AFC4-6F175D3DCCD1}">
              <a14:hiddenFill xmlns:a14="http://schemas.microsoft.com/office/drawing/2010/main">
                <a:solidFill>
                  <a:srgbClr val="FFFFFF"/>
                </a:solidFill>
              </a14:hiddenFill>
            </a:ext>
          </a:extLst>
        </p:spPr>
      </p:pic>
      <p:pic>
        <p:nvPicPr>
          <p:cNvPr id="6" name="Afbeelding 5">
            <a:extLst>
              <a:ext uri="{FF2B5EF4-FFF2-40B4-BE49-F238E27FC236}">
                <a16:creationId xmlns:a16="http://schemas.microsoft.com/office/drawing/2014/main" id="{51E317A4-0FCF-6BAD-15A6-A5A658CE6449}"/>
              </a:ext>
            </a:extLst>
          </p:cNvPr>
          <p:cNvPicPr>
            <a:picLocks noChangeAspect="1"/>
          </p:cNvPicPr>
          <p:nvPr/>
        </p:nvPicPr>
        <p:blipFill>
          <a:blip r:embed="rId12"/>
          <a:stretch>
            <a:fillRect/>
          </a:stretch>
        </p:blipFill>
        <p:spPr>
          <a:xfrm>
            <a:off x="475959" y="105586"/>
            <a:ext cx="2524125" cy="1809750"/>
          </a:xfrm>
          <a:prstGeom prst="rect">
            <a:avLst/>
          </a:prstGeom>
        </p:spPr>
      </p:pic>
      <p:pic>
        <p:nvPicPr>
          <p:cNvPr id="7" name="Afbeelding 6">
            <a:extLst>
              <a:ext uri="{FF2B5EF4-FFF2-40B4-BE49-F238E27FC236}">
                <a16:creationId xmlns:a16="http://schemas.microsoft.com/office/drawing/2014/main" id="{760C76C7-EE9F-BA44-3B0C-4B1BF003A501}"/>
              </a:ext>
            </a:extLst>
          </p:cNvPr>
          <p:cNvPicPr>
            <a:picLocks noChangeAspect="1"/>
          </p:cNvPicPr>
          <p:nvPr/>
        </p:nvPicPr>
        <p:blipFill>
          <a:blip r:embed="rId13"/>
          <a:stretch>
            <a:fillRect/>
          </a:stretch>
        </p:blipFill>
        <p:spPr>
          <a:xfrm>
            <a:off x="2011440" y="5844645"/>
            <a:ext cx="7364606" cy="963251"/>
          </a:xfrm>
          <a:prstGeom prst="rect">
            <a:avLst/>
          </a:prstGeom>
        </p:spPr>
      </p:pic>
    </p:spTree>
    <p:extLst>
      <p:ext uri="{BB962C8B-B14F-4D97-AF65-F5344CB8AC3E}">
        <p14:creationId xmlns:p14="http://schemas.microsoft.com/office/powerpoint/2010/main" val="89637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DACF9-5168-6583-AE4C-6F5CC04B167C}"/>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8F53D678-3EAE-1DB7-E19A-178BB05D6CE1}"/>
              </a:ext>
            </a:extLst>
          </p:cNvPr>
          <p:cNvSpPr>
            <a:spLocks noGrp="1"/>
          </p:cNvSpPr>
          <p:nvPr>
            <p:ph type="ctrTitle"/>
          </p:nvPr>
        </p:nvSpPr>
        <p:spPr>
          <a:xfrm>
            <a:off x="1474432" y="311692"/>
            <a:ext cx="8785812" cy="1141503"/>
          </a:xfrm>
        </p:spPr>
        <p:txBody>
          <a:bodyPr anchor="t">
            <a:normAutofit/>
          </a:bodyPr>
          <a:lstStyle/>
          <a:p>
            <a:r>
              <a:rPr lang="nl-BE" dirty="0"/>
              <a:t>Brede evaluatie van de medicatie</a:t>
            </a:r>
          </a:p>
        </p:txBody>
      </p:sp>
      <p:pic>
        <p:nvPicPr>
          <p:cNvPr id="6" name="Afbeelding 5">
            <a:extLst>
              <a:ext uri="{FF2B5EF4-FFF2-40B4-BE49-F238E27FC236}">
                <a16:creationId xmlns:a16="http://schemas.microsoft.com/office/drawing/2014/main" id="{4B91517A-97EC-84DE-7158-02FBCC2F2586}"/>
              </a:ext>
            </a:extLst>
          </p:cNvPr>
          <p:cNvPicPr>
            <a:picLocks noChangeAspect="1"/>
          </p:cNvPicPr>
          <p:nvPr/>
        </p:nvPicPr>
        <p:blipFill rotWithShape="1">
          <a:blip r:embed="rId3"/>
          <a:srcRect r="3" b="4485"/>
          <a:stretch/>
        </p:blipFill>
        <p:spPr>
          <a:xfrm>
            <a:off x="202224" y="1984917"/>
            <a:ext cx="3818588" cy="2732049"/>
          </a:xfrm>
          <a:prstGeom prst="rect">
            <a:avLst/>
          </a:prstGeom>
          <a:noFill/>
        </p:spPr>
      </p:pic>
      <p:pic>
        <p:nvPicPr>
          <p:cNvPr id="5" name="Afbeelding 4">
            <a:extLst>
              <a:ext uri="{FF2B5EF4-FFF2-40B4-BE49-F238E27FC236}">
                <a16:creationId xmlns:a16="http://schemas.microsoft.com/office/drawing/2014/main" id="{0518EB59-351C-EC0A-3BFB-F0A30669F0A2}"/>
              </a:ext>
            </a:extLst>
          </p:cNvPr>
          <p:cNvPicPr>
            <a:picLocks noChangeAspect="1"/>
          </p:cNvPicPr>
          <p:nvPr/>
        </p:nvPicPr>
        <p:blipFill rotWithShape="1">
          <a:blip r:embed="rId4"/>
          <a:srcRect r="3197" b="1"/>
          <a:stretch/>
        </p:blipFill>
        <p:spPr>
          <a:xfrm>
            <a:off x="4205512" y="1984917"/>
            <a:ext cx="3818588" cy="2732049"/>
          </a:xfrm>
          <a:prstGeom prst="rect">
            <a:avLst/>
          </a:prstGeom>
          <a:noFill/>
        </p:spPr>
      </p:pic>
      <p:pic>
        <p:nvPicPr>
          <p:cNvPr id="2" name="Afbeelding 1">
            <a:extLst>
              <a:ext uri="{FF2B5EF4-FFF2-40B4-BE49-F238E27FC236}">
                <a16:creationId xmlns:a16="http://schemas.microsoft.com/office/drawing/2014/main" id="{B95D5AA9-DFF1-488B-53F8-E3815D58345F}"/>
              </a:ext>
            </a:extLst>
          </p:cNvPr>
          <p:cNvPicPr>
            <a:picLocks noChangeAspect="1"/>
          </p:cNvPicPr>
          <p:nvPr/>
        </p:nvPicPr>
        <p:blipFill rotWithShape="1">
          <a:blip r:embed="rId5"/>
          <a:srcRect l="3703" r="3285" b="-2"/>
          <a:stretch/>
        </p:blipFill>
        <p:spPr>
          <a:xfrm>
            <a:off x="8175346" y="1984917"/>
            <a:ext cx="3818588" cy="2732049"/>
          </a:xfrm>
          <a:prstGeom prst="rect">
            <a:avLst/>
          </a:prstGeom>
          <a:noFill/>
        </p:spPr>
      </p:pic>
      <p:sp>
        <p:nvSpPr>
          <p:cNvPr id="3" name="Tijdelijke aanduiding voor tekst 2">
            <a:extLst>
              <a:ext uri="{FF2B5EF4-FFF2-40B4-BE49-F238E27FC236}">
                <a16:creationId xmlns:a16="http://schemas.microsoft.com/office/drawing/2014/main" id="{9BF97F63-E25E-629C-6F80-F937AAF0BC08}"/>
              </a:ext>
            </a:extLst>
          </p:cNvPr>
          <p:cNvSpPr>
            <a:spLocks noGrp="1"/>
          </p:cNvSpPr>
          <p:nvPr>
            <p:ph type="body" sz="quarter" idx="13"/>
          </p:nvPr>
        </p:nvSpPr>
        <p:spPr>
          <a:xfrm>
            <a:off x="2414609" y="5833201"/>
            <a:ext cx="7362782" cy="841113"/>
          </a:xfrm>
        </p:spPr>
        <p:txBody>
          <a:bodyPr>
            <a:normAutofit/>
          </a:bodyPr>
          <a:lstStyle/>
          <a:p>
            <a:endParaRPr lang="nl-NL" dirty="0"/>
          </a:p>
          <a:p>
            <a:endParaRPr lang="nl-BE" dirty="0"/>
          </a:p>
        </p:txBody>
      </p:sp>
      <p:sp>
        <p:nvSpPr>
          <p:cNvPr id="11" name="Text Placeholder 6">
            <a:extLst>
              <a:ext uri="{FF2B5EF4-FFF2-40B4-BE49-F238E27FC236}">
                <a16:creationId xmlns:a16="http://schemas.microsoft.com/office/drawing/2014/main" id="{DA752A43-0D0E-3ECF-1612-F3EC280BFB55}"/>
              </a:ext>
            </a:extLst>
          </p:cNvPr>
          <p:cNvSpPr>
            <a:spLocks noGrp="1"/>
          </p:cNvSpPr>
          <p:nvPr>
            <p:ph type="body" sz="quarter" idx="14"/>
          </p:nvPr>
        </p:nvSpPr>
        <p:spPr>
          <a:xfrm>
            <a:off x="623962" y="4951142"/>
            <a:ext cx="2975113" cy="710526"/>
          </a:xfrm>
        </p:spPr>
        <p:txBody>
          <a:bodyPr/>
          <a:lstStyle/>
          <a:p>
            <a:r>
              <a:rPr lang="en-US" sz="2400" dirty="0"/>
              <a:t>Doelgerichtheid</a:t>
            </a:r>
            <a:endParaRPr lang="en-US" dirty="0"/>
          </a:p>
        </p:txBody>
      </p:sp>
      <p:sp>
        <p:nvSpPr>
          <p:cNvPr id="13" name="Text Placeholder 7">
            <a:extLst>
              <a:ext uri="{FF2B5EF4-FFF2-40B4-BE49-F238E27FC236}">
                <a16:creationId xmlns:a16="http://schemas.microsoft.com/office/drawing/2014/main" id="{D7D3E77D-7768-EB0B-4DF1-B5752B95AF09}"/>
              </a:ext>
            </a:extLst>
          </p:cNvPr>
          <p:cNvSpPr>
            <a:spLocks noGrp="1"/>
          </p:cNvSpPr>
          <p:nvPr>
            <p:ph type="body" sz="quarter" idx="15"/>
          </p:nvPr>
        </p:nvSpPr>
        <p:spPr>
          <a:xfrm>
            <a:off x="4627250" y="4951141"/>
            <a:ext cx="3396850" cy="710527"/>
          </a:xfrm>
        </p:spPr>
        <p:txBody>
          <a:bodyPr/>
          <a:lstStyle/>
          <a:p>
            <a:r>
              <a:rPr lang="en-US" sz="2400" dirty="0"/>
              <a:t>Breed en samen evalueren</a:t>
            </a:r>
          </a:p>
        </p:txBody>
      </p:sp>
      <p:sp>
        <p:nvSpPr>
          <p:cNvPr id="15" name="Text Placeholder 8">
            <a:extLst>
              <a:ext uri="{FF2B5EF4-FFF2-40B4-BE49-F238E27FC236}">
                <a16:creationId xmlns:a16="http://schemas.microsoft.com/office/drawing/2014/main" id="{3928FB0B-EE01-2855-2CEB-C6D285C63107}"/>
              </a:ext>
            </a:extLst>
          </p:cNvPr>
          <p:cNvSpPr>
            <a:spLocks noGrp="1"/>
          </p:cNvSpPr>
          <p:nvPr>
            <p:ph type="body" sz="quarter" idx="16"/>
          </p:nvPr>
        </p:nvSpPr>
        <p:spPr>
          <a:xfrm>
            <a:off x="8597084" y="4951142"/>
            <a:ext cx="3130459" cy="710526"/>
          </a:xfrm>
        </p:spPr>
        <p:txBody>
          <a:bodyPr/>
          <a:lstStyle/>
          <a:p>
            <a:r>
              <a:rPr lang="en-US" sz="2400" dirty="0"/>
              <a:t>Efficiëntie </a:t>
            </a:r>
          </a:p>
        </p:txBody>
      </p:sp>
      <p:sp>
        <p:nvSpPr>
          <p:cNvPr id="9" name="Text Placeholder 7">
            <a:extLst>
              <a:ext uri="{FF2B5EF4-FFF2-40B4-BE49-F238E27FC236}">
                <a16:creationId xmlns:a16="http://schemas.microsoft.com/office/drawing/2014/main" id="{5E6484A6-58FD-D4D0-A046-8BCFBEF873E7}"/>
              </a:ext>
            </a:extLst>
          </p:cNvPr>
          <p:cNvSpPr txBox="1">
            <a:spLocks/>
          </p:cNvSpPr>
          <p:nvPr/>
        </p:nvSpPr>
        <p:spPr>
          <a:xfrm>
            <a:off x="3282472" y="1349215"/>
            <a:ext cx="6380143" cy="557644"/>
          </a:xfrm>
          <a:prstGeom prst="rect">
            <a:avLst/>
          </a:prstGeom>
          <a:solidFill>
            <a:srgbClr val="00B050"/>
          </a:solid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1800" b="0" i="0" kern="1200">
                <a:solidFill>
                  <a:schemeClr val="bg1"/>
                </a:solidFill>
                <a:latin typeface="Flanders Art Sans Medium" pitchFamily="2"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rgbClr val="AAAAAA"/>
                </a:solidFill>
                <a:latin typeface="Flanders Art Sans" pitchFamily="2"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hlinkClick r:id="rId6"/>
              </a:rPr>
              <a:t>Fiche ‘alles</a:t>
            </a:r>
            <a:r>
              <a:rPr lang="en-US" sz="2400" dirty="0"/>
              <a:t>’ &amp; mondgezondheid</a:t>
            </a:r>
          </a:p>
        </p:txBody>
      </p:sp>
    </p:spTree>
    <p:extLst>
      <p:ext uri="{BB962C8B-B14F-4D97-AF65-F5344CB8AC3E}">
        <p14:creationId xmlns:p14="http://schemas.microsoft.com/office/powerpoint/2010/main" val="1263723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945F0-0CBE-C64B-840C-54BF81F25C7F}"/>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483AA980-9412-17AC-C45F-6E48A93FD903}"/>
              </a:ext>
            </a:extLst>
          </p:cNvPr>
          <p:cNvSpPr>
            <a:spLocks noGrp="1"/>
          </p:cNvSpPr>
          <p:nvPr>
            <p:ph type="body" sz="quarter" idx="14"/>
          </p:nvPr>
        </p:nvSpPr>
        <p:spPr>
          <a:xfrm>
            <a:off x="293030" y="1665027"/>
            <a:ext cx="10651210" cy="4928278"/>
          </a:xfrm>
        </p:spPr>
        <p:txBody>
          <a:bodyPr>
            <a:normAutofit/>
          </a:bodyPr>
          <a:lstStyle/>
          <a:p>
            <a:pPr marL="457200" indent="-457200">
              <a:buFont typeface="Arial" panose="020B0604020202020204" pitchFamily="34" charset="0"/>
              <a:buChar char="•"/>
            </a:pPr>
            <a:r>
              <a:rPr lang="nl-BE" sz="2800" b="1" dirty="0">
                <a:solidFill>
                  <a:schemeClr val="tx2"/>
                </a:solidFill>
                <a:hlinkClick r:id="rId3"/>
              </a:rPr>
              <a:t>Wat als? </a:t>
            </a:r>
            <a:endParaRPr lang="nl-BE" sz="2800" b="1" dirty="0">
              <a:solidFill>
                <a:schemeClr val="tx2"/>
              </a:solidFill>
            </a:endParaRPr>
          </a:p>
          <a:p>
            <a:pPr marL="457200" indent="-457200">
              <a:buFont typeface="Arial" panose="020B0604020202020204" pitchFamily="34" charset="0"/>
              <a:buChar char="•"/>
            </a:pPr>
            <a:r>
              <a:rPr lang="nl-BE" sz="2800" b="1" dirty="0">
                <a:solidFill>
                  <a:schemeClr val="tx1">
                    <a:lumMod val="85000"/>
                    <a:lumOff val="15000"/>
                  </a:schemeClr>
                </a:solidFill>
              </a:rPr>
              <a:t>Wat bij een prikongeval? (preventief?)</a:t>
            </a:r>
          </a:p>
          <a:p>
            <a:pPr marL="457200" indent="-457200">
              <a:buFont typeface="Arial" panose="020B0604020202020204" pitchFamily="34" charset="0"/>
              <a:buChar char="•"/>
            </a:pPr>
            <a:r>
              <a:rPr lang="nl-BE" sz="2800" b="1" dirty="0">
                <a:solidFill>
                  <a:schemeClr val="tx1">
                    <a:lumMod val="85000"/>
                    <a:lumOff val="15000"/>
                  </a:schemeClr>
                </a:solidFill>
              </a:rPr>
              <a:t>Wat te doen (bijna)fout? (</a:t>
            </a:r>
            <a:r>
              <a:rPr lang="nl-NL" sz="2800" b="1" i="0" dirty="0">
                <a:solidFill>
                  <a:schemeClr val="tx1">
                    <a:lumMod val="85000"/>
                    <a:lumOff val="15000"/>
                  </a:schemeClr>
                </a:solidFill>
                <a:effectLst/>
                <a:latin typeface="DinPro"/>
              </a:rPr>
              <a:t>Geeltjesmeting)</a:t>
            </a:r>
            <a:endParaRPr lang="nl-BE" sz="2800" b="1" dirty="0">
              <a:solidFill>
                <a:schemeClr val="tx1">
                  <a:lumMod val="85000"/>
                  <a:lumOff val="15000"/>
                </a:schemeClr>
              </a:solidFill>
            </a:endParaRPr>
          </a:p>
          <a:p>
            <a:pPr marL="457200" indent="-457200">
              <a:buFont typeface="Arial" panose="020B0604020202020204" pitchFamily="34" charset="0"/>
              <a:buChar char="•"/>
            </a:pPr>
            <a:r>
              <a:rPr lang="nl-BE" sz="2800" b="1" dirty="0">
                <a:solidFill>
                  <a:schemeClr val="tx1">
                    <a:lumMod val="85000"/>
                    <a:lumOff val="15000"/>
                  </a:schemeClr>
                </a:solidFill>
              </a:rPr>
              <a:t>Medicatie is op thuis/ Noodmedicatie/</a:t>
            </a:r>
          </a:p>
          <a:p>
            <a:pPr marL="457200" indent="-457200">
              <a:buFont typeface="Arial" panose="020B0604020202020204" pitchFamily="34" charset="0"/>
              <a:buChar char="•"/>
            </a:pPr>
            <a:r>
              <a:rPr lang="nl-BE" sz="2800" b="1" dirty="0">
                <a:solidFill>
                  <a:schemeClr val="tx1">
                    <a:lumMod val="85000"/>
                    <a:lumOff val="15000"/>
                  </a:schemeClr>
                </a:solidFill>
              </a:rPr>
              <a:t>Zieke collega of leerling </a:t>
            </a:r>
          </a:p>
          <a:p>
            <a:pPr marL="457200" indent="-457200">
              <a:buFont typeface="Arial" panose="020B0604020202020204" pitchFamily="34" charset="0"/>
              <a:buChar char="•"/>
            </a:pPr>
            <a:endParaRPr lang="nl-BE" sz="2600" dirty="0">
              <a:solidFill>
                <a:schemeClr val="tx2"/>
              </a:solidFill>
            </a:endParaRPr>
          </a:p>
          <a:p>
            <a:endParaRPr lang="nl-BE" dirty="0"/>
          </a:p>
        </p:txBody>
      </p:sp>
      <p:sp>
        <p:nvSpPr>
          <p:cNvPr id="4" name="Titel 3">
            <a:extLst>
              <a:ext uri="{FF2B5EF4-FFF2-40B4-BE49-F238E27FC236}">
                <a16:creationId xmlns:a16="http://schemas.microsoft.com/office/drawing/2014/main" id="{AA2FFEB7-9E5E-AF2A-AD2E-2F402034C7A5}"/>
              </a:ext>
            </a:extLst>
          </p:cNvPr>
          <p:cNvSpPr>
            <a:spLocks noGrp="1"/>
          </p:cNvSpPr>
          <p:nvPr>
            <p:ph type="ctrTitle"/>
          </p:nvPr>
        </p:nvSpPr>
        <p:spPr>
          <a:xfrm>
            <a:off x="211663" y="466461"/>
            <a:ext cx="9989611" cy="925160"/>
          </a:xfrm>
        </p:spPr>
        <p:txBody>
          <a:bodyPr>
            <a:noAutofit/>
          </a:bodyPr>
          <a:lstStyle/>
          <a:p>
            <a:r>
              <a:rPr lang="nl-BE" dirty="0"/>
              <a:t>Wat te doen in een onverwachte situatie? </a:t>
            </a:r>
          </a:p>
        </p:txBody>
      </p:sp>
      <p:pic>
        <p:nvPicPr>
          <p:cNvPr id="4098" name="Picture 2">
            <a:extLst>
              <a:ext uri="{FF2B5EF4-FFF2-40B4-BE49-F238E27FC236}">
                <a16:creationId xmlns:a16="http://schemas.microsoft.com/office/drawing/2014/main" id="{E81D529C-0DAB-7DA2-2AAB-6EB608AD19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35517" y="2172987"/>
            <a:ext cx="3863453" cy="1956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338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2BEF7-7881-EAE4-F37E-B759E31D69E0}"/>
            </a:ext>
          </a:extLst>
        </p:cNvPr>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EF4AF5CF-AA6A-4926-CB72-864ABD81BE4C}"/>
              </a:ext>
            </a:extLst>
          </p:cNvPr>
          <p:cNvSpPr>
            <a:spLocks noGrp="1"/>
          </p:cNvSpPr>
          <p:nvPr>
            <p:ph type="body" sz="quarter" idx="11"/>
          </p:nvPr>
        </p:nvSpPr>
        <p:spPr>
          <a:xfrm>
            <a:off x="214076" y="1744542"/>
            <a:ext cx="7362782" cy="431650"/>
          </a:xfrm>
        </p:spPr>
        <p:txBody>
          <a:bodyPr>
            <a:normAutofit fontScale="92500" lnSpcReduction="10000"/>
          </a:bodyPr>
          <a:lstStyle/>
          <a:p>
            <a:r>
              <a:rPr lang="nl-BE" sz="2800" b="1" dirty="0"/>
              <a:t>Telefonisch contact tussen schooldirectie &amp; CLB </a:t>
            </a:r>
          </a:p>
        </p:txBody>
      </p:sp>
      <p:sp>
        <p:nvSpPr>
          <p:cNvPr id="3" name="Tijdelijke aanduiding voor tekst 2">
            <a:extLst>
              <a:ext uri="{FF2B5EF4-FFF2-40B4-BE49-F238E27FC236}">
                <a16:creationId xmlns:a16="http://schemas.microsoft.com/office/drawing/2014/main" id="{803DC331-3AD3-058E-80CA-6B895C538446}"/>
              </a:ext>
            </a:extLst>
          </p:cNvPr>
          <p:cNvSpPr>
            <a:spLocks noGrp="1"/>
          </p:cNvSpPr>
          <p:nvPr>
            <p:ph type="body" sz="quarter" idx="14"/>
          </p:nvPr>
        </p:nvSpPr>
        <p:spPr>
          <a:xfrm>
            <a:off x="361347" y="2749344"/>
            <a:ext cx="10651210" cy="3575256"/>
          </a:xfrm>
        </p:spPr>
        <p:txBody>
          <a:bodyPr>
            <a:noAutofit/>
          </a:bodyPr>
          <a:lstStyle/>
          <a:p>
            <a:r>
              <a:rPr lang="nl-BE" sz="2400" b="1" dirty="0">
                <a:solidFill>
                  <a:schemeClr val="tx1"/>
                </a:solidFill>
              </a:rPr>
              <a:t>5 jaar</a:t>
            </a:r>
          </a:p>
          <a:p>
            <a:r>
              <a:rPr lang="nl-BE" sz="2400" b="1" dirty="0">
                <a:solidFill>
                  <a:schemeClr val="tx1"/>
                </a:solidFill>
              </a:rPr>
              <a:t>Diagnose: diabetes type 1 (augustus’23) </a:t>
            </a:r>
          </a:p>
          <a:p>
            <a:pPr marL="285750" indent="-285750">
              <a:buFont typeface="Arial" panose="020B0604020202020204" pitchFamily="34" charset="0"/>
              <a:buChar char="•"/>
            </a:pPr>
            <a:r>
              <a:rPr lang="nl-BE" sz="2400" b="1" dirty="0">
                <a:solidFill>
                  <a:schemeClr val="tx2"/>
                </a:solidFill>
              </a:rPr>
              <a:t>Meettoestel voor glycemiewaarden (automatisch &amp; vaste tijdstippen insuline toedient) </a:t>
            </a:r>
          </a:p>
          <a:p>
            <a:pPr marL="285750" indent="-285750">
              <a:buFont typeface="Arial" panose="020B0604020202020204" pitchFamily="34" charset="0"/>
              <a:buChar char="•"/>
            </a:pPr>
            <a:r>
              <a:rPr lang="nl-BE" sz="2400" b="1" dirty="0">
                <a:solidFill>
                  <a:schemeClr val="tx2"/>
                </a:solidFill>
              </a:rPr>
              <a:t>Vragen aan de kleuterjuf door de ouders: </a:t>
            </a:r>
          </a:p>
          <a:p>
            <a:pPr marL="1028700" lvl="1" indent="-342900"/>
            <a:r>
              <a:rPr lang="nl-BE" sz="2400" b="1" dirty="0">
                <a:solidFill>
                  <a:schemeClr val="tx2"/>
                </a:solidFill>
              </a:rPr>
              <a:t>Waarden opvolgen, noteren en afh. koolhydraten toedienen (banaan, druivensuiker,..)</a:t>
            </a:r>
          </a:p>
          <a:p>
            <a:pPr marL="1028700" lvl="1" indent="-342900"/>
            <a:r>
              <a:rPr lang="nl-BE" sz="2400" b="1" dirty="0">
                <a:solidFill>
                  <a:schemeClr val="tx2"/>
                </a:solidFill>
              </a:rPr>
              <a:t>Eventueel ook een extra bolus insuline met het toestel </a:t>
            </a:r>
          </a:p>
        </p:txBody>
      </p:sp>
      <p:sp>
        <p:nvSpPr>
          <p:cNvPr id="4" name="Tijdelijke aanduiding voor tekst 3">
            <a:extLst>
              <a:ext uri="{FF2B5EF4-FFF2-40B4-BE49-F238E27FC236}">
                <a16:creationId xmlns:a16="http://schemas.microsoft.com/office/drawing/2014/main" id="{D0512E12-13B3-7559-663B-70AC9059C5E1}"/>
              </a:ext>
            </a:extLst>
          </p:cNvPr>
          <p:cNvSpPr>
            <a:spLocks noGrp="1"/>
          </p:cNvSpPr>
          <p:nvPr>
            <p:ph type="body" sz="quarter" idx="15"/>
          </p:nvPr>
        </p:nvSpPr>
        <p:spPr>
          <a:xfrm>
            <a:off x="208947" y="682855"/>
            <a:ext cx="8792749" cy="920185"/>
          </a:xfrm>
        </p:spPr>
        <p:txBody>
          <a:bodyPr/>
          <a:lstStyle/>
          <a:p>
            <a:r>
              <a:rPr lang="nl-BE" dirty="0"/>
              <a:t>Casus Kleuter </a:t>
            </a:r>
          </a:p>
        </p:txBody>
      </p:sp>
    </p:spTree>
    <p:extLst>
      <p:ext uri="{BB962C8B-B14F-4D97-AF65-F5344CB8AC3E}">
        <p14:creationId xmlns:p14="http://schemas.microsoft.com/office/powerpoint/2010/main" val="2237618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23B47-B385-E494-A3B2-210F2F9E8336}"/>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24FBAD0E-37AE-FF2C-28F0-0265E5726FB0}"/>
              </a:ext>
            </a:extLst>
          </p:cNvPr>
          <p:cNvSpPr>
            <a:spLocks noGrp="1"/>
          </p:cNvSpPr>
          <p:nvPr>
            <p:ph type="body" sz="quarter" idx="15"/>
          </p:nvPr>
        </p:nvSpPr>
        <p:spPr>
          <a:xfrm>
            <a:off x="214287" y="217078"/>
            <a:ext cx="8792749" cy="920185"/>
          </a:xfrm>
        </p:spPr>
        <p:txBody>
          <a:bodyPr/>
          <a:lstStyle/>
          <a:p>
            <a:r>
              <a:rPr lang="nl-BE" b="1" dirty="0">
                <a:solidFill>
                  <a:schemeClr val="accent1"/>
                </a:solidFill>
                <a:effectLst/>
                <a:latin typeface="Flanders Art Sans"/>
                <a:ea typeface="Times New Roman" panose="02020603050405020304" pitchFamily="18" charset="0"/>
                <a:cs typeface="Calibri" panose="020F0502020204030204" pitchFamily="34" charset="0"/>
              </a:rPr>
              <a:t>Glycemie meten</a:t>
            </a:r>
            <a:endParaRPr lang="nl-BE" dirty="0"/>
          </a:p>
        </p:txBody>
      </p:sp>
      <p:pic>
        <p:nvPicPr>
          <p:cNvPr id="1028" name="Picture 4" descr="Glucose meten">
            <a:extLst>
              <a:ext uri="{FF2B5EF4-FFF2-40B4-BE49-F238E27FC236}">
                <a16:creationId xmlns:a16="http://schemas.microsoft.com/office/drawing/2014/main" id="{7435B8F7-6CD0-7983-AA3C-40AE51411B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89" y="3875714"/>
            <a:ext cx="5210229" cy="2982286"/>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tekst 3">
            <a:extLst>
              <a:ext uri="{FF2B5EF4-FFF2-40B4-BE49-F238E27FC236}">
                <a16:creationId xmlns:a16="http://schemas.microsoft.com/office/drawing/2014/main" id="{10CCC925-192B-2507-9FE6-E5BE06DA1E69}"/>
              </a:ext>
            </a:extLst>
          </p:cNvPr>
          <p:cNvSpPr txBox="1">
            <a:spLocks/>
          </p:cNvSpPr>
          <p:nvPr/>
        </p:nvSpPr>
        <p:spPr>
          <a:xfrm>
            <a:off x="398091" y="6321051"/>
            <a:ext cx="5210229" cy="92018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4000" b="1"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BE" sz="2800" dirty="0">
                <a:solidFill>
                  <a:schemeClr val="bg1"/>
                </a:solidFill>
                <a:latin typeface="Flanders Art Sans"/>
                <a:ea typeface="Times New Roman" panose="02020603050405020304" pitchFamily="18" charset="0"/>
                <a:cs typeface="Calibri" panose="020F0502020204030204" pitchFamily="34" charset="0"/>
              </a:rPr>
              <a:t>via een glucosesensor</a:t>
            </a:r>
            <a:endParaRPr lang="nl-BE" sz="2800" dirty="0">
              <a:solidFill>
                <a:schemeClr val="bg1"/>
              </a:solidFill>
              <a:latin typeface="Flanders Art Sans"/>
              <a:ea typeface="Times New Roman" panose="02020603050405020304" pitchFamily="18" charset="0"/>
              <a:cs typeface="Times New Roman" panose="02020603050405020304" pitchFamily="18" charset="0"/>
            </a:endParaRPr>
          </a:p>
          <a:p>
            <a:endParaRPr lang="nl-BE" dirty="0"/>
          </a:p>
        </p:txBody>
      </p:sp>
      <p:sp>
        <p:nvSpPr>
          <p:cNvPr id="8" name="Tekstvak 7">
            <a:extLst>
              <a:ext uri="{FF2B5EF4-FFF2-40B4-BE49-F238E27FC236}">
                <a16:creationId xmlns:a16="http://schemas.microsoft.com/office/drawing/2014/main" id="{FE60FB7A-E273-0C14-3B37-976D3E1C9359}"/>
              </a:ext>
            </a:extLst>
          </p:cNvPr>
          <p:cNvSpPr txBox="1"/>
          <p:nvPr/>
        </p:nvSpPr>
        <p:spPr>
          <a:xfrm>
            <a:off x="6614159" y="2668467"/>
            <a:ext cx="5553751" cy="86793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l-NL" sz="2800" b="1" i="1" u="none" strike="noStrike" kern="1200" cap="none" spc="0" normalizeH="0" baseline="0" noProof="0" dirty="0">
                <a:ln>
                  <a:noFill/>
                </a:ln>
                <a:solidFill>
                  <a:srgbClr val="00B3D9"/>
                </a:solidFill>
                <a:effectLst/>
                <a:uLnTx/>
                <a:uFillTx/>
                <a:latin typeface="Flanders Art Sans"/>
                <a:ea typeface="+mn-ea"/>
                <a:cs typeface="+mn-cs"/>
              </a:rPr>
              <a:t>de vingerprik </a:t>
            </a:r>
            <a:br>
              <a:rPr kumimoji="0" lang="nl-NL" sz="2800" b="1" i="1" u="none" strike="noStrike" kern="1200" cap="none" spc="0" normalizeH="0" baseline="0" noProof="0" dirty="0">
                <a:ln>
                  <a:noFill/>
                </a:ln>
                <a:solidFill>
                  <a:srgbClr val="00B3D9"/>
                </a:solidFill>
                <a:effectLst/>
                <a:uLnTx/>
                <a:uFillTx/>
                <a:latin typeface="Flanders Art Sans"/>
                <a:ea typeface="+mn-ea"/>
                <a:cs typeface="+mn-cs"/>
              </a:rPr>
            </a:br>
            <a:r>
              <a:rPr kumimoji="0" lang="nl-NL" sz="2800" b="1" i="1" u="none" strike="noStrike" kern="1200" cap="none" spc="0" normalizeH="0" baseline="0" noProof="0" dirty="0">
                <a:ln>
                  <a:noFill/>
                </a:ln>
                <a:solidFill>
                  <a:srgbClr val="00B3D9"/>
                </a:solidFill>
                <a:effectLst/>
                <a:uLnTx/>
                <a:uFillTx/>
                <a:latin typeface="Flanders Art Sans"/>
                <a:ea typeface="+mn-ea"/>
                <a:cs typeface="+mn-cs"/>
              </a:rPr>
              <a:t>(enkel bij gestabiliseerde diabetici) </a:t>
            </a:r>
            <a:endParaRPr kumimoji="0" lang="nl-BE" sz="2800" b="1" i="0" u="none" strike="noStrike" kern="1200" cap="none" spc="0" normalizeH="0" baseline="0" noProof="0" dirty="0">
              <a:ln>
                <a:noFill/>
              </a:ln>
              <a:solidFill>
                <a:srgbClr val="00B3D9"/>
              </a:solidFill>
              <a:effectLst/>
              <a:uLnTx/>
              <a:uFillTx/>
              <a:latin typeface="Flanders Art Sans"/>
              <a:ea typeface="+mn-ea"/>
              <a:cs typeface="+mn-cs"/>
            </a:endParaRPr>
          </a:p>
        </p:txBody>
      </p:sp>
      <p:pic>
        <p:nvPicPr>
          <p:cNvPr id="9" name="Afbeelding 8">
            <a:extLst>
              <a:ext uri="{FF2B5EF4-FFF2-40B4-BE49-F238E27FC236}">
                <a16:creationId xmlns:a16="http://schemas.microsoft.com/office/drawing/2014/main" id="{5318B4F9-92FF-62A7-1D83-80FAF5B1A41F}"/>
              </a:ext>
            </a:extLst>
          </p:cNvPr>
          <p:cNvPicPr>
            <a:picLocks noChangeAspect="1"/>
          </p:cNvPicPr>
          <p:nvPr/>
        </p:nvPicPr>
        <p:blipFill>
          <a:blip r:embed="rId4"/>
          <a:stretch>
            <a:fillRect/>
          </a:stretch>
        </p:blipFill>
        <p:spPr>
          <a:xfrm>
            <a:off x="8175031" y="448511"/>
            <a:ext cx="1780438" cy="2223569"/>
          </a:xfrm>
          <a:prstGeom prst="rect">
            <a:avLst/>
          </a:prstGeom>
        </p:spPr>
      </p:pic>
      <p:pic>
        <p:nvPicPr>
          <p:cNvPr id="10" name="Afbeelding 9">
            <a:hlinkClick r:id="rId5"/>
            <a:extLst>
              <a:ext uri="{FF2B5EF4-FFF2-40B4-BE49-F238E27FC236}">
                <a16:creationId xmlns:a16="http://schemas.microsoft.com/office/drawing/2014/main" id="{9A727D4F-127B-FC61-4098-86E08A0800F0}"/>
              </a:ext>
            </a:extLst>
          </p:cNvPr>
          <p:cNvPicPr>
            <a:picLocks noChangeAspect="1"/>
          </p:cNvPicPr>
          <p:nvPr/>
        </p:nvPicPr>
        <p:blipFill>
          <a:blip r:embed="rId6"/>
          <a:stretch>
            <a:fillRect/>
          </a:stretch>
        </p:blipFill>
        <p:spPr>
          <a:xfrm>
            <a:off x="10990151" y="5709580"/>
            <a:ext cx="1071563" cy="1071563"/>
          </a:xfrm>
          <a:prstGeom prst="rect">
            <a:avLst/>
          </a:prstGeom>
        </p:spPr>
      </p:pic>
    </p:spTree>
    <p:extLst>
      <p:ext uri="{BB962C8B-B14F-4D97-AF65-F5344CB8AC3E}">
        <p14:creationId xmlns:p14="http://schemas.microsoft.com/office/powerpoint/2010/main" val="2214974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811B4-173E-988A-B582-C2C90F03618E}"/>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A2FBE7F1-015C-1E8F-FBE6-F4A35D51B70C}"/>
              </a:ext>
            </a:extLst>
          </p:cNvPr>
          <p:cNvSpPr>
            <a:spLocks noGrp="1"/>
          </p:cNvSpPr>
          <p:nvPr>
            <p:ph type="body" sz="quarter" idx="14"/>
          </p:nvPr>
        </p:nvSpPr>
        <p:spPr>
          <a:xfrm>
            <a:off x="208946" y="1317317"/>
            <a:ext cx="11668421" cy="3866259"/>
          </a:xfrm>
        </p:spPr>
        <p:txBody>
          <a:bodyPr>
            <a:noAutofit/>
          </a:bodyPr>
          <a:lstStyle/>
          <a:p>
            <a:pPr marL="342900" indent="-342900">
              <a:buFont typeface="Arial" panose="020B0604020202020204" pitchFamily="34" charset="0"/>
              <a:buChar char="•"/>
            </a:pPr>
            <a:r>
              <a:rPr lang="nl-NL" sz="2400" dirty="0">
                <a:solidFill>
                  <a:schemeClr val="tx1"/>
                </a:solidFill>
              </a:rPr>
              <a:t>Kinderen met diabetes gebruiken medicijnen of insuline om ervoor te zorgen dat de bloedglucosespiegel niet te hoog wordt. Deze medicijnen kunnen een hypoglycemie veroorzaken. Dit kan optreden als de dosering van de medicijnen of insuline te hoog is, als de leerling te weinig eet of door een andere verstoring van het evenwicht, zoals bij forse inspanningen.</a:t>
            </a:r>
          </a:p>
          <a:p>
            <a:pPr marL="342900" indent="-342900">
              <a:buFont typeface="Arial" panose="020B0604020202020204" pitchFamily="34" charset="0"/>
              <a:buChar char="•"/>
            </a:pPr>
            <a:r>
              <a:rPr lang="nl-NL" sz="2400" dirty="0">
                <a:solidFill>
                  <a:schemeClr val="tx1"/>
                </a:solidFill>
              </a:rPr>
              <a:t>Op het moment van een </a:t>
            </a:r>
            <a:r>
              <a:rPr lang="nl-NL" sz="2400" b="1" dirty="0">
                <a:solidFill>
                  <a:schemeClr val="tx1"/>
                </a:solidFill>
              </a:rPr>
              <a:t>ernstige hypoglycemie </a:t>
            </a:r>
            <a:r>
              <a:rPr lang="nl-NL" sz="2400" dirty="0">
                <a:solidFill>
                  <a:schemeClr val="tx1"/>
                </a:solidFill>
              </a:rPr>
              <a:t>kan men vaak </a:t>
            </a:r>
            <a:r>
              <a:rPr lang="nl-NL" sz="2400" b="1" dirty="0">
                <a:solidFill>
                  <a:schemeClr val="tx1"/>
                </a:solidFill>
              </a:rPr>
              <a:t>niet meer zelf eten of drinken </a:t>
            </a:r>
            <a:r>
              <a:rPr lang="nl-NL" sz="2400" dirty="0">
                <a:solidFill>
                  <a:schemeClr val="tx1"/>
                </a:solidFill>
              </a:rPr>
              <a:t>om glucose in te nemen. </a:t>
            </a:r>
          </a:p>
          <a:p>
            <a:pPr marL="342900" indent="-342900">
              <a:buFont typeface="Arial" panose="020B0604020202020204" pitchFamily="34" charset="0"/>
              <a:buChar char="•"/>
            </a:pPr>
            <a:r>
              <a:rPr lang="nl-NL" sz="2400" dirty="0">
                <a:solidFill>
                  <a:schemeClr val="tx1"/>
                </a:solidFill>
              </a:rPr>
              <a:t>Op dit moment kunnen we spreken van een </a:t>
            </a:r>
            <a:r>
              <a:rPr lang="nl-NL" sz="2400" b="1" dirty="0">
                <a:solidFill>
                  <a:schemeClr val="tx1"/>
                </a:solidFill>
              </a:rPr>
              <a:t>noodsituatie en moet de leerling glucagon </a:t>
            </a:r>
            <a:r>
              <a:rPr lang="nl-NL" sz="2400" dirty="0">
                <a:solidFill>
                  <a:schemeClr val="tx1"/>
                </a:solidFill>
              </a:rPr>
              <a:t>worden toegediend. </a:t>
            </a:r>
          </a:p>
          <a:p>
            <a:pPr marL="342900" indent="-342900">
              <a:buFont typeface="Arial" panose="020B0604020202020204" pitchFamily="34" charset="0"/>
              <a:buChar char="•"/>
            </a:pPr>
            <a:r>
              <a:rPr lang="nl-NL" sz="2400" dirty="0">
                <a:solidFill>
                  <a:schemeClr val="tx1"/>
                </a:solidFill>
              </a:rPr>
              <a:t>Glucagon kan door een geïnstrueerde en geoefende leek kan worden geïnjecteerd.</a:t>
            </a:r>
          </a:p>
          <a:p>
            <a:endParaRPr lang="nl-NL" sz="2000" dirty="0">
              <a:solidFill>
                <a:schemeClr val="tx2"/>
              </a:solidFill>
            </a:endParaRPr>
          </a:p>
        </p:txBody>
      </p:sp>
      <p:sp>
        <p:nvSpPr>
          <p:cNvPr id="4" name="Tijdelijke aanduiding voor tekst 3">
            <a:extLst>
              <a:ext uri="{FF2B5EF4-FFF2-40B4-BE49-F238E27FC236}">
                <a16:creationId xmlns:a16="http://schemas.microsoft.com/office/drawing/2014/main" id="{74B4DDAE-9975-BD52-192C-C1A9A9D276F1}"/>
              </a:ext>
            </a:extLst>
          </p:cNvPr>
          <p:cNvSpPr>
            <a:spLocks noGrp="1"/>
          </p:cNvSpPr>
          <p:nvPr>
            <p:ph type="body" sz="quarter" idx="15"/>
          </p:nvPr>
        </p:nvSpPr>
        <p:spPr>
          <a:xfrm>
            <a:off x="289664" y="327329"/>
            <a:ext cx="8792749" cy="920185"/>
          </a:xfrm>
        </p:spPr>
        <p:txBody>
          <a:bodyPr/>
          <a:lstStyle/>
          <a:p>
            <a:r>
              <a:rPr lang="nl-BE" dirty="0">
                <a:solidFill>
                  <a:srgbClr val="C00000"/>
                </a:solidFill>
              </a:rPr>
              <a:t>Glucagon bij hypoglycemie</a:t>
            </a:r>
            <a:endParaRPr lang="nl-BE" b="1" dirty="0">
              <a:solidFill>
                <a:schemeClr val="accent3"/>
              </a:solidFill>
            </a:endParaRPr>
          </a:p>
          <a:p>
            <a:endParaRPr lang="nl-BE" sz="2800" dirty="0">
              <a:solidFill>
                <a:srgbClr val="C00000"/>
              </a:solidFill>
            </a:endParaRPr>
          </a:p>
        </p:txBody>
      </p:sp>
      <p:pic>
        <p:nvPicPr>
          <p:cNvPr id="2052" name="Picture 4" descr="Glucagon Options for People with Diabetes - Children with Diabetes">
            <a:extLst>
              <a:ext uri="{FF2B5EF4-FFF2-40B4-BE49-F238E27FC236}">
                <a16:creationId xmlns:a16="http://schemas.microsoft.com/office/drawing/2014/main" id="{17DD14B8-3911-D153-F353-F455936CD8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6673"/>
          <a:stretch/>
        </p:blipFill>
        <p:spPr bwMode="auto">
          <a:xfrm>
            <a:off x="7511143" y="5183576"/>
            <a:ext cx="4680857" cy="1558614"/>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tekst 3">
            <a:extLst>
              <a:ext uri="{FF2B5EF4-FFF2-40B4-BE49-F238E27FC236}">
                <a16:creationId xmlns:a16="http://schemas.microsoft.com/office/drawing/2014/main" id="{FE20C245-FEE9-BAF9-C2AE-35C2EE54738D}"/>
              </a:ext>
            </a:extLst>
          </p:cNvPr>
          <p:cNvSpPr txBox="1">
            <a:spLocks/>
          </p:cNvSpPr>
          <p:nvPr/>
        </p:nvSpPr>
        <p:spPr>
          <a:xfrm>
            <a:off x="133719" y="5610486"/>
            <a:ext cx="8792749" cy="92018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4000" b="1"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sz="2800" dirty="0">
                <a:solidFill>
                  <a:srgbClr val="C00000"/>
                </a:solidFill>
              </a:rPr>
              <a:t>Noodsituatie</a:t>
            </a:r>
          </a:p>
          <a:p>
            <a:r>
              <a:rPr lang="nl-BE" sz="2000" dirty="0"/>
              <a:t>Hulp aan personen in nood</a:t>
            </a:r>
          </a:p>
          <a:p>
            <a:endParaRPr lang="nl-BE" sz="2800" dirty="0">
              <a:solidFill>
                <a:srgbClr val="C00000"/>
              </a:solidFill>
            </a:endParaRPr>
          </a:p>
        </p:txBody>
      </p:sp>
    </p:spTree>
    <p:extLst>
      <p:ext uri="{BB962C8B-B14F-4D97-AF65-F5344CB8AC3E}">
        <p14:creationId xmlns:p14="http://schemas.microsoft.com/office/powerpoint/2010/main" val="37110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90732-2B27-2038-E36E-1B4ED94CE409}"/>
            </a:ext>
          </a:extLst>
        </p:cNvPr>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4022674-94A2-AB3D-C0C9-A89CA9800A0F}"/>
              </a:ext>
            </a:extLst>
          </p:cNvPr>
          <p:cNvSpPr>
            <a:spLocks noGrp="1"/>
          </p:cNvSpPr>
          <p:nvPr>
            <p:ph type="body" sz="quarter" idx="12"/>
          </p:nvPr>
        </p:nvSpPr>
        <p:spPr>
          <a:xfrm>
            <a:off x="334964" y="1395186"/>
            <a:ext cx="11857036" cy="5097688"/>
          </a:xfrm>
        </p:spPr>
        <p:txBody>
          <a:bodyPr>
            <a:normAutofit fontScale="40000" lnSpcReduction="20000"/>
          </a:bodyPr>
          <a:lstStyle/>
          <a:p>
            <a:pPr marL="0" indent="0">
              <a:lnSpc>
                <a:spcPct val="125000"/>
              </a:lnSpc>
              <a:buNone/>
            </a:pPr>
            <a:r>
              <a:rPr lang="nl-BE" sz="5100" b="1" dirty="0">
                <a:solidFill>
                  <a:srgbClr val="000000"/>
                </a:solidFill>
                <a:effectLst/>
                <a:latin typeface="Flanders Art Sans"/>
                <a:ea typeface="Times New Roman" panose="02020603050405020304" pitchFamily="18" charset="0"/>
              </a:rPr>
              <a:t>Wil je meer informatie over diabetes en diabetesmanagement?</a:t>
            </a:r>
            <a:br>
              <a:rPr lang="nl-BE" sz="4200" dirty="0">
                <a:solidFill>
                  <a:srgbClr val="222222"/>
                </a:solidFill>
                <a:effectLst/>
                <a:latin typeface="Flanders Art Sans"/>
                <a:ea typeface="Times New Roman" panose="02020603050405020304" pitchFamily="18" charset="0"/>
              </a:rPr>
            </a:br>
            <a:br>
              <a:rPr lang="nl-BE" sz="4200" dirty="0">
                <a:solidFill>
                  <a:srgbClr val="222222"/>
                </a:solidFill>
                <a:effectLst/>
                <a:latin typeface="Flanders Art Sans"/>
                <a:ea typeface="Times New Roman" panose="02020603050405020304" pitchFamily="18" charset="0"/>
              </a:rPr>
            </a:br>
            <a:r>
              <a:rPr lang="nl-BE" sz="5100" i="1" dirty="0">
                <a:solidFill>
                  <a:srgbClr val="000000"/>
                </a:solidFill>
                <a:effectLst/>
                <a:latin typeface="Flanders Art Sans"/>
                <a:ea typeface="Times New Roman" panose="02020603050405020304" pitchFamily="18" charset="0"/>
              </a:rPr>
              <a:t>Op maat van kinderen: </a:t>
            </a:r>
            <a:r>
              <a:rPr lang="nl-BE" sz="5100" dirty="0">
                <a:solidFill>
                  <a:srgbClr val="000000"/>
                </a:solidFill>
                <a:effectLst/>
                <a:latin typeface="Flanders Art Sans"/>
                <a:ea typeface="Times New Roman" panose="02020603050405020304" pitchFamily="18" charset="0"/>
              </a:rPr>
              <a:t>16 filmpjes:</a:t>
            </a:r>
            <a:r>
              <a:rPr lang="nl-BE" sz="5100" dirty="0">
                <a:solidFill>
                  <a:srgbClr val="222222"/>
                </a:solidFill>
                <a:effectLst/>
                <a:latin typeface="Flanders Art Sans"/>
                <a:ea typeface="Times New Roman" panose="02020603050405020304" pitchFamily="18" charset="0"/>
              </a:rPr>
              <a:t> </a:t>
            </a:r>
            <a:endParaRPr lang="nl-BE" sz="7600" dirty="0">
              <a:effectLst/>
              <a:latin typeface="Flanders Art Sans"/>
              <a:ea typeface="Calibri" panose="020F0502020204030204" pitchFamily="34" charset="0"/>
            </a:endParaRPr>
          </a:p>
          <a:p>
            <a:pPr marL="342900" lvl="0" indent="-342900">
              <a:lnSpc>
                <a:spcPct val="125000"/>
              </a:lnSpc>
              <a:buSzPts val="1000"/>
              <a:buFont typeface="Symbol" panose="05050102010706020507" pitchFamily="18" charset="2"/>
              <a:buChar char=""/>
              <a:tabLst>
                <a:tab pos="457200" algn="l"/>
              </a:tabLst>
            </a:pPr>
            <a:r>
              <a:rPr lang="nl-BE" sz="5100" dirty="0">
                <a:solidFill>
                  <a:srgbClr val="000000"/>
                </a:solidFill>
                <a:effectLst/>
                <a:latin typeface="Flanders Art Sans"/>
                <a:ea typeface="Times New Roman" panose="02020603050405020304" pitchFamily="18" charset="0"/>
              </a:rPr>
              <a:t>In Nederlands: via </a:t>
            </a:r>
            <a:r>
              <a:rPr lang="nl-BE" sz="5100" u="sng" dirty="0">
                <a:solidFill>
                  <a:srgbClr val="00B1EB"/>
                </a:solidFill>
                <a:effectLst/>
                <a:latin typeface="Flanders Art Sans"/>
                <a:ea typeface="Times New Roman" panose="02020603050405020304" pitchFamily="18" charset="0"/>
                <a:hlinkClick r:id="rId3"/>
              </a:rPr>
              <a:t>website Hippo &amp; Friends</a:t>
            </a:r>
            <a:r>
              <a:rPr lang="nl-BE" sz="5100" dirty="0">
                <a:solidFill>
                  <a:srgbClr val="000000"/>
                </a:solidFill>
                <a:effectLst/>
                <a:latin typeface="Flanders Art Sans"/>
                <a:ea typeface="Times New Roman" panose="02020603050405020304" pitchFamily="18" charset="0"/>
              </a:rPr>
              <a:t>, via </a:t>
            </a:r>
            <a:r>
              <a:rPr lang="nl-BE" sz="5100" u="sng" dirty="0">
                <a:solidFill>
                  <a:srgbClr val="00B1EB"/>
                </a:solidFill>
                <a:effectLst/>
                <a:latin typeface="Flanders Art Sans"/>
                <a:ea typeface="Times New Roman" panose="02020603050405020304" pitchFamily="18" charset="0"/>
                <a:hlinkClick r:id="rId4"/>
              </a:rPr>
              <a:t>website ZNA</a:t>
            </a:r>
            <a:endParaRPr lang="nl-BE" sz="7600" dirty="0">
              <a:solidFill>
                <a:srgbClr val="222222"/>
              </a:solidFill>
              <a:effectLst/>
              <a:latin typeface="Flanders Art Sans"/>
              <a:ea typeface="Calibri" panose="020F0502020204030204" pitchFamily="34" charset="0"/>
            </a:endParaRPr>
          </a:p>
          <a:p>
            <a:pPr marL="342900" lvl="0" indent="-342900">
              <a:lnSpc>
                <a:spcPct val="125000"/>
              </a:lnSpc>
              <a:buSzPts val="1000"/>
              <a:buFont typeface="Symbol" panose="05050102010706020507" pitchFamily="18" charset="2"/>
              <a:buChar char=""/>
              <a:tabLst>
                <a:tab pos="457200" algn="l"/>
              </a:tabLst>
            </a:pPr>
            <a:r>
              <a:rPr lang="nl-BE" sz="5100" dirty="0">
                <a:solidFill>
                  <a:srgbClr val="000000"/>
                </a:solidFill>
                <a:effectLst/>
                <a:latin typeface="Flanders Art Sans"/>
                <a:ea typeface="Times New Roman" panose="02020603050405020304" pitchFamily="18" charset="0"/>
              </a:rPr>
              <a:t>In Nederlands, Frans en Turks: via </a:t>
            </a:r>
            <a:r>
              <a:rPr lang="nl-BE" sz="5100" u="sng" dirty="0">
                <a:solidFill>
                  <a:srgbClr val="00B1EB"/>
                </a:solidFill>
                <a:effectLst/>
                <a:latin typeface="Flanders Art Sans"/>
                <a:ea typeface="Times New Roman" panose="02020603050405020304" pitchFamily="18" charset="0"/>
                <a:hlinkClick r:id="rId5"/>
              </a:rPr>
              <a:t>website Diabetes Liga</a:t>
            </a:r>
            <a:r>
              <a:rPr lang="nl-BE" sz="5100" dirty="0">
                <a:solidFill>
                  <a:srgbClr val="000000"/>
                </a:solidFill>
                <a:effectLst/>
                <a:latin typeface="Flanders Art Sans"/>
                <a:ea typeface="Times New Roman" panose="02020603050405020304" pitchFamily="18" charset="0"/>
              </a:rPr>
              <a:t> of via </a:t>
            </a:r>
            <a:r>
              <a:rPr lang="nl-BE" sz="5100" u="sng" dirty="0">
                <a:solidFill>
                  <a:srgbClr val="00B1EB"/>
                </a:solidFill>
                <a:effectLst/>
                <a:latin typeface="Flanders Art Sans"/>
                <a:ea typeface="Times New Roman" panose="02020603050405020304" pitchFamily="18" charset="0"/>
                <a:hlinkClick r:id="rId6"/>
              </a:rPr>
              <a:t>website VDKA</a:t>
            </a:r>
            <a:endParaRPr lang="nl-BE" sz="7600" dirty="0">
              <a:solidFill>
                <a:srgbClr val="222222"/>
              </a:solidFill>
              <a:effectLst/>
              <a:latin typeface="Flanders Art Sans"/>
              <a:ea typeface="Calibri" panose="020F0502020204030204" pitchFamily="34" charset="0"/>
            </a:endParaRPr>
          </a:p>
          <a:p>
            <a:pPr marL="0" indent="0">
              <a:lnSpc>
                <a:spcPct val="125000"/>
              </a:lnSpc>
              <a:buNone/>
            </a:pPr>
            <a:r>
              <a:rPr lang="nl-BE" sz="5100" dirty="0">
                <a:solidFill>
                  <a:srgbClr val="000000"/>
                </a:solidFill>
                <a:effectLst/>
                <a:latin typeface="Flanders Art Sans"/>
                <a:ea typeface="Times New Roman" panose="02020603050405020304" pitchFamily="18" charset="0"/>
              </a:rPr>
              <a:t>  Webpagina voor kinderen en jongeren:</a:t>
            </a:r>
            <a:r>
              <a:rPr lang="nl-BE" sz="5100" dirty="0">
                <a:solidFill>
                  <a:srgbClr val="222222"/>
                </a:solidFill>
                <a:effectLst/>
                <a:latin typeface="Flanders Art Sans"/>
                <a:ea typeface="Times New Roman" panose="02020603050405020304" pitchFamily="18" charset="0"/>
              </a:rPr>
              <a:t> </a:t>
            </a:r>
            <a:endParaRPr lang="nl-BE" sz="7600" dirty="0">
              <a:effectLst/>
              <a:latin typeface="Flanders Art Sans"/>
              <a:ea typeface="Calibri" panose="020F0502020204030204" pitchFamily="34" charset="0"/>
            </a:endParaRPr>
          </a:p>
          <a:p>
            <a:pPr marL="342900" lvl="0" indent="-342900">
              <a:lnSpc>
                <a:spcPct val="125000"/>
              </a:lnSpc>
              <a:buSzPts val="1000"/>
              <a:buFont typeface="Symbol" panose="05050102010706020507" pitchFamily="18" charset="2"/>
              <a:buChar char=""/>
              <a:tabLst>
                <a:tab pos="457200" algn="l"/>
              </a:tabLst>
            </a:pPr>
            <a:r>
              <a:rPr lang="nl-BE" sz="5100" u="sng" dirty="0">
                <a:solidFill>
                  <a:srgbClr val="00B1EB"/>
                </a:solidFill>
                <a:effectLst/>
                <a:latin typeface="Flanders Art Sans"/>
                <a:ea typeface="Times New Roman" panose="02020603050405020304" pitchFamily="18" charset="0"/>
                <a:hlinkClick r:id="rId7"/>
              </a:rPr>
              <a:t>Kids’ Place van Hippo &amp; Friends</a:t>
            </a:r>
            <a:endParaRPr lang="nl-BE" sz="7600" dirty="0">
              <a:solidFill>
                <a:srgbClr val="222222"/>
              </a:solidFill>
              <a:effectLst/>
              <a:latin typeface="Flanders Art Sans"/>
              <a:ea typeface="Calibri" panose="020F0502020204030204" pitchFamily="34" charset="0"/>
            </a:endParaRPr>
          </a:p>
          <a:p>
            <a:pPr marL="342900" lvl="0" indent="-342900">
              <a:lnSpc>
                <a:spcPct val="125000"/>
              </a:lnSpc>
              <a:buSzPts val="1000"/>
              <a:buFont typeface="Symbol" panose="05050102010706020507" pitchFamily="18" charset="2"/>
              <a:buChar char=""/>
              <a:tabLst>
                <a:tab pos="457200" algn="l"/>
              </a:tabLst>
            </a:pPr>
            <a:r>
              <a:rPr lang="nl-BE" sz="5100" u="sng" dirty="0">
                <a:solidFill>
                  <a:srgbClr val="00B1EB"/>
                </a:solidFill>
                <a:effectLst/>
                <a:latin typeface="Flanders Art Sans"/>
                <a:ea typeface="Times New Roman" panose="02020603050405020304" pitchFamily="18" charset="0"/>
                <a:hlinkClick r:id="rId8"/>
              </a:rPr>
              <a:t>Kinderen en Jongeren van Diabetes Liga</a:t>
            </a:r>
            <a:endParaRPr lang="nl-BE" sz="7600" dirty="0">
              <a:solidFill>
                <a:srgbClr val="222222"/>
              </a:solidFill>
              <a:effectLst/>
              <a:latin typeface="Flanders Art Sans"/>
              <a:ea typeface="Calibri" panose="020F0502020204030204" pitchFamily="34" charset="0"/>
            </a:endParaRPr>
          </a:p>
          <a:p>
            <a:pPr>
              <a:lnSpc>
                <a:spcPct val="125000"/>
              </a:lnSpc>
            </a:pPr>
            <a:r>
              <a:rPr lang="nl-BE" sz="5100" i="1" dirty="0">
                <a:solidFill>
                  <a:srgbClr val="000000"/>
                </a:solidFill>
                <a:effectLst/>
                <a:latin typeface="Flanders Art Sans"/>
                <a:ea typeface="Times New Roman" panose="02020603050405020304" pitchFamily="18" charset="0"/>
              </a:rPr>
              <a:t>Op maat van volwassenen: </a:t>
            </a:r>
            <a:endParaRPr lang="nl-BE" sz="7600" dirty="0">
              <a:effectLst/>
              <a:latin typeface="Flanders Art Sans"/>
              <a:ea typeface="Calibri" panose="020F0502020204030204" pitchFamily="34" charset="0"/>
            </a:endParaRPr>
          </a:p>
          <a:p>
            <a:pPr marL="342900" lvl="0" indent="-342900">
              <a:lnSpc>
                <a:spcPct val="125000"/>
              </a:lnSpc>
              <a:buSzPts val="1000"/>
              <a:buFont typeface="Symbol" panose="05050102010706020507" pitchFamily="18" charset="2"/>
              <a:buChar char=""/>
              <a:tabLst>
                <a:tab pos="457200" algn="l"/>
              </a:tabLst>
            </a:pPr>
            <a:r>
              <a:rPr lang="nl-BE" sz="5100" dirty="0">
                <a:solidFill>
                  <a:srgbClr val="000000"/>
                </a:solidFill>
                <a:effectLst/>
                <a:latin typeface="Flanders Art Sans"/>
                <a:ea typeface="Times New Roman" panose="02020603050405020304" pitchFamily="18" charset="0"/>
              </a:rPr>
              <a:t>via website van </a:t>
            </a:r>
            <a:r>
              <a:rPr lang="nl-BE" sz="5100" u="sng" dirty="0">
                <a:solidFill>
                  <a:srgbClr val="00B1EB"/>
                </a:solidFill>
                <a:effectLst/>
                <a:latin typeface="Flanders Art Sans"/>
                <a:ea typeface="Times New Roman" panose="02020603050405020304" pitchFamily="18" charset="0"/>
                <a:hlinkClick r:id="rId9"/>
              </a:rPr>
              <a:t>Diabetes Liga</a:t>
            </a:r>
            <a:r>
              <a:rPr lang="nl-BE" sz="5100" dirty="0">
                <a:solidFill>
                  <a:srgbClr val="000000"/>
                </a:solidFill>
                <a:effectLst/>
                <a:latin typeface="Flanders Art Sans"/>
                <a:ea typeface="Times New Roman" panose="02020603050405020304" pitchFamily="18" charset="0"/>
              </a:rPr>
              <a:t>, </a:t>
            </a:r>
            <a:r>
              <a:rPr lang="nl-BE" sz="5100" u="sng" dirty="0">
                <a:solidFill>
                  <a:srgbClr val="00B1EB"/>
                </a:solidFill>
                <a:effectLst/>
                <a:latin typeface="Flanders Art Sans"/>
                <a:ea typeface="Times New Roman" panose="02020603050405020304" pitchFamily="18" charset="0"/>
                <a:hlinkClick r:id="rId10"/>
              </a:rPr>
              <a:t>Hippo &amp; Friends</a:t>
            </a:r>
            <a:r>
              <a:rPr lang="nl-BE" sz="5100" dirty="0">
                <a:solidFill>
                  <a:srgbClr val="000000"/>
                </a:solidFill>
                <a:effectLst/>
                <a:latin typeface="Flanders Art Sans"/>
                <a:ea typeface="Times New Roman" panose="02020603050405020304" pitchFamily="18" charset="0"/>
              </a:rPr>
              <a:t> of </a:t>
            </a:r>
            <a:r>
              <a:rPr lang="nl-BE" sz="5100" u="sng" dirty="0">
                <a:solidFill>
                  <a:srgbClr val="00B1EB"/>
                </a:solidFill>
                <a:effectLst/>
                <a:latin typeface="Flanders Art Sans"/>
                <a:ea typeface="Times New Roman" panose="02020603050405020304" pitchFamily="18" charset="0"/>
                <a:hlinkClick r:id="rId11"/>
              </a:rPr>
              <a:t>VDKA</a:t>
            </a:r>
            <a:endParaRPr lang="nl-BE" sz="7600" dirty="0">
              <a:solidFill>
                <a:srgbClr val="222222"/>
              </a:solidFill>
              <a:effectLst/>
              <a:latin typeface="Flanders Art Sans"/>
              <a:ea typeface="Calibri" panose="020F0502020204030204" pitchFamily="34" charset="0"/>
            </a:endParaRPr>
          </a:p>
          <a:p>
            <a:pPr marL="342900" lvl="0" indent="-342900">
              <a:lnSpc>
                <a:spcPct val="125000"/>
              </a:lnSpc>
              <a:buSzPts val="1000"/>
              <a:buFont typeface="Symbol" panose="05050102010706020507" pitchFamily="18" charset="2"/>
              <a:buChar char=""/>
              <a:tabLst>
                <a:tab pos="457200" algn="l"/>
              </a:tabLst>
            </a:pPr>
            <a:r>
              <a:rPr lang="nl-BE" sz="5100" dirty="0">
                <a:solidFill>
                  <a:srgbClr val="000000"/>
                </a:solidFill>
                <a:effectLst/>
                <a:latin typeface="Flanders Art Sans"/>
                <a:ea typeface="Times New Roman" panose="02020603050405020304" pitchFamily="18" charset="0"/>
              </a:rPr>
              <a:t>Vanaf </a:t>
            </a:r>
            <a:r>
              <a:rPr lang="nl-BE" sz="5100" b="1" dirty="0">
                <a:solidFill>
                  <a:srgbClr val="000000"/>
                </a:solidFill>
                <a:effectLst/>
                <a:latin typeface="Flanders Art Sans"/>
                <a:ea typeface="Times New Roman" panose="02020603050405020304" pitchFamily="18" charset="0"/>
              </a:rPr>
              <a:t>zomer 2024 </a:t>
            </a:r>
            <a:r>
              <a:rPr lang="nl-BE" sz="5100" dirty="0">
                <a:solidFill>
                  <a:srgbClr val="000000"/>
                </a:solidFill>
                <a:effectLst/>
                <a:latin typeface="Flanders Art Sans"/>
                <a:ea typeface="Times New Roman" panose="02020603050405020304" pitchFamily="18" charset="0"/>
              </a:rPr>
              <a:t>zal er een e-learning ter beschikking zijn voor kandidaat bekwame helpers (Opgelet! Enkel als voorbereiding voor specifieke opleiding bekwame helper).</a:t>
            </a:r>
            <a:endParaRPr lang="nl-BE" sz="7600" dirty="0">
              <a:solidFill>
                <a:srgbClr val="222222"/>
              </a:solidFill>
              <a:effectLst/>
              <a:latin typeface="Flanders Art Sans"/>
              <a:ea typeface="Calibri" panose="020F0502020204030204" pitchFamily="34" charset="0"/>
            </a:endParaRPr>
          </a:p>
          <a:p>
            <a:endParaRPr lang="nl-BE" sz="2000" dirty="0"/>
          </a:p>
        </p:txBody>
      </p:sp>
      <p:sp>
        <p:nvSpPr>
          <p:cNvPr id="16" name="Titel 15">
            <a:extLst>
              <a:ext uri="{FF2B5EF4-FFF2-40B4-BE49-F238E27FC236}">
                <a16:creationId xmlns:a16="http://schemas.microsoft.com/office/drawing/2014/main" id="{7FB49835-FF77-D51B-61FD-A5461419ECAC}"/>
              </a:ext>
            </a:extLst>
          </p:cNvPr>
          <p:cNvSpPr>
            <a:spLocks noGrp="1"/>
          </p:cNvSpPr>
          <p:nvPr>
            <p:ph type="title"/>
          </p:nvPr>
        </p:nvSpPr>
        <p:spPr/>
        <p:txBody>
          <a:bodyPr/>
          <a:lstStyle/>
          <a:p>
            <a:r>
              <a:rPr lang="nl-BE" dirty="0"/>
              <a:t>Makelaarsfunctie</a:t>
            </a:r>
          </a:p>
        </p:txBody>
      </p:sp>
    </p:spTree>
    <p:extLst>
      <p:ext uri="{BB962C8B-B14F-4D97-AF65-F5344CB8AC3E}">
        <p14:creationId xmlns:p14="http://schemas.microsoft.com/office/powerpoint/2010/main" val="167800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B87D9-6D7A-9BE1-FE5C-F1B3B404B650}"/>
            </a:ext>
          </a:extLst>
        </p:cNvPr>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EB94C1DF-A33F-734A-FBD1-2A7947064126}"/>
              </a:ext>
            </a:extLst>
          </p:cNvPr>
          <p:cNvSpPr>
            <a:spLocks noGrp="1"/>
          </p:cNvSpPr>
          <p:nvPr>
            <p:ph type="body" sz="quarter" idx="12"/>
          </p:nvPr>
        </p:nvSpPr>
        <p:spPr>
          <a:xfrm>
            <a:off x="334964" y="1395186"/>
            <a:ext cx="10625310" cy="2500409"/>
          </a:xfrm>
        </p:spPr>
        <p:txBody>
          <a:bodyPr>
            <a:normAutofit/>
          </a:bodyPr>
          <a:lstStyle/>
          <a:p>
            <a:pPr marL="0" indent="0" algn="l">
              <a:buNone/>
            </a:pPr>
            <a:r>
              <a:rPr lang="nl-NL" sz="2800" b="0" i="0" u="none" strike="noStrike" baseline="0" dirty="0">
                <a:solidFill>
                  <a:srgbClr val="000000"/>
                </a:solidFill>
                <a:latin typeface="Flanders Art Sans"/>
              </a:rPr>
              <a:t>Bekwame helper in diabeteszorg’: </a:t>
            </a:r>
            <a:r>
              <a:rPr lang="nl-NL" sz="2800" b="0" i="0" u="none" strike="noStrike" baseline="0" dirty="0">
                <a:solidFill>
                  <a:srgbClr val="0563C2"/>
                </a:solidFill>
                <a:latin typeface="Flanders Art Sans"/>
                <a:hlinkClick r:id="rId3"/>
              </a:rPr>
              <a:t>https://www.youtube.com/watch?v=3KGvlVqVRQc</a:t>
            </a:r>
            <a:r>
              <a:rPr lang="nl-NL" sz="2800" b="0" i="0" u="none" strike="noStrike" baseline="0" dirty="0">
                <a:solidFill>
                  <a:srgbClr val="0563C2"/>
                </a:solidFill>
                <a:latin typeface="Flanders Art Sans"/>
              </a:rPr>
              <a:t> </a:t>
            </a:r>
            <a:endParaRPr lang="nl-BE" sz="2800" dirty="0">
              <a:latin typeface="Flanders Art Sans"/>
            </a:endParaRPr>
          </a:p>
        </p:txBody>
      </p:sp>
      <p:sp>
        <p:nvSpPr>
          <p:cNvPr id="16" name="Titel 15">
            <a:extLst>
              <a:ext uri="{FF2B5EF4-FFF2-40B4-BE49-F238E27FC236}">
                <a16:creationId xmlns:a16="http://schemas.microsoft.com/office/drawing/2014/main" id="{9177FB97-C41B-8F41-AC9E-B07CA136746D}"/>
              </a:ext>
            </a:extLst>
          </p:cNvPr>
          <p:cNvSpPr>
            <a:spLocks noGrp="1"/>
          </p:cNvSpPr>
          <p:nvPr>
            <p:ph type="title"/>
          </p:nvPr>
        </p:nvSpPr>
        <p:spPr/>
        <p:txBody>
          <a:bodyPr/>
          <a:lstStyle/>
          <a:p>
            <a:r>
              <a:rPr lang="nl-BE" dirty="0"/>
              <a:t>Makelaarsfunctie</a:t>
            </a:r>
          </a:p>
        </p:txBody>
      </p:sp>
      <p:pic>
        <p:nvPicPr>
          <p:cNvPr id="2" name="Afbeelding 1">
            <a:extLst>
              <a:ext uri="{FF2B5EF4-FFF2-40B4-BE49-F238E27FC236}">
                <a16:creationId xmlns:a16="http://schemas.microsoft.com/office/drawing/2014/main" id="{A6F14036-EDE3-DE9D-E084-179E1C4EBCD5}"/>
              </a:ext>
            </a:extLst>
          </p:cNvPr>
          <p:cNvPicPr>
            <a:picLocks noChangeAspect="1"/>
          </p:cNvPicPr>
          <p:nvPr/>
        </p:nvPicPr>
        <p:blipFill>
          <a:blip r:embed="rId4"/>
          <a:stretch>
            <a:fillRect/>
          </a:stretch>
        </p:blipFill>
        <p:spPr>
          <a:xfrm>
            <a:off x="334964" y="1265126"/>
            <a:ext cx="9140141" cy="4630842"/>
          </a:xfrm>
          <a:prstGeom prst="rect">
            <a:avLst/>
          </a:prstGeom>
        </p:spPr>
      </p:pic>
    </p:spTree>
    <p:extLst>
      <p:ext uri="{BB962C8B-B14F-4D97-AF65-F5344CB8AC3E}">
        <p14:creationId xmlns:p14="http://schemas.microsoft.com/office/powerpoint/2010/main" val="3516033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7451A-2D4F-C680-3BF5-6505C6C3D2CF}"/>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515199E-A0E0-3932-64E0-AB63399BA478}"/>
              </a:ext>
            </a:extLst>
          </p:cNvPr>
          <p:cNvSpPr>
            <a:spLocks noGrp="1"/>
          </p:cNvSpPr>
          <p:nvPr>
            <p:ph type="body" sz="quarter" idx="14"/>
          </p:nvPr>
        </p:nvSpPr>
        <p:spPr>
          <a:xfrm>
            <a:off x="94646" y="1520184"/>
            <a:ext cx="11558638" cy="2722207"/>
          </a:xfrm>
        </p:spPr>
        <p:txBody>
          <a:bodyPr>
            <a:normAutofit lnSpcReduction="10000"/>
          </a:bodyPr>
          <a:lstStyle/>
          <a:p>
            <a:pPr marL="1143000" indent="-1143000">
              <a:buFont typeface="Arial" panose="020B0604020202020204" pitchFamily="34" charset="0"/>
              <a:buChar char="•"/>
            </a:pPr>
            <a:r>
              <a:rPr lang="nl-BE" sz="3300" dirty="0">
                <a:solidFill>
                  <a:schemeClr val="tx1"/>
                </a:solidFill>
                <a:effectLst/>
                <a:latin typeface="Flanders Art Sans"/>
                <a:ea typeface="Calibri" panose="020F0502020204030204" pitchFamily="34" charset="0"/>
              </a:rPr>
              <a:t>Opstarten van Rilatine of andere medicatie </a:t>
            </a:r>
          </a:p>
          <a:p>
            <a:pPr marL="1143000" indent="-1143000">
              <a:buFont typeface="Arial" panose="020B0604020202020204" pitchFamily="34" charset="0"/>
              <a:buChar char="•"/>
            </a:pPr>
            <a:r>
              <a:rPr lang="nl-BE" sz="3300" dirty="0">
                <a:solidFill>
                  <a:schemeClr val="tx1"/>
                </a:solidFill>
                <a:latin typeface="Flanders Art Sans"/>
                <a:ea typeface="Calibri" panose="020F0502020204030204" pitchFamily="34" charset="0"/>
              </a:rPr>
              <a:t>Besturen van voertuigen </a:t>
            </a:r>
            <a:endParaRPr lang="nl-BE" sz="3300" dirty="0">
              <a:solidFill>
                <a:schemeClr val="tx1"/>
              </a:solidFill>
              <a:effectLst/>
              <a:latin typeface="Flanders Art Sans"/>
              <a:ea typeface="Calibri" panose="020F0502020204030204" pitchFamily="34" charset="0"/>
            </a:endParaRPr>
          </a:p>
          <a:p>
            <a:pPr marL="1143000" indent="-1143000">
              <a:buFont typeface="Arial" panose="020B0604020202020204" pitchFamily="34" charset="0"/>
              <a:buChar char="•"/>
            </a:pPr>
            <a:r>
              <a:rPr lang="nl-BE" sz="3300" dirty="0">
                <a:solidFill>
                  <a:schemeClr val="tx1"/>
                </a:solidFill>
                <a:effectLst/>
                <a:latin typeface="Flanders Art Sans"/>
                <a:ea typeface="Calibri" panose="020F0502020204030204" pitchFamily="34" charset="0"/>
              </a:rPr>
              <a:t>Veiligheidsfunctie </a:t>
            </a:r>
            <a:r>
              <a:rPr lang="nl-BE" sz="3300" dirty="0">
                <a:solidFill>
                  <a:schemeClr val="tx1"/>
                </a:solidFill>
                <a:latin typeface="Flanders Art Sans"/>
                <a:ea typeface="Calibri" panose="020F0502020204030204" pitchFamily="34" charset="0"/>
              </a:rPr>
              <a:t>(geen voorafgaand onderzoek door arbeidsgeneesheer ikv geschiktheidsverklaring) </a:t>
            </a:r>
            <a:r>
              <a:rPr lang="nl-BE" sz="3300" dirty="0">
                <a:solidFill>
                  <a:schemeClr val="tx1"/>
                </a:solidFill>
                <a:effectLst/>
                <a:latin typeface="Flanders Art Sans"/>
                <a:ea typeface="Calibri" panose="020F0502020204030204" pitchFamily="34" charset="0"/>
              </a:rPr>
              <a:t> </a:t>
            </a:r>
          </a:p>
          <a:p>
            <a:r>
              <a:rPr lang="nl-BE" sz="3300" dirty="0">
                <a:effectLst/>
                <a:latin typeface="Flanders Art Sans"/>
                <a:ea typeface="Calibri" panose="020F0502020204030204" pitchFamily="34" charset="0"/>
              </a:rPr>
              <a:t> </a:t>
            </a:r>
          </a:p>
          <a:p>
            <a:endParaRPr lang="nl-BE" dirty="0"/>
          </a:p>
        </p:txBody>
      </p:sp>
      <p:sp>
        <p:nvSpPr>
          <p:cNvPr id="4" name="Tijdelijke aanduiding voor tekst 3">
            <a:extLst>
              <a:ext uri="{FF2B5EF4-FFF2-40B4-BE49-F238E27FC236}">
                <a16:creationId xmlns:a16="http://schemas.microsoft.com/office/drawing/2014/main" id="{CA53A4CF-2E38-0959-BA50-82649E9A1D8D}"/>
              </a:ext>
            </a:extLst>
          </p:cNvPr>
          <p:cNvSpPr>
            <a:spLocks noGrp="1"/>
          </p:cNvSpPr>
          <p:nvPr>
            <p:ph type="body" sz="quarter" idx="15"/>
          </p:nvPr>
        </p:nvSpPr>
        <p:spPr>
          <a:xfrm>
            <a:off x="208946" y="467311"/>
            <a:ext cx="8792749" cy="920185"/>
          </a:xfrm>
        </p:spPr>
        <p:txBody>
          <a:bodyPr/>
          <a:lstStyle/>
          <a:p>
            <a:r>
              <a:rPr lang="nl-BE" dirty="0"/>
              <a:t>Medicatie en stage </a:t>
            </a:r>
          </a:p>
        </p:txBody>
      </p:sp>
      <p:sp>
        <p:nvSpPr>
          <p:cNvPr id="5" name="Tekstvak 4">
            <a:extLst>
              <a:ext uri="{FF2B5EF4-FFF2-40B4-BE49-F238E27FC236}">
                <a16:creationId xmlns:a16="http://schemas.microsoft.com/office/drawing/2014/main" id="{FE056936-37E9-71C2-C839-F5E838F0412F}"/>
              </a:ext>
            </a:extLst>
          </p:cNvPr>
          <p:cNvSpPr txBox="1"/>
          <p:nvPr/>
        </p:nvSpPr>
        <p:spPr>
          <a:xfrm>
            <a:off x="2877343" y="5930707"/>
            <a:ext cx="6124352" cy="646331"/>
          </a:xfrm>
          <a:prstGeom prst="rect">
            <a:avLst/>
          </a:prstGeom>
          <a:noFill/>
        </p:spPr>
        <p:txBody>
          <a:bodyPr wrap="square">
            <a:spAutoFit/>
          </a:bodyPr>
          <a:lstStyle/>
          <a:p>
            <a:r>
              <a:rPr lang="nl-NL" dirty="0">
                <a:hlinkClick r:id="rId3"/>
              </a:rPr>
              <a:t>het medicatiegebruik van jongeren met ADHD tussen 6 en 17 jaar werd bekeken tussen 2013 en 2022</a:t>
            </a:r>
            <a:endParaRPr lang="nl-BE" dirty="0"/>
          </a:p>
        </p:txBody>
      </p:sp>
      <p:pic>
        <p:nvPicPr>
          <p:cNvPr id="1026" name="Picture 2" descr="Bepalingen voor rilatinegebruik - Vlaamse Atletiekliga">
            <a:extLst>
              <a:ext uri="{FF2B5EF4-FFF2-40B4-BE49-F238E27FC236}">
                <a16:creationId xmlns:a16="http://schemas.microsoft.com/office/drawing/2014/main" id="{12027A0A-49D4-28D4-7379-BF044E5DC2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514" y="4228876"/>
            <a:ext cx="2333625" cy="196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2834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374AA-BD8E-CB56-E012-28FC9E571516}"/>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E35E0A6C-7E4E-6420-4BF7-0E090E15D251}"/>
              </a:ext>
            </a:extLst>
          </p:cNvPr>
          <p:cNvSpPr>
            <a:spLocks noGrp="1"/>
          </p:cNvSpPr>
          <p:nvPr>
            <p:ph type="body" sz="quarter" idx="14"/>
          </p:nvPr>
        </p:nvSpPr>
        <p:spPr>
          <a:xfrm>
            <a:off x="208946" y="1148316"/>
            <a:ext cx="11335353" cy="4299984"/>
          </a:xfrm>
        </p:spPr>
        <p:txBody>
          <a:bodyPr>
            <a:normAutofit fontScale="92500"/>
          </a:bodyPr>
          <a:lstStyle/>
          <a:p>
            <a:r>
              <a:rPr lang="nl-BE" sz="2800" dirty="0">
                <a:solidFill>
                  <a:schemeClr val="tx1"/>
                </a:solidFill>
                <a:effectLst/>
                <a:latin typeface="Flanders Art Sans"/>
                <a:ea typeface="Calibri" panose="020F0502020204030204" pitchFamily="34" charset="0"/>
              </a:rPr>
              <a:t>Ouders bestellen dagelijks warme maaltijden op school. </a:t>
            </a:r>
            <a:br>
              <a:rPr lang="nl-BE" sz="2800" dirty="0">
                <a:solidFill>
                  <a:schemeClr val="tx1"/>
                </a:solidFill>
                <a:effectLst/>
                <a:latin typeface="Flanders Art Sans"/>
                <a:ea typeface="Calibri" panose="020F0502020204030204" pitchFamily="34" charset="0"/>
              </a:rPr>
            </a:br>
            <a:r>
              <a:rPr lang="nl-BE" sz="2800" dirty="0">
                <a:solidFill>
                  <a:schemeClr val="tx1"/>
                </a:solidFill>
                <a:latin typeface="Flanders Art Sans"/>
                <a:ea typeface="Calibri" panose="020F0502020204030204" pitchFamily="34" charset="0"/>
              </a:rPr>
              <a:t>Overzicht van de allergenen, houden hier geen rekening mee. </a:t>
            </a:r>
            <a:br>
              <a:rPr lang="nl-BE" sz="2800" dirty="0">
                <a:solidFill>
                  <a:schemeClr val="tx1"/>
                </a:solidFill>
                <a:latin typeface="Flanders Art Sans"/>
                <a:ea typeface="Calibri" panose="020F0502020204030204" pitchFamily="34" charset="0"/>
              </a:rPr>
            </a:br>
            <a:r>
              <a:rPr lang="nl-BE" sz="2800" dirty="0">
                <a:solidFill>
                  <a:schemeClr val="tx1"/>
                </a:solidFill>
                <a:latin typeface="Flanders Art Sans"/>
                <a:ea typeface="Calibri" panose="020F0502020204030204" pitchFamily="34" charset="0"/>
              </a:rPr>
              <a:t>School heeft de ouders als aangesproken, geen verandering of zonder resultaat. </a:t>
            </a:r>
          </a:p>
          <a:p>
            <a:endParaRPr lang="nl-BE" sz="2800" dirty="0">
              <a:solidFill>
                <a:schemeClr val="tx1"/>
              </a:solidFill>
              <a:effectLst/>
              <a:latin typeface="Flanders Art Sans"/>
              <a:ea typeface="Calibri" panose="020F0502020204030204" pitchFamily="34" charset="0"/>
            </a:endParaRPr>
          </a:p>
          <a:p>
            <a:r>
              <a:rPr lang="nl-BE" sz="2800" b="1" dirty="0">
                <a:solidFill>
                  <a:schemeClr val="tx1"/>
                </a:solidFill>
                <a:effectLst/>
                <a:latin typeface="Flanders Art Sans"/>
                <a:ea typeface="Calibri" panose="020F0502020204030204" pitchFamily="34" charset="0"/>
              </a:rPr>
              <a:t>Vragen van de school: </a:t>
            </a:r>
          </a:p>
          <a:p>
            <a:pPr marL="285750" indent="-285750">
              <a:buFont typeface="Arial" panose="020B0604020202020204" pitchFamily="34" charset="0"/>
              <a:buChar char="•"/>
            </a:pPr>
            <a:r>
              <a:rPr lang="nl-BE" sz="2800" i="1" dirty="0">
                <a:solidFill>
                  <a:schemeClr val="tx1"/>
                </a:solidFill>
                <a:latin typeface="Flanders Art Sans"/>
                <a:ea typeface="Calibri" panose="020F0502020204030204" pitchFamily="34" charset="0"/>
              </a:rPr>
              <a:t>Verantwoordelijkheid? </a:t>
            </a:r>
          </a:p>
          <a:p>
            <a:pPr marL="285750" indent="-285750">
              <a:buFont typeface="Arial" panose="020B0604020202020204" pitchFamily="34" charset="0"/>
              <a:buChar char="•"/>
            </a:pPr>
            <a:r>
              <a:rPr lang="nl-BE" sz="2800" i="1" dirty="0">
                <a:solidFill>
                  <a:schemeClr val="tx1"/>
                </a:solidFill>
                <a:effectLst/>
                <a:latin typeface="Flanders Art Sans"/>
                <a:ea typeface="Calibri" panose="020F0502020204030204" pitchFamily="34" charset="0"/>
              </a:rPr>
              <a:t>Kunnen we de maaltijden blijven aanbieden (volledige verantwoordelijkheid bij ouders) of weigeren  wij om de maaltijden aan te bieden?</a:t>
            </a:r>
          </a:p>
          <a:p>
            <a:r>
              <a:rPr lang="nl-BE" sz="2400" dirty="0">
                <a:solidFill>
                  <a:schemeClr val="tx1"/>
                </a:solidFill>
                <a:effectLst/>
                <a:latin typeface="Flanders Art Sans"/>
                <a:ea typeface="Calibri" panose="020F0502020204030204" pitchFamily="34" charset="0"/>
              </a:rPr>
              <a:t> </a:t>
            </a:r>
          </a:p>
          <a:p>
            <a:endParaRPr lang="nl-BE" dirty="0"/>
          </a:p>
        </p:txBody>
      </p:sp>
      <p:sp>
        <p:nvSpPr>
          <p:cNvPr id="4" name="Tijdelijke aanduiding voor tekst 3">
            <a:extLst>
              <a:ext uri="{FF2B5EF4-FFF2-40B4-BE49-F238E27FC236}">
                <a16:creationId xmlns:a16="http://schemas.microsoft.com/office/drawing/2014/main" id="{8E1EA2E6-CEA2-ADB2-C699-DCF91828CB27}"/>
              </a:ext>
            </a:extLst>
          </p:cNvPr>
          <p:cNvSpPr>
            <a:spLocks noGrp="1"/>
          </p:cNvSpPr>
          <p:nvPr>
            <p:ph type="body" sz="quarter" idx="15"/>
          </p:nvPr>
        </p:nvSpPr>
        <p:spPr>
          <a:xfrm>
            <a:off x="208946" y="305104"/>
            <a:ext cx="8792749" cy="920185"/>
          </a:xfrm>
        </p:spPr>
        <p:txBody>
          <a:bodyPr/>
          <a:lstStyle/>
          <a:p>
            <a:r>
              <a:rPr lang="nl-BE" dirty="0"/>
              <a:t>Allergie voor ei en noten </a:t>
            </a:r>
          </a:p>
        </p:txBody>
      </p:sp>
      <p:pic>
        <p:nvPicPr>
          <p:cNvPr id="2" name="Afbeelding 1">
            <a:extLst>
              <a:ext uri="{FF2B5EF4-FFF2-40B4-BE49-F238E27FC236}">
                <a16:creationId xmlns:a16="http://schemas.microsoft.com/office/drawing/2014/main" id="{41B6F22B-8583-E932-59DA-B7CEA0DD7692}"/>
              </a:ext>
            </a:extLst>
          </p:cNvPr>
          <p:cNvPicPr>
            <a:picLocks noChangeAspect="1"/>
          </p:cNvPicPr>
          <p:nvPr/>
        </p:nvPicPr>
        <p:blipFill>
          <a:blip r:embed="rId3"/>
          <a:stretch>
            <a:fillRect/>
          </a:stretch>
        </p:blipFill>
        <p:spPr>
          <a:xfrm>
            <a:off x="9967912" y="4624387"/>
            <a:ext cx="2143125" cy="2143125"/>
          </a:xfrm>
          <a:prstGeom prst="rect">
            <a:avLst/>
          </a:prstGeom>
        </p:spPr>
      </p:pic>
    </p:spTree>
    <p:extLst>
      <p:ext uri="{BB962C8B-B14F-4D97-AF65-F5344CB8AC3E}">
        <p14:creationId xmlns:p14="http://schemas.microsoft.com/office/powerpoint/2010/main" val="10734040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38558-D5A5-76AC-F8E8-DBAA0A63281D}"/>
            </a:ext>
          </a:extLst>
        </p:cNvPr>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B766B871-5AD9-D798-26F4-5374052C5563}"/>
              </a:ext>
            </a:extLst>
          </p:cNvPr>
          <p:cNvSpPr>
            <a:spLocks noGrp="1"/>
          </p:cNvSpPr>
          <p:nvPr>
            <p:ph type="body" sz="quarter" idx="11"/>
          </p:nvPr>
        </p:nvSpPr>
        <p:spPr/>
        <p:txBody>
          <a:bodyPr/>
          <a:lstStyle/>
          <a:p>
            <a:r>
              <a:rPr lang="nl-BE" dirty="0"/>
              <a:t>Pinda-,sesam- of notenallergie </a:t>
            </a:r>
          </a:p>
        </p:txBody>
      </p:sp>
      <p:sp>
        <p:nvSpPr>
          <p:cNvPr id="3" name="Tijdelijke aanduiding voor tekst 2">
            <a:extLst>
              <a:ext uri="{FF2B5EF4-FFF2-40B4-BE49-F238E27FC236}">
                <a16:creationId xmlns:a16="http://schemas.microsoft.com/office/drawing/2014/main" id="{FE72698B-227D-EF72-E521-071E5DD1765B}"/>
              </a:ext>
            </a:extLst>
          </p:cNvPr>
          <p:cNvSpPr>
            <a:spLocks noGrp="1"/>
          </p:cNvSpPr>
          <p:nvPr>
            <p:ph type="body" sz="quarter" idx="14"/>
          </p:nvPr>
        </p:nvSpPr>
        <p:spPr>
          <a:xfrm>
            <a:off x="214076" y="2650483"/>
            <a:ext cx="11171100" cy="3535163"/>
          </a:xfrm>
        </p:spPr>
        <p:txBody>
          <a:bodyPr>
            <a:normAutofit fontScale="92500"/>
          </a:bodyPr>
          <a:lstStyle/>
          <a:p>
            <a:r>
              <a:rPr lang="nl-BE" sz="2400" dirty="0">
                <a:solidFill>
                  <a:schemeClr val="tx1"/>
                </a:solidFill>
                <a:effectLst/>
                <a:latin typeface="Flanders Art Sans"/>
                <a:ea typeface="Calibri" panose="020F0502020204030204" pitchFamily="34" charset="0"/>
              </a:rPr>
              <a:t>School met verschillende leerlingen met een pinda-, sesam- of notenallergie</a:t>
            </a:r>
          </a:p>
          <a:p>
            <a:r>
              <a:rPr lang="nl-BE" sz="2400" dirty="0">
                <a:solidFill>
                  <a:schemeClr val="tx1"/>
                </a:solidFill>
                <a:latin typeface="Flanders Art Sans"/>
                <a:ea typeface="Calibri" panose="020F0502020204030204" pitchFamily="34" charset="0"/>
              </a:rPr>
              <a:t>E</a:t>
            </a:r>
            <a:r>
              <a:rPr lang="nl-BE" sz="2400" dirty="0">
                <a:solidFill>
                  <a:schemeClr val="tx1"/>
                </a:solidFill>
                <a:effectLst/>
                <a:latin typeface="Flanders Art Sans"/>
                <a:ea typeface="Calibri" panose="020F0502020204030204" pitchFamily="34" charset="0"/>
              </a:rPr>
              <a:t>rnstig risico op anafylactische reactie. </a:t>
            </a:r>
          </a:p>
          <a:p>
            <a:pPr marL="285750" indent="-285750">
              <a:buFont typeface="Arial" panose="020B0604020202020204" pitchFamily="34" charset="0"/>
              <a:buChar char="•"/>
            </a:pPr>
            <a:r>
              <a:rPr lang="nl-BE" sz="2400" dirty="0">
                <a:solidFill>
                  <a:schemeClr val="tx1"/>
                </a:solidFill>
                <a:effectLst/>
                <a:latin typeface="Flanders Art Sans"/>
                <a:ea typeface="Calibri" panose="020F0502020204030204" pitchFamily="34" charset="0"/>
              </a:rPr>
              <a:t>Kan je een notenverbod (of andere allergeen) invoeren als school? </a:t>
            </a:r>
          </a:p>
          <a:p>
            <a:pPr marL="285750" indent="-285750">
              <a:buFont typeface="Arial" panose="020B0604020202020204" pitchFamily="34" charset="0"/>
              <a:buChar char="•"/>
            </a:pPr>
            <a:r>
              <a:rPr lang="nl-BE" sz="2400" dirty="0">
                <a:solidFill>
                  <a:schemeClr val="tx1"/>
                </a:solidFill>
                <a:effectLst/>
                <a:latin typeface="Flanders Art Sans"/>
                <a:ea typeface="Calibri" panose="020F0502020204030204" pitchFamily="34" charset="0"/>
              </a:rPr>
              <a:t>Wat zijn andere mogelijkheden? </a:t>
            </a:r>
          </a:p>
          <a:p>
            <a:pPr marL="285750" indent="-285750">
              <a:buFont typeface="Arial" panose="020B0604020202020204" pitchFamily="34" charset="0"/>
              <a:buChar char="•"/>
            </a:pPr>
            <a:endParaRPr lang="nl-BE" sz="2400" dirty="0">
              <a:solidFill>
                <a:schemeClr val="tx1"/>
              </a:solidFill>
              <a:latin typeface="Flanders Art Sans"/>
              <a:ea typeface="Calibri" panose="020F0502020204030204" pitchFamily="34" charset="0"/>
            </a:endParaRPr>
          </a:p>
          <a:p>
            <a:pPr marL="285750" indent="-285750">
              <a:buFont typeface="Arial" panose="020B0604020202020204" pitchFamily="34" charset="0"/>
              <a:buChar char="•"/>
            </a:pPr>
            <a:r>
              <a:rPr lang="nl-BE" sz="2800" dirty="0">
                <a:solidFill>
                  <a:schemeClr val="tx1"/>
                </a:solidFill>
                <a:effectLst/>
                <a:latin typeface="Flanders Art Sans"/>
                <a:ea typeface="Calibri" panose="020F0502020204030204" pitchFamily="34" charset="0"/>
                <a:hlinkClick r:id="rId3"/>
              </a:rPr>
              <a:t>Bestaat het? </a:t>
            </a:r>
            <a:endParaRPr lang="nl-BE" sz="2800" dirty="0">
              <a:solidFill>
                <a:schemeClr val="tx1"/>
              </a:solidFill>
              <a:effectLst/>
              <a:latin typeface="Flanders Art Sans"/>
              <a:ea typeface="Calibri" panose="020F0502020204030204" pitchFamily="34" charset="0"/>
            </a:endParaRPr>
          </a:p>
          <a:p>
            <a:pPr marL="285750" indent="-285750">
              <a:buFont typeface="Arial" panose="020B0604020202020204" pitchFamily="34" charset="0"/>
              <a:buChar char="•"/>
            </a:pPr>
            <a:r>
              <a:rPr lang="nl-BE" sz="2800" dirty="0">
                <a:solidFill>
                  <a:schemeClr val="tx1"/>
                </a:solidFill>
                <a:effectLst/>
                <a:latin typeface="Flanders Art Sans"/>
                <a:ea typeface="Calibri" panose="020F0502020204030204" pitchFamily="34" charset="0"/>
                <a:hlinkClick r:id="rId4"/>
              </a:rPr>
              <a:t>https://www.allergieopschool.be/</a:t>
            </a:r>
            <a:endParaRPr lang="nl-BE" sz="2800" dirty="0">
              <a:solidFill>
                <a:schemeClr val="tx1"/>
              </a:solidFill>
              <a:effectLst/>
              <a:latin typeface="Flanders Art Sans"/>
              <a:ea typeface="Calibri" panose="020F0502020204030204" pitchFamily="34" charset="0"/>
            </a:endParaRPr>
          </a:p>
          <a:p>
            <a:pPr marL="285750" indent="-285750">
              <a:buFont typeface="Arial" panose="020B0604020202020204" pitchFamily="34" charset="0"/>
              <a:buChar char="•"/>
            </a:pPr>
            <a:r>
              <a:rPr lang="nl-NL" sz="2400" b="1" dirty="0">
                <a:hlinkClick r:id="rId5"/>
              </a:rPr>
              <a:t>Aantal spoedopnames door allergieën met kwart toegenomen in 10 jaar tijd: hoe komt dat?</a:t>
            </a:r>
            <a:endParaRPr lang="nl-BE" sz="2400" b="1" dirty="0"/>
          </a:p>
          <a:p>
            <a:pPr marL="285750" indent="-285750">
              <a:buFont typeface="Arial" panose="020B0604020202020204" pitchFamily="34" charset="0"/>
              <a:buChar char="•"/>
            </a:pPr>
            <a:endParaRPr lang="nl-BE" sz="2400" dirty="0">
              <a:solidFill>
                <a:schemeClr val="tx1"/>
              </a:solidFill>
              <a:effectLst/>
              <a:latin typeface="Flanders Art Sans"/>
              <a:ea typeface="Calibri" panose="020F0502020204030204" pitchFamily="34" charset="0"/>
            </a:endParaRPr>
          </a:p>
          <a:p>
            <a:pPr marL="285750" indent="-285750">
              <a:buFont typeface="Arial" panose="020B0604020202020204" pitchFamily="34" charset="0"/>
              <a:buChar char="•"/>
            </a:pPr>
            <a:endParaRPr lang="nl-BE" sz="2800" dirty="0">
              <a:solidFill>
                <a:schemeClr val="tx1"/>
              </a:solidFill>
              <a:effectLst/>
              <a:latin typeface="Flanders Art Sans"/>
              <a:ea typeface="Calibri" panose="020F0502020204030204" pitchFamily="34" charset="0"/>
            </a:endParaRPr>
          </a:p>
          <a:p>
            <a:endParaRPr lang="nl-BE" sz="1800" dirty="0">
              <a:effectLst/>
              <a:latin typeface="Calibri" panose="020F0502020204030204" pitchFamily="34" charset="0"/>
              <a:ea typeface="Calibri" panose="020F0502020204030204" pitchFamily="34" charset="0"/>
            </a:endParaRPr>
          </a:p>
          <a:p>
            <a:endParaRPr lang="nl-BE" b="1" dirty="0"/>
          </a:p>
        </p:txBody>
      </p:sp>
      <p:sp>
        <p:nvSpPr>
          <p:cNvPr id="4" name="Tijdelijke aanduiding voor tekst 3">
            <a:extLst>
              <a:ext uri="{FF2B5EF4-FFF2-40B4-BE49-F238E27FC236}">
                <a16:creationId xmlns:a16="http://schemas.microsoft.com/office/drawing/2014/main" id="{65F4B664-F691-6632-55D7-DED710132DA9}"/>
              </a:ext>
            </a:extLst>
          </p:cNvPr>
          <p:cNvSpPr>
            <a:spLocks noGrp="1"/>
          </p:cNvSpPr>
          <p:nvPr>
            <p:ph type="body" sz="quarter" idx="15"/>
          </p:nvPr>
        </p:nvSpPr>
        <p:spPr/>
        <p:txBody>
          <a:bodyPr/>
          <a:lstStyle/>
          <a:p>
            <a:r>
              <a:rPr lang="nl-BE" dirty="0"/>
              <a:t>Allergievrije school? </a:t>
            </a:r>
          </a:p>
        </p:txBody>
      </p:sp>
      <p:pic>
        <p:nvPicPr>
          <p:cNvPr id="6" name="Afbeelding 5">
            <a:extLst>
              <a:ext uri="{FF2B5EF4-FFF2-40B4-BE49-F238E27FC236}">
                <a16:creationId xmlns:a16="http://schemas.microsoft.com/office/drawing/2014/main" id="{3FD9010B-F5AC-CC27-E9FC-E09AD711688A}"/>
              </a:ext>
            </a:extLst>
          </p:cNvPr>
          <p:cNvPicPr>
            <a:picLocks noChangeAspect="1"/>
          </p:cNvPicPr>
          <p:nvPr/>
        </p:nvPicPr>
        <p:blipFill>
          <a:blip r:embed="rId6"/>
          <a:stretch>
            <a:fillRect/>
          </a:stretch>
        </p:blipFill>
        <p:spPr>
          <a:xfrm>
            <a:off x="6657974" y="195732"/>
            <a:ext cx="3362325" cy="2402063"/>
          </a:xfrm>
          <a:prstGeom prst="rect">
            <a:avLst/>
          </a:prstGeom>
        </p:spPr>
      </p:pic>
    </p:spTree>
    <p:extLst>
      <p:ext uri="{BB962C8B-B14F-4D97-AF65-F5344CB8AC3E}">
        <p14:creationId xmlns:p14="http://schemas.microsoft.com/office/powerpoint/2010/main" val="3174594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0A40E27-E1F2-3784-B8CB-4DEE4450A826}"/>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F38B0EEE-35AC-BE2E-A2A2-C6421B628089}"/>
              </a:ext>
            </a:extLst>
          </p:cNvPr>
          <p:cNvSpPr>
            <a:spLocks noGrp="1"/>
          </p:cNvSpPr>
          <p:nvPr>
            <p:ph type="body" sz="quarter" idx="14"/>
          </p:nvPr>
        </p:nvSpPr>
        <p:spPr>
          <a:xfrm>
            <a:off x="288623" y="1642742"/>
            <a:ext cx="11614753" cy="3572516"/>
          </a:xfrm>
        </p:spPr>
        <p:txBody>
          <a:bodyPr>
            <a:noAutofit/>
          </a:bodyPr>
          <a:lstStyle/>
          <a:p>
            <a:pPr marL="285750" indent="-285750">
              <a:buFont typeface="Arial" panose="020B0604020202020204" pitchFamily="34" charset="0"/>
              <a:buChar char="•"/>
            </a:pPr>
            <a:r>
              <a:rPr lang="nl-BE" sz="2800" dirty="0">
                <a:solidFill>
                  <a:schemeClr val="tx1"/>
                </a:solidFill>
                <a:latin typeface="Flanders Art Sans"/>
              </a:rPr>
              <a:t>Leerling 6</a:t>
            </a:r>
            <a:r>
              <a:rPr lang="nl-BE" sz="2800" baseline="30000" dirty="0">
                <a:solidFill>
                  <a:schemeClr val="tx1"/>
                </a:solidFill>
                <a:latin typeface="Flanders Art Sans"/>
              </a:rPr>
              <a:t>de</a:t>
            </a:r>
            <a:r>
              <a:rPr lang="nl-BE" sz="2800" dirty="0">
                <a:solidFill>
                  <a:schemeClr val="tx1"/>
                </a:solidFill>
                <a:latin typeface="Flanders Art Sans"/>
              </a:rPr>
              <a:t> jaar haarzorg </a:t>
            </a:r>
          </a:p>
          <a:p>
            <a:pPr marL="285750" indent="-285750">
              <a:buFont typeface="Arial" panose="020B0604020202020204" pitchFamily="34" charset="0"/>
              <a:buChar char="•"/>
            </a:pPr>
            <a:r>
              <a:rPr lang="nl-BE" sz="2800" dirty="0">
                <a:solidFill>
                  <a:schemeClr val="tx1"/>
                </a:solidFill>
                <a:latin typeface="Flanders Art Sans"/>
              </a:rPr>
              <a:t>contactallergie ontstaan  in loop van schooljaar </a:t>
            </a:r>
          </a:p>
          <a:p>
            <a:r>
              <a:rPr lang="nl-BE" sz="2800" dirty="0">
                <a:solidFill>
                  <a:schemeClr val="tx1"/>
                </a:solidFill>
                <a:latin typeface="Flanders Art Sans"/>
              </a:rPr>
              <a:t>Gevolg: geen contact meer met cosmetica/shampoo’s/…</a:t>
            </a:r>
          </a:p>
          <a:p>
            <a:pPr marL="457200" indent="-457200">
              <a:buFont typeface="Arial" panose="020B0604020202020204" pitchFamily="34" charset="0"/>
              <a:buChar char="•"/>
            </a:pPr>
            <a:r>
              <a:rPr lang="nl-BE" sz="2800" dirty="0">
                <a:solidFill>
                  <a:schemeClr val="tx1"/>
                </a:solidFill>
                <a:latin typeface="Flanders Art Sans"/>
              </a:rPr>
              <a:t>Geen allergie voor haarverf, latexhandschoenen zorgen voor een toename van de allergie. </a:t>
            </a:r>
          </a:p>
          <a:p>
            <a:pPr marL="285750" indent="-285750">
              <a:buFont typeface="Arial" panose="020B0604020202020204" pitchFamily="34" charset="0"/>
              <a:buChar char="•"/>
            </a:pPr>
            <a:r>
              <a:rPr lang="nl-BE" sz="2800" dirty="0">
                <a:solidFill>
                  <a:schemeClr val="tx1"/>
                </a:solidFill>
                <a:latin typeface="Flanders Art Sans"/>
              </a:rPr>
              <a:t>Stage was goed, dus slagen. </a:t>
            </a:r>
          </a:p>
          <a:p>
            <a:pPr marL="285750" indent="-285750">
              <a:buFont typeface="Arial" panose="020B0604020202020204" pitchFamily="34" charset="0"/>
              <a:buChar char="•"/>
            </a:pPr>
            <a:r>
              <a:rPr lang="nl-BE" sz="2800" i="1" dirty="0">
                <a:solidFill>
                  <a:srgbClr val="000000"/>
                </a:solidFill>
                <a:effectLst/>
                <a:latin typeface="Flanders Art Sans"/>
                <a:ea typeface="Calibri" panose="020F0502020204030204" pitchFamily="34" charset="0"/>
              </a:rPr>
              <a:t>Kan een leerling een diploma haarzorg halen zonder stage te hebben gedaan in het 7</a:t>
            </a:r>
            <a:r>
              <a:rPr lang="nl-BE" sz="2800" i="1" baseline="30000" dirty="0">
                <a:solidFill>
                  <a:srgbClr val="000000"/>
                </a:solidFill>
                <a:effectLst/>
                <a:latin typeface="Flanders Art Sans"/>
                <a:ea typeface="Calibri" panose="020F0502020204030204" pitchFamily="34" charset="0"/>
              </a:rPr>
              <a:t>de</a:t>
            </a:r>
            <a:r>
              <a:rPr lang="nl-BE" sz="2800" i="1" dirty="0">
                <a:solidFill>
                  <a:srgbClr val="000000"/>
                </a:solidFill>
                <a:effectLst/>
                <a:latin typeface="Flanders Art Sans"/>
                <a:ea typeface="Calibri" panose="020F0502020204030204" pitchFamily="34" charset="0"/>
              </a:rPr>
              <a:t> jaar? </a:t>
            </a:r>
            <a:endParaRPr lang="nl-BE" sz="2800" i="1" dirty="0">
              <a:solidFill>
                <a:schemeClr val="tx1"/>
              </a:solidFill>
              <a:latin typeface="Flanders Art Sans"/>
            </a:endParaRPr>
          </a:p>
        </p:txBody>
      </p:sp>
      <p:sp>
        <p:nvSpPr>
          <p:cNvPr id="4" name="Tijdelijke aanduiding voor tekst 3">
            <a:extLst>
              <a:ext uri="{FF2B5EF4-FFF2-40B4-BE49-F238E27FC236}">
                <a16:creationId xmlns:a16="http://schemas.microsoft.com/office/drawing/2014/main" id="{A1D97DFA-746B-CFD7-372C-5FFE79E70CE2}"/>
              </a:ext>
            </a:extLst>
          </p:cNvPr>
          <p:cNvSpPr>
            <a:spLocks noGrp="1"/>
          </p:cNvSpPr>
          <p:nvPr>
            <p:ph type="body" sz="quarter" idx="15"/>
          </p:nvPr>
        </p:nvSpPr>
        <p:spPr>
          <a:xfrm>
            <a:off x="213464" y="467311"/>
            <a:ext cx="8792749" cy="920185"/>
          </a:xfrm>
        </p:spPr>
        <p:txBody>
          <a:bodyPr/>
          <a:lstStyle/>
          <a:p>
            <a:r>
              <a:rPr lang="nl-BE" dirty="0"/>
              <a:t>Latexallergie en stage </a:t>
            </a:r>
          </a:p>
        </p:txBody>
      </p:sp>
    </p:spTree>
    <p:extLst>
      <p:ext uri="{BB962C8B-B14F-4D97-AF65-F5344CB8AC3E}">
        <p14:creationId xmlns:p14="http://schemas.microsoft.com/office/powerpoint/2010/main" val="2007035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C220D-FB5B-14B4-BC77-8879B9D457B9}"/>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9D0AB16C-1DEC-FE7E-F68F-64F75B756F78}"/>
              </a:ext>
            </a:extLst>
          </p:cNvPr>
          <p:cNvSpPr>
            <a:spLocks noGrp="1"/>
          </p:cNvSpPr>
          <p:nvPr>
            <p:ph type="body" sz="quarter" idx="14"/>
          </p:nvPr>
        </p:nvSpPr>
        <p:spPr>
          <a:xfrm>
            <a:off x="208947" y="1757856"/>
            <a:ext cx="10651210" cy="2385442"/>
          </a:xfrm>
        </p:spPr>
        <p:txBody>
          <a:bodyPr>
            <a:normAutofit/>
          </a:bodyPr>
          <a:lstStyle/>
          <a:p>
            <a:pPr marL="285750" indent="-285750">
              <a:buFont typeface="Arial" panose="020B0604020202020204" pitchFamily="34" charset="0"/>
              <a:buChar char="•"/>
            </a:pPr>
            <a:r>
              <a:rPr lang="nl-BE" sz="2800" b="0" i="0" u="none" strike="noStrike" dirty="0">
                <a:solidFill>
                  <a:srgbClr val="C60450"/>
                </a:solidFill>
                <a:effectLst/>
                <a:latin typeface="Flanders Art Sans Light"/>
                <a:hlinkClick r:id="rId3"/>
              </a:rPr>
              <a:t>Thema EHBO &amp; veiligheid</a:t>
            </a:r>
            <a:endParaRPr lang="nl-BE" sz="2800" b="0" i="0" u="none" strike="noStrike" dirty="0">
              <a:solidFill>
                <a:srgbClr val="C60450"/>
              </a:solidFill>
              <a:effectLst/>
              <a:latin typeface="Flanders Art Sans Light"/>
            </a:endParaRPr>
          </a:p>
          <a:p>
            <a:pPr marL="285750" indent="-285750">
              <a:buFont typeface="Arial" panose="020B0604020202020204" pitchFamily="34" charset="0"/>
              <a:buChar char="•"/>
            </a:pPr>
            <a:r>
              <a:rPr lang="nl-BE" sz="2800" dirty="0">
                <a:solidFill>
                  <a:srgbClr val="C60450"/>
                </a:solidFill>
                <a:latin typeface="Flanders Art Sans Light"/>
                <a:hlinkClick r:id="rId4"/>
              </a:rPr>
              <a:t>Wat moet er in de EHBO-koffer?</a:t>
            </a:r>
            <a:endParaRPr lang="nl-BE" sz="2800" dirty="0">
              <a:solidFill>
                <a:srgbClr val="C60450"/>
              </a:solidFill>
              <a:latin typeface="Flanders Art Sans Light"/>
            </a:endParaRPr>
          </a:p>
          <a:p>
            <a:pPr marL="285750" indent="-285750">
              <a:buFont typeface="Arial" panose="020B0604020202020204" pitchFamily="34" charset="0"/>
              <a:buChar char="•"/>
            </a:pPr>
            <a:r>
              <a:rPr lang="nl-BE" sz="2800" b="0" i="0" u="none" strike="noStrike" dirty="0">
                <a:solidFill>
                  <a:srgbClr val="C60450"/>
                </a:solidFill>
                <a:effectLst/>
                <a:latin typeface="Flanders Art Sans Light"/>
                <a:hlinkClick r:id="rId5"/>
              </a:rPr>
              <a:t>EHBO-register</a:t>
            </a:r>
            <a:endParaRPr lang="nl-BE" sz="2800" b="0" i="0" u="none" strike="noStrike" dirty="0">
              <a:solidFill>
                <a:srgbClr val="C60450"/>
              </a:solidFill>
              <a:effectLst/>
              <a:latin typeface="Flanders Art Sans Light"/>
            </a:endParaRPr>
          </a:p>
          <a:p>
            <a:pPr marL="285750" indent="-285750">
              <a:buFont typeface="Arial" panose="020B0604020202020204" pitchFamily="34" charset="0"/>
              <a:buChar char="•"/>
            </a:pPr>
            <a:r>
              <a:rPr lang="nl-BE" sz="2800" b="0" i="0" u="none" strike="noStrike" dirty="0">
                <a:solidFill>
                  <a:srgbClr val="C60450"/>
                </a:solidFill>
                <a:effectLst/>
                <a:latin typeface="Flanders Art Sans Light"/>
                <a:hlinkClick r:id="rId6"/>
              </a:rPr>
              <a:t>Codex</a:t>
            </a:r>
            <a:endParaRPr lang="nl-BE" sz="2800" b="0" i="0" u="none" strike="noStrike" dirty="0">
              <a:solidFill>
                <a:srgbClr val="444444"/>
              </a:solidFill>
              <a:effectLst/>
              <a:latin typeface="Flanders Art Sans Light"/>
            </a:endParaRPr>
          </a:p>
        </p:txBody>
      </p:sp>
      <p:sp>
        <p:nvSpPr>
          <p:cNvPr id="4" name="Tijdelijke aanduiding voor tekst 3">
            <a:extLst>
              <a:ext uri="{FF2B5EF4-FFF2-40B4-BE49-F238E27FC236}">
                <a16:creationId xmlns:a16="http://schemas.microsoft.com/office/drawing/2014/main" id="{3ABC6BF6-409C-5573-CA4B-A1745712D062}"/>
              </a:ext>
            </a:extLst>
          </p:cNvPr>
          <p:cNvSpPr>
            <a:spLocks noGrp="1"/>
          </p:cNvSpPr>
          <p:nvPr>
            <p:ph type="body" sz="quarter" idx="15"/>
          </p:nvPr>
        </p:nvSpPr>
        <p:spPr>
          <a:xfrm>
            <a:off x="208947" y="927404"/>
            <a:ext cx="8792749" cy="920185"/>
          </a:xfrm>
        </p:spPr>
        <p:txBody>
          <a:bodyPr/>
          <a:lstStyle/>
          <a:p>
            <a:r>
              <a:rPr lang="nl-BE" b="1" dirty="0">
                <a:effectLst/>
                <a:latin typeface="Flanders Art Sans"/>
                <a:ea typeface="Times New Roman" panose="02020603050405020304" pitchFamily="18" charset="0"/>
              </a:rPr>
              <a:t>EHBO: bijvoorbeeld wondzorg</a:t>
            </a:r>
            <a:endParaRPr lang="nl-BE" dirty="0">
              <a:latin typeface="Flanders Art Sans"/>
            </a:endParaRPr>
          </a:p>
        </p:txBody>
      </p:sp>
      <p:pic>
        <p:nvPicPr>
          <p:cNvPr id="1026" name="Picture 2" descr="Cartoon Ehbo Je Ambulanceman En Karakter, Hand Geschilderd, Tekenfilm, Ehbo  Scène Afbeelding PNG transparante clipart en PSD-bestand gratis downloaden">
            <a:extLst>
              <a:ext uri="{FF2B5EF4-FFF2-40B4-BE49-F238E27FC236}">
                <a16:creationId xmlns:a16="http://schemas.microsoft.com/office/drawing/2014/main" id="{49F3B350-73C0-DAD8-2511-C8CC0F89CD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51172" y="723220"/>
            <a:ext cx="4848906" cy="4848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5659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7B2F9D2-82E5-66ED-4A3C-B222E9932050}"/>
              </a:ext>
            </a:extLst>
          </p:cNvPr>
          <p:cNvSpPr>
            <a:spLocks noGrp="1"/>
          </p:cNvSpPr>
          <p:nvPr>
            <p:ph type="body" sz="quarter" idx="11"/>
          </p:nvPr>
        </p:nvSpPr>
        <p:spPr>
          <a:xfrm>
            <a:off x="214076" y="1706880"/>
            <a:ext cx="10895884" cy="685137"/>
          </a:xfrm>
        </p:spPr>
        <p:txBody>
          <a:bodyPr>
            <a:normAutofit/>
          </a:bodyPr>
          <a:lstStyle/>
          <a:p>
            <a:r>
              <a:rPr lang="nl-BE" sz="1800" kern="0" dirty="0">
                <a:solidFill>
                  <a:srgbClr val="413D3D"/>
                </a:solidFill>
                <a:effectLst/>
                <a:latin typeface="Lato" panose="020F0502020204030203" pitchFamily="34" charset="0"/>
                <a:ea typeface="Times New Roman" panose="02020603050405020304" pitchFamily="18" charset="0"/>
                <a:cs typeface="Times New Roman" panose="02020603050405020304" pitchFamily="18" charset="0"/>
              </a:rPr>
              <a:t>Instellen van de maatregelen ter voorkoming van lichamelijke letsels: fixatiemiddelen, isolatie</a:t>
            </a:r>
            <a:endParaRPr lang="nl-BE" dirty="0"/>
          </a:p>
        </p:txBody>
      </p:sp>
      <p:sp>
        <p:nvSpPr>
          <p:cNvPr id="3" name="Tijdelijke aanduiding voor tekst 2">
            <a:extLst>
              <a:ext uri="{FF2B5EF4-FFF2-40B4-BE49-F238E27FC236}">
                <a16:creationId xmlns:a16="http://schemas.microsoft.com/office/drawing/2014/main" id="{4DCD5B5B-E2F0-5245-D487-A4416F6DF625}"/>
              </a:ext>
            </a:extLst>
          </p:cNvPr>
          <p:cNvSpPr>
            <a:spLocks noGrp="1"/>
          </p:cNvSpPr>
          <p:nvPr>
            <p:ph type="body" sz="quarter" idx="14"/>
          </p:nvPr>
        </p:nvSpPr>
        <p:spPr/>
        <p:txBody>
          <a:bodyPr>
            <a:normAutofit fontScale="92500" lnSpcReduction="10000"/>
          </a:bodyPr>
          <a:lstStyle/>
          <a:p>
            <a:r>
              <a:rPr lang="nl-NL" sz="2800" b="1" dirty="0">
                <a:solidFill>
                  <a:schemeClr val="tx1"/>
                </a:solidFill>
              </a:rPr>
              <a:t>Fixatie</a:t>
            </a:r>
            <a:r>
              <a:rPr lang="nl-NL" sz="2800" dirty="0">
                <a:solidFill>
                  <a:schemeClr val="tx1"/>
                </a:solidFill>
              </a:rPr>
              <a:t> is </a:t>
            </a:r>
            <a:r>
              <a:rPr lang="nl-NL" sz="2800" i="1" dirty="0">
                <a:solidFill>
                  <a:schemeClr val="tx1"/>
                </a:solidFill>
              </a:rPr>
              <a:t>elke handeling of elk gebruik van materiaal of medicatie die de bewegingsvrijheid van een persoon beperkt, verhindert of belemmert, waarbij de persoon niet zelfstandig zijn bewegingsvrijheid kan herwinnen.</a:t>
            </a:r>
          </a:p>
          <a:p>
            <a:endParaRPr lang="nl-NL" sz="2800" i="1" dirty="0">
              <a:solidFill>
                <a:schemeClr val="tx1"/>
              </a:solidFill>
            </a:endParaRPr>
          </a:p>
          <a:p>
            <a:pPr marL="457200" indent="-457200">
              <a:buFont typeface="Arial" panose="020B0604020202020204" pitchFamily="34" charset="0"/>
              <a:buChar char="•"/>
            </a:pPr>
            <a:r>
              <a:rPr lang="nl-BE" sz="2800" i="1" dirty="0">
                <a:solidFill>
                  <a:schemeClr val="tx1"/>
                </a:solidFill>
                <a:hlinkClick r:id="rId3"/>
              </a:rPr>
              <a:t>Reflectie-instrument vrijheidsbeperkende maatregelen</a:t>
            </a:r>
            <a:endParaRPr lang="nl-BE" sz="2800" i="1" dirty="0">
              <a:solidFill>
                <a:schemeClr val="tx1"/>
              </a:solidFill>
            </a:endParaRPr>
          </a:p>
          <a:p>
            <a:pPr marL="457200" indent="-457200">
              <a:buFont typeface="Arial" panose="020B0604020202020204" pitchFamily="34" charset="0"/>
              <a:buChar char="•"/>
            </a:pPr>
            <a:r>
              <a:rPr lang="nl-BE" sz="2800" i="1" dirty="0">
                <a:solidFill>
                  <a:schemeClr val="tx1"/>
                </a:solidFill>
                <a:hlinkClick r:id="rId4"/>
              </a:rPr>
              <a:t>https://omgaanmetvbm.be/waar-het-over-gaat/uitvoering/</a:t>
            </a:r>
            <a:endParaRPr lang="nl-BE" sz="2800" i="1" dirty="0">
              <a:solidFill>
                <a:schemeClr val="tx1"/>
              </a:solidFill>
            </a:endParaRPr>
          </a:p>
          <a:p>
            <a:endParaRPr lang="nl-BE" sz="2800" i="1" dirty="0">
              <a:solidFill>
                <a:schemeClr val="tx1"/>
              </a:solidFill>
            </a:endParaRPr>
          </a:p>
        </p:txBody>
      </p:sp>
      <p:sp>
        <p:nvSpPr>
          <p:cNvPr id="4" name="Tijdelijke aanduiding voor tekst 3">
            <a:extLst>
              <a:ext uri="{FF2B5EF4-FFF2-40B4-BE49-F238E27FC236}">
                <a16:creationId xmlns:a16="http://schemas.microsoft.com/office/drawing/2014/main" id="{569EF848-4267-DE9F-8AED-7A8A5B7BEEFF}"/>
              </a:ext>
            </a:extLst>
          </p:cNvPr>
          <p:cNvSpPr>
            <a:spLocks noGrp="1"/>
          </p:cNvSpPr>
          <p:nvPr>
            <p:ph type="body" sz="quarter" idx="15"/>
          </p:nvPr>
        </p:nvSpPr>
        <p:spPr/>
        <p:txBody>
          <a:bodyPr/>
          <a:lstStyle/>
          <a:p>
            <a:r>
              <a:rPr lang="nl-BE" dirty="0"/>
              <a:t>Fixatie en isolatie</a:t>
            </a:r>
          </a:p>
        </p:txBody>
      </p:sp>
    </p:spTree>
    <p:extLst>
      <p:ext uri="{BB962C8B-B14F-4D97-AF65-F5344CB8AC3E}">
        <p14:creationId xmlns:p14="http://schemas.microsoft.com/office/powerpoint/2010/main" val="2036018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513164-3B27-8B11-A9CA-8D3A4E32D497}"/>
              </a:ext>
            </a:extLst>
          </p:cNvPr>
          <p:cNvSpPr>
            <a:spLocks noGrp="1"/>
          </p:cNvSpPr>
          <p:nvPr>
            <p:ph type="ctrTitle"/>
          </p:nvPr>
        </p:nvSpPr>
        <p:spPr>
          <a:xfrm>
            <a:off x="4224338" y="547386"/>
            <a:ext cx="4386261" cy="1570038"/>
          </a:xfrm>
        </p:spPr>
        <p:txBody>
          <a:bodyPr>
            <a:normAutofit fontScale="90000"/>
          </a:bodyPr>
          <a:lstStyle/>
          <a:p>
            <a:r>
              <a:rPr lang="nl-BE" sz="4900" b="1" dirty="0"/>
              <a:t>Kwaliteitskader</a:t>
            </a:r>
            <a:br>
              <a:rPr lang="nl-BE" dirty="0"/>
            </a:br>
            <a:br>
              <a:rPr lang="nl-BE" dirty="0"/>
            </a:br>
            <a:endParaRPr lang="nl-BE" dirty="0"/>
          </a:p>
        </p:txBody>
      </p:sp>
      <p:pic>
        <p:nvPicPr>
          <p:cNvPr id="9" name="Tijdelijke aanduiding voor afbeelding 8" descr="Afbeelding met tekening, persoon, tekenfilm, illustratie&#10;&#10;Automatisch gegenereerde beschrijving">
            <a:extLst>
              <a:ext uri="{FF2B5EF4-FFF2-40B4-BE49-F238E27FC236}">
                <a16:creationId xmlns:a16="http://schemas.microsoft.com/office/drawing/2014/main" id="{D8287538-305B-5D84-471C-C73FCC5259F1}"/>
              </a:ext>
            </a:extLst>
          </p:cNvPr>
          <p:cNvPicPr>
            <a:picLocks noGrp="1" noChangeAspect="1"/>
          </p:cNvPicPr>
          <p:nvPr>
            <p:ph type="pic" sz="quarter" idx="10"/>
          </p:nvPr>
        </p:nvPicPr>
        <p:blipFill rotWithShape="1">
          <a:blip r:embed="rId3"/>
          <a:srcRect r="58578"/>
          <a:stretch/>
        </p:blipFill>
        <p:spPr>
          <a:xfrm>
            <a:off x="1" y="1"/>
            <a:ext cx="3792537" cy="6858000"/>
          </a:xfrm>
        </p:spPr>
      </p:pic>
      <p:pic>
        <p:nvPicPr>
          <p:cNvPr id="11" name="Tijdelijke aanduiding voor afbeelding 8" descr="Afbeelding met tekening, persoon, tekenfilm, illustratie&#10;&#10;Automatisch gegenereerde beschrijving">
            <a:extLst>
              <a:ext uri="{FF2B5EF4-FFF2-40B4-BE49-F238E27FC236}">
                <a16:creationId xmlns:a16="http://schemas.microsoft.com/office/drawing/2014/main" id="{1FEB356B-E90C-FABA-199D-9E13CDA8ACDC}"/>
              </a:ext>
            </a:extLst>
          </p:cNvPr>
          <p:cNvPicPr>
            <a:picLocks noChangeAspect="1"/>
          </p:cNvPicPr>
          <p:nvPr/>
        </p:nvPicPr>
        <p:blipFill rotWithShape="1">
          <a:blip r:embed="rId3"/>
          <a:srcRect l="53959"/>
          <a:stretch/>
        </p:blipFill>
        <p:spPr>
          <a:xfrm>
            <a:off x="8610600" y="0"/>
            <a:ext cx="3630612" cy="6858000"/>
          </a:xfrm>
          <a:prstGeom prst="rect">
            <a:avLst/>
          </a:prstGeom>
          <a:pattFill prst="pct5">
            <a:fgClr>
              <a:schemeClr val="accent4"/>
            </a:fgClr>
            <a:bgClr>
              <a:schemeClr val="bg1"/>
            </a:bgClr>
          </a:pattFill>
        </p:spPr>
      </p:pic>
      <p:sp>
        <p:nvSpPr>
          <p:cNvPr id="13" name="Tekstvak 12">
            <a:extLst>
              <a:ext uri="{FF2B5EF4-FFF2-40B4-BE49-F238E27FC236}">
                <a16:creationId xmlns:a16="http://schemas.microsoft.com/office/drawing/2014/main" id="{5278F159-AF0D-DEF5-76EE-1ADFE69E9ADC}"/>
              </a:ext>
            </a:extLst>
          </p:cNvPr>
          <p:cNvSpPr txBox="1"/>
          <p:nvPr/>
        </p:nvSpPr>
        <p:spPr>
          <a:xfrm>
            <a:off x="3891828" y="2664810"/>
            <a:ext cx="5051280" cy="2554545"/>
          </a:xfrm>
          <a:prstGeom prst="rect">
            <a:avLst/>
          </a:prstGeom>
          <a:noFill/>
        </p:spPr>
        <p:txBody>
          <a:bodyPr wrap="square">
            <a:spAutoFit/>
          </a:bodyPr>
          <a:lstStyle/>
          <a:p>
            <a:pPr marL="571500" indent="-571500">
              <a:buFont typeface="Arial" panose="020B0604020202020204" pitchFamily="34" charset="0"/>
              <a:buChar char="•"/>
            </a:pPr>
            <a:endParaRPr lang="nl-BE" sz="3200" dirty="0"/>
          </a:p>
          <a:p>
            <a:pPr marL="571500" indent="-571500">
              <a:buFont typeface="Arial" panose="020B0604020202020204" pitchFamily="34" charset="0"/>
              <a:buChar char="•"/>
            </a:pPr>
            <a:r>
              <a:rPr lang="nl-BE" sz="3200" dirty="0"/>
              <a:t>Tempel als kader</a:t>
            </a:r>
          </a:p>
          <a:p>
            <a:pPr marL="571500" indent="-571500">
              <a:buFont typeface="Arial" panose="020B0604020202020204" pitchFamily="34" charset="0"/>
              <a:buChar char="•"/>
            </a:pPr>
            <a:r>
              <a:rPr lang="nl-BE" sz="3200" dirty="0"/>
              <a:t>Samenwerking</a:t>
            </a:r>
          </a:p>
          <a:p>
            <a:pPr marL="571500" indent="-571500">
              <a:buFont typeface="Arial" panose="020B0604020202020204" pitchFamily="34" charset="0"/>
              <a:buChar char="•"/>
            </a:pPr>
            <a:r>
              <a:rPr lang="nl-BE" sz="3200" dirty="0"/>
              <a:t>Verantwoordelijkheden </a:t>
            </a:r>
          </a:p>
          <a:p>
            <a:pPr marL="571500" indent="-571500">
              <a:buFont typeface="Arial" panose="020B0604020202020204" pitchFamily="34" charset="0"/>
              <a:buChar char="•"/>
            </a:pPr>
            <a:r>
              <a:rPr lang="nl-BE" sz="3200" dirty="0"/>
              <a:t>Aansprakelijkheid </a:t>
            </a:r>
          </a:p>
        </p:txBody>
      </p:sp>
    </p:spTree>
    <p:extLst>
      <p:ext uri="{BB962C8B-B14F-4D97-AF65-F5344CB8AC3E}">
        <p14:creationId xmlns:p14="http://schemas.microsoft.com/office/powerpoint/2010/main" val="1101044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6BF01C2-F348-AF46-CDFD-E755BFFA8E02}"/>
              </a:ext>
            </a:extLst>
          </p:cNvPr>
          <p:cNvSpPr>
            <a:spLocks noGrp="1"/>
          </p:cNvSpPr>
          <p:nvPr>
            <p:ph type="ctrTitle"/>
          </p:nvPr>
        </p:nvSpPr>
        <p:spPr/>
        <p:txBody>
          <a:bodyPr/>
          <a:lstStyle/>
          <a:p>
            <a:r>
              <a:rPr lang="nl-BE" dirty="0"/>
              <a:t>Brede kijk op de leerling </a:t>
            </a:r>
          </a:p>
        </p:txBody>
      </p:sp>
      <p:sp>
        <p:nvSpPr>
          <p:cNvPr id="4" name="Tijdelijke aanduiding voor tekst 3">
            <a:extLst>
              <a:ext uri="{FF2B5EF4-FFF2-40B4-BE49-F238E27FC236}">
                <a16:creationId xmlns:a16="http://schemas.microsoft.com/office/drawing/2014/main" id="{0CEC1ABB-D757-7305-D1BA-DA8571C7D1A4}"/>
              </a:ext>
            </a:extLst>
          </p:cNvPr>
          <p:cNvSpPr>
            <a:spLocks noGrp="1"/>
          </p:cNvSpPr>
          <p:nvPr>
            <p:ph type="body" sz="quarter" idx="15"/>
          </p:nvPr>
        </p:nvSpPr>
        <p:spPr>
          <a:xfrm>
            <a:off x="3792538" y="3077203"/>
            <a:ext cx="8003222" cy="3095332"/>
          </a:xfrm>
        </p:spPr>
        <p:txBody>
          <a:bodyPr>
            <a:normAutofit fontScale="85000" lnSpcReduction="20000"/>
          </a:bodyPr>
          <a:lstStyle/>
          <a:p>
            <a:pPr marL="342900" indent="-342900">
              <a:buFont typeface="Arial" panose="020B0604020202020204" pitchFamily="34" charset="0"/>
              <a:buChar char="•"/>
            </a:pPr>
            <a:r>
              <a:rPr lang="nl-BE" sz="2800" b="1" dirty="0">
                <a:solidFill>
                  <a:srgbClr val="002060"/>
                </a:solidFill>
              </a:rPr>
              <a:t>Ontwikkeling en continuïteit</a:t>
            </a:r>
          </a:p>
          <a:p>
            <a:pPr marL="342900" indent="-342900">
              <a:buFont typeface="Arial" panose="020B0604020202020204" pitchFamily="34" charset="0"/>
              <a:buChar char="•"/>
            </a:pPr>
            <a:r>
              <a:rPr lang="nl-BE" sz="2800" b="1" dirty="0">
                <a:solidFill>
                  <a:srgbClr val="002060"/>
                </a:solidFill>
              </a:rPr>
              <a:t>Activiteit en participatie </a:t>
            </a:r>
          </a:p>
          <a:p>
            <a:pPr marL="342900" indent="-342900">
              <a:buFont typeface="Arial" panose="020B0604020202020204" pitchFamily="34" charset="0"/>
              <a:buChar char="•"/>
            </a:pPr>
            <a:r>
              <a:rPr lang="nl-BE" sz="2800" b="1" dirty="0">
                <a:solidFill>
                  <a:srgbClr val="002060"/>
                </a:solidFill>
              </a:rPr>
              <a:t>Onderwijsloopbaanbegeleiding </a:t>
            </a:r>
          </a:p>
          <a:p>
            <a:pPr marL="342900" indent="-342900">
              <a:buFont typeface="Arial" panose="020B0604020202020204" pitchFamily="34" charset="0"/>
              <a:buChar char="•"/>
            </a:pPr>
            <a:r>
              <a:rPr lang="nl-BE" sz="2800" b="1" dirty="0">
                <a:solidFill>
                  <a:srgbClr val="002060"/>
                </a:solidFill>
              </a:rPr>
              <a:t>Transities </a:t>
            </a:r>
          </a:p>
          <a:p>
            <a:pPr marL="342900" indent="-342900">
              <a:buFont typeface="Arial" panose="020B0604020202020204" pitchFamily="34" charset="0"/>
              <a:buChar char="•"/>
            </a:pPr>
            <a:r>
              <a:rPr lang="nl-BE" sz="2800" b="1" dirty="0">
                <a:solidFill>
                  <a:srgbClr val="002060"/>
                </a:solidFill>
              </a:rPr>
              <a:t>Sociale, educatieve en informatieve betrokkenheid </a:t>
            </a:r>
          </a:p>
          <a:p>
            <a:pPr marL="342900" indent="-342900">
              <a:buFont typeface="Arial" panose="020B0604020202020204" pitchFamily="34" charset="0"/>
              <a:buChar char="•"/>
            </a:pPr>
            <a:r>
              <a:rPr lang="nl-BE" sz="2800" b="1" dirty="0">
                <a:solidFill>
                  <a:srgbClr val="002060"/>
                </a:solidFill>
              </a:rPr>
              <a:t>Communicatie en constructieve samenwerking </a:t>
            </a:r>
          </a:p>
          <a:p>
            <a:pPr marL="342900" indent="-342900">
              <a:buFont typeface="Arial" panose="020B0604020202020204" pitchFamily="34" charset="0"/>
              <a:buChar char="•"/>
            </a:pPr>
            <a:r>
              <a:rPr lang="nl-BE" sz="2800" b="1" dirty="0">
                <a:solidFill>
                  <a:srgbClr val="002060"/>
                </a:solidFill>
              </a:rPr>
              <a:t>Mogelijkheden van ondersteuning (school, leerling en context) </a:t>
            </a:r>
          </a:p>
          <a:p>
            <a:pPr marL="342900" indent="-342900">
              <a:buFont typeface="Arial" panose="020B0604020202020204" pitchFamily="34" charset="0"/>
              <a:buChar char="•"/>
            </a:pPr>
            <a:endParaRPr lang="nl-BE" sz="2000" b="1" dirty="0">
              <a:solidFill>
                <a:schemeClr val="tx1"/>
              </a:solidFill>
            </a:endParaRPr>
          </a:p>
        </p:txBody>
      </p:sp>
      <p:sp>
        <p:nvSpPr>
          <p:cNvPr id="5" name="Tijdelijke aanduiding voor tekst 4">
            <a:extLst>
              <a:ext uri="{FF2B5EF4-FFF2-40B4-BE49-F238E27FC236}">
                <a16:creationId xmlns:a16="http://schemas.microsoft.com/office/drawing/2014/main" id="{1AC3A942-2439-E50F-F012-BD9A97B07013}"/>
              </a:ext>
            </a:extLst>
          </p:cNvPr>
          <p:cNvSpPr>
            <a:spLocks noGrp="1"/>
          </p:cNvSpPr>
          <p:nvPr>
            <p:ph type="body" sz="quarter" idx="12"/>
          </p:nvPr>
        </p:nvSpPr>
        <p:spPr/>
        <p:txBody>
          <a:bodyPr/>
          <a:lstStyle/>
          <a:p>
            <a:r>
              <a:rPr lang="nl-BE" dirty="0"/>
              <a:t>Aandacht voor </a:t>
            </a:r>
          </a:p>
        </p:txBody>
      </p:sp>
      <p:pic>
        <p:nvPicPr>
          <p:cNvPr id="11" name="Tijdelijke aanduiding voor afbeelding 10" descr="Afbeelding met Menselijk gezicht, tekenfilm, glimlach, illustratie&#10;&#10;Automatisch gegenereerde beschrijving">
            <a:extLst>
              <a:ext uri="{FF2B5EF4-FFF2-40B4-BE49-F238E27FC236}">
                <a16:creationId xmlns:a16="http://schemas.microsoft.com/office/drawing/2014/main" id="{EA17ED15-4AF7-4FF3-DEAB-0708661D14DE}"/>
              </a:ext>
            </a:extLst>
          </p:cNvPr>
          <p:cNvPicPr>
            <a:picLocks noGrp="1" noChangeAspect="1"/>
          </p:cNvPicPr>
          <p:nvPr>
            <p:ph type="pic" sz="quarter" idx="10"/>
          </p:nvPr>
        </p:nvPicPr>
        <p:blipFill>
          <a:blip r:embed="rId3"/>
          <a:srcRect l="22350" r="22350"/>
          <a:stretch>
            <a:fillRect/>
          </a:stretch>
        </p:blipFill>
        <p:spPr/>
      </p:pic>
    </p:spTree>
    <p:extLst>
      <p:ext uri="{BB962C8B-B14F-4D97-AF65-F5344CB8AC3E}">
        <p14:creationId xmlns:p14="http://schemas.microsoft.com/office/powerpoint/2010/main" val="2941205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descr="Afbeelding met tekst, schermopname, grafische vormgeving, ontwerp&#10;&#10;Automatisch gegenereerde beschrijving">
            <a:extLst>
              <a:ext uri="{FF2B5EF4-FFF2-40B4-BE49-F238E27FC236}">
                <a16:creationId xmlns:a16="http://schemas.microsoft.com/office/drawing/2014/main" id="{3ADB72B6-299C-48C9-B284-B94156B8F6F5}"/>
              </a:ext>
            </a:extLst>
          </p:cNvPr>
          <p:cNvPicPr/>
          <p:nvPr/>
        </p:nvPicPr>
        <p:blipFill rotWithShape="1">
          <a:blip r:embed="rId3"/>
          <a:srcRect l="8795" t="6244" r="5502" b="12654"/>
          <a:stretch/>
        </p:blipFill>
        <p:spPr>
          <a:xfrm>
            <a:off x="1085252" y="1653436"/>
            <a:ext cx="8246639" cy="4731707"/>
          </a:xfrm>
          <a:prstGeom prst="rect">
            <a:avLst/>
          </a:prstGeom>
          <a:noFill/>
        </p:spPr>
      </p:pic>
      <p:sp>
        <p:nvSpPr>
          <p:cNvPr id="4" name="Titel 3"/>
          <p:cNvSpPr>
            <a:spLocks noGrp="1"/>
          </p:cNvSpPr>
          <p:nvPr>
            <p:ph type="title"/>
          </p:nvPr>
        </p:nvSpPr>
        <p:spPr>
          <a:xfrm>
            <a:off x="334964" y="365126"/>
            <a:ext cx="7638952" cy="900000"/>
          </a:xfrm>
        </p:spPr>
        <p:txBody>
          <a:bodyPr anchor="t">
            <a:normAutofit/>
          </a:bodyPr>
          <a:lstStyle/>
          <a:p>
            <a:r>
              <a:rPr lang="nl-NL" dirty="0"/>
              <a:t>de tempel gebruiken als kader om…</a:t>
            </a:r>
          </a:p>
        </p:txBody>
      </p:sp>
    </p:spTree>
    <p:extLst>
      <p:ext uri="{BB962C8B-B14F-4D97-AF65-F5344CB8AC3E}">
        <p14:creationId xmlns:p14="http://schemas.microsoft.com/office/powerpoint/2010/main" val="21879465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D69B0363-86AE-4A5B-8C7F-44DBFE40407A}"/>
              </a:ext>
            </a:extLst>
          </p:cNvPr>
          <p:cNvPicPr/>
          <p:nvPr/>
        </p:nvPicPr>
        <p:blipFill rotWithShape="1">
          <a:blip r:embed="rId3"/>
          <a:srcRect t="6726" r="6107" b="71912"/>
          <a:stretch/>
        </p:blipFill>
        <p:spPr>
          <a:xfrm>
            <a:off x="1214043" y="748249"/>
            <a:ext cx="7253552" cy="1421806"/>
          </a:xfrm>
          <a:prstGeom prst="rect">
            <a:avLst/>
          </a:prstGeom>
        </p:spPr>
      </p:pic>
      <p:sp>
        <p:nvSpPr>
          <p:cNvPr id="4" name="Tijdelijke aanduiding voor tekst 3">
            <a:extLst>
              <a:ext uri="{FF2B5EF4-FFF2-40B4-BE49-F238E27FC236}">
                <a16:creationId xmlns:a16="http://schemas.microsoft.com/office/drawing/2014/main" id="{3495D9CA-27BD-4659-973E-35419908D1AB}"/>
              </a:ext>
            </a:extLst>
          </p:cNvPr>
          <p:cNvSpPr>
            <a:spLocks noGrp="1"/>
          </p:cNvSpPr>
          <p:nvPr>
            <p:ph type="body" sz="quarter" idx="14"/>
          </p:nvPr>
        </p:nvSpPr>
        <p:spPr>
          <a:xfrm>
            <a:off x="1700963" y="2457816"/>
            <a:ext cx="7421562" cy="3880484"/>
          </a:xfrm>
        </p:spPr>
        <p:txBody>
          <a:bodyPr>
            <a:normAutofit/>
          </a:bodyPr>
          <a:lstStyle/>
          <a:p>
            <a:pPr marL="342900" indent="-342900">
              <a:buClrTx/>
              <a:buSzPct val="100000"/>
              <a:buFont typeface="Arial" panose="020B0604020202020204" pitchFamily="34" charset="0"/>
              <a:buChar char="•"/>
            </a:pPr>
            <a:r>
              <a:rPr lang="en-US" sz="2800" dirty="0">
                <a:solidFill>
                  <a:schemeClr val="tx1"/>
                </a:solidFill>
                <a:latin typeface="Flanders Art Sans"/>
                <a:hlinkClick r:id="rId4"/>
              </a:rPr>
              <a:t>PPGO!</a:t>
            </a:r>
            <a:endParaRPr lang="en-US" sz="2800" dirty="0">
              <a:solidFill>
                <a:schemeClr val="tx1"/>
              </a:solidFill>
              <a:latin typeface="Flanders Art Sans"/>
            </a:endParaRPr>
          </a:p>
          <a:p>
            <a:pPr marL="342900" indent="-342900">
              <a:buClrTx/>
              <a:buSzPct val="100000"/>
              <a:buFont typeface="Arial" panose="020B0604020202020204" pitchFamily="34" charset="0"/>
              <a:buChar char="•"/>
            </a:pPr>
            <a:r>
              <a:rPr lang="en-US" sz="2800" dirty="0">
                <a:solidFill>
                  <a:schemeClr val="tx1"/>
                </a:solidFill>
                <a:latin typeface="Flanders Art Sans"/>
                <a:hlinkClick r:id="rId5"/>
              </a:rPr>
              <a:t>Gelijke onderwijskansen</a:t>
            </a:r>
            <a:endParaRPr lang="en-US" sz="2800" dirty="0">
              <a:solidFill>
                <a:schemeClr val="tx1"/>
              </a:solidFill>
              <a:latin typeface="Flanders Art Sans"/>
            </a:endParaRPr>
          </a:p>
          <a:p>
            <a:pPr marL="342900" indent="-342900">
              <a:buClrTx/>
              <a:buSzPct val="100000"/>
              <a:buFont typeface="Arial" panose="020B0604020202020204" pitchFamily="34" charset="0"/>
              <a:buChar char="•"/>
            </a:pPr>
            <a:r>
              <a:rPr lang="en-US" sz="2800" dirty="0">
                <a:solidFill>
                  <a:schemeClr val="tx1"/>
                </a:solidFill>
                <a:latin typeface="Flanders Art Sans"/>
                <a:hlinkClick r:id="rId6"/>
              </a:rPr>
              <a:t>Actief burgerschap</a:t>
            </a:r>
            <a:endParaRPr lang="en-US" sz="2800" dirty="0">
              <a:solidFill>
                <a:schemeClr val="tx1"/>
              </a:solidFill>
              <a:latin typeface="Flanders Art Sans"/>
            </a:endParaRPr>
          </a:p>
          <a:p>
            <a:pPr marL="342900" indent="-342900">
              <a:buClrTx/>
              <a:buSzPct val="100000"/>
              <a:buFont typeface="Arial" panose="020B0604020202020204" pitchFamily="34" charset="0"/>
              <a:buChar char="•"/>
            </a:pPr>
            <a:r>
              <a:rPr lang="en-US" sz="2800" dirty="0">
                <a:solidFill>
                  <a:schemeClr val="tx1"/>
                </a:solidFill>
                <a:latin typeface="Flanders Art Sans"/>
                <a:hlinkClick r:id="rId7"/>
              </a:rPr>
              <a:t>Samen leren, samen leven</a:t>
            </a:r>
            <a:endParaRPr lang="en-US" sz="2800" dirty="0">
              <a:solidFill>
                <a:schemeClr val="tx1"/>
              </a:solidFill>
              <a:latin typeface="Flanders Art Sans"/>
            </a:endParaRPr>
          </a:p>
          <a:p>
            <a:pPr marL="342900" indent="-342900">
              <a:buClrTx/>
              <a:buSzPct val="100000"/>
              <a:buFont typeface="Arial" panose="020B0604020202020204" pitchFamily="34" charset="0"/>
              <a:buChar char="•"/>
            </a:pPr>
            <a:r>
              <a:rPr lang="en-US" sz="2800" dirty="0">
                <a:solidFill>
                  <a:schemeClr val="tx1"/>
                </a:solidFill>
                <a:latin typeface="Flanders Art Sans"/>
              </a:rPr>
              <a:t>Leerwinst, leermotivatie en leervermogen</a:t>
            </a:r>
          </a:p>
          <a:p>
            <a:pPr marL="342900" indent="-342900">
              <a:buClrTx/>
              <a:buSzPct val="100000"/>
              <a:buFont typeface="Arial" panose="020B0604020202020204" pitchFamily="34" charset="0"/>
              <a:buChar char="•"/>
            </a:pPr>
            <a:r>
              <a:rPr lang="en-US" sz="2800" dirty="0">
                <a:solidFill>
                  <a:schemeClr val="tx1"/>
                </a:solidFill>
                <a:latin typeface="Flanders Art Sans"/>
                <a:hlinkClick r:id="rId8"/>
              </a:rPr>
              <a:t>Resultaten en effecten vanuit R-OK</a:t>
            </a:r>
            <a:endParaRPr lang="en-US" sz="2800" dirty="0">
              <a:solidFill>
                <a:schemeClr val="tx1"/>
              </a:solidFill>
              <a:latin typeface="Flanders Art Sans"/>
            </a:endParaRPr>
          </a:p>
        </p:txBody>
      </p:sp>
      <p:pic>
        <p:nvPicPr>
          <p:cNvPr id="2050" name="Picture 2">
            <a:hlinkClick r:id="rId9"/>
            <a:extLst>
              <a:ext uri="{FF2B5EF4-FFF2-40B4-BE49-F238E27FC236}">
                <a16:creationId xmlns:a16="http://schemas.microsoft.com/office/drawing/2014/main" id="{C4C5873A-6F48-A36E-683E-C5192C7A1E9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80793" y="3330239"/>
            <a:ext cx="2242420" cy="2135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6446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733155F4-088F-C20E-70E4-983C850FFB69}"/>
              </a:ext>
            </a:extLst>
          </p:cNvPr>
          <p:cNvSpPr>
            <a:spLocks noGrp="1"/>
          </p:cNvSpPr>
          <p:nvPr>
            <p:ph sz="quarter" idx="17"/>
          </p:nvPr>
        </p:nvSpPr>
        <p:spPr>
          <a:xfrm>
            <a:off x="334963" y="1410159"/>
            <a:ext cx="11383962" cy="4635041"/>
          </a:xfrm>
        </p:spPr>
        <p:txBody>
          <a:bodyPr>
            <a:normAutofit/>
          </a:bodyPr>
          <a:lstStyle/>
          <a:p>
            <a:r>
              <a:rPr lang="nl-NL" sz="2400" dirty="0">
                <a:solidFill>
                  <a:schemeClr val="tx1">
                    <a:lumMod val="50000"/>
                  </a:schemeClr>
                </a:solidFill>
              </a:rPr>
              <a:t>De uitvoering van deze taken kan alleen maar op </a:t>
            </a:r>
            <a:r>
              <a:rPr lang="nl-NL" sz="2400" b="1" dirty="0">
                <a:solidFill>
                  <a:schemeClr val="accent4"/>
                </a:solidFill>
              </a:rPr>
              <a:t>vrijwillige basis </a:t>
            </a:r>
            <a:r>
              <a:rPr lang="nl-NL" sz="2400" dirty="0">
                <a:solidFill>
                  <a:schemeClr val="tx1">
                    <a:lumMod val="50000"/>
                  </a:schemeClr>
                </a:solidFill>
              </a:rPr>
              <a:t>gebeuren. Er kan geen verplichting opgelegd worden aan school- en internaatteams om het mandaat van bekwame helper op te nemen.</a:t>
            </a:r>
          </a:p>
          <a:p>
            <a:r>
              <a:rPr lang="nl-NL" sz="2400" dirty="0">
                <a:solidFill>
                  <a:schemeClr val="tx1">
                    <a:lumMod val="50000"/>
                  </a:schemeClr>
                </a:solidFill>
              </a:rPr>
              <a:t>We vinden het principe van de </a:t>
            </a:r>
            <a:r>
              <a:rPr lang="nl-NL" sz="2400" b="1" dirty="0">
                <a:solidFill>
                  <a:schemeClr val="tx2"/>
                </a:solidFill>
              </a:rPr>
              <a:t>subsidiariteit</a:t>
            </a:r>
            <a:r>
              <a:rPr lang="nl-NL" sz="2400" dirty="0">
                <a:solidFill>
                  <a:schemeClr val="tx1">
                    <a:lumMod val="50000"/>
                  </a:schemeClr>
                </a:solidFill>
              </a:rPr>
              <a:t> belangrijk. De eigen gezondheidszorgbeoefenaar van de cliënt/leerling blijft verantwoordelijk voor het opvolgen van zijn/haar gezondheidstoestand. De figuur van de bekwame helper moet niet altijd de eerste en de enige optie zijn.</a:t>
            </a:r>
          </a:p>
          <a:p>
            <a:r>
              <a:rPr lang="nl-NL" sz="2400" dirty="0">
                <a:solidFill>
                  <a:schemeClr val="tx1">
                    <a:lumMod val="50000"/>
                  </a:schemeClr>
                </a:solidFill>
              </a:rPr>
              <a:t>Wat de toepassing in onderwijsinstellingen betreft, moet het naar ouders duidelijk zijn dat wanneer een school/voorziening een bekwame helper heeft, dit </a:t>
            </a:r>
            <a:r>
              <a:rPr lang="nl-NL" sz="2400" b="1" dirty="0">
                <a:solidFill>
                  <a:schemeClr val="tx2"/>
                </a:solidFill>
              </a:rPr>
              <a:t>niet</a:t>
            </a:r>
            <a:r>
              <a:rPr lang="nl-NL" sz="2400" dirty="0">
                <a:solidFill>
                  <a:schemeClr val="tx1">
                    <a:lumMod val="50000"/>
                  </a:schemeClr>
                </a:solidFill>
              </a:rPr>
              <a:t> betekent </a:t>
            </a:r>
            <a:r>
              <a:rPr lang="nl-NL" sz="2400" b="1" dirty="0">
                <a:solidFill>
                  <a:schemeClr val="tx2"/>
                </a:solidFill>
              </a:rPr>
              <a:t>dat alle toegestane handelingen afdwingbaar</a:t>
            </a:r>
            <a:r>
              <a:rPr lang="nl-NL" sz="2400" b="1" dirty="0">
                <a:solidFill>
                  <a:schemeClr val="tx1">
                    <a:lumMod val="50000"/>
                  </a:schemeClr>
                </a:solidFill>
              </a:rPr>
              <a:t> zijn.</a:t>
            </a:r>
          </a:p>
          <a:p>
            <a:r>
              <a:rPr lang="nl-NL" sz="2400" dirty="0">
                <a:solidFill>
                  <a:schemeClr val="tx1">
                    <a:lumMod val="50000"/>
                  </a:schemeClr>
                </a:solidFill>
              </a:rPr>
              <a:t>Inzake </a:t>
            </a:r>
            <a:r>
              <a:rPr lang="nl-NL" sz="2400" b="1" dirty="0">
                <a:solidFill>
                  <a:schemeClr val="tx2"/>
                </a:solidFill>
              </a:rPr>
              <a:t>fixatie</a:t>
            </a:r>
            <a:r>
              <a:rPr lang="nl-NL" sz="2400" dirty="0">
                <a:solidFill>
                  <a:schemeClr val="tx1">
                    <a:lumMod val="50000"/>
                  </a:schemeClr>
                </a:solidFill>
              </a:rPr>
              <a:t> gaan we er van uit dat deze maatregel binnen onderwijs enkel is toegestaan op </a:t>
            </a:r>
            <a:r>
              <a:rPr lang="nl-NL" sz="2400" b="1" dirty="0">
                <a:solidFill>
                  <a:schemeClr val="tx2"/>
                </a:solidFill>
              </a:rPr>
              <a:t>medisch voorschrift</a:t>
            </a:r>
            <a:r>
              <a:rPr lang="nl-NL" sz="2400" b="1" dirty="0">
                <a:solidFill>
                  <a:schemeClr val="tx1">
                    <a:lumMod val="50000"/>
                  </a:schemeClr>
                </a:solidFill>
              </a:rPr>
              <a:t>. </a:t>
            </a:r>
          </a:p>
        </p:txBody>
      </p:sp>
      <p:pic>
        <p:nvPicPr>
          <p:cNvPr id="4" name="Afbeelding 3">
            <a:extLst>
              <a:ext uri="{FF2B5EF4-FFF2-40B4-BE49-F238E27FC236}">
                <a16:creationId xmlns:a16="http://schemas.microsoft.com/office/drawing/2014/main" id="{909544B9-78C1-2BBA-886C-8EE33944277F}"/>
              </a:ext>
            </a:extLst>
          </p:cNvPr>
          <p:cNvPicPr/>
          <p:nvPr/>
        </p:nvPicPr>
        <p:blipFill rotWithShape="1">
          <a:blip r:embed="rId3"/>
          <a:srcRect t="88403" r="4367"/>
          <a:stretch/>
        </p:blipFill>
        <p:spPr>
          <a:xfrm>
            <a:off x="334963" y="143871"/>
            <a:ext cx="6719548" cy="1337858"/>
          </a:xfrm>
          <a:prstGeom prst="rect">
            <a:avLst/>
          </a:prstGeom>
        </p:spPr>
      </p:pic>
    </p:spTree>
    <p:extLst>
      <p:ext uri="{BB962C8B-B14F-4D97-AF65-F5344CB8AC3E}">
        <p14:creationId xmlns:p14="http://schemas.microsoft.com/office/powerpoint/2010/main" val="2854371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DCDEC-FE66-5E0A-F5E0-582C8DC5D0E5}"/>
            </a:ext>
          </a:extLst>
        </p:cNvPr>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F9C7374B-A8DD-C071-3A52-B4FE22F2900E}"/>
              </a:ext>
            </a:extLst>
          </p:cNvPr>
          <p:cNvSpPr>
            <a:spLocks noGrp="1"/>
          </p:cNvSpPr>
          <p:nvPr>
            <p:ph sz="quarter" idx="17"/>
          </p:nvPr>
        </p:nvSpPr>
        <p:spPr>
          <a:xfrm>
            <a:off x="334963" y="1410159"/>
            <a:ext cx="11383962" cy="4635041"/>
          </a:xfrm>
        </p:spPr>
        <p:txBody>
          <a:bodyPr>
            <a:normAutofit/>
          </a:bodyPr>
          <a:lstStyle/>
          <a:p>
            <a:pPr marL="342900" indent="-342900">
              <a:buFont typeface="Arial" panose="020B0604020202020204" pitchFamily="34" charset="0"/>
              <a:buChar char="•"/>
            </a:pPr>
            <a:r>
              <a:rPr lang="nl-NL" sz="2800" b="1" dirty="0">
                <a:solidFill>
                  <a:schemeClr val="tx1">
                    <a:lumMod val="50000"/>
                  </a:schemeClr>
                </a:solidFill>
              </a:rPr>
              <a:t>Visie op gezondheidsbeleid en preventie</a:t>
            </a:r>
          </a:p>
          <a:p>
            <a:pPr marL="342900" indent="-342900">
              <a:buFont typeface="Arial" panose="020B0604020202020204" pitchFamily="34" charset="0"/>
              <a:buChar char="•"/>
            </a:pPr>
            <a:r>
              <a:rPr lang="nl-NL" sz="2800" b="1" dirty="0">
                <a:solidFill>
                  <a:schemeClr val="tx1">
                    <a:lumMod val="50000"/>
                  </a:schemeClr>
                </a:solidFill>
              </a:rPr>
              <a:t>Health in all policies</a:t>
            </a:r>
          </a:p>
          <a:p>
            <a:pPr marL="342900" indent="-342900">
              <a:buFont typeface="Arial" panose="020B0604020202020204" pitchFamily="34" charset="0"/>
              <a:buChar char="•"/>
            </a:pPr>
            <a:r>
              <a:rPr lang="nl-NL" sz="2800" b="1" dirty="0">
                <a:solidFill>
                  <a:schemeClr val="tx1">
                    <a:lumMod val="50000"/>
                  </a:schemeClr>
                </a:solidFill>
              </a:rPr>
              <a:t>Schoolbeleid en iedereen leerlingenbegeleiding</a:t>
            </a:r>
          </a:p>
          <a:p>
            <a:pPr marL="342900" indent="-342900">
              <a:buFont typeface="Arial" panose="020B0604020202020204" pitchFamily="34" charset="0"/>
              <a:buChar char="•"/>
            </a:pPr>
            <a:endParaRPr lang="nl-NL" sz="2400" b="1" dirty="0">
              <a:solidFill>
                <a:schemeClr val="tx1">
                  <a:lumMod val="50000"/>
                </a:schemeClr>
              </a:solidFill>
            </a:endParaRPr>
          </a:p>
        </p:txBody>
      </p:sp>
      <p:pic>
        <p:nvPicPr>
          <p:cNvPr id="4" name="Afbeelding 3">
            <a:extLst>
              <a:ext uri="{FF2B5EF4-FFF2-40B4-BE49-F238E27FC236}">
                <a16:creationId xmlns:a16="http://schemas.microsoft.com/office/drawing/2014/main" id="{79DB37A8-1D90-6360-24EB-50D251720072}"/>
              </a:ext>
            </a:extLst>
          </p:cNvPr>
          <p:cNvPicPr/>
          <p:nvPr/>
        </p:nvPicPr>
        <p:blipFill rotWithShape="1">
          <a:blip r:embed="rId3"/>
          <a:srcRect t="88403" r="4367"/>
          <a:stretch/>
        </p:blipFill>
        <p:spPr>
          <a:xfrm>
            <a:off x="334963" y="143871"/>
            <a:ext cx="6719548" cy="1337858"/>
          </a:xfrm>
          <a:prstGeom prst="rect">
            <a:avLst/>
          </a:prstGeom>
        </p:spPr>
      </p:pic>
      <p:pic>
        <p:nvPicPr>
          <p:cNvPr id="3" name="Afbeelding 2">
            <a:extLst>
              <a:ext uri="{FF2B5EF4-FFF2-40B4-BE49-F238E27FC236}">
                <a16:creationId xmlns:a16="http://schemas.microsoft.com/office/drawing/2014/main" id="{4441297B-347D-E4DD-FDD3-D1426576E250}"/>
              </a:ext>
            </a:extLst>
          </p:cNvPr>
          <p:cNvPicPr>
            <a:picLocks noChangeAspect="1"/>
          </p:cNvPicPr>
          <p:nvPr/>
        </p:nvPicPr>
        <p:blipFill rotWithShape="1">
          <a:blip r:embed="rId4"/>
          <a:srcRect t="19243" r="1982"/>
          <a:stretch/>
        </p:blipFill>
        <p:spPr>
          <a:xfrm>
            <a:off x="334963" y="3314700"/>
            <a:ext cx="7500775" cy="3295943"/>
          </a:xfrm>
          <a:prstGeom prst="rect">
            <a:avLst/>
          </a:prstGeom>
        </p:spPr>
      </p:pic>
      <p:pic>
        <p:nvPicPr>
          <p:cNvPr id="5" name="Afbeelding 4">
            <a:extLst>
              <a:ext uri="{FF2B5EF4-FFF2-40B4-BE49-F238E27FC236}">
                <a16:creationId xmlns:a16="http://schemas.microsoft.com/office/drawing/2014/main" id="{9F1F48A2-8E4E-B8A6-46E2-1AC2886EE26C}"/>
              </a:ext>
            </a:extLst>
          </p:cNvPr>
          <p:cNvPicPr>
            <a:picLocks noChangeAspect="1"/>
          </p:cNvPicPr>
          <p:nvPr/>
        </p:nvPicPr>
        <p:blipFill rotWithShape="1">
          <a:blip r:embed="rId5"/>
          <a:srcRect l="23718" t="20530" r="18406" b="5541"/>
          <a:stretch/>
        </p:blipFill>
        <p:spPr>
          <a:xfrm>
            <a:off x="7999989" y="538223"/>
            <a:ext cx="4053899" cy="3452149"/>
          </a:xfrm>
          <a:prstGeom prst="rect">
            <a:avLst/>
          </a:prstGeom>
        </p:spPr>
      </p:pic>
    </p:spTree>
    <p:extLst>
      <p:ext uri="{BB962C8B-B14F-4D97-AF65-F5344CB8AC3E}">
        <p14:creationId xmlns:p14="http://schemas.microsoft.com/office/powerpoint/2010/main" val="3996600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pic>
        <p:nvPicPr>
          <p:cNvPr id="8" name="Afbeelding 7">
            <a:extLst>
              <a:ext uri="{FF2B5EF4-FFF2-40B4-BE49-F238E27FC236}">
                <a16:creationId xmlns:a16="http://schemas.microsoft.com/office/drawing/2014/main" id="{F24EBC8D-694F-42A6-BFDA-0F45EF3A8CF6}"/>
              </a:ext>
            </a:extLst>
          </p:cNvPr>
          <p:cNvPicPr/>
          <p:nvPr/>
        </p:nvPicPr>
        <p:blipFill rotWithShape="1">
          <a:blip r:embed="rId3"/>
          <a:srcRect t="82027" r="5831" b="10972"/>
          <a:stretch/>
        </p:blipFill>
        <p:spPr>
          <a:xfrm>
            <a:off x="5916431" y="5916600"/>
            <a:ext cx="6275569" cy="941400"/>
          </a:xfrm>
          <a:prstGeom prst="rect">
            <a:avLst/>
          </a:prstGeom>
        </p:spPr>
      </p:pic>
      <p:pic>
        <p:nvPicPr>
          <p:cNvPr id="518" name="Google Shape;518;p21"/>
          <p:cNvPicPr preferRelativeResize="0"/>
          <p:nvPr/>
        </p:nvPicPr>
        <p:blipFill rotWithShape="1">
          <a:blip r:embed="rId4"/>
          <a:srcRect l="25145" t="9433" r="27928" b="16169"/>
          <a:stretch/>
        </p:blipFill>
        <p:spPr>
          <a:xfrm>
            <a:off x="302094" y="0"/>
            <a:ext cx="7202159" cy="6444465"/>
          </a:xfrm>
          <a:prstGeom prst="rect">
            <a:avLst/>
          </a:prstGeom>
          <a:noFill/>
          <a:ln>
            <a:noFill/>
          </a:ln>
        </p:spPr>
      </p:pic>
      <p:sp>
        <p:nvSpPr>
          <p:cNvPr id="11" name="Rechthoek 10">
            <a:extLst>
              <a:ext uri="{FF2B5EF4-FFF2-40B4-BE49-F238E27FC236}">
                <a16:creationId xmlns:a16="http://schemas.microsoft.com/office/drawing/2014/main" id="{57B98065-0151-7A95-C460-310E2FAFD6FF}"/>
              </a:ext>
            </a:extLst>
          </p:cNvPr>
          <p:cNvSpPr/>
          <p:nvPr/>
        </p:nvSpPr>
        <p:spPr>
          <a:xfrm>
            <a:off x="389124" y="798148"/>
            <a:ext cx="3114382" cy="255270"/>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12" name="Rechthoek 11">
            <a:extLst>
              <a:ext uri="{FF2B5EF4-FFF2-40B4-BE49-F238E27FC236}">
                <a16:creationId xmlns:a16="http://schemas.microsoft.com/office/drawing/2014/main" id="{A289FE27-8B22-F2ED-D5CF-4644C3FBD864}"/>
              </a:ext>
            </a:extLst>
          </p:cNvPr>
          <p:cNvSpPr/>
          <p:nvPr/>
        </p:nvSpPr>
        <p:spPr>
          <a:xfrm>
            <a:off x="4055573" y="3749571"/>
            <a:ext cx="2947111" cy="255270"/>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13" name="Rechthoek 12">
            <a:extLst>
              <a:ext uri="{FF2B5EF4-FFF2-40B4-BE49-F238E27FC236}">
                <a16:creationId xmlns:a16="http://schemas.microsoft.com/office/drawing/2014/main" id="{C6BDEF97-F324-967F-B13C-79976EE296F9}"/>
              </a:ext>
            </a:extLst>
          </p:cNvPr>
          <p:cNvSpPr/>
          <p:nvPr/>
        </p:nvSpPr>
        <p:spPr>
          <a:xfrm>
            <a:off x="3946688" y="798148"/>
            <a:ext cx="3114382" cy="255270"/>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14" name="Rechthoek 13">
            <a:extLst>
              <a:ext uri="{FF2B5EF4-FFF2-40B4-BE49-F238E27FC236}">
                <a16:creationId xmlns:a16="http://schemas.microsoft.com/office/drawing/2014/main" id="{80D2C850-C9D9-100A-C7FA-52D1179978B2}"/>
              </a:ext>
            </a:extLst>
          </p:cNvPr>
          <p:cNvSpPr/>
          <p:nvPr/>
        </p:nvSpPr>
        <p:spPr>
          <a:xfrm>
            <a:off x="687759" y="3574648"/>
            <a:ext cx="2815747" cy="450319"/>
          </a:xfrm>
          <a:prstGeom prst="rect">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Tree>
    <p:extLst>
      <p:ext uri="{BB962C8B-B14F-4D97-AF65-F5344CB8AC3E}">
        <p14:creationId xmlns:p14="http://schemas.microsoft.com/office/powerpoint/2010/main" val="27095386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20">
            <a:extLst>
              <a:ext uri="{FF2B5EF4-FFF2-40B4-BE49-F238E27FC236}">
                <a16:creationId xmlns:a16="http://schemas.microsoft.com/office/drawing/2014/main" id="{5CC2855F-B7A1-1A93-A6C0-73382727BE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9720"/>
          <a:stretch/>
        </p:blipFill>
        <p:spPr bwMode="auto">
          <a:xfrm>
            <a:off x="0" y="0"/>
            <a:ext cx="8482866" cy="3329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Afbeelding 20">
            <a:extLst>
              <a:ext uri="{FF2B5EF4-FFF2-40B4-BE49-F238E27FC236}">
                <a16:creationId xmlns:a16="http://schemas.microsoft.com/office/drawing/2014/main" id="{85657F23-9F5E-6C57-3192-5E6183585E7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t="39836" r="-4424"/>
          <a:stretch/>
        </p:blipFill>
        <p:spPr bwMode="auto">
          <a:xfrm>
            <a:off x="3400425" y="1921555"/>
            <a:ext cx="8791575" cy="49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5828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Shape 524"/>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547599F7-E3CE-428E-A3D3-0CE5AFD2974B}"/>
              </a:ext>
            </a:extLst>
          </p:cNvPr>
          <p:cNvSpPr>
            <a:spLocks noGrp="1"/>
          </p:cNvSpPr>
          <p:nvPr>
            <p:ph type="body" sz="quarter" idx="12"/>
          </p:nvPr>
        </p:nvSpPr>
        <p:spPr/>
        <p:txBody>
          <a:bodyPr>
            <a:normAutofit/>
          </a:bodyPr>
          <a:lstStyle/>
          <a:p>
            <a:pPr marL="285750" indent="-285750">
              <a:buClr>
                <a:schemeClr val="dk1"/>
              </a:buClr>
              <a:buSzPts val="2000"/>
              <a:buFont typeface="Arial" panose="020B0604020202020204" pitchFamily="34" charset="0"/>
              <a:buChar char="•"/>
            </a:pPr>
            <a:r>
              <a:rPr lang="nl-NL" sz="2800" dirty="0">
                <a:solidFill>
                  <a:schemeClr val="tx1"/>
                </a:solidFill>
                <a:latin typeface="Flanders Art Sans"/>
                <a:cs typeface="Calibri" panose="020F0502020204030204" pitchFamily="34" charset="0"/>
              </a:rPr>
              <a:t>De</a:t>
            </a:r>
          </a:p>
        </p:txBody>
      </p:sp>
      <p:pic>
        <p:nvPicPr>
          <p:cNvPr id="9" name="Afbeelding 8">
            <a:extLst>
              <a:ext uri="{FF2B5EF4-FFF2-40B4-BE49-F238E27FC236}">
                <a16:creationId xmlns:a16="http://schemas.microsoft.com/office/drawing/2014/main" id="{F6053B72-0CC1-44FF-A847-7F6F6F8F7BF8}"/>
              </a:ext>
            </a:extLst>
          </p:cNvPr>
          <p:cNvPicPr/>
          <p:nvPr/>
        </p:nvPicPr>
        <p:blipFill rotWithShape="1">
          <a:blip r:embed="rId3"/>
          <a:srcRect l="1" t="72853" r="-662" b="18669"/>
          <a:stretch/>
        </p:blipFill>
        <p:spPr>
          <a:xfrm>
            <a:off x="2555815" y="4772656"/>
            <a:ext cx="7421562" cy="1449431"/>
          </a:xfrm>
          <a:prstGeom prst="rect">
            <a:avLst/>
          </a:prstGeom>
        </p:spPr>
      </p:pic>
      <p:pic>
        <p:nvPicPr>
          <p:cNvPr id="8" name="Afbeelding 7">
            <a:extLst>
              <a:ext uri="{FF2B5EF4-FFF2-40B4-BE49-F238E27FC236}">
                <a16:creationId xmlns:a16="http://schemas.microsoft.com/office/drawing/2014/main" id="{5BDE9C41-1C26-C0A6-47EA-0FDB4BBD0766}"/>
              </a:ext>
            </a:extLst>
          </p:cNvPr>
          <p:cNvPicPr>
            <a:picLocks noChangeAspect="1"/>
          </p:cNvPicPr>
          <p:nvPr/>
        </p:nvPicPr>
        <p:blipFill>
          <a:blip r:embed="rId4"/>
          <a:stretch>
            <a:fillRect/>
          </a:stretch>
        </p:blipFill>
        <p:spPr>
          <a:xfrm>
            <a:off x="237462" y="1173123"/>
            <a:ext cx="4971146" cy="3308072"/>
          </a:xfrm>
          <a:prstGeom prst="rect">
            <a:avLst/>
          </a:prstGeom>
        </p:spPr>
      </p:pic>
    </p:spTree>
    <p:extLst>
      <p:ext uri="{BB962C8B-B14F-4D97-AF65-F5344CB8AC3E}">
        <p14:creationId xmlns:p14="http://schemas.microsoft.com/office/powerpoint/2010/main" val="38446753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Shape 550"/>
        <p:cNvGrpSpPr/>
        <p:nvPr/>
      </p:nvGrpSpPr>
      <p:grpSpPr>
        <a:xfrm>
          <a:off x="0" y="0"/>
          <a:ext cx="0" cy="0"/>
          <a:chOff x="0" y="0"/>
          <a:chExt cx="0" cy="0"/>
        </a:xfrm>
      </p:grpSpPr>
      <p:pic>
        <p:nvPicPr>
          <p:cNvPr id="9" name="Afbeelding 8">
            <a:extLst>
              <a:ext uri="{FF2B5EF4-FFF2-40B4-BE49-F238E27FC236}">
                <a16:creationId xmlns:a16="http://schemas.microsoft.com/office/drawing/2014/main" id="{AB164522-1BB0-44B1-9E30-24A1922E9528}"/>
              </a:ext>
            </a:extLst>
          </p:cNvPr>
          <p:cNvPicPr/>
          <p:nvPr/>
        </p:nvPicPr>
        <p:blipFill rotWithShape="1">
          <a:blip r:embed="rId3"/>
          <a:srcRect l="8217" t="26617" r="66677" b="27449"/>
          <a:stretch/>
        </p:blipFill>
        <p:spPr>
          <a:xfrm>
            <a:off x="1081717" y="0"/>
            <a:ext cx="2222340" cy="4560425"/>
          </a:xfrm>
          <a:prstGeom prst="rect">
            <a:avLst/>
          </a:prstGeom>
        </p:spPr>
      </p:pic>
      <p:pic>
        <p:nvPicPr>
          <p:cNvPr id="12" name="Afbeelding 11">
            <a:extLst>
              <a:ext uri="{FF2B5EF4-FFF2-40B4-BE49-F238E27FC236}">
                <a16:creationId xmlns:a16="http://schemas.microsoft.com/office/drawing/2014/main" id="{D5453867-7EC4-ED7B-488F-DEF800E3FC03}"/>
              </a:ext>
            </a:extLst>
          </p:cNvPr>
          <p:cNvPicPr/>
          <p:nvPr/>
        </p:nvPicPr>
        <p:blipFill rotWithShape="1">
          <a:blip r:embed="rId3"/>
          <a:srcRect l="33239" t="29488" r="44786" b="28148"/>
          <a:stretch/>
        </p:blipFill>
        <p:spPr>
          <a:xfrm>
            <a:off x="8887944" y="253950"/>
            <a:ext cx="1980684" cy="4279024"/>
          </a:xfrm>
          <a:prstGeom prst="rect">
            <a:avLst/>
          </a:prstGeom>
        </p:spPr>
      </p:pic>
      <p:sp>
        <p:nvSpPr>
          <p:cNvPr id="18" name="Rechthoek 17">
            <a:extLst>
              <a:ext uri="{FF2B5EF4-FFF2-40B4-BE49-F238E27FC236}">
                <a16:creationId xmlns:a16="http://schemas.microsoft.com/office/drawing/2014/main" id="{224B98ED-C737-CDC1-9E1F-54033DE50124}"/>
              </a:ext>
            </a:extLst>
          </p:cNvPr>
          <p:cNvSpPr/>
          <p:nvPr/>
        </p:nvSpPr>
        <p:spPr>
          <a:xfrm>
            <a:off x="0" y="4774354"/>
            <a:ext cx="5150733" cy="20836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l" rtl="0">
              <a:lnSpc>
                <a:spcPct val="90000"/>
              </a:lnSpc>
              <a:spcBef>
                <a:spcPts val="0"/>
              </a:spcBef>
              <a:spcAft>
                <a:spcPts val="0"/>
              </a:spcAft>
              <a:buClrTx/>
              <a:buSzPct val="100000"/>
              <a:buFont typeface="Arial" panose="020B0604020202020204" pitchFamily="34" charset="0"/>
              <a:buChar char="•"/>
            </a:pPr>
            <a:r>
              <a:rPr lang="nl-NL" sz="2400" b="1" dirty="0">
                <a:solidFill>
                  <a:schemeClr val="tx1"/>
                </a:solidFill>
                <a:sym typeface="Arial"/>
              </a:rPr>
              <a:t>Kennis en opleiding</a:t>
            </a:r>
            <a:endParaRPr lang="nl-NL" sz="2400" b="1" dirty="0">
              <a:solidFill>
                <a:schemeClr val="tx1"/>
              </a:solidFill>
            </a:endParaRPr>
          </a:p>
          <a:p>
            <a:pPr marL="285750" lvl="0" indent="-285750" algn="l" rtl="0">
              <a:lnSpc>
                <a:spcPct val="90000"/>
              </a:lnSpc>
              <a:spcBef>
                <a:spcPts val="1000"/>
              </a:spcBef>
              <a:spcAft>
                <a:spcPts val="0"/>
              </a:spcAft>
              <a:buClrTx/>
              <a:buSzPct val="100000"/>
              <a:buFont typeface="Arial" panose="020B0604020202020204" pitchFamily="34" charset="0"/>
              <a:buChar char="•"/>
            </a:pPr>
            <a:r>
              <a:rPr lang="nl-NL" sz="2400" b="1" dirty="0">
                <a:solidFill>
                  <a:schemeClr val="tx1"/>
                </a:solidFill>
              </a:rPr>
              <a:t>C</a:t>
            </a:r>
            <a:r>
              <a:rPr lang="nl-NL" sz="2400" b="1" dirty="0">
                <a:solidFill>
                  <a:schemeClr val="tx1"/>
                </a:solidFill>
                <a:sym typeface="Arial"/>
              </a:rPr>
              <a:t>ompetenties/talenten</a:t>
            </a:r>
          </a:p>
          <a:p>
            <a:pPr marL="285750" lvl="0" indent="-285750" algn="l" rtl="0">
              <a:lnSpc>
                <a:spcPct val="90000"/>
              </a:lnSpc>
              <a:spcBef>
                <a:spcPts val="1000"/>
              </a:spcBef>
              <a:spcAft>
                <a:spcPts val="0"/>
              </a:spcAft>
              <a:buClrTx/>
              <a:buSzPct val="100000"/>
              <a:buFont typeface="Arial" panose="020B0604020202020204" pitchFamily="34" charset="0"/>
              <a:buChar char="•"/>
            </a:pPr>
            <a:r>
              <a:rPr lang="nl-NL" sz="2400" b="1" dirty="0">
                <a:solidFill>
                  <a:schemeClr val="tx1"/>
                </a:solidFill>
                <a:sym typeface="Arial"/>
              </a:rPr>
              <a:t>Welbevinden en motivatie</a:t>
            </a:r>
          </a:p>
        </p:txBody>
      </p:sp>
      <p:sp>
        <p:nvSpPr>
          <p:cNvPr id="19" name="Rechthoek 18">
            <a:extLst>
              <a:ext uri="{FF2B5EF4-FFF2-40B4-BE49-F238E27FC236}">
                <a16:creationId xmlns:a16="http://schemas.microsoft.com/office/drawing/2014/main" id="{A9043F05-46C2-BFAB-BB47-4F4E593492A1}"/>
              </a:ext>
            </a:extLst>
          </p:cNvPr>
          <p:cNvSpPr/>
          <p:nvPr/>
        </p:nvSpPr>
        <p:spPr>
          <a:xfrm>
            <a:off x="6366076" y="4746293"/>
            <a:ext cx="5825925" cy="20836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600"/>
              </a:spcBef>
              <a:buSzPct val="100000"/>
            </a:pPr>
            <a:endParaRPr lang="nl-BE" sz="1100" dirty="0">
              <a:solidFill>
                <a:schemeClr val="dk1"/>
              </a:solidFill>
              <a:latin typeface="Flanders Art Sans"/>
              <a:cs typeface="Calibri" panose="020F0502020204030204" pitchFamily="34" charset="0"/>
            </a:endParaRPr>
          </a:p>
          <a:p>
            <a:pPr marL="285750" indent="-285750">
              <a:spcBef>
                <a:spcPts val="600"/>
              </a:spcBef>
              <a:buSzPct val="100000"/>
              <a:buFontTx/>
              <a:buChar char="•"/>
            </a:pPr>
            <a:r>
              <a:rPr lang="nl-BE" sz="2400" b="1" dirty="0">
                <a:solidFill>
                  <a:schemeClr val="tx1"/>
                </a:solidFill>
                <a:latin typeface="Flanders Art Sans"/>
                <a:cs typeface="Calibri" panose="020F0502020204030204" pitchFamily="34" charset="0"/>
              </a:rPr>
              <a:t>Omgang met elkaar </a:t>
            </a:r>
          </a:p>
          <a:p>
            <a:pPr marL="285750" indent="-285750">
              <a:spcBef>
                <a:spcPts val="600"/>
              </a:spcBef>
              <a:buSzPct val="100000"/>
              <a:buFontTx/>
              <a:buChar char="•"/>
            </a:pPr>
            <a:r>
              <a:rPr lang="nl-BE" sz="2400" b="1" dirty="0">
                <a:solidFill>
                  <a:schemeClr val="tx1"/>
                </a:solidFill>
                <a:latin typeface="Flanders Art Sans"/>
                <a:cs typeface="Calibri" panose="020F0502020204030204" pitchFamily="34" charset="0"/>
              </a:rPr>
              <a:t>Hoe pakken we zaken aan als team? </a:t>
            </a:r>
          </a:p>
          <a:p>
            <a:pPr marL="285750" indent="-285750">
              <a:spcBef>
                <a:spcPts val="600"/>
              </a:spcBef>
              <a:buSzPct val="100000"/>
              <a:buFontTx/>
              <a:buChar char="•"/>
            </a:pPr>
            <a:r>
              <a:rPr lang="nl-BE" sz="2400" b="1" dirty="0">
                <a:solidFill>
                  <a:schemeClr val="tx1"/>
                </a:solidFill>
                <a:latin typeface="Flanders Art Sans"/>
                <a:cs typeface="Calibri" panose="020F0502020204030204" pitchFamily="34" charset="0"/>
              </a:rPr>
              <a:t>Hoe denken we als team over bekwame helper/ lln met medische noden? </a:t>
            </a:r>
          </a:p>
        </p:txBody>
      </p:sp>
      <p:pic>
        <p:nvPicPr>
          <p:cNvPr id="20" name="Afbeelding 19">
            <a:extLst>
              <a:ext uri="{FF2B5EF4-FFF2-40B4-BE49-F238E27FC236}">
                <a16:creationId xmlns:a16="http://schemas.microsoft.com/office/drawing/2014/main" id="{0EFBE725-DCFB-4C3A-B0D1-125318497EFC}"/>
              </a:ext>
            </a:extLst>
          </p:cNvPr>
          <p:cNvPicPr>
            <a:picLocks noChangeAspect="1"/>
          </p:cNvPicPr>
          <p:nvPr/>
        </p:nvPicPr>
        <p:blipFill rotWithShape="1">
          <a:blip r:embed="rId4"/>
          <a:srcRect b="9527"/>
          <a:stretch/>
        </p:blipFill>
        <p:spPr>
          <a:xfrm>
            <a:off x="3513442" y="694481"/>
            <a:ext cx="4655094" cy="3402958"/>
          </a:xfrm>
          <a:prstGeom prst="rect">
            <a:avLst/>
          </a:prstGeom>
        </p:spPr>
      </p:pic>
    </p:spTree>
    <p:extLst>
      <p:ext uri="{BB962C8B-B14F-4D97-AF65-F5344CB8AC3E}">
        <p14:creationId xmlns:p14="http://schemas.microsoft.com/office/powerpoint/2010/main" val="31279135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C3776-DD4B-C92D-FEA7-C2DB02E0466C}"/>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85D7A4CC-CF69-0C1F-104D-9327DC4D3ACC}"/>
              </a:ext>
            </a:extLst>
          </p:cNvPr>
          <p:cNvSpPr>
            <a:spLocks noGrp="1"/>
          </p:cNvSpPr>
          <p:nvPr>
            <p:ph type="ctrTitle"/>
          </p:nvPr>
        </p:nvSpPr>
        <p:spPr>
          <a:xfrm>
            <a:off x="1161476" y="5478275"/>
            <a:ext cx="9869048" cy="1141503"/>
          </a:xfrm>
        </p:spPr>
        <p:txBody>
          <a:bodyPr/>
          <a:lstStyle/>
          <a:p>
            <a:r>
              <a:rPr lang="nl-BE" dirty="0"/>
              <a:t>Aansprakelijkheid en rollen</a:t>
            </a:r>
          </a:p>
        </p:txBody>
      </p:sp>
      <p:pic>
        <p:nvPicPr>
          <p:cNvPr id="2" name="Afbeelding 1">
            <a:extLst>
              <a:ext uri="{FF2B5EF4-FFF2-40B4-BE49-F238E27FC236}">
                <a16:creationId xmlns:a16="http://schemas.microsoft.com/office/drawing/2014/main" id="{103158F8-B1D4-446B-8852-E0F1D3D94977}"/>
              </a:ext>
            </a:extLst>
          </p:cNvPr>
          <p:cNvPicPr>
            <a:picLocks noChangeAspect="1"/>
          </p:cNvPicPr>
          <p:nvPr/>
        </p:nvPicPr>
        <p:blipFill rotWithShape="1">
          <a:blip r:embed="rId3"/>
          <a:srcRect b="12752"/>
          <a:stretch/>
        </p:blipFill>
        <p:spPr>
          <a:xfrm>
            <a:off x="2188477" y="532263"/>
            <a:ext cx="7324014" cy="4708477"/>
          </a:xfrm>
          <a:prstGeom prst="rect">
            <a:avLst/>
          </a:prstGeom>
        </p:spPr>
      </p:pic>
    </p:spTree>
    <p:extLst>
      <p:ext uri="{BB962C8B-B14F-4D97-AF65-F5344CB8AC3E}">
        <p14:creationId xmlns:p14="http://schemas.microsoft.com/office/powerpoint/2010/main" val="19598727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F0EA7-8591-4F90-7A66-A8DCBFCAE3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227FF6-3329-5E19-EBA6-C3BFF7B9A147}"/>
              </a:ext>
            </a:extLst>
          </p:cNvPr>
          <p:cNvSpPr>
            <a:spLocks noGrp="1"/>
          </p:cNvSpPr>
          <p:nvPr>
            <p:ph type="ctrTitle"/>
          </p:nvPr>
        </p:nvSpPr>
        <p:spPr/>
        <p:txBody>
          <a:bodyPr>
            <a:normAutofit fontScale="90000"/>
          </a:bodyPr>
          <a:lstStyle/>
          <a:p>
            <a:pPr algn="ctr"/>
            <a:r>
              <a:rPr lang="nl-BE" dirty="0"/>
              <a:t>Verantwoordelijkheden behandelende arts/verpleegkundige</a:t>
            </a:r>
            <a:endParaRPr lang="en-US" dirty="0"/>
          </a:p>
        </p:txBody>
      </p:sp>
      <p:sp>
        <p:nvSpPr>
          <p:cNvPr id="3" name="Tijdelijke aanduiding voor tekst 2">
            <a:extLst>
              <a:ext uri="{FF2B5EF4-FFF2-40B4-BE49-F238E27FC236}">
                <a16:creationId xmlns:a16="http://schemas.microsoft.com/office/drawing/2014/main" id="{BC3F36DE-D673-E94C-3F20-ACAA1EB74154}"/>
              </a:ext>
            </a:extLst>
          </p:cNvPr>
          <p:cNvSpPr>
            <a:spLocks noGrp="1"/>
          </p:cNvSpPr>
          <p:nvPr>
            <p:ph type="body" sz="quarter" idx="14"/>
          </p:nvPr>
        </p:nvSpPr>
        <p:spPr>
          <a:xfrm>
            <a:off x="4067033" y="2934270"/>
            <a:ext cx="8124965" cy="3384644"/>
          </a:xfrm>
        </p:spPr>
        <p:txBody>
          <a:bodyPr>
            <a:normAutofit fontScale="77500" lnSpcReduction="20000"/>
          </a:bodyPr>
          <a:lstStyle/>
          <a:p>
            <a:pPr marL="285750" indent="-285750">
              <a:buFont typeface="Arial" panose="020B0604020202020204" pitchFamily="34" charset="0"/>
              <a:buChar char="•"/>
            </a:pPr>
            <a:r>
              <a:rPr lang="nl-BE" sz="3400" b="1" dirty="0">
                <a:solidFill>
                  <a:schemeClr val="tx2"/>
                </a:solidFill>
              </a:rPr>
              <a:t>Arts of verpleegkundige</a:t>
            </a:r>
          </a:p>
          <a:p>
            <a:pPr marL="285750" indent="-285750">
              <a:buFont typeface="Arial" panose="020B0604020202020204" pitchFamily="34" charset="0"/>
              <a:buChar char="•"/>
            </a:pPr>
            <a:r>
              <a:rPr lang="nl-BE" sz="3400" dirty="0">
                <a:solidFill>
                  <a:schemeClr val="tx1"/>
                </a:solidFill>
              </a:rPr>
              <a:t>Verantwoordelijk voor de </a:t>
            </a:r>
            <a:r>
              <a:rPr lang="nl-BE" sz="3400" b="1" dirty="0">
                <a:solidFill>
                  <a:schemeClr val="tx1"/>
                </a:solidFill>
              </a:rPr>
              <a:t>delegatie/subsidiariteit </a:t>
            </a:r>
            <a:r>
              <a:rPr lang="nl-BE" sz="3400" dirty="0">
                <a:solidFill>
                  <a:schemeClr val="tx1"/>
                </a:solidFill>
              </a:rPr>
              <a:t>van de vpk handelingen </a:t>
            </a:r>
          </a:p>
          <a:p>
            <a:pPr marL="285750" indent="-285750">
              <a:buFont typeface="Arial" panose="020B0604020202020204" pitchFamily="34" charset="0"/>
              <a:buChar char="•"/>
            </a:pPr>
            <a:r>
              <a:rPr lang="nl-BE" sz="3400" b="1" dirty="0">
                <a:solidFill>
                  <a:schemeClr val="tx2"/>
                </a:solidFill>
              </a:rPr>
              <a:t>Rekening houdend met:</a:t>
            </a:r>
          </a:p>
          <a:p>
            <a:pPr marL="971550" lvl="1" indent="-285750"/>
            <a:r>
              <a:rPr lang="nl-BE" sz="3400" dirty="0">
                <a:solidFill>
                  <a:schemeClr val="tx1"/>
                </a:solidFill>
              </a:rPr>
              <a:t>opleiding en competenties van de bekwame helper </a:t>
            </a:r>
          </a:p>
          <a:p>
            <a:pPr marL="971550" lvl="1" indent="-285750"/>
            <a:r>
              <a:rPr lang="nl-BE" sz="3400" dirty="0">
                <a:solidFill>
                  <a:schemeClr val="tx1"/>
                </a:solidFill>
              </a:rPr>
              <a:t>Situatie (patiënt, zorgsector, omgeving, middelen,…)</a:t>
            </a:r>
          </a:p>
          <a:p>
            <a:pPr marL="971550" lvl="1" indent="-285750"/>
            <a:r>
              <a:rPr lang="nl-BE" sz="3400" dirty="0">
                <a:solidFill>
                  <a:schemeClr val="tx1"/>
                </a:solidFill>
              </a:rPr>
              <a:t>Toevertrouwde zorgen noteren in zorgplan  (bevestiging én veiligheid) </a:t>
            </a:r>
          </a:p>
          <a:p>
            <a:pPr marL="971550" lvl="1" indent="-285750"/>
            <a:r>
              <a:rPr lang="nl-BE" sz="3400" dirty="0">
                <a:solidFill>
                  <a:schemeClr val="tx1"/>
                </a:solidFill>
              </a:rPr>
              <a:t>Vragen, meldingen en evaluatie van de zorgen  van en met de bekwame helper </a:t>
            </a:r>
          </a:p>
          <a:p>
            <a:endParaRPr lang="nl-BE" sz="2400" dirty="0"/>
          </a:p>
        </p:txBody>
      </p:sp>
      <p:pic>
        <p:nvPicPr>
          <p:cNvPr id="8" name="Tijdelijke aanduiding voor afbeelding 7" descr="Afbeelding met speelgoed, beeldje, speelfiguur&#10;&#10;Automatisch gegenereerde beschrijving">
            <a:extLst>
              <a:ext uri="{FF2B5EF4-FFF2-40B4-BE49-F238E27FC236}">
                <a16:creationId xmlns:a16="http://schemas.microsoft.com/office/drawing/2014/main" id="{0C2C912B-764F-EBA5-B594-49214E69F532}"/>
              </a:ext>
            </a:extLst>
          </p:cNvPr>
          <p:cNvPicPr>
            <a:picLocks noGrp="1" noChangeAspect="1"/>
          </p:cNvPicPr>
          <p:nvPr>
            <p:ph type="pic" sz="quarter" idx="10"/>
          </p:nvPr>
        </p:nvPicPr>
        <p:blipFill>
          <a:blip r:embed="rId3"/>
          <a:srcRect l="12962" r="12962"/>
          <a:stretch>
            <a:fillRect/>
          </a:stretch>
        </p:blipFill>
        <p:spPr/>
      </p:pic>
    </p:spTree>
    <p:extLst>
      <p:ext uri="{BB962C8B-B14F-4D97-AF65-F5344CB8AC3E}">
        <p14:creationId xmlns:p14="http://schemas.microsoft.com/office/powerpoint/2010/main" val="22839439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7F9CF-6ED5-042C-C74F-566A1F8C9C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C11F48-2A31-5D1C-6D50-0036B4ED96F2}"/>
              </a:ext>
            </a:extLst>
          </p:cNvPr>
          <p:cNvSpPr>
            <a:spLocks noGrp="1"/>
          </p:cNvSpPr>
          <p:nvPr>
            <p:ph type="ctrTitle"/>
          </p:nvPr>
        </p:nvSpPr>
        <p:spPr/>
        <p:txBody>
          <a:bodyPr>
            <a:normAutofit fontScale="90000"/>
          </a:bodyPr>
          <a:lstStyle/>
          <a:p>
            <a:r>
              <a:rPr lang="nl-BE" dirty="0"/>
              <a:t>Verantwoordelijkheden bekwame helper</a:t>
            </a:r>
            <a:endParaRPr lang="en-US" dirty="0"/>
          </a:p>
        </p:txBody>
      </p:sp>
      <p:sp>
        <p:nvSpPr>
          <p:cNvPr id="10" name="Tijdelijke aanduiding voor tekst 9">
            <a:extLst>
              <a:ext uri="{FF2B5EF4-FFF2-40B4-BE49-F238E27FC236}">
                <a16:creationId xmlns:a16="http://schemas.microsoft.com/office/drawing/2014/main" id="{989DE269-EF3E-01A5-0021-C1F5F5CD4592}"/>
              </a:ext>
            </a:extLst>
          </p:cNvPr>
          <p:cNvSpPr>
            <a:spLocks noGrp="1"/>
          </p:cNvSpPr>
          <p:nvPr>
            <p:ph type="body" sz="quarter" idx="14"/>
          </p:nvPr>
        </p:nvSpPr>
        <p:spPr>
          <a:xfrm>
            <a:off x="4278240" y="3143892"/>
            <a:ext cx="7362783" cy="3316406"/>
          </a:xfrm>
        </p:spPr>
        <p:txBody>
          <a:bodyPr>
            <a:normAutofit lnSpcReduction="10000"/>
          </a:bodyPr>
          <a:lstStyle/>
          <a:p>
            <a:pPr marL="285750" indent="-285750">
              <a:buFont typeface="Arial" panose="020B0604020202020204" pitchFamily="34" charset="0"/>
              <a:buChar char="•"/>
            </a:pPr>
            <a:r>
              <a:rPr lang="nl-BE" sz="2400" dirty="0">
                <a:solidFill>
                  <a:schemeClr val="tx1"/>
                </a:solidFill>
              </a:rPr>
              <a:t>Correcte uitvoering van de zorgen </a:t>
            </a:r>
          </a:p>
          <a:p>
            <a:pPr marL="285750" indent="-285750">
              <a:buFont typeface="Arial" panose="020B0604020202020204" pitchFamily="34" charset="0"/>
              <a:buChar char="•"/>
            </a:pPr>
            <a:r>
              <a:rPr lang="nl-BE" sz="2400" dirty="0">
                <a:solidFill>
                  <a:schemeClr val="tx1"/>
                </a:solidFill>
              </a:rPr>
              <a:t>Toevertrouwde zorgen noteren in </a:t>
            </a:r>
            <a:r>
              <a:rPr lang="nl-BE" sz="2400" b="1" dirty="0">
                <a:solidFill>
                  <a:schemeClr val="tx1"/>
                </a:solidFill>
              </a:rPr>
              <a:t>zorgplan </a:t>
            </a:r>
            <a:r>
              <a:rPr lang="nl-BE" sz="2400" dirty="0">
                <a:solidFill>
                  <a:schemeClr val="tx1"/>
                </a:solidFill>
              </a:rPr>
              <a:t> (bevestiging én veiligheid) </a:t>
            </a:r>
          </a:p>
          <a:p>
            <a:pPr marL="285750" indent="-285750">
              <a:buFont typeface="Arial" panose="020B0604020202020204" pitchFamily="34" charset="0"/>
              <a:buChar char="•"/>
            </a:pPr>
            <a:r>
              <a:rPr lang="nl-BE" sz="2400" dirty="0">
                <a:solidFill>
                  <a:schemeClr val="tx1"/>
                </a:solidFill>
              </a:rPr>
              <a:t>Vragen, meldingen en evaluatie van de zorgen naar art/vpk </a:t>
            </a:r>
          </a:p>
          <a:p>
            <a:pPr marL="285750" indent="-285750">
              <a:buFont typeface="Arial" panose="020B0604020202020204" pitchFamily="34" charset="0"/>
              <a:buChar char="•"/>
            </a:pPr>
            <a:r>
              <a:rPr lang="nl-BE" sz="2400" dirty="0">
                <a:solidFill>
                  <a:schemeClr val="tx1"/>
                </a:solidFill>
              </a:rPr>
              <a:t>Correcte observaties en verwittigen arts/vpk als de zorgen buiten zijn bekwaamheid gaan/ waarschuwingspunten van het zorgplan bereikt worden  - registratie per leerling</a:t>
            </a:r>
          </a:p>
          <a:p>
            <a:endParaRPr lang="nl-BE" dirty="0"/>
          </a:p>
        </p:txBody>
      </p:sp>
      <p:pic>
        <p:nvPicPr>
          <p:cNvPr id="6" name="Tijdelijke aanduiding voor afbeelding 5" descr="Afbeelding met speelgoed&#10;&#10;Automatisch gegenereerde beschrijving">
            <a:extLst>
              <a:ext uri="{FF2B5EF4-FFF2-40B4-BE49-F238E27FC236}">
                <a16:creationId xmlns:a16="http://schemas.microsoft.com/office/drawing/2014/main" id="{906D503F-61DD-C103-1B85-B02534692A10}"/>
              </a:ext>
            </a:extLst>
          </p:cNvPr>
          <p:cNvPicPr>
            <a:picLocks noGrp="1" noChangeAspect="1"/>
          </p:cNvPicPr>
          <p:nvPr>
            <p:ph type="pic" sz="quarter" idx="10"/>
          </p:nvPr>
        </p:nvPicPr>
        <p:blipFill>
          <a:blip r:embed="rId3"/>
          <a:srcRect t="63" b="63"/>
          <a:stretch>
            <a:fillRect/>
          </a:stretch>
        </p:blipFill>
        <p:spPr/>
      </p:pic>
    </p:spTree>
    <p:extLst>
      <p:ext uri="{BB962C8B-B14F-4D97-AF65-F5344CB8AC3E}">
        <p14:creationId xmlns:p14="http://schemas.microsoft.com/office/powerpoint/2010/main" val="1745706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DA259-D22C-496B-9EAA-1B2B86AA5E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9C9C85-6A93-C832-BCE0-5BD08D8D2EFD}"/>
              </a:ext>
            </a:extLst>
          </p:cNvPr>
          <p:cNvSpPr>
            <a:spLocks noGrp="1"/>
          </p:cNvSpPr>
          <p:nvPr>
            <p:ph type="ctrTitle"/>
          </p:nvPr>
        </p:nvSpPr>
        <p:spPr/>
        <p:txBody>
          <a:bodyPr>
            <a:normAutofit/>
          </a:bodyPr>
          <a:lstStyle/>
          <a:p>
            <a:r>
              <a:rPr lang="en-US" dirty="0"/>
              <a:t>Beroepsgeheim Bekwame helper</a:t>
            </a:r>
          </a:p>
        </p:txBody>
      </p:sp>
      <p:sp>
        <p:nvSpPr>
          <p:cNvPr id="7" name="Text Placeholder 6">
            <a:extLst>
              <a:ext uri="{FF2B5EF4-FFF2-40B4-BE49-F238E27FC236}">
                <a16:creationId xmlns:a16="http://schemas.microsoft.com/office/drawing/2014/main" id="{EC63974E-DDF8-6F15-AE59-648FB123A300}"/>
              </a:ext>
            </a:extLst>
          </p:cNvPr>
          <p:cNvSpPr>
            <a:spLocks noGrp="1"/>
          </p:cNvSpPr>
          <p:nvPr>
            <p:ph type="body" sz="quarter" idx="11"/>
          </p:nvPr>
        </p:nvSpPr>
        <p:spPr/>
        <p:txBody>
          <a:bodyPr>
            <a:normAutofit/>
          </a:bodyPr>
          <a:lstStyle/>
          <a:p>
            <a:pPr marL="285750" indent="-285750">
              <a:buFont typeface="Arial" panose="020B0604020202020204" pitchFamily="34" charset="0"/>
              <a:buChar char="•"/>
            </a:pPr>
            <a:r>
              <a:rPr lang="nl-BE" sz="2400" dirty="0"/>
              <a:t>Art 458 (Strafwetboek van Strafrecht)</a:t>
            </a:r>
          </a:p>
        </p:txBody>
      </p:sp>
      <p:sp>
        <p:nvSpPr>
          <p:cNvPr id="10" name="Tijdelijke aanduiding voor tekst 9">
            <a:extLst>
              <a:ext uri="{FF2B5EF4-FFF2-40B4-BE49-F238E27FC236}">
                <a16:creationId xmlns:a16="http://schemas.microsoft.com/office/drawing/2014/main" id="{DACB78B1-B60A-5C64-BDDF-515B4243C9E2}"/>
              </a:ext>
            </a:extLst>
          </p:cNvPr>
          <p:cNvSpPr>
            <a:spLocks noGrp="1"/>
          </p:cNvSpPr>
          <p:nvPr>
            <p:ph type="body" sz="quarter" idx="14"/>
          </p:nvPr>
        </p:nvSpPr>
        <p:spPr>
          <a:xfrm>
            <a:off x="4067033" y="3048122"/>
            <a:ext cx="7894595" cy="3129305"/>
          </a:xfrm>
        </p:spPr>
        <p:txBody>
          <a:bodyPr>
            <a:noAutofit/>
          </a:bodyPr>
          <a:lstStyle/>
          <a:p>
            <a:r>
              <a:rPr lang="nl-NL" sz="2000" b="0" i="1" dirty="0">
                <a:solidFill>
                  <a:schemeClr val="tx1"/>
                </a:solidFill>
                <a:effectLst/>
                <a:latin typeface="Flanders Art Sans"/>
                <a:ea typeface="FangSong" panose="02010609060101010101" pitchFamily="49" charset="-122"/>
              </a:rPr>
              <a:t>Geneesheren, heelkundigen, officieren van gezondheid, apothekers, vroedvrouwen en alle andere personen die uit hoofde van hun staat of beroep kennis dragen van geheimen die hun zijn toevertrouwd, en deze bekendmaken buiten het geval dat zij geroepen worden om in rechte (of voor een parlementaire onderzoekscommissie) getuigenis af te leggen en buiten het geval dat de wet, het decreet of de ordonnantie hen verplicht of toelaat die geheimen bekend te maken, worden gestraft met gevangenisstraf van een jaar tot drie jaar en een geldboete van honderd euro tot duizend euro of met een van die straffen alleen</a:t>
            </a:r>
            <a:endParaRPr lang="nl-BE" sz="2000" i="1" dirty="0">
              <a:solidFill>
                <a:schemeClr val="tx1"/>
              </a:solidFill>
              <a:latin typeface="Flanders Art Sans"/>
              <a:ea typeface="FangSong" panose="02010609060101010101" pitchFamily="49" charset="-122"/>
            </a:endParaRPr>
          </a:p>
        </p:txBody>
      </p:sp>
      <p:pic>
        <p:nvPicPr>
          <p:cNvPr id="6" name="Tijdelijke aanduiding voor afbeelding 5" descr="Afbeelding met sport, bowling&#10;&#10;Automatisch gegenereerde beschrijving">
            <a:extLst>
              <a:ext uri="{FF2B5EF4-FFF2-40B4-BE49-F238E27FC236}">
                <a16:creationId xmlns:a16="http://schemas.microsoft.com/office/drawing/2014/main" id="{3551806F-B755-B578-12F4-D0BAEA4C8AA6}"/>
              </a:ext>
            </a:extLst>
          </p:cNvPr>
          <p:cNvPicPr>
            <a:picLocks noGrp="1" noChangeAspect="1"/>
          </p:cNvPicPr>
          <p:nvPr>
            <p:ph type="pic" sz="quarter" idx="10"/>
          </p:nvPr>
        </p:nvPicPr>
        <p:blipFill>
          <a:blip r:embed="rId3"/>
          <a:srcRect l="22257" r="22257"/>
          <a:stretch>
            <a:fillRect/>
          </a:stretch>
        </p:blipFill>
        <p:spPr/>
      </p:pic>
    </p:spTree>
    <p:extLst>
      <p:ext uri="{BB962C8B-B14F-4D97-AF65-F5344CB8AC3E}">
        <p14:creationId xmlns:p14="http://schemas.microsoft.com/office/powerpoint/2010/main" val="33981775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EBE56-7A12-9D97-C14F-0C68691AFC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17A38B-41EF-1EE4-85CA-83E04382B229}"/>
              </a:ext>
            </a:extLst>
          </p:cNvPr>
          <p:cNvSpPr>
            <a:spLocks noGrp="1"/>
          </p:cNvSpPr>
          <p:nvPr>
            <p:ph type="ctrTitle"/>
          </p:nvPr>
        </p:nvSpPr>
        <p:spPr/>
        <p:txBody>
          <a:bodyPr>
            <a:normAutofit fontScale="90000"/>
          </a:bodyPr>
          <a:lstStyle/>
          <a:p>
            <a:r>
              <a:rPr lang="en-US" dirty="0"/>
              <a:t>Aansprakelijkheid school/internaat </a:t>
            </a:r>
          </a:p>
        </p:txBody>
      </p:sp>
      <p:sp>
        <p:nvSpPr>
          <p:cNvPr id="3" name="Tijdelijke aanduiding voor tekst 2">
            <a:extLst>
              <a:ext uri="{FF2B5EF4-FFF2-40B4-BE49-F238E27FC236}">
                <a16:creationId xmlns:a16="http://schemas.microsoft.com/office/drawing/2014/main" id="{E277C225-2EA6-943C-72AA-8EE9E6CC24B8}"/>
              </a:ext>
            </a:extLst>
          </p:cNvPr>
          <p:cNvSpPr>
            <a:spLocks noGrp="1"/>
          </p:cNvSpPr>
          <p:nvPr>
            <p:ph type="body" sz="quarter" idx="14"/>
          </p:nvPr>
        </p:nvSpPr>
        <p:spPr>
          <a:xfrm>
            <a:off x="4211298" y="3174945"/>
            <a:ext cx="7421562" cy="2734535"/>
          </a:xfrm>
        </p:spPr>
        <p:txBody>
          <a:bodyPr>
            <a:normAutofit lnSpcReduction="10000"/>
          </a:bodyPr>
          <a:lstStyle/>
          <a:p>
            <a:pPr marL="285750" indent="-285750">
              <a:buFont typeface="Arial" panose="020B0604020202020204" pitchFamily="34" charset="0"/>
              <a:buChar char="•"/>
            </a:pPr>
            <a:r>
              <a:rPr lang="en-US" sz="2400" dirty="0">
                <a:solidFill>
                  <a:schemeClr val="tx1"/>
                </a:solidFill>
              </a:rPr>
              <a:t>Werkgever = </a:t>
            </a:r>
            <a:r>
              <a:rPr lang="en-US" sz="2400" dirty="0" err="1">
                <a:solidFill>
                  <a:schemeClr val="tx1"/>
                </a:solidFill>
              </a:rPr>
              <a:t>burgerlijk</a:t>
            </a:r>
            <a:r>
              <a:rPr lang="en-US" sz="2400" dirty="0">
                <a:solidFill>
                  <a:schemeClr val="tx1"/>
                </a:solidFill>
              </a:rPr>
              <a:t> </a:t>
            </a:r>
            <a:r>
              <a:rPr lang="nl-BE" sz="2400" dirty="0">
                <a:solidFill>
                  <a:schemeClr val="tx1"/>
                </a:solidFill>
              </a:rPr>
              <a:t>aansprakelijk</a:t>
            </a:r>
            <a:r>
              <a:rPr lang="en-US" sz="2400" dirty="0">
                <a:solidFill>
                  <a:schemeClr val="tx1"/>
                </a:solidFill>
              </a:rPr>
              <a:t> door </a:t>
            </a:r>
            <a:r>
              <a:rPr lang="en-US" sz="2400" dirty="0" err="1">
                <a:solidFill>
                  <a:schemeClr val="tx1"/>
                </a:solidFill>
              </a:rPr>
              <a:t>schade</a:t>
            </a:r>
            <a:r>
              <a:rPr lang="en-US" sz="2400" dirty="0">
                <a:solidFill>
                  <a:schemeClr val="tx1"/>
                </a:solidFill>
              </a:rPr>
              <a:t> </a:t>
            </a:r>
            <a:r>
              <a:rPr lang="nl-BE" sz="2400" dirty="0">
                <a:solidFill>
                  <a:schemeClr val="tx1"/>
                </a:solidFill>
              </a:rPr>
              <a:t>veroorzaakt</a:t>
            </a:r>
            <a:r>
              <a:rPr lang="en-US" sz="2400" dirty="0">
                <a:solidFill>
                  <a:schemeClr val="tx1"/>
                </a:solidFill>
              </a:rPr>
              <a:t> </a:t>
            </a:r>
            <a:r>
              <a:rPr lang="nl-BE" sz="2400" dirty="0">
                <a:solidFill>
                  <a:schemeClr val="tx1"/>
                </a:solidFill>
              </a:rPr>
              <a:t>tijdens</a:t>
            </a:r>
            <a:r>
              <a:rPr lang="en-US" sz="2400" dirty="0">
                <a:solidFill>
                  <a:schemeClr val="tx1"/>
                </a:solidFill>
              </a:rPr>
              <a:t> hun werk </a:t>
            </a:r>
          </a:p>
          <a:p>
            <a:r>
              <a:rPr lang="en-US" sz="2400" dirty="0">
                <a:solidFill>
                  <a:schemeClr val="tx1"/>
                </a:solidFill>
              </a:rPr>
              <a:t>(uitzondering van bedrog/opzet, zware fout en herhaaldelijk voorkomende lichte fout)</a:t>
            </a:r>
          </a:p>
          <a:p>
            <a:pPr marL="285750" indent="-285750">
              <a:buFont typeface="Arial" panose="020B0604020202020204" pitchFamily="34" charset="0"/>
              <a:buChar char="•"/>
            </a:pPr>
            <a:r>
              <a:rPr lang="en-US" sz="2400" dirty="0">
                <a:solidFill>
                  <a:schemeClr val="tx1"/>
                </a:solidFill>
              </a:rPr>
              <a:t>Informeren bij de verzekering</a:t>
            </a:r>
          </a:p>
          <a:p>
            <a:pPr marL="285750" indent="-285750">
              <a:buFont typeface="Arial" panose="020B0604020202020204" pitchFamily="34" charset="0"/>
              <a:buChar char="•"/>
            </a:pPr>
            <a:r>
              <a:rPr lang="en-US" sz="2400" dirty="0">
                <a:solidFill>
                  <a:schemeClr val="tx1"/>
                </a:solidFill>
              </a:rPr>
              <a:t>Contract </a:t>
            </a:r>
          </a:p>
          <a:p>
            <a:pPr marL="285750" indent="-285750">
              <a:buFont typeface="Arial" panose="020B0604020202020204" pitchFamily="34" charset="0"/>
              <a:buChar char="•"/>
            </a:pPr>
            <a:r>
              <a:rPr lang="en-US" sz="2400" dirty="0">
                <a:solidFill>
                  <a:schemeClr val="tx1"/>
                </a:solidFill>
              </a:rPr>
              <a:t>Leerlingengebonden documenten </a:t>
            </a:r>
          </a:p>
          <a:p>
            <a:endParaRPr lang="nl-BE" sz="1400" dirty="0"/>
          </a:p>
        </p:txBody>
      </p:sp>
      <p:pic>
        <p:nvPicPr>
          <p:cNvPr id="4" name="Tijdelijke aanduiding voor afbeelding 3">
            <a:extLst>
              <a:ext uri="{FF2B5EF4-FFF2-40B4-BE49-F238E27FC236}">
                <a16:creationId xmlns:a16="http://schemas.microsoft.com/office/drawing/2014/main" id="{C4AB0935-84D8-183C-E235-DD84C3AC9DDC}"/>
              </a:ext>
            </a:extLst>
          </p:cNvPr>
          <p:cNvPicPr>
            <a:picLocks noGrp="1" noChangeAspect="1"/>
          </p:cNvPicPr>
          <p:nvPr>
            <p:ph type="pic" sz="quarter" idx="10"/>
          </p:nvPr>
        </p:nvPicPr>
        <p:blipFill>
          <a:blip r:embed="rId3"/>
          <a:srcRect l="22257" r="22257"/>
          <a:stretch>
            <a:fillRect/>
          </a:stretch>
        </p:blipFill>
        <p:spPr>
          <a:prstGeom prst="rect">
            <a:avLst/>
          </a:prstGeom>
        </p:spPr>
      </p:pic>
    </p:spTree>
    <p:extLst>
      <p:ext uri="{BB962C8B-B14F-4D97-AF65-F5344CB8AC3E}">
        <p14:creationId xmlns:p14="http://schemas.microsoft.com/office/powerpoint/2010/main" val="19480259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3138F-A3A8-FE49-26DF-3584FA4B01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16F207-35A4-5866-494B-D48B3D800A57}"/>
              </a:ext>
            </a:extLst>
          </p:cNvPr>
          <p:cNvSpPr>
            <a:spLocks noGrp="1"/>
          </p:cNvSpPr>
          <p:nvPr>
            <p:ph type="ctrTitle"/>
          </p:nvPr>
        </p:nvSpPr>
        <p:spPr>
          <a:xfrm>
            <a:off x="208948" y="3242239"/>
            <a:ext cx="7975688" cy="723706"/>
          </a:xfrm>
        </p:spPr>
        <p:txBody>
          <a:bodyPr>
            <a:normAutofit/>
          </a:bodyPr>
          <a:lstStyle/>
          <a:p>
            <a:r>
              <a:rPr lang="en-US" dirty="0"/>
              <a:t>Tewerkstelling Bekwame helper</a:t>
            </a:r>
          </a:p>
        </p:txBody>
      </p:sp>
      <p:sp>
        <p:nvSpPr>
          <p:cNvPr id="7" name="Text Placeholder 6">
            <a:extLst>
              <a:ext uri="{FF2B5EF4-FFF2-40B4-BE49-F238E27FC236}">
                <a16:creationId xmlns:a16="http://schemas.microsoft.com/office/drawing/2014/main" id="{4EFB4835-BD2D-4444-BAD6-30BC5BD28502}"/>
              </a:ext>
            </a:extLst>
          </p:cNvPr>
          <p:cNvSpPr>
            <a:spLocks noGrp="1"/>
          </p:cNvSpPr>
          <p:nvPr>
            <p:ph type="body" sz="quarter" idx="14"/>
          </p:nvPr>
        </p:nvSpPr>
        <p:spPr>
          <a:xfrm>
            <a:off x="369369" y="4161539"/>
            <a:ext cx="8139524" cy="2268938"/>
          </a:xfrm>
        </p:spPr>
        <p:txBody>
          <a:bodyPr>
            <a:normAutofit/>
          </a:bodyPr>
          <a:lstStyle/>
          <a:p>
            <a:pPr marL="285750" indent="-285750">
              <a:buFont typeface="Arial" panose="020B0604020202020204" pitchFamily="34" charset="0"/>
              <a:buChar char="•"/>
            </a:pPr>
            <a:r>
              <a:rPr lang="en-US" sz="2800" dirty="0">
                <a:solidFill>
                  <a:schemeClr val="tx1"/>
                </a:solidFill>
              </a:rPr>
              <a:t>Arbeidsrelatie: statuaire/contractuele/</a:t>
            </a:r>
            <a:r>
              <a:rPr lang="en-US" sz="2800" strike="dblStrike" dirty="0">
                <a:solidFill>
                  <a:schemeClr val="tx1"/>
                </a:solidFill>
              </a:rPr>
              <a:t>stagiare</a:t>
            </a:r>
          </a:p>
          <a:p>
            <a:pPr marL="285750" indent="-285750">
              <a:buFont typeface="Arial" panose="020B0604020202020204" pitchFamily="34" charset="0"/>
              <a:buChar char="•"/>
            </a:pPr>
            <a:r>
              <a:rPr lang="en-US" sz="2800" dirty="0">
                <a:solidFill>
                  <a:schemeClr val="tx1"/>
                </a:solidFill>
              </a:rPr>
              <a:t>Toelating en beslissing voor de uitvoering = vrijwillige basis</a:t>
            </a:r>
          </a:p>
          <a:p>
            <a:pPr marL="285750" indent="-285750">
              <a:buFont typeface="Arial" panose="020B0604020202020204" pitchFamily="34" charset="0"/>
              <a:buChar char="•"/>
            </a:pPr>
            <a:r>
              <a:rPr lang="en-US" sz="2800" dirty="0">
                <a:solidFill>
                  <a:schemeClr val="tx1"/>
                </a:solidFill>
              </a:rPr>
              <a:t>Ondersteuner als bekwame helper </a:t>
            </a:r>
          </a:p>
        </p:txBody>
      </p:sp>
      <p:pic>
        <p:nvPicPr>
          <p:cNvPr id="4" name="Tijdelijke aanduiding voor afbeelding 3">
            <a:extLst>
              <a:ext uri="{FF2B5EF4-FFF2-40B4-BE49-F238E27FC236}">
                <a16:creationId xmlns:a16="http://schemas.microsoft.com/office/drawing/2014/main" id="{DA9E1EE7-0D51-FED9-DAFD-7AB2580FC229}"/>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l="-319" t="32296" r="319" b="17827"/>
          <a:stretch/>
        </p:blipFill>
        <p:spPr/>
      </p:pic>
      <p:pic>
        <p:nvPicPr>
          <p:cNvPr id="8" name="Tijdelijke aanduiding voor afbeelding 7">
            <a:extLst>
              <a:ext uri="{FF2B5EF4-FFF2-40B4-BE49-F238E27FC236}">
                <a16:creationId xmlns:a16="http://schemas.microsoft.com/office/drawing/2014/main" id="{3E71D46F-DFB1-5106-8EE5-B4CBDEEBCEE8}"/>
              </a:ext>
            </a:extLst>
          </p:cNvPr>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l="5463" r="5463"/>
          <a:stretch>
            <a:fillRect/>
          </a:stretch>
        </p:blipFill>
        <p:spPr/>
      </p:pic>
      <p:pic>
        <p:nvPicPr>
          <p:cNvPr id="12" name="Tijdelijke aanduiding voor afbeelding 11">
            <a:extLst>
              <a:ext uri="{FF2B5EF4-FFF2-40B4-BE49-F238E27FC236}">
                <a16:creationId xmlns:a16="http://schemas.microsoft.com/office/drawing/2014/main" id="{10F8CD2E-EEC7-B23F-96F8-47132688A83D}"/>
              </a:ext>
            </a:extLst>
          </p:cNvPr>
          <p:cNvPicPr>
            <a:picLocks noGrp="1" noChangeAspect="1"/>
          </p:cNvPicPr>
          <p:nvPr>
            <p:ph type="pic" sz="quarter" idx="12"/>
          </p:nvPr>
        </p:nvPicPr>
        <p:blipFill rotWithShape="1">
          <a:blip r:embed="rId5" cstate="screen">
            <a:extLst>
              <a:ext uri="{28A0092B-C50C-407E-A947-70E740481C1C}">
                <a14:useLocalDpi xmlns:a14="http://schemas.microsoft.com/office/drawing/2010/main"/>
              </a:ext>
            </a:extLst>
          </a:blip>
          <a:srcRect l="-311" t="12819" r="311" b="37286"/>
          <a:stretch/>
        </p:blipFill>
        <p:spPr/>
      </p:pic>
    </p:spTree>
    <p:extLst>
      <p:ext uri="{BB962C8B-B14F-4D97-AF65-F5344CB8AC3E}">
        <p14:creationId xmlns:p14="http://schemas.microsoft.com/office/powerpoint/2010/main" val="6310478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Shape 533"/>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1E530B3B-7D2E-40D0-9A23-B7A16DD95418}"/>
              </a:ext>
            </a:extLst>
          </p:cNvPr>
          <p:cNvSpPr>
            <a:spLocks noGrp="1"/>
          </p:cNvSpPr>
          <p:nvPr>
            <p:ph type="body" sz="quarter" idx="12"/>
          </p:nvPr>
        </p:nvSpPr>
        <p:spPr>
          <a:xfrm>
            <a:off x="2980593" y="1957388"/>
            <a:ext cx="8392258" cy="4043362"/>
          </a:xfrm>
        </p:spPr>
        <p:txBody>
          <a:bodyPr>
            <a:normAutofit/>
          </a:bodyPr>
          <a:lstStyle/>
          <a:p>
            <a:pPr marL="0" indent="0">
              <a:lnSpc>
                <a:spcPct val="100000"/>
              </a:lnSpc>
              <a:spcBef>
                <a:spcPts val="0"/>
              </a:spcBef>
              <a:buClr>
                <a:schemeClr val="dk1"/>
              </a:buClr>
              <a:buSzPts val="2040"/>
            </a:pPr>
            <a:r>
              <a:rPr lang="nl-BE" sz="2400" dirty="0">
                <a:solidFill>
                  <a:schemeClr val="accent1"/>
                </a:solidFill>
              </a:rPr>
              <a:t>Organisatie van de activiteiten en taken over personeelsleden en (deel)teams)</a:t>
            </a:r>
          </a:p>
          <a:p>
            <a:pPr marL="0" indent="0">
              <a:lnSpc>
                <a:spcPct val="100000"/>
              </a:lnSpc>
              <a:spcBef>
                <a:spcPts val="0"/>
              </a:spcBef>
              <a:buClr>
                <a:schemeClr val="dk1"/>
              </a:buClr>
              <a:buSzPts val="2040"/>
            </a:pPr>
            <a:endParaRPr lang="nl-BE" sz="2000" dirty="0">
              <a:solidFill>
                <a:schemeClr val="accent1"/>
              </a:solidFill>
            </a:endParaRPr>
          </a:p>
          <a:p>
            <a:pPr marL="342900" indent="-342900">
              <a:lnSpc>
                <a:spcPct val="100000"/>
              </a:lnSpc>
              <a:spcBef>
                <a:spcPts val="0"/>
              </a:spcBef>
              <a:buClr>
                <a:schemeClr val="dk1"/>
              </a:buClr>
              <a:buSzPts val="2040"/>
              <a:buFont typeface="Arial" panose="020B0604020202020204" pitchFamily="34" charset="0"/>
              <a:buChar char="•"/>
            </a:pPr>
            <a:r>
              <a:rPr lang="nl-BE" sz="2800" b="1" dirty="0">
                <a:solidFill>
                  <a:schemeClr val="tx1"/>
                </a:solidFill>
              </a:rPr>
              <a:t>ORGANISATIESTRUCTUUR</a:t>
            </a:r>
          </a:p>
          <a:p>
            <a:pPr marL="342900" indent="-342900">
              <a:lnSpc>
                <a:spcPct val="70000"/>
              </a:lnSpc>
              <a:buFont typeface="Arial" panose="020B0604020202020204" pitchFamily="34" charset="0"/>
              <a:buChar char="•"/>
            </a:pPr>
            <a:r>
              <a:rPr lang="nl-BE" sz="2800" b="1" dirty="0">
                <a:solidFill>
                  <a:schemeClr val="tx1"/>
                </a:solidFill>
              </a:rPr>
              <a:t>CURRICULUMSTRUCTUUR</a:t>
            </a:r>
          </a:p>
          <a:p>
            <a:pPr marL="342900" indent="-342900">
              <a:lnSpc>
                <a:spcPct val="70000"/>
              </a:lnSpc>
              <a:buFont typeface="Arial" panose="020B0604020202020204" pitchFamily="34" charset="0"/>
              <a:buChar char="•"/>
            </a:pPr>
            <a:r>
              <a:rPr lang="nl-BE" sz="2800" b="1" dirty="0">
                <a:solidFill>
                  <a:schemeClr val="tx1"/>
                </a:solidFill>
              </a:rPr>
              <a:t>OVERLEGSTRUCTUUR </a:t>
            </a:r>
          </a:p>
          <a:p>
            <a:pPr marL="342900" indent="-342900">
              <a:lnSpc>
                <a:spcPct val="70000"/>
              </a:lnSpc>
              <a:buFont typeface="Arial" panose="020B0604020202020204" pitchFamily="34" charset="0"/>
              <a:buChar char="•"/>
            </a:pPr>
            <a:r>
              <a:rPr lang="nl-BE" sz="2800" b="1" dirty="0">
                <a:solidFill>
                  <a:schemeClr val="tx1"/>
                </a:solidFill>
              </a:rPr>
              <a:t>INFRASTRUCTUUR</a:t>
            </a:r>
          </a:p>
        </p:txBody>
      </p:sp>
      <p:pic>
        <p:nvPicPr>
          <p:cNvPr id="9" name="Afbeelding 8">
            <a:extLst>
              <a:ext uri="{FF2B5EF4-FFF2-40B4-BE49-F238E27FC236}">
                <a16:creationId xmlns:a16="http://schemas.microsoft.com/office/drawing/2014/main" id="{C3BC5E62-A99E-47C3-ACEA-E8C34485E47A}"/>
              </a:ext>
            </a:extLst>
          </p:cNvPr>
          <p:cNvPicPr/>
          <p:nvPr/>
        </p:nvPicPr>
        <p:blipFill rotWithShape="1">
          <a:blip r:embed="rId3"/>
          <a:srcRect l="55147" t="27092" r="22302" b="26242"/>
          <a:stretch/>
        </p:blipFill>
        <p:spPr>
          <a:xfrm>
            <a:off x="179519" y="1134320"/>
            <a:ext cx="2801073" cy="5474826"/>
          </a:xfrm>
          <a:prstGeom prst="rect">
            <a:avLst/>
          </a:prstGeom>
        </p:spPr>
      </p:pic>
    </p:spTree>
    <p:extLst>
      <p:ext uri="{BB962C8B-B14F-4D97-AF65-F5344CB8AC3E}">
        <p14:creationId xmlns:p14="http://schemas.microsoft.com/office/powerpoint/2010/main" val="38318707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jdelijke aanduiding voor tekst 8">
            <a:extLst>
              <a:ext uri="{FF2B5EF4-FFF2-40B4-BE49-F238E27FC236}">
                <a16:creationId xmlns:a16="http://schemas.microsoft.com/office/drawing/2014/main" id="{E832A471-4CEE-0C69-D991-A93E842F2DBE}"/>
              </a:ext>
            </a:extLst>
          </p:cNvPr>
          <p:cNvSpPr>
            <a:spLocks noGrp="1"/>
          </p:cNvSpPr>
          <p:nvPr>
            <p:ph type="body" sz="quarter" idx="11"/>
          </p:nvPr>
        </p:nvSpPr>
        <p:spPr>
          <a:xfrm>
            <a:off x="214076" y="1225222"/>
            <a:ext cx="9695734" cy="677517"/>
          </a:xfrm>
        </p:spPr>
        <p:txBody>
          <a:bodyPr>
            <a:normAutofit/>
          </a:bodyPr>
          <a:lstStyle/>
          <a:p>
            <a:r>
              <a:rPr lang="nl-BE" dirty="0"/>
              <a:t>Activiteit en participatie van leerlingen verhogen/ onderwijsloopbaan</a:t>
            </a:r>
          </a:p>
        </p:txBody>
      </p:sp>
      <p:sp>
        <p:nvSpPr>
          <p:cNvPr id="10" name="Tijdelijke aanduiding voor tekst 9">
            <a:extLst>
              <a:ext uri="{FF2B5EF4-FFF2-40B4-BE49-F238E27FC236}">
                <a16:creationId xmlns:a16="http://schemas.microsoft.com/office/drawing/2014/main" id="{86D4613C-758B-586F-4832-A5ADF5E30197}"/>
              </a:ext>
            </a:extLst>
          </p:cNvPr>
          <p:cNvSpPr>
            <a:spLocks noGrp="1"/>
          </p:cNvSpPr>
          <p:nvPr>
            <p:ph type="body" sz="quarter" idx="14"/>
          </p:nvPr>
        </p:nvSpPr>
        <p:spPr>
          <a:xfrm>
            <a:off x="208947" y="1885179"/>
            <a:ext cx="11206766" cy="3421704"/>
          </a:xfrm>
        </p:spPr>
        <p:txBody>
          <a:bodyPr>
            <a:normAutofit/>
          </a:bodyPr>
          <a:lstStyle/>
          <a:p>
            <a:pPr marL="457200" indent="-457200">
              <a:buFont typeface="Arial" panose="020B0604020202020204" pitchFamily="34" charset="0"/>
              <a:buChar char="•"/>
            </a:pPr>
            <a:r>
              <a:rPr lang="nl-BE" sz="2800" b="0" i="0" u="none" strike="noStrike" baseline="0" dirty="0">
                <a:solidFill>
                  <a:schemeClr val="tx1"/>
                </a:solidFill>
                <a:latin typeface="Flanders Art Sans"/>
              </a:rPr>
              <a:t>CLB-medewerker als netwerker </a:t>
            </a:r>
            <a:endParaRPr lang="nl-NL" sz="3600" b="0" i="0" u="none" strike="noStrike" baseline="0" dirty="0">
              <a:solidFill>
                <a:schemeClr val="tx1"/>
              </a:solidFill>
              <a:latin typeface="Flanders Art Sans"/>
            </a:endParaRPr>
          </a:p>
          <a:p>
            <a:pPr marL="457200" indent="-457200">
              <a:buFont typeface="Arial" panose="020B0604020202020204" pitchFamily="34" charset="0"/>
              <a:buChar char="•"/>
            </a:pPr>
            <a:r>
              <a:rPr lang="nl-BE" sz="2800" b="0" i="0" u="none" strike="noStrike" baseline="0" dirty="0">
                <a:solidFill>
                  <a:schemeClr val="tx1"/>
                </a:solidFill>
                <a:latin typeface="Flanders Art Sans"/>
              </a:rPr>
              <a:t>CLB-medewerker als beleidsondersteuner </a:t>
            </a:r>
          </a:p>
          <a:p>
            <a:pPr marL="457200" indent="-457200">
              <a:buFont typeface="Arial" panose="020B0604020202020204" pitchFamily="34" charset="0"/>
              <a:buChar char="•"/>
            </a:pPr>
            <a:r>
              <a:rPr lang="nl-BE" sz="2800" b="0" i="0" u="none" strike="noStrike" baseline="0" dirty="0">
                <a:solidFill>
                  <a:schemeClr val="tx1"/>
                </a:solidFill>
                <a:latin typeface="Flanders Art Sans"/>
              </a:rPr>
              <a:t>CLB-medewerker als begeleider </a:t>
            </a:r>
            <a:endParaRPr lang="nl-NL" sz="3600" dirty="0">
              <a:solidFill>
                <a:schemeClr val="tx1"/>
              </a:solidFill>
              <a:latin typeface="Flanders Art Sans"/>
            </a:endParaRPr>
          </a:p>
          <a:p>
            <a:pPr algn="l"/>
            <a:endParaRPr lang="nl-BE" sz="1800" b="0" i="0" u="none" strike="noStrike" baseline="0" dirty="0">
              <a:solidFill>
                <a:srgbClr val="000000"/>
              </a:solidFill>
              <a:latin typeface="Calibri" panose="020F0502020204030204" pitchFamily="34" charset="0"/>
            </a:endParaRPr>
          </a:p>
          <a:p>
            <a:endParaRPr lang="nl-NL" sz="2400" dirty="0">
              <a:solidFill>
                <a:schemeClr val="tx2"/>
              </a:solidFill>
            </a:endParaRPr>
          </a:p>
          <a:p>
            <a:endParaRPr lang="nl-NL" sz="2400" dirty="0">
              <a:solidFill>
                <a:schemeClr val="tx1"/>
              </a:solidFill>
            </a:endParaRPr>
          </a:p>
        </p:txBody>
      </p:sp>
      <p:sp>
        <p:nvSpPr>
          <p:cNvPr id="8" name="Titel 7">
            <a:extLst>
              <a:ext uri="{FF2B5EF4-FFF2-40B4-BE49-F238E27FC236}">
                <a16:creationId xmlns:a16="http://schemas.microsoft.com/office/drawing/2014/main" id="{1DF0844B-4C17-30CE-ECE9-813A289A026E}"/>
              </a:ext>
            </a:extLst>
          </p:cNvPr>
          <p:cNvSpPr>
            <a:spLocks noGrp="1"/>
          </p:cNvSpPr>
          <p:nvPr>
            <p:ph type="ctrTitle"/>
          </p:nvPr>
        </p:nvSpPr>
        <p:spPr>
          <a:xfrm>
            <a:off x="208947" y="237858"/>
            <a:ext cx="8785812" cy="925160"/>
          </a:xfrm>
        </p:spPr>
        <p:txBody>
          <a:bodyPr/>
          <a:lstStyle/>
          <a:p>
            <a:r>
              <a:rPr lang="nl-BE" dirty="0"/>
              <a:t>Samenwerking met CLB </a:t>
            </a:r>
          </a:p>
        </p:txBody>
      </p:sp>
      <p:sp>
        <p:nvSpPr>
          <p:cNvPr id="2" name="Rechthoek 1">
            <a:extLst>
              <a:ext uri="{FF2B5EF4-FFF2-40B4-BE49-F238E27FC236}">
                <a16:creationId xmlns:a16="http://schemas.microsoft.com/office/drawing/2014/main" id="{E65A9CB3-9BFA-3DD2-DEF7-6178199E122A}"/>
              </a:ext>
            </a:extLst>
          </p:cNvPr>
          <p:cNvSpPr/>
          <p:nvPr/>
        </p:nvSpPr>
        <p:spPr>
          <a:xfrm>
            <a:off x="0" y="4100438"/>
            <a:ext cx="7049103" cy="27432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2000" b="1" dirty="0">
                <a:solidFill>
                  <a:schemeClr val="bg1"/>
                </a:solidFill>
              </a:rPr>
              <a:t>Subsidiariteit</a:t>
            </a:r>
            <a:r>
              <a:rPr lang="nl-BE" sz="2000" dirty="0">
                <a:solidFill>
                  <a:schemeClr val="bg1"/>
                </a:solidFill>
              </a:rPr>
              <a:t> </a:t>
            </a:r>
          </a:p>
          <a:p>
            <a:pPr marL="342900" indent="-342900">
              <a:buFont typeface="Arial" panose="020B0604020202020204" pitchFamily="34" charset="0"/>
              <a:buChar char="•"/>
            </a:pPr>
            <a:r>
              <a:rPr lang="nl-NL" sz="2000" dirty="0">
                <a:solidFill>
                  <a:schemeClr val="bg1"/>
                </a:solidFill>
              </a:rPr>
              <a:t>Verdelen van verantwoordelijkheden en taken vanuit de getrapte zorg </a:t>
            </a:r>
          </a:p>
          <a:p>
            <a:pPr marL="342900" indent="-342900">
              <a:buFont typeface="Arial" panose="020B0604020202020204" pitchFamily="34" charset="0"/>
              <a:buChar char="•"/>
            </a:pPr>
            <a:r>
              <a:rPr lang="nl-NL" sz="2000" dirty="0">
                <a:solidFill>
                  <a:schemeClr val="bg1"/>
                </a:solidFill>
              </a:rPr>
              <a:t>Adequate en kostenefficiënt </a:t>
            </a:r>
          </a:p>
          <a:p>
            <a:pPr marL="342900" indent="-342900">
              <a:buFont typeface="Arial" panose="020B0604020202020204" pitchFamily="34" charset="0"/>
              <a:buChar char="•"/>
            </a:pPr>
            <a:r>
              <a:rPr lang="nl-NL" sz="2000" dirty="0">
                <a:solidFill>
                  <a:schemeClr val="bg1"/>
                </a:solidFill>
              </a:rPr>
              <a:t>Toewijzen naar de meest correct gekwalificeerde professional met vereiste dienstverlening, opleiding en competenties</a:t>
            </a:r>
          </a:p>
        </p:txBody>
      </p:sp>
      <p:pic>
        <p:nvPicPr>
          <p:cNvPr id="4" name="Afbeelding 3">
            <a:extLst>
              <a:ext uri="{FF2B5EF4-FFF2-40B4-BE49-F238E27FC236}">
                <a16:creationId xmlns:a16="http://schemas.microsoft.com/office/drawing/2014/main" id="{493EA8A1-DEB5-BC47-B26D-DE4673A9D060}"/>
              </a:ext>
            </a:extLst>
          </p:cNvPr>
          <p:cNvPicPr>
            <a:picLocks noChangeAspect="1"/>
          </p:cNvPicPr>
          <p:nvPr/>
        </p:nvPicPr>
        <p:blipFill rotWithShape="1">
          <a:blip r:embed="rId3"/>
          <a:srcRect l="24866" t="42374" r="29518" b="5884"/>
          <a:stretch/>
        </p:blipFill>
        <p:spPr>
          <a:xfrm>
            <a:off x="4014788" y="1759701"/>
            <a:ext cx="7968265" cy="5084012"/>
          </a:xfrm>
          <a:prstGeom prst="rect">
            <a:avLst/>
          </a:prstGeom>
        </p:spPr>
      </p:pic>
    </p:spTree>
    <p:extLst>
      <p:ext uri="{BB962C8B-B14F-4D97-AF65-F5344CB8AC3E}">
        <p14:creationId xmlns:p14="http://schemas.microsoft.com/office/powerpoint/2010/main" val="4106525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CA668237-CA90-ABD0-0292-91B1495315E8}"/>
            </a:ext>
          </a:extLst>
        </p:cNvPr>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E61FAF4A-C88B-495D-2F5F-129B94F28248}"/>
              </a:ext>
            </a:extLst>
          </p:cNvPr>
          <p:cNvSpPr>
            <a:spLocks noGrp="1"/>
          </p:cNvSpPr>
          <p:nvPr>
            <p:ph type="body" sz="quarter" idx="14"/>
          </p:nvPr>
        </p:nvSpPr>
        <p:spPr>
          <a:xfrm>
            <a:off x="211665" y="2115751"/>
            <a:ext cx="10867462" cy="3391758"/>
          </a:xfrm>
        </p:spPr>
        <p:txBody>
          <a:bodyPr>
            <a:normAutofit fontScale="92500" lnSpcReduction="10000"/>
          </a:bodyPr>
          <a:lstStyle/>
          <a:p>
            <a:pPr marL="285750" indent="-285750">
              <a:buFont typeface="Arial" panose="020B0604020202020204" pitchFamily="34" charset="0"/>
              <a:buChar char="•"/>
            </a:pPr>
            <a:r>
              <a:rPr lang="nl-BE" sz="2800" dirty="0">
                <a:solidFill>
                  <a:schemeClr val="tx1"/>
                </a:solidFill>
              </a:rPr>
              <a:t>Buitengewoon onderwijs</a:t>
            </a:r>
          </a:p>
          <a:p>
            <a:pPr marL="285750" indent="-285750">
              <a:buFont typeface="Arial" panose="020B0604020202020204" pitchFamily="34" charset="0"/>
              <a:buChar char="•"/>
            </a:pPr>
            <a:r>
              <a:rPr lang="nl-BE" sz="2800" dirty="0">
                <a:solidFill>
                  <a:schemeClr val="tx1"/>
                </a:solidFill>
              </a:rPr>
              <a:t>Een aantal leerlingen nemen medicatie op voorschrift van de behandelende arts tijdens de schooluren. </a:t>
            </a:r>
          </a:p>
          <a:p>
            <a:pPr marL="285750" indent="-285750">
              <a:buFont typeface="Arial" panose="020B0604020202020204" pitchFamily="34" charset="0"/>
              <a:buChar char="•"/>
            </a:pPr>
            <a:r>
              <a:rPr lang="nl-BE" sz="2800" dirty="0">
                <a:solidFill>
                  <a:schemeClr val="tx1"/>
                </a:solidFill>
              </a:rPr>
              <a:t>Eén leerling zijn medicatie is op. De ouders zijn al verschillende malen opgebeld voor een nieuw doosje. </a:t>
            </a:r>
          </a:p>
          <a:p>
            <a:endParaRPr lang="nl-BE" sz="2800" dirty="0">
              <a:solidFill>
                <a:schemeClr val="tx1"/>
              </a:solidFill>
            </a:endParaRPr>
          </a:p>
          <a:p>
            <a:endParaRPr lang="nl-BE" sz="2800" dirty="0">
              <a:solidFill>
                <a:schemeClr val="tx1"/>
              </a:solidFill>
            </a:endParaRPr>
          </a:p>
          <a:p>
            <a:pPr marL="342900" indent="-342900">
              <a:buFont typeface="Arial" panose="020B0604020202020204" pitchFamily="34" charset="0"/>
              <a:buChar char="•"/>
            </a:pPr>
            <a:r>
              <a:rPr lang="nl-BE" sz="2800" dirty="0">
                <a:solidFill>
                  <a:schemeClr val="tx1"/>
                </a:solidFill>
              </a:rPr>
              <a:t>Wat doen jullie? </a:t>
            </a:r>
            <a:endParaRPr lang="nl-BE" dirty="0">
              <a:solidFill>
                <a:schemeClr val="tx1"/>
              </a:solidFill>
            </a:endParaRPr>
          </a:p>
        </p:txBody>
      </p:sp>
      <p:sp>
        <p:nvSpPr>
          <p:cNvPr id="4" name="Titel 3">
            <a:extLst>
              <a:ext uri="{FF2B5EF4-FFF2-40B4-BE49-F238E27FC236}">
                <a16:creationId xmlns:a16="http://schemas.microsoft.com/office/drawing/2014/main" id="{39DEEF43-084C-6697-19ED-4DF981A0E00D}"/>
              </a:ext>
            </a:extLst>
          </p:cNvPr>
          <p:cNvSpPr>
            <a:spLocks noGrp="1"/>
          </p:cNvSpPr>
          <p:nvPr>
            <p:ph type="ctrTitle"/>
          </p:nvPr>
        </p:nvSpPr>
        <p:spPr/>
        <p:txBody>
          <a:bodyPr/>
          <a:lstStyle/>
          <a:p>
            <a:r>
              <a:rPr lang="nl-BE" dirty="0"/>
              <a:t>Praktijkvoorbeelden </a:t>
            </a:r>
          </a:p>
        </p:txBody>
      </p:sp>
      <p:pic>
        <p:nvPicPr>
          <p:cNvPr id="2" name="Afbeelding 1">
            <a:extLst>
              <a:ext uri="{FF2B5EF4-FFF2-40B4-BE49-F238E27FC236}">
                <a16:creationId xmlns:a16="http://schemas.microsoft.com/office/drawing/2014/main" id="{D52D61D7-3DD5-AE90-D827-775881A57C09}"/>
              </a:ext>
            </a:extLst>
          </p:cNvPr>
          <p:cNvPicPr>
            <a:picLocks noChangeAspect="1"/>
          </p:cNvPicPr>
          <p:nvPr/>
        </p:nvPicPr>
        <p:blipFill>
          <a:blip r:embed="rId3"/>
          <a:stretch>
            <a:fillRect/>
          </a:stretch>
        </p:blipFill>
        <p:spPr>
          <a:xfrm>
            <a:off x="11025033" y="4438891"/>
            <a:ext cx="1082144" cy="2137235"/>
          </a:xfrm>
          <a:prstGeom prst="rect">
            <a:avLst/>
          </a:prstGeom>
        </p:spPr>
      </p:pic>
    </p:spTree>
    <p:extLst>
      <p:ext uri="{BB962C8B-B14F-4D97-AF65-F5344CB8AC3E}">
        <p14:creationId xmlns:p14="http://schemas.microsoft.com/office/powerpoint/2010/main" val="16824535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B55FDE1B-C305-7517-C2C4-B0877774B631}"/>
              </a:ext>
            </a:extLst>
          </p:cNvPr>
          <p:cNvSpPr>
            <a:spLocks noGrp="1"/>
          </p:cNvSpPr>
          <p:nvPr>
            <p:ph type="ctrTitle"/>
          </p:nvPr>
        </p:nvSpPr>
        <p:spPr/>
        <p:txBody>
          <a:bodyPr/>
          <a:lstStyle/>
          <a:p>
            <a:r>
              <a:rPr lang="nl-BE" dirty="0"/>
              <a:t>Andere mogelijkheden </a:t>
            </a:r>
          </a:p>
        </p:txBody>
      </p:sp>
      <p:pic>
        <p:nvPicPr>
          <p:cNvPr id="9" name="Tijdelijke aanduiding voor afbeelding 8">
            <a:extLst>
              <a:ext uri="{FF2B5EF4-FFF2-40B4-BE49-F238E27FC236}">
                <a16:creationId xmlns:a16="http://schemas.microsoft.com/office/drawing/2014/main" id="{EB0A6B59-7ABC-86CE-1F2A-F507FCCCBC2E}"/>
              </a:ext>
            </a:extLst>
          </p:cNvPr>
          <p:cNvPicPr>
            <a:picLocks noGrp="1" noChangeAspect="1"/>
          </p:cNvPicPr>
          <p:nvPr>
            <p:ph type="pic" sz="quarter" idx="10"/>
          </p:nvPr>
        </p:nvPicPr>
        <p:blipFill>
          <a:blip r:embed="rId3"/>
          <a:srcRect l="34608" r="34608"/>
          <a:stretch>
            <a:fillRect/>
          </a:stretch>
        </p:blipFill>
        <p:spPr>
          <a:xfrm>
            <a:off x="0" y="0"/>
            <a:ext cx="3805518" cy="6858000"/>
          </a:xfrm>
          <a:prstGeom prst="rect">
            <a:avLst/>
          </a:prstGeom>
        </p:spPr>
      </p:pic>
      <p:sp>
        <p:nvSpPr>
          <p:cNvPr id="6" name="Tijdelijke aanduiding voor tekst 5">
            <a:extLst>
              <a:ext uri="{FF2B5EF4-FFF2-40B4-BE49-F238E27FC236}">
                <a16:creationId xmlns:a16="http://schemas.microsoft.com/office/drawing/2014/main" id="{C0DB7FC1-06B2-50EF-B927-4FFB765AB401}"/>
              </a:ext>
            </a:extLst>
          </p:cNvPr>
          <p:cNvSpPr>
            <a:spLocks noGrp="1"/>
          </p:cNvSpPr>
          <p:nvPr>
            <p:ph type="body" sz="quarter" idx="14"/>
          </p:nvPr>
        </p:nvSpPr>
        <p:spPr>
          <a:xfrm>
            <a:off x="4211298" y="3208703"/>
            <a:ext cx="7659860" cy="3368560"/>
          </a:xfrm>
        </p:spPr>
        <p:txBody>
          <a:bodyPr>
            <a:normAutofit fontScale="62500" lnSpcReduction="20000"/>
          </a:body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BE" sz="4400" b="0" i="0" u="none" strike="noStrike" dirty="0">
                <a:solidFill>
                  <a:srgbClr val="0563C1"/>
                </a:solidFill>
                <a:effectLst/>
                <a:latin typeface="Flanders Art Sans"/>
                <a:hlinkClick r:id="rId4">
                  <a:extLst>
                    <a:ext uri="{A12FA001-AC4F-418D-AE19-62706E023703}">
                      <ahyp:hlinkClr xmlns:ahyp="http://schemas.microsoft.com/office/drawing/2018/hyperlinkcolor" val="tx"/>
                    </a:ext>
                  </a:extLst>
                </a:hlinkClick>
              </a:rPr>
              <a:t>Synchroon internetonderwijs</a:t>
            </a:r>
            <a:r>
              <a:rPr lang="nl-BE" sz="4400" b="0" i="0" dirty="0">
                <a:solidFill>
                  <a:schemeClr val="tx2"/>
                </a:solidFill>
                <a:effectLst/>
                <a:latin typeface="Flanders Art Sans"/>
                <a:hlinkClick r:id="rId4">
                  <a:extLst>
                    <a:ext uri="{A12FA001-AC4F-418D-AE19-62706E023703}">
                      <ahyp:hlinkClr xmlns:ahyp="http://schemas.microsoft.com/office/drawing/2018/hyperlinkcolor" val="tx"/>
                    </a:ext>
                  </a:extLst>
                </a:hlinkClick>
              </a:rPr>
              <a:t> </a:t>
            </a:r>
            <a:r>
              <a:rPr lang="nl-BE" sz="4400" b="0" i="0" dirty="0">
                <a:solidFill>
                  <a:schemeClr val="tx2"/>
                </a:solidFill>
                <a:effectLst/>
                <a:latin typeface="Flanders Art Sans"/>
              </a:rPr>
              <a:t> of SIO: georganiseerd door </a:t>
            </a:r>
            <a:r>
              <a:rPr lang="nl-BE" sz="4400" b="0" i="0" dirty="0" err="1">
                <a:solidFill>
                  <a:schemeClr val="tx2"/>
                </a:solidFill>
                <a:effectLst/>
                <a:latin typeface="Flanders Art Sans"/>
              </a:rPr>
              <a:t>Bednet</a:t>
            </a:r>
            <a:endParaRPr lang="nl-NL" sz="4400" dirty="0">
              <a:solidFill>
                <a:schemeClr val="tx2"/>
              </a:solidFill>
              <a:latin typeface="Flanders Art Sans"/>
            </a:endParaRPr>
          </a:p>
          <a:p>
            <a:pPr marL="285750" indent="-285750">
              <a:buFont typeface="Arial" panose="020B0604020202020204" pitchFamily="34" charset="0"/>
              <a:buChar char="•"/>
            </a:pPr>
            <a:r>
              <a:rPr lang="nl-NL" sz="4400" dirty="0">
                <a:solidFill>
                  <a:schemeClr val="tx2"/>
                </a:solidFill>
                <a:latin typeface="Flanders Art Sans"/>
              </a:rPr>
              <a:t>Tijdelijk onderwijs aan huis (TOAH), Vrijstelling vakken, spreiding lesprogramma (= flexibele leertrajecten)</a:t>
            </a:r>
          </a:p>
          <a:p>
            <a:pPr marL="285750" indent="-285750">
              <a:buFont typeface="Arial" panose="020B0604020202020204" pitchFamily="34" charset="0"/>
              <a:buChar char="•"/>
            </a:pPr>
            <a:r>
              <a:rPr lang="nl-NL" sz="4400" dirty="0">
                <a:solidFill>
                  <a:schemeClr val="tx2"/>
                </a:solidFill>
                <a:latin typeface="Flanders Art Sans"/>
              </a:rPr>
              <a:t>Permanent onderwijs aan huis (POAH) (enkel voor </a:t>
            </a:r>
            <a:r>
              <a:rPr lang="nl-NL" sz="4400" dirty="0" err="1">
                <a:solidFill>
                  <a:schemeClr val="tx2"/>
                </a:solidFill>
                <a:latin typeface="Flanders Art Sans"/>
              </a:rPr>
              <a:t>BuO</a:t>
            </a:r>
            <a:r>
              <a:rPr lang="nl-NL" sz="4400" dirty="0">
                <a:solidFill>
                  <a:schemeClr val="tx2"/>
                </a:solidFill>
                <a:latin typeface="Flanders Art Sans"/>
              </a:rPr>
              <a:t>)</a:t>
            </a:r>
          </a:p>
          <a:p>
            <a:pPr marL="285750" indent="-285750">
              <a:buFont typeface="Arial" panose="020B0604020202020204" pitchFamily="34" charset="0"/>
              <a:buChar char="•"/>
            </a:pPr>
            <a:r>
              <a:rPr lang="nl-NL" sz="4400" dirty="0">
                <a:solidFill>
                  <a:schemeClr val="tx2"/>
                </a:solidFill>
                <a:latin typeface="Flanders Art Sans"/>
              </a:rPr>
              <a:t>Vrijwilligersorganisaties voor onderwijs</a:t>
            </a:r>
          </a:p>
          <a:p>
            <a:pPr marL="285750" indent="-285750">
              <a:buFont typeface="Arial" panose="020B0604020202020204" pitchFamily="34" charset="0"/>
              <a:buChar char="•"/>
            </a:pPr>
            <a:r>
              <a:rPr lang="nl-NL" sz="4400" dirty="0">
                <a:solidFill>
                  <a:schemeClr val="tx2"/>
                </a:solidFill>
                <a:latin typeface="Flanders Art Sans"/>
              </a:rPr>
              <a:t>Integrale jeugdhulp</a:t>
            </a:r>
          </a:p>
          <a:p>
            <a:endParaRPr lang="nl-BE" dirty="0"/>
          </a:p>
        </p:txBody>
      </p:sp>
    </p:spTree>
    <p:extLst>
      <p:ext uri="{BB962C8B-B14F-4D97-AF65-F5344CB8AC3E}">
        <p14:creationId xmlns:p14="http://schemas.microsoft.com/office/powerpoint/2010/main" val="4290951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96087F4-1572-4DBE-BC90-96E11E5B64B3}"/>
              </a:ext>
            </a:extLst>
          </p:cNvPr>
          <p:cNvSpPr>
            <a:spLocks noGrp="1"/>
          </p:cNvSpPr>
          <p:nvPr>
            <p:ph type="body" sz="quarter" idx="14"/>
          </p:nvPr>
        </p:nvSpPr>
        <p:spPr>
          <a:xfrm>
            <a:off x="208946" y="2650483"/>
            <a:ext cx="12255769" cy="4207517"/>
          </a:xfrm>
        </p:spPr>
        <p:txBody>
          <a:bodyPr>
            <a:normAutofit/>
          </a:bodyPr>
          <a:lstStyle/>
          <a:p>
            <a:pPr algn="l"/>
            <a:br>
              <a:rPr lang="nl-NL" b="0" i="0" dirty="0">
                <a:solidFill>
                  <a:srgbClr val="5E5E5E"/>
                </a:solidFill>
                <a:effectLst/>
                <a:latin typeface="+mn-lt"/>
              </a:rPr>
            </a:br>
            <a:r>
              <a:rPr lang="nl-NL" b="0" i="0" dirty="0">
                <a:solidFill>
                  <a:srgbClr val="5E5E5E"/>
                </a:solidFill>
                <a:effectLst/>
                <a:latin typeface="+mn-lt"/>
              </a:rPr>
              <a:t> </a:t>
            </a:r>
          </a:p>
          <a:p>
            <a:endParaRPr lang="nl-BE" dirty="0"/>
          </a:p>
        </p:txBody>
      </p:sp>
      <p:sp>
        <p:nvSpPr>
          <p:cNvPr id="4" name="Titel 3">
            <a:extLst>
              <a:ext uri="{FF2B5EF4-FFF2-40B4-BE49-F238E27FC236}">
                <a16:creationId xmlns:a16="http://schemas.microsoft.com/office/drawing/2014/main" id="{AD969694-C65F-4D14-A1FD-8E6BFDC2271E}"/>
              </a:ext>
            </a:extLst>
          </p:cNvPr>
          <p:cNvSpPr>
            <a:spLocks noGrp="1"/>
          </p:cNvSpPr>
          <p:nvPr>
            <p:ph type="ctrTitle"/>
          </p:nvPr>
        </p:nvSpPr>
        <p:spPr>
          <a:xfrm>
            <a:off x="214076" y="732829"/>
            <a:ext cx="8785812" cy="925160"/>
          </a:xfrm>
        </p:spPr>
        <p:txBody>
          <a:bodyPr>
            <a:normAutofit/>
          </a:bodyPr>
          <a:lstStyle/>
          <a:p>
            <a:r>
              <a:rPr lang="nl-BE" dirty="0">
                <a:solidFill>
                  <a:schemeClr val="accent1"/>
                </a:solidFill>
              </a:rPr>
              <a:t>Vrijwilligersorganisatie voor onderwijs</a:t>
            </a:r>
          </a:p>
        </p:txBody>
      </p:sp>
      <p:pic>
        <p:nvPicPr>
          <p:cNvPr id="7" name="Afbeelding 6">
            <a:hlinkClick r:id="rId3"/>
            <a:extLst>
              <a:ext uri="{FF2B5EF4-FFF2-40B4-BE49-F238E27FC236}">
                <a16:creationId xmlns:a16="http://schemas.microsoft.com/office/drawing/2014/main" id="{F7CA68AD-D470-44EF-9899-871681381951}"/>
              </a:ext>
            </a:extLst>
          </p:cNvPr>
          <p:cNvPicPr>
            <a:picLocks noChangeAspect="1"/>
          </p:cNvPicPr>
          <p:nvPr/>
        </p:nvPicPr>
        <p:blipFill>
          <a:blip r:embed="rId4"/>
          <a:stretch>
            <a:fillRect/>
          </a:stretch>
        </p:blipFill>
        <p:spPr>
          <a:xfrm>
            <a:off x="3775769" y="4401146"/>
            <a:ext cx="2657475" cy="1724025"/>
          </a:xfrm>
          <a:prstGeom prst="rect">
            <a:avLst/>
          </a:prstGeom>
        </p:spPr>
      </p:pic>
      <p:pic>
        <p:nvPicPr>
          <p:cNvPr id="8" name="Afbeelding 7">
            <a:hlinkClick r:id="rId5"/>
            <a:extLst>
              <a:ext uri="{FF2B5EF4-FFF2-40B4-BE49-F238E27FC236}">
                <a16:creationId xmlns:a16="http://schemas.microsoft.com/office/drawing/2014/main" id="{FB5D7073-39A4-44CB-ABD5-982350825786}"/>
              </a:ext>
            </a:extLst>
          </p:cNvPr>
          <p:cNvPicPr>
            <a:picLocks noChangeAspect="1"/>
          </p:cNvPicPr>
          <p:nvPr/>
        </p:nvPicPr>
        <p:blipFill>
          <a:blip r:embed="rId6"/>
          <a:stretch>
            <a:fillRect/>
          </a:stretch>
        </p:blipFill>
        <p:spPr>
          <a:xfrm>
            <a:off x="413896" y="1764217"/>
            <a:ext cx="1379627" cy="1379627"/>
          </a:xfrm>
          <a:prstGeom prst="rect">
            <a:avLst/>
          </a:prstGeom>
        </p:spPr>
      </p:pic>
      <p:pic>
        <p:nvPicPr>
          <p:cNvPr id="9" name="Afbeelding 8">
            <a:hlinkClick r:id="rId7"/>
            <a:extLst>
              <a:ext uri="{FF2B5EF4-FFF2-40B4-BE49-F238E27FC236}">
                <a16:creationId xmlns:a16="http://schemas.microsoft.com/office/drawing/2014/main" id="{AD03AC82-56C9-4EB1-AD90-E7037EE4CD63}"/>
              </a:ext>
            </a:extLst>
          </p:cNvPr>
          <p:cNvPicPr>
            <a:picLocks noChangeAspect="1"/>
          </p:cNvPicPr>
          <p:nvPr/>
        </p:nvPicPr>
        <p:blipFill>
          <a:blip r:embed="rId8"/>
          <a:stretch>
            <a:fillRect/>
          </a:stretch>
        </p:blipFill>
        <p:spPr>
          <a:xfrm>
            <a:off x="3004244" y="1750813"/>
            <a:ext cx="3429000" cy="1333500"/>
          </a:xfrm>
          <a:prstGeom prst="rect">
            <a:avLst/>
          </a:prstGeom>
        </p:spPr>
      </p:pic>
      <p:pic>
        <p:nvPicPr>
          <p:cNvPr id="10" name="Afbeelding 9">
            <a:hlinkClick r:id="rId9"/>
            <a:extLst>
              <a:ext uri="{FF2B5EF4-FFF2-40B4-BE49-F238E27FC236}">
                <a16:creationId xmlns:a16="http://schemas.microsoft.com/office/drawing/2014/main" id="{C20FE3A8-A074-4101-B901-591586CB98CE}"/>
              </a:ext>
            </a:extLst>
          </p:cNvPr>
          <p:cNvPicPr>
            <a:picLocks noChangeAspect="1"/>
          </p:cNvPicPr>
          <p:nvPr/>
        </p:nvPicPr>
        <p:blipFill>
          <a:blip r:embed="rId10"/>
          <a:stretch>
            <a:fillRect/>
          </a:stretch>
        </p:blipFill>
        <p:spPr>
          <a:xfrm>
            <a:off x="214076" y="4229696"/>
            <a:ext cx="2419350" cy="1895475"/>
          </a:xfrm>
          <a:prstGeom prst="rect">
            <a:avLst/>
          </a:prstGeom>
        </p:spPr>
      </p:pic>
      <p:pic>
        <p:nvPicPr>
          <p:cNvPr id="11" name="Afbeelding 10">
            <a:extLst>
              <a:ext uri="{FF2B5EF4-FFF2-40B4-BE49-F238E27FC236}">
                <a16:creationId xmlns:a16="http://schemas.microsoft.com/office/drawing/2014/main" id="{ECBEE41F-DF89-4168-A4C8-E925AB41CA1B}"/>
              </a:ext>
            </a:extLst>
          </p:cNvPr>
          <p:cNvPicPr>
            <a:picLocks noChangeAspect="1"/>
          </p:cNvPicPr>
          <p:nvPr/>
        </p:nvPicPr>
        <p:blipFill>
          <a:blip r:embed="rId11"/>
          <a:stretch>
            <a:fillRect/>
          </a:stretch>
        </p:blipFill>
        <p:spPr>
          <a:xfrm>
            <a:off x="7783333" y="3058121"/>
            <a:ext cx="3905250" cy="1171575"/>
          </a:xfrm>
          <a:prstGeom prst="rect">
            <a:avLst/>
          </a:prstGeom>
        </p:spPr>
      </p:pic>
    </p:spTree>
    <p:extLst>
      <p:ext uri="{BB962C8B-B14F-4D97-AF65-F5344CB8AC3E}">
        <p14:creationId xmlns:p14="http://schemas.microsoft.com/office/powerpoint/2010/main" val="36212473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96087F4-1572-4DBE-BC90-96E11E5B64B3}"/>
              </a:ext>
            </a:extLst>
          </p:cNvPr>
          <p:cNvSpPr>
            <a:spLocks noGrp="1"/>
          </p:cNvSpPr>
          <p:nvPr>
            <p:ph type="body" sz="quarter" idx="14"/>
          </p:nvPr>
        </p:nvSpPr>
        <p:spPr>
          <a:xfrm>
            <a:off x="3411940" y="2650486"/>
            <a:ext cx="9052775" cy="4207514"/>
          </a:xfrm>
        </p:spPr>
        <p:txBody>
          <a:bodyPr>
            <a:normAutofit/>
          </a:bodyPr>
          <a:lstStyle/>
          <a:p>
            <a:pPr algn="l"/>
            <a:br>
              <a:rPr lang="nl-NL" b="0" i="0" dirty="0">
                <a:solidFill>
                  <a:srgbClr val="5E5E5E"/>
                </a:solidFill>
                <a:effectLst/>
                <a:latin typeface="+mn-lt"/>
              </a:rPr>
            </a:br>
            <a:r>
              <a:rPr lang="nl-NL" b="0" i="0" dirty="0">
                <a:solidFill>
                  <a:srgbClr val="5E5E5E"/>
                </a:solidFill>
                <a:effectLst/>
                <a:latin typeface="+mn-lt"/>
              </a:rPr>
              <a:t> </a:t>
            </a:r>
          </a:p>
          <a:p>
            <a:endParaRPr lang="nl-BE" dirty="0"/>
          </a:p>
        </p:txBody>
      </p:sp>
      <p:sp>
        <p:nvSpPr>
          <p:cNvPr id="4" name="Titel 3">
            <a:extLst>
              <a:ext uri="{FF2B5EF4-FFF2-40B4-BE49-F238E27FC236}">
                <a16:creationId xmlns:a16="http://schemas.microsoft.com/office/drawing/2014/main" id="{AD969694-C65F-4D14-A1FD-8E6BFDC2271E}"/>
              </a:ext>
            </a:extLst>
          </p:cNvPr>
          <p:cNvSpPr>
            <a:spLocks noGrp="1"/>
          </p:cNvSpPr>
          <p:nvPr>
            <p:ph type="ctrTitle"/>
          </p:nvPr>
        </p:nvSpPr>
        <p:spPr>
          <a:xfrm>
            <a:off x="276151" y="270250"/>
            <a:ext cx="8785812" cy="925160"/>
          </a:xfrm>
        </p:spPr>
        <p:txBody>
          <a:bodyPr>
            <a:normAutofit/>
          </a:bodyPr>
          <a:lstStyle/>
          <a:p>
            <a:r>
              <a:rPr lang="nl-BE" dirty="0">
                <a:solidFill>
                  <a:schemeClr val="accent1"/>
                </a:solidFill>
              </a:rPr>
              <a:t>Integrale jeugdhulp </a:t>
            </a:r>
          </a:p>
        </p:txBody>
      </p:sp>
      <p:sp>
        <p:nvSpPr>
          <p:cNvPr id="16" name="Tekstvak 15">
            <a:extLst>
              <a:ext uri="{FF2B5EF4-FFF2-40B4-BE49-F238E27FC236}">
                <a16:creationId xmlns:a16="http://schemas.microsoft.com/office/drawing/2014/main" id="{89A626B8-F937-F835-D18B-A851FB553A02}"/>
              </a:ext>
            </a:extLst>
          </p:cNvPr>
          <p:cNvSpPr txBox="1"/>
          <p:nvPr/>
        </p:nvSpPr>
        <p:spPr>
          <a:xfrm>
            <a:off x="520700" y="1261586"/>
            <a:ext cx="10661207" cy="4801314"/>
          </a:xfrm>
          <a:prstGeom prst="rect">
            <a:avLst/>
          </a:prstGeom>
          <a:noFill/>
        </p:spPr>
        <p:txBody>
          <a:bodyPr wrap="square">
            <a:spAutoFit/>
          </a:bodyPr>
          <a:lstStyle/>
          <a:p>
            <a:pPr algn="l">
              <a:buFont typeface="Arial" panose="020B0604020202020204" pitchFamily="34" charset="0"/>
              <a:buChar char="•"/>
            </a:pPr>
            <a:r>
              <a:rPr lang="nl-NL" sz="2400" b="0" i="0" u="none" strike="noStrike" dirty="0">
                <a:solidFill>
                  <a:schemeClr val="accent1"/>
                </a:solidFill>
                <a:effectLst/>
                <a:latin typeface="Flanders Art Sans"/>
                <a:hlinkClick r:id="rId3">
                  <a:extLst>
                    <a:ext uri="{A12FA001-AC4F-418D-AE19-62706E023703}">
                      <ahyp:hlinkClr xmlns:ahyp="http://schemas.microsoft.com/office/drawing/2018/hyperlinkcolor" val="tx"/>
                    </a:ext>
                  </a:extLst>
                </a:hlinkClick>
              </a:rPr>
              <a:t>Rechtstreekse hulp</a:t>
            </a:r>
          </a:p>
          <a:p>
            <a:pPr>
              <a:buFont typeface="Arial" panose="020B0604020202020204" pitchFamily="34" charset="0"/>
              <a:buChar char="•"/>
            </a:pPr>
            <a:r>
              <a:rPr lang="nl-NL" sz="2400" b="0" i="0" dirty="0">
                <a:solidFill>
                  <a:srgbClr val="737373"/>
                </a:solidFill>
                <a:effectLst/>
                <a:latin typeface="Flanders Art Sans"/>
                <a:hlinkClick r:id="rId4"/>
              </a:rPr>
              <a:t>Globale individuele ondersteuning voor minderjarigen (GIO)</a:t>
            </a:r>
            <a:endParaRPr lang="nl-NL" sz="2400" b="0" i="0" dirty="0">
              <a:solidFill>
                <a:srgbClr val="737373"/>
              </a:solidFill>
              <a:effectLst/>
              <a:latin typeface="Flanders Art Sans"/>
            </a:endParaRPr>
          </a:p>
          <a:p>
            <a:pPr>
              <a:buFont typeface="Arial" panose="020B0604020202020204" pitchFamily="34" charset="0"/>
              <a:buChar char="•"/>
            </a:pPr>
            <a:endParaRPr lang="nl-NL" sz="2400" dirty="0">
              <a:solidFill>
                <a:srgbClr val="737373"/>
              </a:solidFill>
              <a:latin typeface="Flanders Art Sans"/>
              <a:hlinkClick r:id="rId3"/>
            </a:endParaRPr>
          </a:p>
          <a:p>
            <a:pPr>
              <a:buFont typeface="Arial" panose="020B0604020202020204" pitchFamily="34" charset="0"/>
              <a:buChar char="•"/>
            </a:pPr>
            <a:r>
              <a:rPr lang="nl-NL" sz="2400" dirty="0">
                <a:solidFill>
                  <a:schemeClr val="accent1"/>
                </a:solidFill>
                <a:latin typeface="Flanders Art Sans"/>
              </a:rPr>
              <a:t>Niet-rechtstreeks toegankelijke hulp </a:t>
            </a:r>
            <a:endParaRPr lang="nl-NL" sz="2400" dirty="0">
              <a:solidFill>
                <a:schemeClr val="accent1"/>
              </a:solidFill>
              <a:latin typeface="Flanders Art Sans"/>
              <a:hlinkClick r:id="rId3">
                <a:extLst>
                  <a:ext uri="{A12FA001-AC4F-418D-AE19-62706E023703}">
                    <ahyp:hlinkClr xmlns:ahyp="http://schemas.microsoft.com/office/drawing/2018/hyperlinkcolor" val="tx"/>
                  </a:ext>
                </a:extLst>
              </a:hlinkClick>
            </a:endParaRPr>
          </a:p>
          <a:p>
            <a:pPr algn="l">
              <a:buFont typeface="Arial" panose="020B0604020202020204" pitchFamily="34" charset="0"/>
              <a:buChar char="•"/>
            </a:pPr>
            <a:r>
              <a:rPr lang="nl-NL" sz="2400" b="0" i="0" u="none" strike="noStrike" dirty="0">
                <a:solidFill>
                  <a:srgbClr val="3399CC"/>
                </a:solidFill>
                <a:effectLst/>
                <a:latin typeface="Flanders Art Sans"/>
                <a:hlinkClick r:id="rId5"/>
              </a:rPr>
              <a:t>een persoonlijke-assistentiebudget</a:t>
            </a:r>
            <a:endParaRPr lang="nl-NL" sz="2400" b="0" i="0" u="none" strike="noStrike" dirty="0">
              <a:solidFill>
                <a:srgbClr val="3399CC"/>
              </a:solidFill>
              <a:effectLst/>
              <a:latin typeface="Flanders Art Sans"/>
            </a:endParaRPr>
          </a:p>
          <a:p>
            <a:pPr algn="l">
              <a:buFont typeface="Arial" panose="020B0604020202020204" pitchFamily="34" charset="0"/>
              <a:buChar char="•"/>
            </a:pPr>
            <a:r>
              <a:rPr lang="nl-NL" sz="2400" b="0" i="0" u="none" strike="noStrike" dirty="0">
                <a:solidFill>
                  <a:srgbClr val="3399CC"/>
                </a:solidFill>
                <a:effectLst/>
                <a:latin typeface="Flanders Art Sans"/>
                <a:hlinkClick r:id="rId6"/>
              </a:rPr>
              <a:t>hulpmiddelen voor minderjarigen met een handicap</a:t>
            </a:r>
            <a:r>
              <a:rPr lang="nl-NL" sz="2400" b="0" i="0" dirty="0">
                <a:solidFill>
                  <a:srgbClr val="3B3B3B"/>
                </a:solidFill>
                <a:effectLst/>
                <a:latin typeface="Flanders Art Sans"/>
              </a:rPr>
              <a:t> (VAPH)</a:t>
            </a:r>
          </a:p>
          <a:p>
            <a:pPr>
              <a:buFont typeface="Arial" panose="020B0604020202020204" pitchFamily="34" charset="0"/>
              <a:buChar char="•"/>
            </a:pPr>
            <a:r>
              <a:rPr lang="nl-NL" sz="2400" b="0" i="0" u="none" strike="noStrike" dirty="0">
                <a:solidFill>
                  <a:srgbClr val="6CC24A"/>
                </a:solidFill>
                <a:effectLst/>
                <a:latin typeface="Flanders Art Sans"/>
                <a:hlinkClick r:id="rId7"/>
              </a:rPr>
              <a:t>multifunctionele centra</a:t>
            </a:r>
            <a:r>
              <a:rPr lang="nl-NL" sz="2400" b="0" i="0" dirty="0">
                <a:solidFill>
                  <a:srgbClr val="3B3B3B"/>
                </a:solidFill>
                <a:effectLst/>
                <a:latin typeface="Flanders Art Sans"/>
              </a:rPr>
              <a:t> van het Vlaams Agentschap voor Personen met een Handicap (VAPH).</a:t>
            </a:r>
          </a:p>
          <a:p>
            <a:pPr algn="l">
              <a:buFont typeface="Arial" panose="020B0604020202020204" pitchFamily="34" charset="0"/>
              <a:buChar char="•"/>
            </a:pPr>
            <a:endParaRPr lang="nl-NL" sz="2400" b="0" i="0" dirty="0">
              <a:solidFill>
                <a:srgbClr val="3B3B3B"/>
              </a:solidFill>
              <a:effectLst/>
              <a:latin typeface="Flanders Art Sans"/>
            </a:endParaRPr>
          </a:p>
          <a:p>
            <a:pPr>
              <a:buFont typeface="Arial" panose="020B0604020202020204" pitchFamily="34" charset="0"/>
              <a:buChar char="•"/>
            </a:pPr>
            <a:r>
              <a:rPr lang="nl-NL" sz="2400" b="1" i="0" dirty="0">
                <a:solidFill>
                  <a:srgbClr val="3B3B3B"/>
                </a:solidFill>
                <a:effectLst/>
                <a:latin typeface="Flanders Art Sans"/>
              </a:rPr>
              <a:t>Gezin en Handicap</a:t>
            </a:r>
            <a:r>
              <a:rPr lang="nl-NL" sz="2400" b="0" i="0" dirty="0">
                <a:solidFill>
                  <a:srgbClr val="3B3B3B"/>
                </a:solidFill>
                <a:effectLst/>
                <a:latin typeface="Flanders Art Sans"/>
              </a:rPr>
              <a:t>, gaat voluit voor gezinnen die met een beperking te maken krijgen. Met heldere informatie, vormingen en publicaties reiken ze ouders, </a:t>
            </a:r>
            <a:r>
              <a:rPr lang="nl-NL" sz="2400" b="0" i="0" dirty="0" err="1">
                <a:solidFill>
                  <a:srgbClr val="3B3B3B"/>
                </a:solidFill>
                <a:effectLst/>
                <a:latin typeface="Flanders Art Sans"/>
              </a:rPr>
              <a:t>brussen</a:t>
            </a:r>
            <a:r>
              <a:rPr lang="nl-NL" sz="2400" b="0" i="0" dirty="0">
                <a:solidFill>
                  <a:srgbClr val="3B3B3B"/>
                </a:solidFill>
                <a:effectLst/>
                <a:latin typeface="Flanders Art Sans"/>
              </a:rPr>
              <a:t> en families krachtige handvaten aan.  </a:t>
            </a:r>
            <a:r>
              <a:rPr lang="nl-NL" sz="2400" b="0" i="0" u="none" strike="noStrike" dirty="0">
                <a:solidFill>
                  <a:srgbClr val="3399CC"/>
                </a:solidFill>
                <a:effectLst/>
                <a:latin typeface="Flanders Art Sans"/>
                <a:hlinkClick r:id="rId8"/>
              </a:rPr>
              <a:t>https://www.gezinenhandicap.be/</a:t>
            </a:r>
            <a:endParaRPr lang="nl-NL" sz="2400" b="0" i="0" dirty="0">
              <a:solidFill>
                <a:srgbClr val="3B3B3B"/>
              </a:solidFill>
              <a:effectLst/>
              <a:latin typeface="Flanders Art Sans"/>
            </a:endParaRPr>
          </a:p>
          <a:p>
            <a:pPr algn="l">
              <a:buFont typeface="Arial" panose="020B0604020202020204" pitchFamily="34" charset="0"/>
              <a:buChar char="•"/>
            </a:pPr>
            <a:endParaRPr lang="nl-NL" b="0" i="0" dirty="0">
              <a:solidFill>
                <a:srgbClr val="3B3B3B"/>
              </a:solidFill>
              <a:effectLst/>
              <a:latin typeface="flandersartsans-regular"/>
            </a:endParaRPr>
          </a:p>
        </p:txBody>
      </p:sp>
    </p:spTree>
    <p:extLst>
      <p:ext uri="{BB962C8B-B14F-4D97-AF65-F5344CB8AC3E}">
        <p14:creationId xmlns:p14="http://schemas.microsoft.com/office/powerpoint/2010/main" val="42246663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00F787D4-9171-A85D-2D47-7933D5644AE3}"/>
              </a:ext>
            </a:extLst>
          </p:cNvPr>
          <p:cNvSpPr>
            <a:spLocks noGrp="1"/>
          </p:cNvSpPr>
          <p:nvPr>
            <p:ph type="body" sz="quarter" idx="14"/>
          </p:nvPr>
        </p:nvSpPr>
        <p:spPr>
          <a:xfrm>
            <a:off x="208946" y="1854201"/>
            <a:ext cx="11771390" cy="4241799"/>
          </a:xfrm>
        </p:spPr>
        <p:txBody>
          <a:bodyPr>
            <a:normAutofit/>
          </a:bodyPr>
          <a:lstStyle/>
          <a:p>
            <a:pPr algn="l">
              <a:buFont typeface="Arial" panose="020B0604020202020204" pitchFamily="34" charset="0"/>
              <a:buChar char="•"/>
            </a:pPr>
            <a:r>
              <a:rPr lang="nl-NL" sz="2400" b="0" i="0" dirty="0">
                <a:solidFill>
                  <a:srgbClr val="000000"/>
                </a:solidFill>
                <a:effectLst/>
                <a:latin typeface="Flanders Art Sans"/>
              </a:rPr>
              <a:t>Informatie over financiële tegemoetkomingen zoals de </a:t>
            </a:r>
            <a:r>
              <a:rPr lang="nl-NL" sz="2400" b="0" i="0" u="sng" dirty="0" err="1">
                <a:solidFill>
                  <a:srgbClr val="1BAC92"/>
                </a:solidFill>
                <a:effectLst/>
                <a:latin typeface="Flanders Art Sans"/>
                <a:hlinkClick r:id="rId3"/>
              </a:rPr>
              <a:t>inkomensvervangende</a:t>
            </a:r>
            <a:r>
              <a:rPr lang="nl-NL" sz="2400" b="0" i="0" u="sng" dirty="0">
                <a:solidFill>
                  <a:srgbClr val="1BAC92"/>
                </a:solidFill>
                <a:effectLst/>
                <a:latin typeface="Flanders Art Sans"/>
                <a:hlinkClick r:id="rId3"/>
              </a:rPr>
              <a:t> tegemoetkoming en de integratietegemoetkoming</a:t>
            </a:r>
            <a:r>
              <a:rPr lang="nl-NL" sz="2400" b="0" i="0" dirty="0">
                <a:solidFill>
                  <a:srgbClr val="000000"/>
                </a:solidFill>
                <a:effectLst/>
                <a:latin typeface="Flanders Art Sans"/>
              </a:rPr>
              <a:t>.</a:t>
            </a:r>
          </a:p>
          <a:p>
            <a:pPr algn="l">
              <a:buFont typeface="Arial" panose="020B0604020202020204" pitchFamily="34" charset="0"/>
              <a:buChar char="•"/>
            </a:pPr>
            <a:r>
              <a:rPr lang="nl-NL" sz="2400" b="0" i="0" dirty="0">
                <a:solidFill>
                  <a:srgbClr val="000000"/>
                </a:solidFill>
                <a:effectLst/>
                <a:latin typeface="Flanders Art Sans"/>
              </a:rPr>
              <a:t>Info over het </a:t>
            </a:r>
            <a:r>
              <a:rPr lang="nl-NL" sz="2400" b="0" i="0" u="sng" dirty="0">
                <a:solidFill>
                  <a:srgbClr val="1BAC92"/>
                </a:solidFill>
                <a:effectLst/>
                <a:latin typeface="Flanders Art Sans"/>
                <a:hlinkClick r:id="rId4"/>
              </a:rPr>
              <a:t>Groeipakket (nieuwe kinderbijslag) en de zorgtoeslag</a:t>
            </a:r>
            <a:r>
              <a:rPr lang="nl-NL" sz="2400" b="0" i="0" dirty="0">
                <a:solidFill>
                  <a:srgbClr val="000000"/>
                </a:solidFill>
                <a:effectLst/>
                <a:latin typeface="Flanders Art Sans"/>
              </a:rPr>
              <a:t> voor kinderen met een beperking.</a:t>
            </a:r>
          </a:p>
          <a:p>
            <a:pPr algn="l">
              <a:buFont typeface="Arial" panose="020B0604020202020204" pitchFamily="34" charset="0"/>
              <a:buChar char="•"/>
            </a:pPr>
            <a:r>
              <a:rPr lang="nl-NL" sz="2400" b="0" i="0" dirty="0">
                <a:solidFill>
                  <a:srgbClr val="000000"/>
                </a:solidFill>
                <a:effectLst/>
                <a:latin typeface="Flanders Art Sans"/>
              </a:rPr>
              <a:t>Informatie over </a:t>
            </a:r>
            <a:r>
              <a:rPr lang="nl-NL" sz="2400" b="0" i="0" u="sng" dirty="0">
                <a:solidFill>
                  <a:srgbClr val="1BAC92"/>
                </a:solidFill>
                <a:effectLst/>
                <a:latin typeface="Flanders Art Sans"/>
                <a:hlinkClick r:id="rId5"/>
              </a:rPr>
              <a:t>belastingvoordelen </a:t>
            </a:r>
            <a:endParaRPr lang="nl-NL" sz="2400" b="0" i="0" u="sng" dirty="0">
              <a:solidFill>
                <a:srgbClr val="1BAC92"/>
              </a:solidFill>
              <a:effectLst/>
              <a:latin typeface="Flanders Art Sans"/>
            </a:endParaRPr>
          </a:p>
          <a:p>
            <a:pPr algn="l">
              <a:buFont typeface="Arial" panose="020B0604020202020204" pitchFamily="34" charset="0"/>
              <a:buChar char="•"/>
            </a:pPr>
            <a:r>
              <a:rPr lang="nl-NL" sz="2400" b="1" i="0" dirty="0">
                <a:solidFill>
                  <a:srgbClr val="000000"/>
                </a:solidFill>
                <a:effectLst/>
                <a:latin typeface="Flanders Art Sans"/>
              </a:rPr>
              <a:t>Tip:</a:t>
            </a:r>
            <a:r>
              <a:rPr lang="nl-NL" sz="2400" b="0" i="0" dirty="0">
                <a:solidFill>
                  <a:srgbClr val="000000"/>
                </a:solidFill>
                <a:effectLst/>
                <a:latin typeface="Flanders Art Sans"/>
              </a:rPr>
              <a:t> </a:t>
            </a:r>
            <a:r>
              <a:rPr lang="nl-NL" sz="2400" b="0" i="0" u="sng" dirty="0">
                <a:solidFill>
                  <a:srgbClr val="1BAC92"/>
                </a:solidFill>
                <a:effectLst/>
                <a:latin typeface="Flanders Art Sans"/>
                <a:hlinkClick r:id="rId6"/>
              </a:rPr>
              <a:t>de brochure Mijn kind, gewoon bijzonder (.pdf)</a:t>
            </a:r>
            <a:r>
              <a:rPr lang="nl-NL" sz="2400" b="0" i="0" dirty="0">
                <a:solidFill>
                  <a:srgbClr val="000000"/>
                </a:solidFill>
                <a:effectLst/>
                <a:latin typeface="Flanders Art Sans"/>
              </a:rPr>
              <a:t>  &amp;  </a:t>
            </a:r>
            <a:r>
              <a:rPr lang="nl-NL" sz="2400" b="0" i="0" dirty="0">
                <a:solidFill>
                  <a:srgbClr val="000000"/>
                </a:solidFill>
                <a:effectLst/>
                <a:latin typeface="Flanders Art Sans"/>
                <a:hlinkClick r:id="rId7"/>
              </a:rPr>
              <a:t>https://www.deouders.be/tegemoetkomingen</a:t>
            </a:r>
            <a:endParaRPr lang="nl-NL" sz="2400" b="0" i="0" dirty="0">
              <a:solidFill>
                <a:srgbClr val="000000"/>
              </a:solidFill>
              <a:effectLst/>
              <a:latin typeface="Flanders Art Sans"/>
            </a:endParaRPr>
          </a:p>
          <a:p>
            <a:pPr algn="l">
              <a:buFont typeface="Arial" panose="020B0604020202020204" pitchFamily="34" charset="0"/>
              <a:buChar char="•"/>
            </a:pPr>
            <a:endParaRPr lang="nl-BE" dirty="0"/>
          </a:p>
        </p:txBody>
      </p:sp>
      <p:sp>
        <p:nvSpPr>
          <p:cNvPr id="4" name="Titel 3">
            <a:extLst>
              <a:ext uri="{FF2B5EF4-FFF2-40B4-BE49-F238E27FC236}">
                <a16:creationId xmlns:a16="http://schemas.microsoft.com/office/drawing/2014/main" id="{BD572E26-47CD-7746-7432-DAC407FB8A7F}"/>
              </a:ext>
            </a:extLst>
          </p:cNvPr>
          <p:cNvSpPr>
            <a:spLocks noGrp="1"/>
          </p:cNvSpPr>
          <p:nvPr>
            <p:ph type="ctrTitle"/>
          </p:nvPr>
        </p:nvSpPr>
        <p:spPr/>
        <p:txBody>
          <a:bodyPr>
            <a:normAutofit fontScale="90000"/>
          </a:bodyPr>
          <a:lstStyle/>
          <a:p>
            <a:r>
              <a:rPr lang="nl-NL" sz="4400" b="1" i="0" dirty="0">
                <a:solidFill>
                  <a:schemeClr val="accent1"/>
                </a:solidFill>
                <a:effectLst/>
                <a:latin typeface="Flanders Art Sans"/>
              </a:rPr>
              <a:t>Financiële</a:t>
            </a:r>
            <a:r>
              <a:rPr lang="nl-NL" sz="4400" b="1" i="0" dirty="0">
                <a:solidFill>
                  <a:schemeClr val="accent1"/>
                </a:solidFill>
                <a:effectLst/>
                <a:latin typeface="proxima-nova"/>
              </a:rPr>
              <a:t> ondersteuning </a:t>
            </a:r>
            <a:br>
              <a:rPr lang="nl-NL" b="1" i="0" dirty="0">
                <a:solidFill>
                  <a:srgbClr val="000000"/>
                </a:solidFill>
                <a:effectLst/>
                <a:latin typeface="proxima-nova"/>
              </a:rPr>
            </a:br>
            <a:endParaRPr lang="nl-BE" dirty="0"/>
          </a:p>
        </p:txBody>
      </p:sp>
    </p:spTree>
    <p:extLst>
      <p:ext uri="{BB962C8B-B14F-4D97-AF65-F5344CB8AC3E}">
        <p14:creationId xmlns:p14="http://schemas.microsoft.com/office/powerpoint/2010/main" val="41945876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ACAE8-C3B7-1E9A-F407-7F8C2AC9F72E}"/>
            </a:ext>
          </a:extLst>
        </p:cNvPr>
        <p:cNvGrpSpPr/>
        <p:nvPr/>
      </p:nvGrpSpPr>
      <p:grpSpPr>
        <a:xfrm>
          <a:off x="0" y="0"/>
          <a:ext cx="0" cy="0"/>
          <a:chOff x="0" y="0"/>
          <a:chExt cx="0" cy="0"/>
        </a:xfrm>
      </p:grpSpPr>
      <p:sp>
        <p:nvSpPr>
          <p:cNvPr id="18" name="Tijdelijke aanduiding voor tekst 17">
            <a:extLst>
              <a:ext uri="{FF2B5EF4-FFF2-40B4-BE49-F238E27FC236}">
                <a16:creationId xmlns:a16="http://schemas.microsoft.com/office/drawing/2014/main" id="{2CB9F58B-9468-EEE0-5C3E-66299364F3E3}"/>
              </a:ext>
            </a:extLst>
          </p:cNvPr>
          <p:cNvSpPr>
            <a:spLocks noGrp="1"/>
          </p:cNvSpPr>
          <p:nvPr>
            <p:ph type="body" sz="quarter" idx="13"/>
          </p:nvPr>
        </p:nvSpPr>
        <p:spPr>
          <a:xfrm>
            <a:off x="171678" y="1265126"/>
            <a:ext cx="7743597" cy="5227748"/>
          </a:xfrm>
        </p:spPr>
        <p:txBody>
          <a:bodyPr>
            <a:normAutofit/>
          </a:bodyPr>
          <a:lstStyle/>
          <a:p>
            <a:pPr marL="0" indent="0">
              <a:buNone/>
            </a:pPr>
            <a:endParaRPr lang="nl-BE" sz="6600" u="sng" dirty="0">
              <a:solidFill>
                <a:srgbClr val="000077"/>
              </a:solidFill>
              <a:latin typeface="+mn-lt"/>
              <a:ea typeface="Times New Roman" panose="02020603050405020304" pitchFamily="18" charset="0"/>
              <a:hlinkClick r:id="rId3"/>
            </a:endParaRPr>
          </a:p>
          <a:p>
            <a:pPr marL="342900" lvl="0" indent="-342900">
              <a:buFont typeface="Arial" panose="020B0604020202020204" pitchFamily="34" charset="0"/>
              <a:buChar char="•"/>
              <a:tabLst>
                <a:tab pos="457200" algn="l"/>
              </a:tabLst>
            </a:pPr>
            <a:r>
              <a:rPr lang="nl-BE" sz="2800" b="1" u="sng" dirty="0">
                <a:solidFill>
                  <a:srgbClr val="467886"/>
                </a:solidFill>
                <a:effectLst/>
                <a:latin typeface="+mn-lt"/>
                <a:ea typeface="Times New Roman" panose="02020603050405020304" pitchFamily="18" charset="0"/>
                <a:cs typeface="Times New Roman" panose="02020603050405020304" pitchFamily="18" charset="0"/>
                <a:hlinkClick r:id="rId4"/>
              </a:rPr>
              <a:t>GO! Pro </a:t>
            </a:r>
            <a:endParaRPr lang="nl-BE" sz="2800" dirty="0">
              <a:effectLst/>
              <a:latin typeface="+mn-lt"/>
              <a:ea typeface="Aptos" panose="020B0004020202020204" pitchFamily="34" charset="0"/>
              <a:cs typeface="Times New Roman" panose="02020603050405020304" pitchFamily="18" charset="0"/>
            </a:endParaRPr>
          </a:p>
          <a:p>
            <a:pPr marL="742950" lvl="1" indent="-285750">
              <a:buFont typeface="Arial" panose="020B0604020202020204" pitchFamily="34" charset="0"/>
              <a:buChar char="•"/>
              <a:tabLst>
                <a:tab pos="914400" algn="l"/>
              </a:tabLst>
            </a:pPr>
            <a:r>
              <a:rPr lang="nl-BE" sz="2800" dirty="0">
                <a:solidFill>
                  <a:schemeClr val="tx2"/>
                </a:solidFill>
                <a:effectLst/>
                <a:latin typeface="+mn-lt"/>
                <a:ea typeface="Times New Roman" panose="02020603050405020304" pitchFamily="18" charset="0"/>
                <a:cs typeface="Times New Roman" panose="02020603050405020304" pitchFamily="18" charset="0"/>
              </a:rPr>
              <a:t>E-module ’bekwame helper’</a:t>
            </a:r>
            <a:endParaRPr lang="nl-BE" sz="2800" dirty="0">
              <a:solidFill>
                <a:schemeClr val="tx2"/>
              </a:solidFill>
              <a:effectLst/>
              <a:latin typeface="+mn-lt"/>
              <a:ea typeface="Aptos" panose="020B0004020202020204" pitchFamily="34" charset="0"/>
              <a:cs typeface="Times New Roman" panose="02020603050405020304" pitchFamily="18" charset="0"/>
            </a:endParaRPr>
          </a:p>
          <a:p>
            <a:pPr marL="742950" lvl="1" indent="-285750">
              <a:buFont typeface="Arial" panose="020B0604020202020204" pitchFamily="34" charset="0"/>
              <a:buChar char="•"/>
              <a:tabLst>
                <a:tab pos="914400" algn="l"/>
              </a:tabLst>
            </a:pPr>
            <a:r>
              <a:rPr lang="nl-BE" sz="2800" dirty="0">
                <a:solidFill>
                  <a:schemeClr val="tx2"/>
                </a:solidFill>
                <a:effectLst/>
                <a:latin typeface="+mn-lt"/>
                <a:ea typeface="Times New Roman" panose="02020603050405020304" pitchFamily="18" charset="0"/>
                <a:cs typeface="Times New Roman" panose="02020603050405020304" pitchFamily="18" charset="0"/>
              </a:rPr>
              <a:t>Draaiboek ‘bekwame helper’ (zie mijn GO! Pro)</a:t>
            </a:r>
            <a:endParaRPr lang="nl-BE" sz="2800" dirty="0">
              <a:solidFill>
                <a:schemeClr val="tx2"/>
              </a:solidFill>
              <a:effectLst/>
              <a:latin typeface="+mn-lt"/>
              <a:ea typeface="Aptos" panose="020B0004020202020204" pitchFamily="34" charset="0"/>
              <a:cs typeface="Times New Roman" panose="02020603050405020304" pitchFamily="18" charset="0"/>
            </a:endParaRPr>
          </a:p>
          <a:p>
            <a:pPr marL="742950" lvl="1" indent="-285750">
              <a:buFont typeface="Arial" panose="020B0604020202020204" pitchFamily="34" charset="0"/>
              <a:buChar char="•"/>
              <a:tabLst>
                <a:tab pos="914400" algn="l"/>
              </a:tabLst>
            </a:pPr>
            <a:r>
              <a:rPr lang="nl-BE" sz="2800" dirty="0">
                <a:solidFill>
                  <a:schemeClr val="tx2"/>
                </a:solidFill>
                <a:effectLst/>
                <a:latin typeface="+mn-lt"/>
                <a:ea typeface="Times New Roman" panose="02020603050405020304" pitchFamily="18" charset="0"/>
                <a:cs typeface="Times New Roman" panose="02020603050405020304" pitchFamily="18" charset="0"/>
              </a:rPr>
              <a:t>WI ‘bewaren medicatie’</a:t>
            </a:r>
            <a:endParaRPr lang="nl-BE" sz="2800" dirty="0">
              <a:solidFill>
                <a:schemeClr val="tx2"/>
              </a:solidFill>
              <a:effectLst/>
              <a:latin typeface="+mn-lt"/>
              <a:ea typeface="Aptos" panose="020B0004020202020204" pitchFamily="34" charset="0"/>
              <a:cs typeface="Times New Roman" panose="02020603050405020304" pitchFamily="18" charset="0"/>
            </a:endParaRPr>
          </a:p>
          <a:p>
            <a:pPr marL="742950" lvl="1" indent="-285750">
              <a:buFont typeface="Arial" panose="020B0604020202020204" pitchFamily="34" charset="0"/>
              <a:buChar char="•"/>
              <a:tabLst>
                <a:tab pos="914400" algn="l"/>
              </a:tabLst>
            </a:pPr>
            <a:r>
              <a:rPr lang="nl-BE" sz="2800" dirty="0">
                <a:solidFill>
                  <a:schemeClr val="tx2"/>
                </a:solidFill>
                <a:effectLst/>
                <a:latin typeface="+mn-lt"/>
                <a:ea typeface="Times New Roman" panose="02020603050405020304" pitchFamily="18" charset="0"/>
                <a:cs typeface="Times New Roman" panose="02020603050405020304" pitchFamily="18" charset="0"/>
              </a:rPr>
              <a:t>Welke verpleegkundige handelingen? </a:t>
            </a:r>
            <a:endParaRPr lang="nl-BE" sz="2800" dirty="0">
              <a:solidFill>
                <a:schemeClr val="tx2"/>
              </a:solidFill>
              <a:effectLst/>
              <a:latin typeface="+mn-lt"/>
              <a:ea typeface="Aptos" panose="020B0004020202020204" pitchFamily="34" charset="0"/>
              <a:cs typeface="Times New Roman" panose="02020603050405020304" pitchFamily="18" charset="0"/>
            </a:endParaRPr>
          </a:p>
          <a:p>
            <a:pPr marL="742950" lvl="1" indent="-285750">
              <a:buFont typeface="Arial" panose="020B0604020202020204" pitchFamily="34" charset="0"/>
              <a:buChar char="•"/>
              <a:tabLst>
                <a:tab pos="914400" algn="l"/>
              </a:tabLst>
            </a:pPr>
            <a:r>
              <a:rPr lang="nl-BE" sz="2800" dirty="0">
                <a:solidFill>
                  <a:schemeClr val="tx2"/>
                </a:solidFill>
                <a:effectLst/>
                <a:latin typeface="+mn-lt"/>
                <a:ea typeface="Times New Roman" panose="02020603050405020304" pitchFamily="18" charset="0"/>
                <a:cs typeface="Times New Roman" panose="02020603050405020304" pitchFamily="18" charset="0"/>
              </a:rPr>
              <a:t>Checklist medicatiebeleid</a:t>
            </a:r>
            <a:endParaRPr lang="nl-BE" sz="2800" dirty="0">
              <a:solidFill>
                <a:schemeClr val="tx2"/>
              </a:solidFill>
              <a:effectLst/>
              <a:latin typeface="+mn-lt"/>
              <a:ea typeface="Aptos" panose="020B000402020202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nl-BE" sz="2800" b="1" u="sng" dirty="0">
                <a:solidFill>
                  <a:srgbClr val="467886"/>
                </a:solidFill>
                <a:effectLst/>
                <a:latin typeface="+mn-lt"/>
                <a:ea typeface="Times New Roman" panose="02020603050405020304" pitchFamily="18" charset="0"/>
                <a:cs typeface="Times New Roman" panose="02020603050405020304" pitchFamily="18" charset="0"/>
                <a:hlinkClick r:id="rId5"/>
              </a:rPr>
              <a:t>Gezondheidsbeleid GO!</a:t>
            </a:r>
            <a:endParaRPr lang="nl-BE" sz="2800" dirty="0">
              <a:effectLst/>
              <a:latin typeface="+mn-lt"/>
              <a:ea typeface="Aptos" panose="020B000402020202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nl-BE" sz="2800" b="1" u="sng" dirty="0">
                <a:solidFill>
                  <a:srgbClr val="467886"/>
                </a:solidFill>
                <a:effectLst/>
                <a:latin typeface="+mn-lt"/>
                <a:ea typeface="Times New Roman" panose="02020603050405020304" pitchFamily="18" charset="0"/>
                <a:cs typeface="Times New Roman" panose="02020603050405020304" pitchFamily="18" charset="0"/>
                <a:hlinkClick r:id="rId6"/>
              </a:rPr>
              <a:t>GO! Navigator</a:t>
            </a:r>
            <a:endParaRPr lang="nl-BE" sz="2800" dirty="0">
              <a:effectLst/>
              <a:latin typeface="+mn-lt"/>
              <a:ea typeface="Aptos" panose="020B0004020202020204" pitchFamily="34" charset="0"/>
              <a:cs typeface="Times New Roman" panose="02020603050405020304" pitchFamily="18" charset="0"/>
            </a:endParaRPr>
          </a:p>
          <a:p>
            <a:endParaRPr lang="nl-BE" sz="3200" b="1" dirty="0">
              <a:solidFill>
                <a:schemeClr val="tx1"/>
              </a:solidFill>
              <a:latin typeface="Flanders Art Sans"/>
              <a:ea typeface="Calibri" panose="020F0502020204030204" pitchFamily="34" charset="0"/>
            </a:endParaRPr>
          </a:p>
          <a:p>
            <a:endParaRPr lang="nl-BE" sz="3200" b="1" dirty="0">
              <a:latin typeface="Flanders Art Sans"/>
              <a:ea typeface="Calibri" panose="020F0502020204030204" pitchFamily="34" charset="0"/>
            </a:endParaRPr>
          </a:p>
          <a:p>
            <a:pPr marL="0" indent="0">
              <a:buNone/>
            </a:pPr>
            <a:endParaRPr lang="nl-BE" sz="3200" b="1" dirty="0">
              <a:effectLst/>
              <a:latin typeface="Flanders Art Sans"/>
              <a:ea typeface="Calibri" panose="020F0502020204030204" pitchFamily="34" charset="0"/>
            </a:endParaRPr>
          </a:p>
        </p:txBody>
      </p:sp>
      <p:sp>
        <p:nvSpPr>
          <p:cNvPr id="16" name="Titel 15">
            <a:extLst>
              <a:ext uri="{FF2B5EF4-FFF2-40B4-BE49-F238E27FC236}">
                <a16:creationId xmlns:a16="http://schemas.microsoft.com/office/drawing/2014/main" id="{26EE565A-D432-2CC0-6E83-0D113822C3FE}"/>
              </a:ext>
            </a:extLst>
          </p:cNvPr>
          <p:cNvSpPr>
            <a:spLocks noGrp="1"/>
          </p:cNvSpPr>
          <p:nvPr>
            <p:ph type="title"/>
          </p:nvPr>
        </p:nvSpPr>
        <p:spPr/>
        <p:txBody>
          <a:bodyPr/>
          <a:lstStyle/>
          <a:p>
            <a:r>
              <a:rPr lang="nl-BE" dirty="0">
                <a:solidFill>
                  <a:srgbClr val="00B050"/>
                </a:solidFill>
              </a:rPr>
              <a:t>Materialendatabank</a:t>
            </a:r>
          </a:p>
        </p:txBody>
      </p:sp>
      <p:pic>
        <p:nvPicPr>
          <p:cNvPr id="3" name="Afbeelding 2">
            <a:extLst>
              <a:ext uri="{FF2B5EF4-FFF2-40B4-BE49-F238E27FC236}">
                <a16:creationId xmlns:a16="http://schemas.microsoft.com/office/drawing/2014/main" id="{61C59C47-A758-DA26-FE2F-A3EB0A6421EA}"/>
              </a:ext>
            </a:extLst>
          </p:cNvPr>
          <p:cNvPicPr>
            <a:picLocks noChangeAspect="1"/>
          </p:cNvPicPr>
          <p:nvPr/>
        </p:nvPicPr>
        <p:blipFill rotWithShape="1">
          <a:blip r:embed="rId7"/>
          <a:srcRect l="4362" t="25113" r="77510" b="27702"/>
          <a:stretch/>
        </p:blipFill>
        <p:spPr>
          <a:xfrm>
            <a:off x="8158164" y="1706670"/>
            <a:ext cx="3690709" cy="3444659"/>
          </a:xfrm>
          <a:prstGeom prst="rect">
            <a:avLst/>
          </a:prstGeom>
        </p:spPr>
      </p:pic>
    </p:spTree>
    <p:extLst>
      <p:ext uri="{BB962C8B-B14F-4D97-AF65-F5344CB8AC3E}">
        <p14:creationId xmlns:p14="http://schemas.microsoft.com/office/powerpoint/2010/main" val="784392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B3B2349-35EA-28CE-6160-DDF2EBD5C84B}"/>
            </a:ext>
          </a:extLst>
        </p:cNvPr>
        <p:cNvGrpSpPr/>
        <p:nvPr/>
      </p:nvGrpSpPr>
      <p:grpSpPr>
        <a:xfrm>
          <a:off x="0" y="0"/>
          <a:ext cx="0" cy="0"/>
          <a:chOff x="0" y="0"/>
          <a:chExt cx="0" cy="0"/>
        </a:xfrm>
      </p:grpSpPr>
      <p:sp>
        <p:nvSpPr>
          <p:cNvPr id="18" name="Tijdelijke aanduiding voor tekst 17">
            <a:extLst>
              <a:ext uri="{FF2B5EF4-FFF2-40B4-BE49-F238E27FC236}">
                <a16:creationId xmlns:a16="http://schemas.microsoft.com/office/drawing/2014/main" id="{682487D6-BB6E-F062-975C-05B4718917EF}"/>
              </a:ext>
            </a:extLst>
          </p:cNvPr>
          <p:cNvSpPr>
            <a:spLocks noGrp="1"/>
          </p:cNvSpPr>
          <p:nvPr>
            <p:ph type="body" sz="quarter" idx="13"/>
          </p:nvPr>
        </p:nvSpPr>
        <p:spPr>
          <a:xfrm>
            <a:off x="171678" y="1265126"/>
            <a:ext cx="11763648" cy="5456516"/>
          </a:xfrm>
        </p:spPr>
        <p:txBody>
          <a:bodyPr>
            <a:normAutofit/>
          </a:bodyPr>
          <a:lstStyle/>
          <a:p>
            <a:pPr marL="0" indent="0">
              <a:buNone/>
            </a:pPr>
            <a:r>
              <a:rPr lang="nl-BE" sz="2800" b="1" dirty="0">
                <a:solidFill>
                  <a:schemeClr val="tx1"/>
                </a:solidFill>
                <a:latin typeface="Flanders Art Sans"/>
                <a:ea typeface="Calibri" panose="020F0502020204030204" pitchFamily="34" charset="0"/>
              </a:rPr>
              <a:t>Chronisch of langdurig zieke kinderen </a:t>
            </a:r>
          </a:p>
          <a:p>
            <a:r>
              <a:rPr lang="nl-BE" sz="2800" dirty="0">
                <a:solidFill>
                  <a:schemeClr val="tx1"/>
                </a:solidFill>
                <a:latin typeface="Flanders Art Sans"/>
                <a:ea typeface="Calibri" panose="020F0502020204030204" pitchFamily="34" charset="0"/>
              </a:rPr>
              <a:t>Draaiboek ‘chronisch of langdurig zieke kinderen’</a:t>
            </a:r>
          </a:p>
          <a:p>
            <a:r>
              <a:rPr lang="nl-BE" sz="2800" dirty="0">
                <a:solidFill>
                  <a:schemeClr val="tx1"/>
                </a:solidFill>
                <a:latin typeface="Flanders Art Sans"/>
                <a:ea typeface="Calibri" panose="020F0502020204030204" pitchFamily="34" charset="0"/>
              </a:rPr>
              <a:t>Checklist ‘chronisch of zieke kinderen’</a:t>
            </a:r>
          </a:p>
          <a:p>
            <a:pPr algn="l">
              <a:buFont typeface="Arial" panose="020B0604020202020204" pitchFamily="34" charset="0"/>
              <a:buChar char="•"/>
            </a:pPr>
            <a:r>
              <a:rPr lang="nl-NL" sz="2000" i="0" u="none" strike="noStrike" cap="all" dirty="0">
                <a:solidFill>
                  <a:srgbClr val="002060"/>
                </a:solidFill>
                <a:effectLst/>
                <a:latin typeface="Flanders Art Sans"/>
                <a:hlinkClick r:id="rId3">
                  <a:extLst>
                    <a:ext uri="{A12FA001-AC4F-418D-AE19-62706E023703}">
                      <ahyp:hlinkClr xmlns:ahyp="http://schemas.microsoft.com/office/drawing/2018/hyperlinkcolor" val="tx"/>
                    </a:ext>
                  </a:extLst>
                </a:hlinkClick>
              </a:rPr>
              <a:t>EINDRAPPORT LANGDURIG ZIEKE LEERLINGEN</a:t>
            </a:r>
            <a:endParaRPr lang="nl-NL" sz="2000" i="0" dirty="0">
              <a:solidFill>
                <a:srgbClr val="002060"/>
              </a:solidFill>
              <a:effectLst/>
              <a:latin typeface="Flanders Art Sans"/>
            </a:endParaRPr>
          </a:p>
          <a:p>
            <a:pPr algn="l">
              <a:buFont typeface="Arial" panose="020B0604020202020204" pitchFamily="34" charset="0"/>
              <a:buChar char="•"/>
            </a:pPr>
            <a:r>
              <a:rPr lang="nl-NL" sz="2000" i="0" u="none" strike="noStrike" cap="all" dirty="0">
                <a:solidFill>
                  <a:srgbClr val="002060"/>
                </a:solidFill>
                <a:effectLst/>
                <a:latin typeface="Flanders Art Sans"/>
                <a:hlinkClick r:id="rId4">
                  <a:extLst>
                    <a:ext uri="{A12FA001-AC4F-418D-AE19-62706E023703}">
                      <ahyp:hlinkClr xmlns:ahyp="http://schemas.microsoft.com/office/drawing/2018/hyperlinkcolor" val="tx"/>
                    </a:ext>
                  </a:extLst>
                </a:hlinkClick>
              </a:rPr>
              <a:t>EVALUATIEKADER LANGDURIG ZIEKE/AFWEZIGE LEERLINGEN</a:t>
            </a:r>
            <a:endParaRPr lang="nl-NL" sz="2000" i="0" dirty="0">
              <a:solidFill>
                <a:srgbClr val="002060"/>
              </a:solidFill>
              <a:effectLst/>
              <a:latin typeface="Flanders Art Sans"/>
            </a:endParaRPr>
          </a:p>
          <a:p>
            <a:pPr algn="l">
              <a:buFont typeface="Arial" panose="020B0604020202020204" pitchFamily="34" charset="0"/>
              <a:buChar char="•"/>
            </a:pPr>
            <a:r>
              <a:rPr lang="nl-NL" sz="2000" i="0" u="none" strike="noStrike" cap="all" dirty="0">
                <a:solidFill>
                  <a:srgbClr val="002060"/>
                </a:solidFill>
                <a:effectLst/>
                <a:latin typeface="Flanders Art Sans"/>
                <a:hlinkClick r:id="rId5">
                  <a:extLst>
                    <a:ext uri="{A12FA001-AC4F-418D-AE19-62706E023703}">
                      <ahyp:hlinkClr xmlns:ahyp="http://schemas.microsoft.com/office/drawing/2018/hyperlinkcolor" val="tx"/>
                    </a:ext>
                  </a:extLst>
                </a:hlinkClick>
              </a:rPr>
              <a:t>SAMENVATTING ONDERZOEKSRAPPORT</a:t>
            </a:r>
            <a:endParaRPr lang="nl-NL" sz="2000" i="0" dirty="0">
              <a:solidFill>
                <a:srgbClr val="002060"/>
              </a:solidFill>
              <a:effectLst/>
              <a:latin typeface="Flanders Art Sans"/>
            </a:endParaRPr>
          </a:p>
          <a:p>
            <a:endParaRPr lang="nl-BE" sz="2800" b="1" dirty="0">
              <a:latin typeface="Flanders Art Sans"/>
              <a:ea typeface="Calibri" panose="020F0502020204030204" pitchFamily="34" charset="0"/>
            </a:endParaRPr>
          </a:p>
          <a:p>
            <a:r>
              <a:rPr lang="nl-BE" sz="3200" b="1" dirty="0">
                <a:latin typeface="Flanders Art Sans"/>
                <a:ea typeface="Calibri" panose="020F0502020204030204" pitchFamily="34" charset="0"/>
                <a:hlinkClick r:id="rId6"/>
              </a:rPr>
              <a:t>Gezondheidsbeleid GO!</a:t>
            </a:r>
            <a:endParaRPr lang="nl-BE" sz="3200" b="1" dirty="0">
              <a:latin typeface="Flanders Art Sans"/>
              <a:ea typeface="Calibri" panose="020F0502020204030204" pitchFamily="34" charset="0"/>
            </a:endParaRPr>
          </a:p>
          <a:p>
            <a:r>
              <a:rPr lang="nl-BE" sz="3200" b="1" dirty="0">
                <a:latin typeface="Flanders Art Sans"/>
                <a:ea typeface="Calibri" panose="020F0502020204030204" pitchFamily="34" charset="0"/>
                <a:hlinkClick r:id="rId7"/>
              </a:rPr>
              <a:t>GO! Navigator</a:t>
            </a:r>
            <a:endParaRPr lang="nl-BE" sz="3200" b="1" dirty="0">
              <a:latin typeface="Flanders Art Sans"/>
              <a:ea typeface="Calibri" panose="020F0502020204030204" pitchFamily="34" charset="0"/>
            </a:endParaRPr>
          </a:p>
          <a:p>
            <a:pPr marL="0" indent="0">
              <a:buNone/>
            </a:pPr>
            <a:endParaRPr lang="nl-BE" sz="3200" b="1" dirty="0">
              <a:latin typeface="Flanders Art Sans"/>
              <a:ea typeface="Calibri" panose="020F0502020204030204" pitchFamily="34" charset="0"/>
            </a:endParaRPr>
          </a:p>
          <a:p>
            <a:pPr marL="0" indent="0">
              <a:buNone/>
            </a:pPr>
            <a:endParaRPr lang="nl-BE" sz="3200" b="1" dirty="0">
              <a:effectLst/>
              <a:latin typeface="Flanders Art Sans"/>
              <a:ea typeface="Calibri" panose="020F0502020204030204" pitchFamily="34" charset="0"/>
            </a:endParaRPr>
          </a:p>
        </p:txBody>
      </p:sp>
      <p:sp>
        <p:nvSpPr>
          <p:cNvPr id="16" name="Titel 15">
            <a:extLst>
              <a:ext uri="{FF2B5EF4-FFF2-40B4-BE49-F238E27FC236}">
                <a16:creationId xmlns:a16="http://schemas.microsoft.com/office/drawing/2014/main" id="{416531D7-841C-C055-FC80-AB3737624840}"/>
              </a:ext>
            </a:extLst>
          </p:cNvPr>
          <p:cNvSpPr>
            <a:spLocks noGrp="1"/>
          </p:cNvSpPr>
          <p:nvPr>
            <p:ph type="title"/>
          </p:nvPr>
        </p:nvSpPr>
        <p:spPr/>
        <p:txBody>
          <a:bodyPr/>
          <a:lstStyle/>
          <a:p>
            <a:r>
              <a:rPr lang="nl-BE" dirty="0">
                <a:solidFill>
                  <a:srgbClr val="00B050"/>
                </a:solidFill>
              </a:rPr>
              <a:t>Materialendatabank</a:t>
            </a:r>
          </a:p>
        </p:txBody>
      </p:sp>
      <p:pic>
        <p:nvPicPr>
          <p:cNvPr id="2" name="Afbeelding 1">
            <a:extLst>
              <a:ext uri="{FF2B5EF4-FFF2-40B4-BE49-F238E27FC236}">
                <a16:creationId xmlns:a16="http://schemas.microsoft.com/office/drawing/2014/main" id="{0351ACEA-E434-BB19-E782-F5BCA03467B9}"/>
              </a:ext>
            </a:extLst>
          </p:cNvPr>
          <p:cNvPicPr>
            <a:picLocks noChangeAspect="1"/>
          </p:cNvPicPr>
          <p:nvPr/>
        </p:nvPicPr>
        <p:blipFill rotWithShape="1">
          <a:blip r:embed="rId8"/>
          <a:srcRect l="4362" t="25113" r="77510" b="27702"/>
          <a:stretch/>
        </p:blipFill>
        <p:spPr>
          <a:xfrm>
            <a:off x="8501291" y="1706670"/>
            <a:ext cx="3690709" cy="3444659"/>
          </a:xfrm>
          <a:prstGeom prst="rect">
            <a:avLst/>
          </a:prstGeom>
        </p:spPr>
      </p:pic>
    </p:spTree>
    <p:extLst>
      <p:ext uri="{BB962C8B-B14F-4D97-AF65-F5344CB8AC3E}">
        <p14:creationId xmlns:p14="http://schemas.microsoft.com/office/powerpoint/2010/main" val="3881785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DB3CB-3008-050A-48D7-56C8A374F6A3}"/>
            </a:ext>
          </a:extLst>
        </p:cNvPr>
        <p:cNvGrpSpPr/>
        <p:nvPr/>
      </p:nvGrpSpPr>
      <p:grpSpPr>
        <a:xfrm>
          <a:off x="0" y="0"/>
          <a:ext cx="0" cy="0"/>
          <a:chOff x="0" y="0"/>
          <a:chExt cx="0" cy="0"/>
        </a:xfrm>
      </p:grpSpPr>
      <p:sp>
        <p:nvSpPr>
          <p:cNvPr id="18" name="Tijdelijke aanduiding voor tekst 17">
            <a:extLst>
              <a:ext uri="{FF2B5EF4-FFF2-40B4-BE49-F238E27FC236}">
                <a16:creationId xmlns:a16="http://schemas.microsoft.com/office/drawing/2014/main" id="{3524AE23-3FF2-FFAB-5932-3E741971141C}"/>
              </a:ext>
            </a:extLst>
          </p:cNvPr>
          <p:cNvSpPr>
            <a:spLocks noGrp="1"/>
          </p:cNvSpPr>
          <p:nvPr>
            <p:ph type="body" sz="quarter" idx="13"/>
          </p:nvPr>
        </p:nvSpPr>
        <p:spPr>
          <a:xfrm>
            <a:off x="171678" y="1265126"/>
            <a:ext cx="10961543" cy="900000"/>
          </a:xfrm>
        </p:spPr>
        <p:txBody>
          <a:bodyPr>
            <a:normAutofit/>
          </a:bodyPr>
          <a:lstStyle/>
          <a:p>
            <a:r>
              <a:rPr lang="nl-BE" sz="3200" b="1" dirty="0">
                <a:solidFill>
                  <a:srgbClr val="002060"/>
                </a:solidFill>
                <a:latin typeface="Flanders Art Sans"/>
                <a:ea typeface="Calibri" panose="020F0502020204030204" pitchFamily="34" charset="0"/>
              </a:rPr>
              <a:t>Opleiding ‘gezondheidsvaardigheden’</a:t>
            </a:r>
          </a:p>
          <a:p>
            <a:pPr marL="0" indent="0">
              <a:buNone/>
            </a:pPr>
            <a:endParaRPr lang="nl-BE" sz="3200" b="1" dirty="0">
              <a:effectLst/>
              <a:latin typeface="Flanders Art Sans"/>
              <a:ea typeface="Calibri" panose="020F0502020204030204" pitchFamily="34" charset="0"/>
            </a:endParaRPr>
          </a:p>
        </p:txBody>
      </p:sp>
      <p:sp>
        <p:nvSpPr>
          <p:cNvPr id="16" name="Titel 15">
            <a:extLst>
              <a:ext uri="{FF2B5EF4-FFF2-40B4-BE49-F238E27FC236}">
                <a16:creationId xmlns:a16="http://schemas.microsoft.com/office/drawing/2014/main" id="{8298B348-57CC-3713-C9A9-C1C4E61049EE}"/>
              </a:ext>
            </a:extLst>
          </p:cNvPr>
          <p:cNvSpPr>
            <a:spLocks noGrp="1"/>
          </p:cNvSpPr>
          <p:nvPr>
            <p:ph type="title"/>
          </p:nvPr>
        </p:nvSpPr>
        <p:spPr/>
        <p:txBody>
          <a:bodyPr/>
          <a:lstStyle/>
          <a:p>
            <a:r>
              <a:rPr lang="nl-BE" dirty="0">
                <a:solidFill>
                  <a:schemeClr val="accent2"/>
                </a:solidFill>
              </a:rPr>
              <a:t>Opleiding en vorming 2024</a:t>
            </a:r>
          </a:p>
        </p:txBody>
      </p:sp>
      <p:pic>
        <p:nvPicPr>
          <p:cNvPr id="2" name="Afbeelding 1">
            <a:extLst>
              <a:ext uri="{FF2B5EF4-FFF2-40B4-BE49-F238E27FC236}">
                <a16:creationId xmlns:a16="http://schemas.microsoft.com/office/drawing/2014/main" id="{E9287C9D-E544-439C-C300-F274CD6DF7D5}"/>
              </a:ext>
            </a:extLst>
          </p:cNvPr>
          <p:cNvPicPr>
            <a:picLocks noChangeAspect="1"/>
          </p:cNvPicPr>
          <p:nvPr/>
        </p:nvPicPr>
        <p:blipFill>
          <a:blip r:embed="rId3"/>
          <a:stretch>
            <a:fillRect/>
          </a:stretch>
        </p:blipFill>
        <p:spPr>
          <a:xfrm>
            <a:off x="8216417" y="0"/>
            <a:ext cx="3803905" cy="6858000"/>
          </a:xfrm>
          <a:prstGeom prst="rect">
            <a:avLst/>
          </a:prstGeom>
        </p:spPr>
      </p:pic>
    </p:spTree>
    <p:extLst>
      <p:ext uri="{BB962C8B-B14F-4D97-AF65-F5344CB8AC3E}">
        <p14:creationId xmlns:p14="http://schemas.microsoft.com/office/powerpoint/2010/main" val="1265557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01_GO!-Magenta">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2CDF0893-D2A2-4D40-B6C7-890CB3772AF4}"/>
    </a:ext>
  </a:extLst>
</a:theme>
</file>

<file path=ppt/theme/theme2.xml><?xml version="1.0" encoding="utf-8"?>
<a:theme xmlns:a="http://schemas.openxmlformats.org/drawingml/2006/main" name="02_GO!-Blauw">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A8CF3303-8056-418F-8E81-D8BA6EB1A4A2}"/>
    </a:ext>
  </a:extLst>
</a:theme>
</file>

<file path=ppt/theme/theme3.xml><?xml version="1.0" encoding="utf-8"?>
<a:theme xmlns:a="http://schemas.openxmlformats.org/drawingml/2006/main" name="03_GO!-Oranje">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AA93FD09-4CE5-4897-A229-ABC219B1FE1B}"/>
    </a:ext>
  </a:extLst>
</a:theme>
</file>

<file path=ppt/theme/theme4.xml><?xml version="1.0" encoding="utf-8"?>
<a:theme xmlns:a="http://schemas.openxmlformats.org/drawingml/2006/main" name="04_GO!-Groen">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9AB056B8-5BBB-41CF-861C-1E24C3C8503B}"/>
    </a:ext>
  </a:extLst>
</a:theme>
</file>

<file path=ppt/theme/theme5.xml><?xml version="1.0" encoding="utf-8"?>
<a:theme xmlns:a="http://schemas.openxmlformats.org/drawingml/2006/main" name="3_GO!-Blauw">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31223" id="{B585F9BF-5C76-4B9F-8C52-ABD345E5C8E2}" vid="{1B7B5633-0341-468D-8799-C69A2BAA2E30}"/>
    </a:ext>
  </a:extLst>
</a:theme>
</file>

<file path=ppt/theme/theme6.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31223" id="{B585F9BF-5C76-4B9F-8C52-ABD345E5C8E2}" vid="{E261140D-42E8-40CC-AB5A-9DD222AD50D1}"/>
    </a:ext>
  </a:extLst>
</a:theme>
</file>

<file path=ppt/theme/theme7.xml><?xml version="1.0" encoding="utf-8"?>
<a:theme xmlns:a="http://schemas.openxmlformats.org/drawingml/2006/main" name="1_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 GO!  -  Alleen-lezen" id="{B5F06BB8-D018-4064-83A3-1C7AB8D2ECAA}" vid="{AA3C2D46-D7C6-48A3-903C-A723FE206B0D}"/>
    </a:ext>
  </a:extLst>
</a:theme>
</file>

<file path=ppt/theme/theme8.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41</Value>
      <Value>24</Value>
      <Value>1</Value>
    </TaxCatchAll>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CLB</TermName>
          <TermId xmlns="http://schemas.microsoft.com/office/infopath/2007/PartnerControls">6c456ae6-2c51-4e66-bcec-4b78b86ec12e</TermId>
        </TermInfo>
      </Terms>
    </o172414bd89a43df866647d10211954f>
    <_dlc_DocId xmlns="cfc230b1-6dd3-467a-8fcc-dfa9df38b740">GOPRO-1830562155-18109</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https://gemeenschapsonderwijs.sharepoint.com/sites/prodoc/_layouts/15/DocIdRedir.aspx?ID=GOPRO-1830562155-18109</Url>
      <Description>GOPRO-1830562155-18109</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CLB</TermName>
          <TermId xmlns="http://schemas.microsoft.com/office/infopath/2007/PartnerControls">489cc368-1704-4cc9-88ce-93281eeedaea</TermId>
        </TermInfo>
      </Terms>
    </fef4875bd7d04335af313950a580cd9d>
  </documentManagement>
</p:properties>
</file>

<file path=customXml/item4.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37F7F42-A2B7-4154-8A8A-FF72070EF6E7}">
  <ds:schemaRefs>
    <ds:schemaRef ds:uri="http://schemas.microsoft.com/sharepoint/v3/contenttype/forms"/>
  </ds:schemaRefs>
</ds:datastoreItem>
</file>

<file path=customXml/itemProps2.xml><?xml version="1.0" encoding="utf-8"?>
<ds:datastoreItem xmlns:ds="http://schemas.openxmlformats.org/officeDocument/2006/customXml" ds:itemID="{BDAB1D45-EAC0-48B3-BC53-7B790DECD217}"/>
</file>

<file path=customXml/itemProps3.xml><?xml version="1.0" encoding="utf-8"?>
<ds:datastoreItem xmlns:ds="http://schemas.openxmlformats.org/officeDocument/2006/customXml" ds:itemID="{CE346C26-7C66-40DF-8C38-78A13F18CEC0}">
  <ds:schemaRefs>
    <ds:schemaRef ds:uri="http://purl.org/dc/terms/"/>
    <ds:schemaRef ds:uri="a5d50ec6-4f68-42b2-af89-bec3c735f1b3"/>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4.xml><?xml version="1.0" encoding="utf-8"?>
<ds:datastoreItem xmlns:ds="http://schemas.openxmlformats.org/officeDocument/2006/customXml" ds:itemID="{3108BCF7-7FCB-4C6F-9569-480C4A2B2A9B}"/>
</file>

<file path=docProps/app.xml><?xml version="1.0" encoding="utf-8"?>
<Properties xmlns="http://schemas.openxmlformats.org/officeDocument/2006/extended-properties" xmlns:vt="http://schemas.openxmlformats.org/officeDocument/2006/docPropsVTypes">
  <Template>PowerPointsjabloon_GO!</Template>
  <TotalTime>0</TotalTime>
  <Words>7706</Words>
  <Application>Microsoft Office PowerPoint</Application>
  <PresentationFormat>Breedbeeld</PresentationFormat>
  <Paragraphs>703</Paragraphs>
  <Slides>62</Slides>
  <Notes>62</Notes>
  <HiddenSlides>6</HiddenSlides>
  <MMClips>0</MMClips>
  <ScaleCrop>false</ScaleCrop>
  <HeadingPairs>
    <vt:vector size="6" baseType="variant">
      <vt:variant>
        <vt:lpstr>Gebruikte lettertypen</vt:lpstr>
      </vt:variant>
      <vt:variant>
        <vt:i4>14</vt:i4>
      </vt:variant>
      <vt:variant>
        <vt:lpstr>Thema</vt:lpstr>
      </vt:variant>
      <vt:variant>
        <vt:i4>7</vt:i4>
      </vt:variant>
      <vt:variant>
        <vt:lpstr>Diatitels</vt:lpstr>
      </vt:variant>
      <vt:variant>
        <vt:i4>62</vt:i4>
      </vt:variant>
    </vt:vector>
  </HeadingPairs>
  <TitlesOfParts>
    <vt:vector size="83" baseType="lpstr">
      <vt:lpstr>Aptos</vt:lpstr>
      <vt:lpstr>Aptos Black</vt:lpstr>
      <vt:lpstr>Arial</vt:lpstr>
      <vt:lpstr>Calibri</vt:lpstr>
      <vt:lpstr>DinPro</vt:lpstr>
      <vt:lpstr>Flanders Art Sans</vt:lpstr>
      <vt:lpstr>Flanders Art Sans Light</vt:lpstr>
      <vt:lpstr>Flanders Art Sans Medium</vt:lpstr>
      <vt:lpstr>flandersartsans-regular</vt:lpstr>
      <vt:lpstr>Lato</vt:lpstr>
      <vt:lpstr>Nunito Sans</vt:lpstr>
      <vt:lpstr>proxima-nova</vt:lpstr>
      <vt:lpstr>Symbol</vt:lpstr>
      <vt:lpstr>Times New Roman</vt:lpstr>
      <vt:lpstr>01_GO!-Magenta</vt:lpstr>
      <vt:lpstr>02_GO!-Blauw</vt:lpstr>
      <vt:lpstr>03_GO!-Oranje</vt:lpstr>
      <vt:lpstr>04_GO!-Groen</vt:lpstr>
      <vt:lpstr>3_GO!-Blauw</vt:lpstr>
      <vt:lpstr>GO!-Magenta</vt:lpstr>
      <vt:lpstr>1_GO!-Magenta</vt:lpstr>
      <vt:lpstr>Helpdesksessie Bekwame helper </vt:lpstr>
      <vt:lpstr>Programma</vt:lpstr>
      <vt:lpstr>Jullie verwachtingen </vt:lpstr>
      <vt:lpstr>Context</vt:lpstr>
      <vt:lpstr>Korte geschiedenis</vt:lpstr>
      <vt:lpstr>Taakdifferentiatie,-verschuiving en delegatie</vt:lpstr>
      <vt:lpstr>Bekwame helper </vt:lpstr>
      <vt:lpstr>Kwaliteitskader  </vt:lpstr>
      <vt:lpstr>Opleiding of  instructie? </vt:lpstr>
      <vt:lpstr>PowerPoint-presentatie</vt:lpstr>
      <vt:lpstr>Uitvoeren van technische verpleegkundige verstrekkingen : voorwaarden </vt:lpstr>
      <vt:lpstr>Inhoud van het attest </vt:lpstr>
      <vt:lpstr>Waarschuwingscriteria </vt:lpstr>
      <vt:lpstr>PowerPoint-presentatie</vt:lpstr>
      <vt:lpstr> </vt:lpstr>
      <vt:lpstr> </vt:lpstr>
      <vt:lpstr> </vt:lpstr>
      <vt:lpstr>PowerPoint-presentatie</vt:lpstr>
      <vt:lpstr>PowerPoint-presentatie</vt:lpstr>
      <vt:lpstr>PowerPoint-presentatie</vt:lpstr>
      <vt:lpstr>Kwaliteitsvol medicatiebeleid</vt:lpstr>
      <vt:lpstr>Kwaliteitsvol medicatiebeleid</vt:lpstr>
      <vt:lpstr>PowerPoint-presentatie</vt:lpstr>
      <vt:lpstr>Brede evaluatie van de medicatie</vt:lpstr>
      <vt:lpstr>Wat te doen in een onverwachte situatie? </vt:lpstr>
      <vt:lpstr>PowerPoint-presentatie</vt:lpstr>
      <vt:lpstr>PowerPoint-presentatie</vt:lpstr>
      <vt:lpstr>PowerPoint-presentatie</vt:lpstr>
      <vt:lpstr>Makelaarsfunctie</vt:lpstr>
      <vt:lpstr>Makelaarsfunctie</vt:lpstr>
      <vt:lpstr>PowerPoint-presentatie</vt:lpstr>
      <vt:lpstr>PowerPoint-presentatie</vt:lpstr>
      <vt:lpstr>PowerPoint-presentatie</vt:lpstr>
      <vt:lpstr>PowerPoint-presentatie</vt:lpstr>
      <vt:lpstr>PowerPoint-presentatie</vt:lpstr>
      <vt:lpstr>PowerPoint-presentatie</vt:lpstr>
      <vt:lpstr>Kwaliteitskader  </vt:lpstr>
      <vt:lpstr>Brede kijk op de leerling </vt:lpstr>
      <vt:lpstr>de tempel gebruiken als kader om…</vt:lpstr>
      <vt:lpstr>PowerPoint-presentatie</vt:lpstr>
      <vt:lpstr>PowerPoint-presentatie</vt:lpstr>
      <vt:lpstr>PowerPoint-presentatie</vt:lpstr>
      <vt:lpstr>PowerPoint-presentatie</vt:lpstr>
      <vt:lpstr>PowerPoint-presentatie</vt:lpstr>
      <vt:lpstr>PowerPoint-presentatie</vt:lpstr>
      <vt:lpstr>PowerPoint-presentatie</vt:lpstr>
      <vt:lpstr>Aansprakelijkheid en rollen</vt:lpstr>
      <vt:lpstr>Verantwoordelijkheden behandelende arts/verpleegkundige</vt:lpstr>
      <vt:lpstr>Verantwoordelijkheden bekwame helper</vt:lpstr>
      <vt:lpstr>Beroepsgeheim Bekwame helper</vt:lpstr>
      <vt:lpstr>Aansprakelijkheid school/internaat </vt:lpstr>
      <vt:lpstr>Tewerkstelling Bekwame helper</vt:lpstr>
      <vt:lpstr>PowerPoint-presentatie</vt:lpstr>
      <vt:lpstr>Samenwerking met CLB </vt:lpstr>
      <vt:lpstr>Praktijkvoorbeelden </vt:lpstr>
      <vt:lpstr>Andere mogelijkheden </vt:lpstr>
      <vt:lpstr>Vrijwilligersorganisatie voor onderwijs</vt:lpstr>
      <vt:lpstr>Integrale jeugdhulp </vt:lpstr>
      <vt:lpstr>Financiële ondersteuning  </vt:lpstr>
      <vt:lpstr>Materialendatabank</vt:lpstr>
      <vt:lpstr>Materialendatabank</vt:lpstr>
      <vt:lpstr>Opleiding en vorming 2024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Presentatie helpdesksessie bekwame helper en ADL</dc:title>
  <dc:creator>Barbara Gheysens</dc:creator>
  <cp:lastModifiedBy>Sarah Behets</cp:lastModifiedBy>
  <cp:revision>10</cp:revision>
  <dcterms:created xsi:type="dcterms:W3CDTF">2022-05-16T10:35:59Z</dcterms:created>
  <dcterms:modified xsi:type="dcterms:W3CDTF">2024-06-20T10:34:06Z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3336;#Over GO!|afa28d29-0a89-47d6-9861-c0f1d5d3a720</vt:lpwstr>
  </property>
  <property fmtid="{D5CDD505-2E9C-101B-9397-08002B2CF9AE}" pid="4" name="GO_TonenOp">
    <vt:lpwstr>2279;#Powerpointsjabloon|dca1cb35-0bf8-437c-b3bb-09538458444c</vt:lpwstr>
  </property>
  <property fmtid="{D5CDD505-2E9C-101B-9397-08002B2CF9AE}" pid="5" name="GO_Onderwijsniveau2">
    <vt:lpwstr>3326;#Basisonderwijs|d9e3cb5b-02c3-472f-ab26-b417b1d64ed0;#3330;#Buitengewoon onderwijs|32c098c8-e350-450c-affd-f05bb010f767;#3331;#CLB|09382a59-7e74-4be5-bad6-b247d20f16f1;#3332;#Deeltijds kunstonderwijs|7b9c2fe1-75ca-4678-95d6-ebe13b290632;#3340;#Hoger Onderwijs|84310c9b-6dba-4133-b184-5db84b3341ed;#3328;#Internaten|c4c7738e-ff96-45d5-b872-6a4028efccdd;#3329;#Secundair onderwijs|a0bb9859-106f-447b-af95-74c3bb334816;#3333;#Volwassenenonderwijs|c222bc90-075f-46ba-9830-bdedbc95a42e</vt:lpwstr>
  </property>
  <property fmtid="{D5CDD505-2E9C-101B-9397-08002B2CF9AE}" pid="6" name="GOProPublicatiestatus">
    <vt:lpwstr>1;#Online|5d773375-47c0-4896-afa8-6eac5ed3e165</vt:lpwstr>
  </property>
  <property fmtid="{D5CDD505-2E9C-101B-9397-08002B2CF9AE}" pid="7" name="_dlc_DocIdItemGuid">
    <vt:lpwstr>06c94475-c7b8-45b2-be8a-1cdf52350dc0</vt:lpwstr>
  </property>
  <property fmtid="{D5CDD505-2E9C-101B-9397-08002B2CF9AE}" pid="8" name="GOProOnderwijsniveaus">
    <vt:lpwstr>24;#CLB|6c456ae6-2c51-4e66-bcec-4b78b86ec12e</vt:lpwstr>
  </property>
  <property fmtid="{D5CDD505-2E9C-101B-9397-08002B2CF9AE}" pid="9" name="MediaServiceImageTags">
    <vt:lpwstr/>
  </property>
  <property fmtid="{D5CDD505-2E9C-101B-9397-08002B2CF9AE}" pid="10" name="GOProOorsprong">
    <vt:lpwstr/>
  </property>
  <property fmtid="{D5CDD505-2E9C-101B-9397-08002B2CF9AE}" pid="11" name="GOProThemas">
    <vt:lpwstr>41;#CLB|489cc368-1704-4cc9-88ce-93281eeedaea</vt:lpwstr>
  </property>
  <property fmtid="{D5CDD505-2E9C-101B-9397-08002B2CF9AE}" pid="12" name="GOProSchooljaar">
    <vt:lpwstr/>
  </property>
  <property fmtid="{D5CDD505-2E9C-101B-9397-08002B2CF9AE}" pid="13" name="GOProJaar">
    <vt:lpwstr/>
  </property>
</Properties>
</file>