
<file path=[Content_Types].xml><?xml version="1.0" encoding="utf-8"?>
<Types xmlns="http://schemas.openxmlformats.org/package/2006/content-types">
  <Default Extension="jfif" ContentType="image/jpeg"/>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diagrams/data2.xml" ContentType="application/vnd.openxmlformats-officedocument.drawingml.diagramData+xml"/>
  <Override PartName="/ppt/slideLayouts/slideLayout38.xml" ContentType="application/vnd.openxmlformats-officedocument.presentationml.slideLayout+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Layouts/slideLayout50.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51.xml" ContentType="application/vnd.openxmlformats-officedocument.presentationml.slideLayout+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5.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3.xml" ContentType="application/vnd.openxmlformats-officedocument.presentationml.notesSlid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notesSlides/notesSlide4.xml" ContentType="application/vnd.openxmlformats-officedocument.presentationml.notesSlid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media/image72.jpg" ContentType="image/jpg"/>
  <Override PartName="/ppt/media/image73.jpg" ContentType="image/jpg"/>
  <Override PartName="/ppt/media/image74.jpg" ContentType="image/jpg"/>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customXml/itemProps1.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73" r:id="rId5"/>
    <p:sldMasterId id="2147483687" r:id="rId6"/>
    <p:sldMasterId id="2147483701" r:id="rId7"/>
    <p:sldMasterId id="2147483715" r:id="rId8"/>
  </p:sldMasterIdLst>
  <p:notesMasterIdLst>
    <p:notesMasterId r:id="rId66"/>
  </p:notesMasterIdLst>
  <p:sldIdLst>
    <p:sldId id="269" r:id="rId9"/>
    <p:sldId id="270" r:id="rId10"/>
    <p:sldId id="389" r:id="rId11"/>
    <p:sldId id="395" r:id="rId12"/>
    <p:sldId id="274" r:id="rId13"/>
    <p:sldId id="396" r:id="rId14"/>
    <p:sldId id="397" r:id="rId15"/>
    <p:sldId id="398" r:id="rId16"/>
    <p:sldId id="399" r:id="rId17"/>
    <p:sldId id="363" r:id="rId18"/>
    <p:sldId id="368" r:id="rId19"/>
    <p:sldId id="364" r:id="rId20"/>
    <p:sldId id="365" r:id="rId21"/>
    <p:sldId id="366" r:id="rId22"/>
    <p:sldId id="369" r:id="rId23"/>
    <p:sldId id="371" r:id="rId24"/>
    <p:sldId id="372" r:id="rId25"/>
    <p:sldId id="361" r:id="rId26"/>
    <p:sldId id="337" r:id="rId27"/>
    <p:sldId id="357" r:id="rId28"/>
    <p:sldId id="370" r:id="rId29"/>
    <p:sldId id="265" r:id="rId30"/>
    <p:sldId id="358" r:id="rId31"/>
    <p:sldId id="390" r:id="rId32"/>
    <p:sldId id="373" r:id="rId33"/>
    <p:sldId id="383" r:id="rId34"/>
    <p:sldId id="374" r:id="rId35"/>
    <p:sldId id="375" r:id="rId36"/>
    <p:sldId id="376" r:id="rId37"/>
    <p:sldId id="377" r:id="rId38"/>
    <p:sldId id="378" r:id="rId39"/>
    <p:sldId id="379" r:id="rId40"/>
    <p:sldId id="380" r:id="rId41"/>
    <p:sldId id="381" r:id="rId42"/>
    <p:sldId id="382" r:id="rId43"/>
    <p:sldId id="384" r:id="rId44"/>
    <p:sldId id="386" r:id="rId45"/>
    <p:sldId id="387" r:id="rId46"/>
    <p:sldId id="388" r:id="rId47"/>
    <p:sldId id="394" r:id="rId48"/>
    <p:sldId id="391" r:id="rId49"/>
    <p:sldId id="281" r:id="rId50"/>
    <p:sldId id="282" r:id="rId51"/>
    <p:sldId id="257" r:id="rId52"/>
    <p:sldId id="258" r:id="rId53"/>
    <p:sldId id="360" r:id="rId54"/>
    <p:sldId id="279" r:id="rId55"/>
    <p:sldId id="259" r:id="rId56"/>
    <p:sldId id="260" r:id="rId57"/>
    <p:sldId id="359" r:id="rId58"/>
    <p:sldId id="262" r:id="rId59"/>
    <p:sldId id="367" r:id="rId60"/>
    <p:sldId id="263" r:id="rId61"/>
    <p:sldId id="268" r:id="rId62"/>
    <p:sldId id="272" r:id="rId63"/>
    <p:sldId id="400" r:id="rId64"/>
    <p:sldId id="261" r:id="rId65"/>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7BA19"/>
    <a:srgbClr val="C4004B"/>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6AE004-449B-4321-9EE8-F6CFF19B1332}" v="8" dt="2023-12-12T11:54:07.6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40" autoAdjust="0"/>
    <p:restoredTop sz="96327"/>
  </p:normalViewPr>
  <p:slideViewPr>
    <p:cSldViewPr snapToGrid="0" snapToObjects="1" showGuides="1">
      <p:cViewPr varScale="1">
        <p:scale>
          <a:sx n="59" d="100"/>
          <a:sy n="59" d="100"/>
        </p:scale>
        <p:origin x="1076"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viewProps" Target="viewProps.xml"/><Relationship Id="rId7" Type="http://schemas.openxmlformats.org/officeDocument/2006/relationships/slideMaster" Target="slideMasters/slideMaster4.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customXml" Target="../customXml/item4.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presProps" Target="pres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s>
</file>

<file path=ppt/diagrams/_rels/data2.xml.rels><?xml version="1.0" encoding="UTF-8" standalone="yes"?>
<Relationships xmlns="http://schemas.openxmlformats.org/package/2006/relationships"><Relationship Id="rId2" Type="http://schemas.openxmlformats.org/officeDocument/2006/relationships/image" Target="../media/image48.svg"/><Relationship Id="rId1" Type="http://schemas.openxmlformats.org/officeDocument/2006/relationships/image" Target="../media/image47.png"/></Relationships>
</file>

<file path=ppt/diagrams/_rels/drawing2.xml.rels><?xml version="1.0" encoding="UTF-8" standalone="yes"?>
<Relationships xmlns="http://schemas.openxmlformats.org/package/2006/relationships"><Relationship Id="rId2" Type="http://schemas.openxmlformats.org/officeDocument/2006/relationships/image" Target="../media/image48.svg"/><Relationship Id="rId1" Type="http://schemas.openxmlformats.org/officeDocument/2006/relationships/image" Target="../media/image4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F3A6D4-BB70-4C67-ACAC-973E018FDBD3}"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E610DFED-C235-4C73-91EC-954199FCC4AF}">
      <dgm:prSet/>
      <dgm:spPr/>
      <dgm:t>
        <a:bodyPr/>
        <a:lstStyle/>
        <a:p>
          <a:r>
            <a:rPr lang="nl-BE"/>
            <a:t>Signaalfunctie</a:t>
          </a:r>
          <a:endParaRPr lang="en-US"/>
        </a:p>
      </dgm:t>
    </dgm:pt>
    <dgm:pt modelId="{9987EFAF-F325-4511-941E-458AFEF6CA78}" type="parTrans" cxnId="{508A0AAE-4C3D-4A91-AF0C-8FC65EAEF8D7}">
      <dgm:prSet/>
      <dgm:spPr/>
      <dgm:t>
        <a:bodyPr/>
        <a:lstStyle/>
        <a:p>
          <a:endParaRPr lang="en-US"/>
        </a:p>
      </dgm:t>
    </dgm:pt>
    <dgm:pt modelId="{EF91A6BE-B364-4788-9416-59AC08A7E296}" type="sibTrans" cxnId="{508A0AAE-4C3D-4A91-AF0C-8FC65EAEF8D7}">
      <dgm:prSet/>
      <dgm:spPr/>
      <dgm:t>
        <a:bodyPr/>
        <a:lstStyle/>
        <a:p>
          <a:endParaRPr lang="en-US"/>
        </a:p>
      </dgm:t>
    </dgm:pt>
    <dgm:pt modelId="{2B3337BF-BD1A-426E-B74D-542D1996C37D}">
      <dgm:prSet/>
      <dgm:spPr/>
      <dgm:t>
        <a:bodyPr/>
        <a:lstStyle/>
        <a:p>
          <a:r>
            <a:rPr lang="nl-BE"/>
            <a:t>Consultatieve leerlingenbegeleiding</a:t>
          </a:r>
          <a:endParaRPr lang="en-US"/>
        </a:p>
      </dgm:t>
    </dgm:pt>
    <dgm:pt modelId="{2A6DE094-38A1-4614-97A7-2CE4D46499AE}" type="parTrans" cxnId="{4B6416B0-D955-4871-9179-25895F44F071}">
      <dgm:prSet/>
      <dgm:spPr/>
      <dgm:t>
        <a:bodyPr/>
        <a:lstStyle/>
        <a:p>
          <a:endParaRPr lang="en-US"/>
        </a:p>
      </dgm:t>
    </dgm:pt>
    <dgm:pt modelId="{58036FF6-6C06-4FA6-914C-AE65CEA16EBE}" type="sibTrans" cxnId="{4B6416B0-D955-4871-9179-25895F44F071}">
      <dgm:prSet/>
      <dgm:spPr/>
      <dgm:t>
        <a:bodyPr/>
        <a:lstStyle/>
        <a:p>
          <a:endParaRPr lang="en-US"/>
        </a:p>
      </dgm:t>
    </dgm:pt>
    <dgm:pt modelId="{5ADCD615-D6E9-4E19-98FF-F94247AD1A7B}">
      <dgm:prSet/>
      <dgm:spPr/>
      <dgm:t>
        <a:bodyPr/>
        <a:lstStyle/>
        <a:p>
          <a:r>
            <a:rPr lang="nl-BE"/>
            <a:t>Uitbreiding van zorg: HGD-traject of begeleiding</a:t>
          </a:r>
          <a:endParaRPr lang="en-US"/>
        </a:p>
      </dgm:t>
    </dgm:pt>
    <dgm:pt modelId="{91A0292C-1A7A-4AEB-993D-AFE244C01835}" type="parTrans" cxnId="{AA2565AD-73E2-4F4C-85B8-A9F308701E3E}">
      <dgm:prSet/>
      <dgm:spPr/>
      <dgm:t>
        <a:bodyPr/>
        <a:lstStyle/>
        <a:p>
          <a:endParaRPr lang="en-US"/>
        </a:p>
      </dgm:t>
    </dgm:pt>
    <dgm:pt modelId="{EBFF8BE9-3874-4CB3-BE28-5BD6D8F61456}" type="sibTrans" cxnId="{AA2565AD-73E2-4F4C-85B8-A9F308701E3E}">
      <dgm:prSet/>
      <dgm:spPr/>
      <dgm:t>
        <a:bodyPr/>
        <a:lstStyle/>
        <a:p>
          <a:endParaRPr lang="en-US"/>
        </a:p>
      </dgm:t>
    </dgm:pt>
    <dgm:pt modelId="{DAB2E6C7-090B-4DF7-875F-68F9886AB009}">
      <dgm:prSet/>
      <dgm:spPr/>
      <dgm:t>
        <a:bodyPr/>
        <a:lstStyle/>
        <a:p>
          <a:r>
            <a:rPr lang="nl-BE"/>
            <a:t>Draaischijffunctie </a:t>
          </a:r>
          <a:endParaRPr lang="en-US"/>
        </a:p>
      </dgm:t>
    </dgm:pt>
    <dgm:pt modelId="{13ABBDC1-F2AB-49C5-ADB4-8F35C81D83E3}" type="parTrans" cxnId="{DBAF4729-C297-436E-9BE9-EFFF1409532B}">
      <dgm:prSet/>
      <dgm:spPr/>
      <dgm:t>
        <a:bodyPr/>
        <a:lstStyle/>
        <a:p>
          <a:endParaRPr lang="en-US"/>
        </a:p>
      </dgm:t>
    </dgm:pt>
    <dgm:pt modelId="{E9800A71-35FB-441A-9DEB-18ADD0C4958A}" type="sibTrans" cxnId="{DBAF4729-C297-436E-9BE9-EFFF1409532B}">
      <dgm:prSet/>
      <dgm:spPr/>
      <dgm:t>
        <a:bodyPr/>
        <a:lstStyle/>
        <a:p>
          <a:endParaRPr lang="en-US"/>
        </a:p>
      </dgm:t>
    </dgm:pt>
    <dgm:pt modelId="{D8D1E950-024B-4048-BA90-2138E459567F}" type="pres">
      <dgm:prSet presAssocID="{80F3A6D4-BB70-4C67-ACAC-973E018FDBD3}" presName="hierChild1" presStyleCnt="0">
        <dgm:presLayoutVars>
          <dgm:chPref val="1"/>
          <dgm:dir/>
          <dgm:animOne val="branch"/>
          <dgm:animLvl val="lvl"/>
          <dgm:resizeHandles/>
        </dgm:presLayoutVars>
      </dgm:prSet>
      <dgm:spPr/>
    </dgm:pt>
    <dgm:pt modelId="{4F29B3C7-FFA2-4686-A349-17D447577933}" type="pres">
      <dgm:prSet presAssocID="{E610DFED-C235-4C73-91EC-954199FCC4AF}" presName="hierRoot1" presStyleCnt="0"/>
      <dgm:spPr/>
    </dgm:pt>
    <dgm:pt modelId="{A1F46B52-F7BF-45C8-859C-A9A79D5797DB}" type="pres">
      <dgm:prSet presAssocID="{E610DFED-C235-4C73-91EC-954199FCC4AF}" presName="composite" presStyleCnt="0"/>
      <dgm:spPr/>
    </dgm:pt>
    <dgm:pt modelId="{CA1ACD92-CCEB-449F-A1B6-16FCF9C84CCB}" type="pres">
      <dgm:prSet presAssocID="{E610DFED-C235-4C73-91EC-954199FCC4AF}" presName="background" presStyleLbl="node0" presStyleIdx="0" presStyleCnt="4"/>
      <dgm:spPr/>
    </dgm:pt>
    <dgm:pt modelId="{8EACA658-A428-4700-9BE3-7FAE7C09288C}" type="pres">
      <dgm:prSet presAssocID="{E610DFED-C235-4C73-91EC-954199FCC4AF}" presName="text" presStyleLbl="fgAcc0" presStyleIdx="0" presStyleCnt="4">
        <dgm:presLayoutVars>
          <dgm:chPref val="3"/>
        </dgm:presLayoutVars>
      </dgm:prSet>
      <dgm:spPr/>
    </dgm:pt>
    <dgm:pt modelId="{509A4901-A727-4694-B415-338B129D163B}" type="pres">
      <dgm:prSet presAssocID="{E610DFED-C235-4C73-91EC-954199FCC4AF}" presName="hierChild2" presStyleCnt="0"/>
      <dgm:spPr/>
    </dgm:pt>
    <dgm:pt modelId="{579357A5-A414-4EC3-9C3F-1DE3932E8576}" type="pres">
      <dgm:prSet presAssocID="{2B3337BF-BD1A-426E-B74D-542D1996C37D}" presName="hierRoot1" presStyleCnt="0"/>
      <dgm:spPr/>
    </dgm:pt>
    <dgm:pt modelId="{4491EA4F-61AB-4713-A28E-352D61DF6827}" type="pres">
      <dgm:prSet presAssocID="{2B3337BF-BD1A-426E-B74D-542D1996C37D}" presName="composite" presStyleCnt="0"/>
      <dgm:spPr/>
    </dgm:pt>
    <dgm:pt modelId="{C64F49B8-D073-41E1-AE54-677DFE2DA95B}" type="pres">
      <dgm:prSet presAssocID="{2B3337BF-BD1A-426E-B74D-542D1996C37D}" presName="background" presStyleLbl="node0" presStyleIdx="1" presStyleCnt="4"/>
      <dgm:spPr/>
    </dgm:pt>
    <dgm:pt modelId="{72F60AE6-AA3A-4099-B1CA-6F3735A75ACA}" type="pres">
      <dgm:prSet presAssocID="{2B3337BF-BD1A-426E-B74D-542D1996C37D}" presName="text" presStyleLbl="fgAcc0" presStyleIdx="1" presStyleCnt="4">
        <dgm:presLayoutVars>
          <dgm:chPref val="3"/>
        </dgm:presLayoutVars>
      </dgm:prSet>
      <dgm:spPr/>
    </dgm:pt>
    <dgm:pt modelId="{22297B14-45AD-45C9-8E28-C78577A01817}" type="pres">
      <dgm:prSet presAssocID="{2B3337BF-BD1A-426E-B74D-542D1996C37D}" presName="hierChild2" presStyleCnt="0"/>
      <dgm:spPr/>
    </dgm:pt>
    <dgm:pt modelId="{FD9C247E-A7C8-41AD-A5FF-420852DC292E}" type="pres">
      <dgm:prSet presAssocID="{5ADCD615-D6E9-4E19-98FF-F94247AD1A7B}" presName="hierRoot1" presStyleCnt="0"/>
      <dgm:spPr/>
    </dgm:pt>
    <dgm:pt modelId="{23BE9831-E38B-46C5-BD97-9AD93C0FD191}" type="pres">
      <dgm:prSet presAssocID="{5ADCD615-D6E9-4E19-98FF-F94247AD1A7B}" presName="composite" presStyleCnt="0"/>
      <dgm:spPr/>
    </dgm:pt>
    <dgm:pt modelId="{2E8C8812-DC0E-4CAF-90EE-D872E8871DE7}" type="pres">
      <dgm:prSet presAssocID="{5ADCD615-D6E9-4E19-98FF-F94247AD1A7B}" presName="background" presStyleLbl="node0" presStyleIdx="2" presStyleCnt="4"/>
      <dgm:spPr/>
    </dgm:pt>
    <dgm:pt modelId="{11815B49-85CA-47ED-9643-ACEEC7643739}" type="pres">
      <dgm:prSet presAssocID="{5ADCD615-D6E9-4E19-98FF-F94247AD1A7B}" presName="text" presStyleLbl="fgAcc0" presStyleIdx="2" presStyleCnt="4">
        <dgm:presLayoutVars>
          <dgm:chPref val="3"/>
        </dgm:presLayoutVars>
      </dgm:prSet>
      <dgm:spPr/>
    </dgm:pt>
    <dgm:pt modelId="{CDDB48F9-562C-4E19-8F04-E2D939464C50}" type="pres">
      <dgm:prSet presAssocID="{5ADCD615-D6E9-4E19-98FF-F94247AD1A7B}" presName="hierChild2" presStyleCnt="0"/>
      <dgm:spPr/>
    </dgm:pt>
    <dgm:pt modelId="{68FD1F67-37E1-4AE7-A931-3E8140C7969F}" type="pres">
      <dgm:prSet presAssocID="{DAB2E6C7-090B-4DF7-875F-68F9886AB009}" presName="hierRoot1" presStyleCnt="0"/>
      <dgm:spPr/>
    </dgm:pt>
    <dgm:pt modelId="{F298D6F7-07C0-4F6E-A45D-50EF9FB00FF9}" type="pres">
      <dgm:prSet presAssocID="{DAB2E6C7-090B-4DF7-875F-68F9886AB009}" presName="composite" presStyleCnt="0"/>
      <dgm:spPr/>
    </dgm:pt>
    <dgm:pt modelId="{D8A3B21B-61E7-462A-B786-338D874AA2F8}" type="pres">
      <dgm:prSet presAssocID="{DAB2E6C7-090B-4DF7-875F-68F9886AB009}" presName="background" presStyleLbl="node0" presStyleIdx="3" presStyleCnt="4"/>
      <dgm:spPr/>
    </dgm:pt>
    <dgm:pt modelId="{DB871E36-7CB2-48ED-9A54-777229ED0A8C}" type="pres">
      <dgm:prSet presAssocID="{DAB2E6C7-090B-4DF7-875F-68F9886AB009}" presName="text" presStyleLbl="fgAcc0" presStyleIdx="3" presStyleCnt="4">
        <dgm:presLayoutVars>
          <dgm:chPref val="3"/>
        </dgm:presLayoutVars>
      </dgm:prSet>
      <dgm:spPr/>
    </dgm:pt>
    <dgm:pt modelId="{415E2A73-9FD2-420D-9453-4D97C1ADB7B7}" type="pres">
      <dgm:prSet presAssocID="{DAB2E6C7-090B-4DF7-875F-68F9886AB009}" presName="hierChild2" presStyleCnt="0"/>
      <dgm:spPr/>
    </dgm:pt>
  </dgm:ptLst>
  <dgm:cxnLst>
    <dgm:cxn modelId="{45D51A0C-DDD1-43C2-8387-1B486E540CC2}" type="presOf" srcId="{2B3337BF-BD1A-426E-B74D-542D1996C37D}" destId="{72F60AE6-AA3A-4099-B1CA-6F3735A75ACA}" srcOrd="0" destOrd="0" presId="urn:microsoft.com/office/officeart/2005/8/layout/hierarchy1"/>
    <dgm:cxn modelId="{72420718-8157-4F53-AC81-EABF602117B5}" type="presOf" srcId="{E610DFED-C235-4C73-91EC-954199FCC4AF}" destId="{8EACA658-A428-4700-9BE3-7FAE7C09288C}" srcOrd="0" destOrd="0" presId="urn:microsoft.com/office/officeart/2005/8/layout/hierarchy1"/>
    <dgm:cxn modelId="{DBAF4729-C297-436E-9BE9-EFFF1409532B}" srcId="{80F3A6D4-BB70-4C67-ACAC-973E018FDBD3}" destId="{DAB2E6C7-090B-4DF7-875F-68F9886AB009}" srcOrd="3" destOrd="0" parTransId="{13ABBDC1-F2AB-49C5-ADB4-8F35C81D83E3}" sibTransId="{E9800A71-35FB-441A-9DEB-18ADD0C4958A}"/>
    <dgm:cxn modelId="{AA2565AD-73E2-4F4C-85B8-A9F308701E3E}" srcId="{80F3A6D4-BB70-4C67-ACAC-973E018FDBD3}" destId="{5ADCD615-D6E9-4E19-98FF-F94247AD1A7B}" srcOrd="2" destOrd="0" parTransId="{91A0292C-1A7A-4AEB-993D-AFE244C01835}" sibTransId="{EBFF8BE9-3874-4CB3-BE28-5BD6D8F61456}"/>
    <dgm:cxn modelId="{508A0AAE-4C3D-4A91-AF0C-8FC65EAEF8D7}" srcId="{80F3A6D4-BB70-4C67-ACAC-973E018FDBD3}" destId="{E610DFED-C235-4C73-91EC-954199FCC4AF}" srcOrd="0" destOrd="0" parTransId="{9987EFAF-F325-4511-941E-458AFEF6CA78}" sibTransId="{EF91A6BE-B364-4788-9416-59AC08A7E296}"/>
    <dgm:cxn modelId="{4B6416B0-D955-4871-9179-25895F44F071}" srcId="{80F3A6D4-BB70-4C67-ACAC-973E018FDBD3}" destId="{2B3337BF-BD1A-426E-B74D-542D1996C37D}" srcOrd="1" destOrd="0" parTransId="{2A6DE094-38A1-4614-97A7-2CE4D46499AE}" sibTransId="{58036FF6-6C06-4FA6-914C-AE65CEA16EBE}"/>
    <dgm:cxn modelId="{EFF840EB-A0DF-4021-9777-22EBB7E564EE}" type="presOf" srcId="{80F3A6D4-BB70-4C67-ACAC-973E018FDBD3}" destId="{D8D1E950-024B-4048-BA90-2138E459567F}" srcOrd="0" destOrd="0" presId="urn:microsoft.com/office/officeart/2005/8/layout/hierarchy1"/>
    <dgm:cxn modelId="{5A47FBEC-5EAA-4CC6-949B-5C501634D679}" type="presOf" srcId="{5ADCD615-D6E9-4E19-98FF-F94247AD1A7B}" destId="{11815B49-85CA-47ED-9643-ACEEC7643739}" srcOrd="0" destOrd="0" presId="urn:microsoft.com/office/officeart/2005/8/layout/hierarchy1"/>
    <dgm:cxn modelId="{EBEB94ED-7956-4CB5-88FC-025EC88A7D48}" type="presOf" srcId="{DAB2E6C7-090B-4DF7-875F-68F9886AB009}" destId="{DB871E36-7CB2-48ED-9A54-777229ED0A8C}" srcOrd="0" destOrd="0" presId="urn:microsoft.com/office/officeart/2005/8/layout/hierarchy1"/>
    <dgm:cxn modelId="{90BB0DA2-686E-40B2-AFF2-73FC971EBCF9}" type="presParOf" srcId="{D8D1E950-024B-4048-BA90-2138E459567F}" destId="{4F29B3C7-FFA2-4686-A349-17D447577933}" srcOrd="0" destOrd="0" presId="urn:microsoft.com/office/officeart/2005/8/layout/hierarchy1"/>
    <dgm:cxn modelId="{6839AB39-4B12-4425-A1C6-06429EC8E9F2}" type="presParOf" srcId="{4F29B3C7-FFA2-4686-A349-17D447577933}" destId="{A1F46B52-F7BF-45C8-859C-A9A79D5797DB}" srcOrd="0" destOrd="0" presId="urn:microsoft.com/office/officeart/2005/8/layout/hierarchy1"/>
    <dgm:cxn modelId="{834D8098-88BF-4BD8-B508-5E72D1A4DC57}" type="presParOf" srcId="{A1F46B52-F7BF-45C8-859C-A9A79D5797DB}" destId="{CA1ACD92-CCEB-449F-A1B6-16FCF9C84CCB}" srcOrd="0" destOrd="0" presId="urn:microsoft.com/office/officeart/2005/8/layout/hierarchy1"/>
    <dgm:cxn modelId="{6DB881F6-1FA8-4D68-85E2-CEAD99F1D35F}" type="presParOf" srcId="{A1F46B52-F7BF-45C8-859C-A9A79D5797DB}" destId="{8EACA658-A428-4700-9BE3-7FAE7C09288C}" srcOrd="1" destOrd="0" presId="urn:microsoft.com/office/officeart/2005/8/layout/hierarchy1"/>
    <dgm:cxn modelId="{FDAB9A1F-B258-4EBB-83C0-CB65D9F90F4C}" type="presParOf" srcId="{4F29B3C7-FFA2-4686-A349-17D447577933}" destId="{509A4901-A727-4694-B415-338B129D163B}" srcOrd="1" destOrd="0" presId="urn:microsoft.com/office/officeart/2005/8/layout/hierarchy1"/>
    <dgm:cxn modelId="{37D15D85-A088-40F6-9E93-8E0776410767}" type="presParOf" srcId="{D8D1E950-024B-4048-BA90-2138E459567F}" destId="{579357A5-A414-4EC3-9C3F-1DE3932E8576}" srcOrd="1" destOrd="0" presId="urn:microsoft.com/office/officeart/2005/8/layout/hierarchy1"/>
    <dgm:cxn modelId="{27A80C15-9DC0-461C-B314-4FD8CA6690F6}" type="presParOf" srcId="{579357A5-A414-4EC3-9C3F-1DE3932E8576}" destId="{4491EA4F-61AB-4713-A28E-352D61DF6827}" srcOrd="0" destOrd="0" presId="urn:microsoft.com/office/officeart/2005/8/layout/hierarchy1"/>
    <dgm:cxn modelId="{9D724218-FF68-4020-877F-802C9F583100}" type="presParOf" srcId="{4491EA4F-61AB-4713-A28E-352D61DF6827}" destId="{C64F49B8-D073-41E1-AE54-677DFE2DA95B}" srcOrd="0" destOrd="0" presId="urn:microsoft.com/office/officeart/2005/8/layout/hierarchy1"/>
    <dgm:cxn modelId="{369CF95F-80BD-41F3-9A6A-6E566A1D5559}" type="presParOf" srcId="{4491EA4F-61AB-4713-A28E-352D61DF6827}" destId="{72F60AE6-AA3A-4099-B1CA-6F3735A75ACA}" srcOrd="1" destOrd="0" presId="urn:microsoft.com/office/officeart/2005/8/layout/hierarchy1"/>
    <dgm:cxn modelId="{87249E69-35BC-4CB0-99E3-4FF02D6C3F1F}" type="presParOf" srcId="{579357A5-A414-4EC3-9C3F-1DE3932E8576}" destId="{22297B14-45AD-45C9-8E28-C78577A01817}" srcOrd="1" destOrd="0" presId="urn:microsoft.com/office/officeart/2005/8/layout/hierarchy1"/>
    <dgm:cxn modelId="{2BA14C17-8526-4089-BBAF-E3F8A0087AB3}" type="presParOf" srcId="{D8D1E950-024B-4048-BA90-2138E459567F}" destId="{FD9C247E-A7C8-41AD-A5FF-420852DC292E}" srcOrd="2" destOrd="0" presId="urn:microsoft.com/office/officeart/2005/8/layout/hierarchy1"/>
    <dgm:cxn modelId="{FB04D235-2DCA-4ACD-A3EE-3C074C0BC8D6}" type="presParOf" srcId="{FD9C247E-A7C8-41AD-A5FF-420852DC292E}" destId="{23BE9831-E38B-46C5-BD97-9AD93C0FD191}" srcOrd="0" destOrd="0" presId="urn:microsoft.com/office/officeart/2005/8/layout/hierarchy1"/>
    <dgm:cxn modelId="{6455AB3B-8512-4A51-8263-011F6DC6D9CF}" type="presParOf" srcId="{23BE9831-E38B-46C5-BD97-9AD93C0FD191}" destId="{2E8C8812-DC0E-4CAF-90EE-D872E8871DE7}" srcOrd="0" destOrd="0" presId="urn:microsoft.com/office/officeart/2005/8/layout/hierarchy1"/>
    <dgm:cxn modelId="{5861A3D5-4DC0-4FFA-BA2C-A100D49BB08D}" type="presParOf" srcId="{23BE9831-E38B-46C5-BD97-9AD93C0FD191}" destId="{11815B49-85CA-47ED-9643-ACEEC7643739}" srcOrd="1" destOrd="0" presId="urn:microsoft.com/office/officeart/2005/8/layout/hierarchy1"/>
    <dgm:cxn modelId="{1A6C23BB-8D24-4367-8C45-BD561A35C3DA}" type="presParOf" srcId="{FD9C247E-A7C8-41AD-A5FF-420852DC292E}" destId="{CDDB48F9-562C-4E19-8F04-E2D939464C50}" srcOrd="1" destOrd="0" presId="urn:microsoft.com/office/officeart/2005/8/layout/hierarchy1"/>
    <dgm:cxn modelId="{FFE9AD6B-E5B2-4AC4-A503-D087FC311EC6}" type="presParOf" srcId="{D8D1E950-024B-4048-BA90-2138E459567F}" destId="{68FD1F67-37E1-4AE7-A931-3E8140C7969F}" srcOrd="3" destOrd="0" presId="urn:microsoft.com/office/officeart/2005/8/layout/hierarchy1"/>
    <dgm:cxn modelId="{F6DE48F0-F934-4338-8571-C8578EB4C308}" type="presParOf" srcId="{68FD1F67-37E1-4AE7-A931-3E8140C7969F}" destId="{F298D6F7-07C0-4F6E-A45D-50EF9FB00FF9}" srcOrd="0" destOrd="0" presId="urn:microsoft.com/office/officeart/2005/8/layout/hierarchy1"/>
    <dgm:cxn modelId="{2B58C2F5-2E79-41AE-A982-EBCA0EAF942A}" type="presParOf" srcId="{F298D6F7-07C0-4F6E-A45D-50EF9FB00FF9}" destId="{D8A3B21B-61E7-462A-B786-338D874AA2F8}" srcOrd="0" destOrd="0" presId="urn:microsoft.com/office/officeart/2005/8/layout/hierarchy1"/>
    <dgm:cxn modelId="{3FD09E95-A1A6-474D-AEBC-9435E28AC999}" type="presParOf" srcId="{F298D6F7-07C0-4F6E-A45D-50EF9FB00FF9}" destId="{DB871E36-7CB2-48ED-9A54-777229ED0A8C}" srcOrd="1" destOrd="0" presId="urn:microsoft.com/office/officeart/2005/8/layout/hierarchy1"/>
    <dgm:cxn modelId="{0414AF12-862E-48D4-A89D-6901F6292572}" type="presParOf" srcId="{68FD1F67-37E1-4AE7-A931-3E8140C7969F}" destId="{415E2A73-9FD2-420D-9453-4D97C1ADB7B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EECE99-8DE1-4390-A217-A3EE0A3FF8F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6608DA5-25CE-4F3F-94F1-22FC153DBE1F}">
      <dgm:prSet/>
      <dgm:spPr/>
      <dgm:t>
        <a:bodyPr/>
        <a:lstStyle/>
        <a:p>
          <a:pPr>
            <a:lnSpc>
              <a:spcPct val="100000"/>
            </a:lnSpc>
          </a:pPr>
          <a:r>
            <a:rPr lang="nl-BE" b="1">
              <a:sym typeface="Wingdings" panose="05000000000000000000" pitchFamily="2" charset="2"/>
            </a:rPr>
            <a:t></a:t>
          </a:r>
          <a:r>
            <a:rPr lang="nl-BE" b="1"/>
            <a:t> Breng de verontrusting in beeld a.d.h.v. een HGD-traject</a:t>
          </a:r>
          <a:endParaRPr lang="en-US"/>
        </a:p>
      </dgm:t>
    </dgm:pt>
    <dgm:pt modelId="{5E4A2177-2281-4EA4-A35A-04C60A46A2F2}" type="parTrans" cxnId="{06422B3A-4EA8-4186-BFC3-CDEF5854DA89}">
      <dgm:prSet/>
      <dgm:spPr/>
      <dgm:t>
        <a:bodyPr/>
        <a:lstStyle/>
        <a:p>
          <a:endParaRPr lang="en-US"/>
        </a:p>
      </dgm:t>
    </dgm:pt>
    <dgm:pt modelId="{C86C0251-8814-42D6-9DAD-92D1CA642BEF}" type="sibTrans" cxnId="{06422B3A-4EA8-4186-BFC3-CDEF5854DA89}">
      <dgm:prSet/>
      <dgm:spPr/>
      <dgm:t>
        <a:bodyPr/>
        <a:lstStyle/>
        <a:p>
          <a:endParaRPr lang="en-US"/>
        </a:p>
      </dgm:t>
    </dgm:pt>
    <dgm:pt modelId="{78E77B09-30E1-4B76-8312-C7035AB1F1B8}">
      <dgm:prSet/>
      <dgm:spPr/>
      <dgm:t>
        <a:bodyPr/>
        <a:lstStyle/>
        <a:p>
          <a:pPr>
            <a:lnSpc>
              <a:spcPct val="100000"/>
            </a:lnSpc>
          </a:pPr>
          <a:r>
            <a:rPr lang="nl-BE" b="1">
              <a:sym typeface="Wingdings" panose="05000000000000000000" pitchFamily="2" charset="2"/>
            </a:rPr>
            <a:t></a:t>
          </a:r>
          <a:r>
            <a:rPr lang="nl-BE" b="1"/>
            <a:t> Radicalisering is hier een mogelijke hypothese</a:t>
          </a:r>
          <a:endParaRPr lang="en-US"/>
        </a:p>
      </dgm:t>
    </dgm:pt>
    <dgm:pt modelId="{E2BB6502-CA8E-4166-8786-47B7DC1AA431}" type="parTrans" cxnId="{9302A036-2538-448D-A5B5-953BA707593F}">
      <dgm:prSet/>
      <dgm:spPr/>
      <dgm:t>
        <a:bodyPr/>
        <a:lstStyle/>
        <a:p>
          <a:endParaRPr lang="en-US"/>
        </a:p>
      </dgm:t>
    </dgm:pt>
    <dgm:pt modelId="{F97B9550-9804-4D32-91AB-21F299A049FD}" type="sibTrans" cxnId="{9302A036-2538-448D-A5B5-953BA707593F}">
      <dgm:prSet/>
      <dgm:spPr/>
      <dgm:t>
        <a:bodyPr/>
        <a:lstStyle/>
        <a:p>
          <a:endParaRPr lang="en-US"/>
        </a:p>
      </dgm:t>
    </dgm:pt>
    <dgm:pt modelId="{5F996F20-6916-4AE4-8EFB-04154E59CB91}" type="pres">
      <dgm:prSet presAssocID="{92EECE99-8DE1-4390-A217-A3EE0A3FF8F6}" presName="root" presStyleCnt="0">
        <dgm:presLayoutVars>
          <dgm:dir/>
          <dgm:resizeHandles val="exact"/>
        </dgm:presLayoutVars>
      </dgm:prSet>
      <dgm:spPr/>
    </dgm:pt>
    <dgm:pt modelId="{ACA3A28C-5D78-498D-932E-1F7082889671}" type="pres">
      <dgm:prSet presAssocID="{06608DA5-25CE-4F3F-94F1-22FC153DBE1F}" presName="compNode" presStyleCnt="0"/>
      <dgm:spPr/>
    </dgm:pt>
    <dgm:pt modelId="{41C2394B-C21D-444E-9D7C-9621AB9071A4}" type="pres">
      <dgm:prSet presAssocID="{06608DA5-25CE-4F3F-94F1-22FC153DBE1F}" presName="bgRect" presStyleLbl="bgShp" presStyleIdx="0" presStyleCnt="2"/>
      <dgm:spPr/>
    </dgm:pt>
    <dgm:pt modelId="{2D5951FC-25EA-4D9B-BBDE-073992A88787}" type="pres">
      <dgm:prSet presAssocID="{06608DA5-25CE-4F3F-94F1-22FC153DBE1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Kunstmatige intelligentie silhouet"/>
        </a:ext>
      </dgm:extLst>
    </dgm:pt>
    <dgm:pt modelId="{1126E810-4499-4580-A0A7-8DEABA1B7346}" type="pres">
      <dgm:prSet presAssocID="{06608DA5-25CE-4F3F-94F1-22FC153DBE1F}" presName="spaceRect" presStyleCnt="0"/>
      <dgm:spPr/>
    </dgm:pt>
    <dgm:pt modelId="{E0DC548D-7B3A-415D-B334-2AAFE5528A14}" type="pres">
      <dgm:prSet presAssocID="{06608DA5-25CE-4F3F-94F1-22FC153DBE1F}" presName="parTx" presStyleLbl="revTx" presStyleIdx="0" presStyleCnt="2">
        <dgm:presLayoutVars>
          <dgm:chMax val="0"/>
          <dgm:chPref val="0"/>
        </dgm:presLayoutVars>
      </dgm:prSet>
      <dgm:spPr/>
    </dgm:pt>
    <dgm:pt modelId="{36350F9C-E286-4EB5-88D0-1F129413E6A6}" type="pres">
      <dgm:prSet presAssocID="{C86C0251-8814-42D6-9DAD-92D1CA642BEF}" presName="sibTrans" presStyleCnt="0"/>
      <dgm:spPr/>
    </dgm:pt>
    <dgm:pt modelId="{E1755987-8E38-4638-A448-9026AA515049}" type="pres">
      <dgm:prSet presAssocID="{78E77B09-30E1-4B76-8312-C7035AB1F1B8}" presName="compNode" presStyleCnt="0"/>
      <dgm:spPr/>
    </dgm:pt>
    <dgm:pt modelId="{E2FC3DF2-9BF9-4D80-B993-BA3B54F9A531}" type="pres">
      <dgm:prSet presAssocID="{78E77B09-30E1-4B76-8312-C7035AB1F1B8}" presName="bgRect" presStyleLbl="bgShp" presStyleIdx="1" presStyleCnt="2"/>
      <dgm:spPr/>
    </dgm:pt>
    <dgm:pt modelId="{3EC6C329-CD62-49FE-9621-B322CEB5900D}" type="pres">
      <dgm:prSet presAssocID="{78E77B09-30E1-4B76-8312-C7035AB1F1B8}" presName="iconRect" presStyleLbl="node1" presStyleIdx="1" presStyleCnt="2" custLinFactNeighborX="12907" custLinFactNeighborY="-5409"/>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Kunstmatige intelligentie silhouet"/>
        </a:ext>
      </dgm:extLst>
    </dgm:pt>
    <dgm:pt modelId="{452A0BC0-C704-4881-A9E5-9F1B65B306EF}" type="pres">
      <dgm:prSet presAssocID="{78E77B09-30E1-4B76-8312-C7035AB1F1B8}" presName="spaceRect" presStyleCnt="0"/>
      <dgm:spPr/>
    </dgm:pt>
    <dgm:pt modelId="{0DFBC7A8-8F8D-4080-8029-3F82BFD453CD}" type="pres">
      <dgm:prSet presAssocID="{78E77B09-30E1-4B76-8312-C7035AB1F1B8}" presName="parTx" presStyleLbl="revTx" presStyleIdx="1" presStyleCnt="2">
        <dgm:presLayoutVars>
          <dgm:chMax val="0"/>
          <dgm:chPref val="0"/>
        </dgm:presLayoutVars>
      </dgm:prSet>
      <dgm:spPr/>
    </dgm:pt>
  </dgm:ptLst>
  <dgm:cxnLst>
    <dgm:cxn modelId="{26155E03-FED7-4A5B-A3F5-F1393D33598C}" type="presOf" srcId="{06608DA5-25CE-4F3F-94F1-22FC153DBE1F}" destId="{E0DC548D-7B3A-415D-B334-2AAFE5528A14}" srcOrd="0" destOrd="0" presId="urn:microsoft.com/office/officeart/2018/2/layout/IconVerticalSolidList"/>
    <dgm:cxn modelId="{9302A036-2538-448D-A5B5-953BA707593F}" srcId="{92EECE99-8DE1-4390-A217-A3EE0A3FF8F6}" destId="{78E77B09-30E1-4B76-8312-C7035AB1F1B8}" srcOrd="1" destOrd="0" parTransId="{E2BB6502-CA8E-4166-8786-47B7DC1AA431}" sibTransId="{F97B9550-9804-4D32-91AB-21F299A049FD}"/>
    <dgm:cxn modelId="{06422B3A-4EA8-4186-BFC3-CDEF5854DA89}" srcId="{92EECE99-8DE1-4390-A217-A3EE0A3FF8F6}" destId="{06608DA5-25CE-4F3F-94F1-22FC153DBE1F}" srcOrd="0" destOrd="0" parTransId="{5E4A2177-2281-4EA4-A35A-04C60A46A2F2}" sibTransId="{C86C0251-8814-42D6-9DAD-92D1CA642BEF}"/>
    <dgm:cxn modelId="{86C9BB6B-33A8-4F40-A9BC-F5695AFF9EA1}" type="presOf" srcId="{92EECE99-8DE1-4390-A217-A3EE0A3FF8F6}" destId="{5F996F20-6916-4AE4-8EFB-04154E59CB91}" srcOrd="0" destOrd="0" presId="urn:microsoft.com/office/officeart/2018/2/layout/IconVerticalSolidList"/>
    <dgm:cxn modelId="{E7C7B7C5-93BF-4111-ACE5-9E194B19847E}" type="presOf" srcId="{78E77B09-30E1-4B76-8312-C7035AB1F1B8}" destId="{0DFBC7A8-8F8D-4080-8029-3F82BFD453CD}" srcOrd="0" destOrd="0" presId="urn:microsoft.com/office/officeart/2018/2/layout/IconVerticalSolidList"/>
    <dgm:cxn modelId="{39518AA5-2F85-49D3-AB6D-1096369F3E89}" type="presParOf" srcId="{5F996F20-6916-4AE4-8EFB-04154E59CB91}" destId="{ACA3A28C-5D78-498D-932E-1F7082889671}" srcOrd="0" destOrd="0" presId="urn:microsoft.com/office/officeart/2018/2/layout/IconVerticalSolidList"/>
    <dgm:cxn modelId="{2BF095CE-8496-4E0F-B607-3D4FB19D152B}" type="presParOf" srcId="{ACA3A28C-5D78-498D-932E-1F7082889671}" destId="{41C2394B-C21D-444E-9D7C-9621AB9071A4}" srcOrd="0" destOrd="0" presId="urn:microsoft.com/office/officeart/2018/2/layout/IconVerticalSolidList"/>
    <dgm:cxn modelId="{971FEBDD-B430-44BD-B530-F3DCB6804E43}" type="presParOf" srcId="{ACA3A28C-5D78-498D-932E-1F7082889671}" destId="{2D5951FC-25EA-4D9B-BBDE-073992A88787}" srcOrd="1" destOrd="0" presId="urn:microsoft.com/office/officeart/2018/2/layout/IconVerticalSolidList"/>
    <dgm:cxn modelId="{77AAF557-1293-4A95-B5D3-A031915D0363}" type="presParOf" srcId="{ACA3A28C-5D78-498D-932E-1F7082889671}" destId="{1126E810-4499-4580-A0A7-8DEABA1B7346}" srcOrd="2" destOrd="0" presId="urn:microsoft.com/office/officeart/2018/2/layout/IconVerticalSolidList"/>
    <dgm:cxn modelId="{ADCDFC14-8EC8-49DC-A49E-936245103D0D}" type="presParOf" srcId="{ACA3A28C-5D78-498D-932E-1F7082889671}" destId="{E0DC548D-7B3A-415D-B334-2AAFE5528A14}" srcOrd="3" destOrd="0" presId="urn:microsoft.com/office/officeart/2018/2/layout/IconVerticalSolidList"/>
    <dgm:cxn modelId="{13C1F04F-53A8-40D3-B8BD-D319FE202D99}" type="presParOf" srcId="{5F996F20-6916-4AE4-8EFB-04154E59CB91}" destId="{36350F9C-E286-4EB5-88D0-1F129413E6A6}" srcOrd="1" destOrd="0" presId="urn:microsoft.com/office/officeart/2018/2/layout/IconVerticalSolidList"/>
    <dgm:cxn modelId="{FD527B42-B58F-4623-A6F3-BB5A7BA50C37}" type="presParOf" srcId="{5F996F20-6916-4AE4-8EFB-04154E59CB91}" destId="{E1755987-8E38-4638-A448-9026AA515049}" srcOrd="2" destOrd="0" presId="urn:microsoft.com/office/officeart/2018/2/layout/IconVerticalSolidList"/>
    <dgm:cxn modelId="{5264D467-24E9-464E-AF01-409AA1D7653E}" type="presParOf" srcId="{E1755987-8E38-4638-A448-9026AA515049}" destId="{E2FC3DF2-9BF9-4D80-B993-BA3B54F9A531}" srcOrd="0" destOrd="0" presId="urn:microsoft.com/office/officeart/2018/2/layout/IconVerticalSolidList"/>
    <dgm:cxn modelId="{200CCC0B-FA01-4D85-AD1D-09F90E44CA5D}" type="presParOf" srcId="{E1755987-8E38-4638-A448-9026AA515049}" destId="{3EC6C329-CD62-49FE-9621-B322CEB5900D}" srcOrd="1" destOrd="0" presId="urn:microsoft.com/office/officeart/2018/2/layout/IconVerticalSolidList"/>
    <dgm:cxn modelId="{22D29EA3-34AB-4BDD-86E2-A6DF373A38D6}" type="presParOf" srcId="{E1755987-8E38-4638-A448-9026AA515049}" destId="{452A0BC0-C704-4881-A9E5-9F1B65B306EF}" srcOrd="2" destOrd="0" presId="urn:microsoft.com/office/officeart/2018/2/layout/IconVerticalSolidList"/>
    <dgm:cxn modelId="{BAAB5151-FE43-4863-A70B-1AECC8744CEE}" type="presParOf" srcId="{E1755987-8E38-4638-A448-9026AA515049}" destId="{0DFBC7A8-8F8D-4080-8029-3F82BFD453C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ACD92-CCEB-449F-A1B6-16FCF9C84CCB}">
      <dsp:nvSpPr>
        <dsp:cNvPr id="0" name=""/>
        <dsp:cNvSpPr/>
      </dsp:nvSpPr>
      <dsp:spPr>
        <a:xfrm>
          <a:off x="3120" y="367735"/>
          <a:ext cx="2228016" cy="14147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ACA658-A428-4700-9BE3-7FAE7C09288C}">
      <dsp:nvSpPr>
        <dsp:cNvPr id="0" name=""/>
        <dsp:cNvSpPr/>
      </dsp:nvSpPr>
      <dsp:spPr>
        <a:xfrm>
          <a:off x="250677" y="602915"/>
          <a:ext cx="2228016" cy="14147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BE" sz="1800" kern="1200"/>
            <a:t>Signaalfunctie</a:t>
          </a:r>
          <a:endParaRPr lang="en-US" sz="1800" kern="1200"/>
        </a:p>
      </dsp:txBody>
      <dsp:txXfrm>
        <a:off x="292115" y="644353"/>
        <a:ext cx="2145140" cy="1331914"/>
      </dsp:txXfrm>
    </dsp:sp>
    <dsp:sp modelId="{C64F49B8-D073-41E1-AE54-677DFE2DA95B}">
      <dsp:nvSpPr>
        <dsp:cNvPr id="0" name=""/>
        <dsp:cNvSpPr/>
      </dsp:nvSpPr>
      <dsp:spPr>
        <a:xfrm>
          <a:off x="2726252" y="367735"/>
          <a:ext cx="2228016" cy="14147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F60AE6-AA3A-4099-B1CA-6F3735A75ACA}">
      <dsp:nvSpPr>
        <dsp:cNvPr id="0" name=""/>
        <dsp:cNvSpPr/>
      </dsp:nvSpPr>
      <dsp:spPr>
        <a:xfrm>
          <a:off x="2973809" y="602915"/>
          <a:ext cx="2228016" cy="14147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BE" sz="1800" kern="1200"/>
            <a:t>Consultatieve leerlingenbegeleiding</a:t>
          </a:r>
          <a:endParaRPr lang="en-US" sz="1800" kern="1200"/>
        </a:p>
      </dsp:txBody>
      <dsp:txXfrm>
        <a:off x="3015247" y="644353"/>
        <a:ext cx="2145140" cy="1331914"/>
      </dsp:txXfrm>
    </dsp:sp>
    <dsp:sp modelId="{2E8C8812-DC0E-4CAF-90EE-D872E8871DE7}">
      <dsp:nvSpPr>
        <dsp:cNvPr id="0" name=""/>
        <dsp:cNvSpPr/>
      </dsp:nvSpPr>
      <dsp:spPr>
        <a:xfrm>
          <a:off x="5449383" y="367735"/>
          <a:ext cx="2228016" cy="14147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815B49-85CA-47ED-9643-ACEEC7643739}">
      <dsp:nvSpPr>
        <dsp:cNvPr id="0" name=""/>
        <dsp:cNvSpPr/>
      </dsp:nvSpPr>
      <dsp:spPr>
        <a:xfrm>
          <a:off x="5696941" y="602915"/>
          <a:ext cx="2228016" cy="14147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BE" sz="1800" kern="1200"/>
            <a:t>Uitbreiding van zorg: HGD-traject of begeleiding</a:t>
          </a:r>
          <a:endParaRPr lang="en-US" sz="1800" kern="1200"/>
        </a:p>
      </dsp:txBody>
      <dsp:txXfrm>
        <a:off x="5738379" y="644353"/>
        <a:ext cx="2145140" cy="1331914"/>
      </dsp:txXfrm>
    </dsp:sp>
    <dsp:sp modelId="{D8A3B21B-61E7-462A-B786-338D874AA2F8}">
      <dsp:nvSpPr>
        <dsp:cNvPr id="0" name=""/>
        <dsp:cNvSpPr/>
      </dsp:nvSpPr>
      <dsp:spPr>
        <a:xfrm>
          <a:off x="8172515" y="367735"/>
          <a:ext cx="2228016" cy="14147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871E36-7CB2-48ED-9A54-777229ED0A8C}">
      <dsp:nvSpPr>
        <dsp:cNvPr id="0" name=""/>
        <dsp:cNvSpPr/>
      </dsp:nvSpPr>
      <dsp:spPr>
        <a:xfrm>
          <a:off x="8420072" y="602915"/>
          <a:ext cx="2228016" cy="14147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BE" sz="1800" kern="1200"/>
            <a:t>Draaischijffunctie </a:t>
          </a:r>
          <a:endParaRPr lang="en-US" sz="1800" kern="1200"/>
        </a:p>
      </dsp:txBody>
      <dsp:txXfrm>
        <a:off x="8461510" y="644353"/>
        <a:ext cx="2145140" cy="13319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2394B-C21D-444E-9D7C-9621AB9071A4}">
      <dsp:nvSpPr>
        <dsp:cNvPr id="0" name=""/>
        <dsp:cNvSpPr/>
      </dsp:nvSpPr>
      <dsp:spPr>
        <a:xfrm>
          <a:off x="0" y="387634"/>
          <a:ext cx="10651210" cy="7156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5951FC-25EA-4D9B-BBDE-073992A88787}">
      <dsp:nvSpPr>
        <dsp:cNvPr id="0" name=""/>
        <dsp:cNvSpPr/>
      </dsp:nvSpPr>
      <dsp:spPr>
        <a:xfrm>
          <a:off x="216478" y="548651"/>
          <a:ext cx="393597" cy="3935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DC548D-7B3A-415D-B334-2AAFE5528A14}">
      <dsp:nvSpPr>
        <dsp:cNvPr id="0" name=""/>
        <dsp:cNvSpPr/>
      </dsp:nvSpPr>
      <dsp:spPr>
        <a:xfrm>
          <a:off x="826555" y="387634"/>
          <a:ext cx="9824654" cy="71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738" tIns="75738" rIns="75738" bIns="75738" numCol="1" spcCol="1270" anchor="ctr" anchorCtr="0">
          <a:noAutofit/>
        </a:bodyPr>
        <a:lstStyle/>
        <a:p>
          <a:pPr marL="0" lvl="0" indent="0" algn="l" defTabSz="1111250">
            <a:lnSpc>
              <a:spcPct val="100000"/>
            </a:lnSpc>
            <a:spcBef>
              <a:spcPct val="0"/>
            </a:spcBef>
            <a:spcAft>
              <a:spcPct val="35000"/>
            </a:spcAft>
            <a:buNone/>
          </a:pPr>
          <a:r>
            <a:rPr lang="nl-BE" sz="2500" b="1" kern="1200">
              <a:sym typeface="Wingdings" panose="05000000000000000000" pitchFamily="2" charset="2"/>
            </a:rPr>
            <a:t></a:t>
          </a:r>
          <a:r>
            <a:rPr lang="nl-BE" sz="2500" b="1" kern="1200"/>
            <a:t> Breng de verontrusting in beeld a.d.h.v. een HGD-traject</a:t>
          </a:r>
          <a:endParaRPr lang="en-US" sz="2500" kern="1200"/>
        </a:p>
      </dsp:txBody>
      <dsp:txXfrm>
        <a:off x="826555" y="387634"/>
        <a:ext cx="9824654" cy="715632"/>
      </dsp:txXfrm>
    </dsp:sp>
    <dsp:sp modelId="{E2FC3DF2-9BF9-4D80-B993-BA3B54F9A531}">
      <dsp:nvSpPr>
        <dsp:cNvPr id="0" name=""/>
        <dsp:cNvSpPr/>
      </dsp:nvSpPr>
      <dsp:spPr>
        <a:xfrm>
          <a:off x="0" y="1282175"/>
          <a:ext cx="10651210" cy="7156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C6C329-CD62-49FE-9621-B322CEB5900D}">
      <dsp:nvSpPr>
        <dsp:cNvPr id="0" name=""/>
        <dsp:cNvSpPr/>
      </dsp:nvSpPr>
      <dsp:spPr>
        <a:xfrm>
          <a:off x="267280" y="1421902"/>
          <a:ext cx="393597" cy="3935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FBC7A8-8F8D-4080-8029-3F82BFD453CD}">
      <dsp:nvSpPr>
        <dsp:cNvPr id="0" name=""/>
        <dsp:cNvSpPr/>
      </dsp:nvSpPr>
      <dsp:spPr>
        <a:xfrm>
          <a:off x="826555" y="1282175"/>
          <a:ext cx="9824654" cy="715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738" tIns="75738" rIns="75738" bIns="75738" numCol="1" spcCol="1270" anchor="ctr" anchorCtr="0">
          <a:noAutofit/>
        </a:bodyPr>
        <a:lstStyle/>
        <a:p>
          <a:pPr marL="0" lvl="0" indent="0" algn="l" defTabSz="1111250">
            <a:lnSpc>
              <a:spcPct val="100000"/>
            </a:lnSpc>
            <a:spcBef>
              <a:spcPct val="0"/>
            </a:spcBef>
            <a:spcAft>
              <a:spcPct val="35000"/>
            </a:spcAft>
            <a:buNone/>
          </a:pPr>
          <a:r>
            <a:rPr lang="nl-BE" sz="2500" b="1" kern="1200">
              <a:sym typeface="Wingdings" panose="05000000000000000000" pitchFamily="2" charset="2"/>
            </a:rPr>
            <a:t></a:t>
          </a:r>
          <a:r>
            <a:rPr lang="nl-BE" sz="2500" b="1" kern="1200"/>
            <a:t> Radicalisering is hier een mogelijke hypothese</a:t>
          </a:r>
          <a:endParaRPr lang="en-US" sz="2500" kern="1200"/>
        </a:p>
      </dsp:txBody>
      <dsp:txXfrm>
        <a:off x="826555" y="1282175"/>
        <a:ext cx="9824654" cy="71563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85558" cy="502835"/>
          </a:xfrm>
          <a:prstGeom prst="rect">
            <a:avLst/>
          </a:prstGeom>
        </p:spPr>
        <p:txBody>
          <a:bodyPr vert="horz" lIns="96631" tIns="48316" rIns="96631" bIns="48316" rtlCol="0"/>
          <a:lstStyle>
            <a:lvl1pPr algn="l">
              <a:defRPr sz="1300"/>
            </a:lvl1pPr>
          </a:lstStyle>
          <a:p>
            <a:endParaRPr lang="nl-BE"/>
          </a:p>
        </p:txBody>
      </p:sp>
      <p:sp>
        <p:nvSpPr>
          <p:cNvPr id="3" name="Tijdelijke aanduiding voor datum 2"/>
          <p:cNvSpPr>
            <a:spLocks noGrp="1"/>
          </p:cNvSpPr>
          <p:nvPr>
            <p:ph type="dt" idx="1"/>
          </p:nvPr>
        </p:nvSpPr>
        <p:spPr>
          <a:xfrm>
            <a:off x="3902598" y="0"/>
            <a:ext cx="2985558" cy="502835"/>
          </a:xfrm>
          <a:prstGeom prst="rect">
            <a:avLst/>
          </a:prstGeom>
        </p:spPr>
        <p:txBody>
          <a:bodyPr vert="horz" lIns="96631" tIns="48316" rIns="96631" bIns="48316" rtlCol="0"/>
          <a:lstStyle>
            <a:lvl1pPr algn="r">
              <a:defRPr sz="1300"/>
            </a:lvl1pPr>
          </a:lstStyle>
          <a:p>
            <a:fld id="{37CFC8E4-7575-44B9-A707-0F1615A1B263}" type="datetimeFigureOut">
              <a:rPr lang="nl-BE" smtClean="0"/>
              <a:t>18/12/2023</a:t>
            </a:fld>
            <a:endParaRPr lang="nl-BE"/>
          </a:p>
        </p:txBody>
      </p:sp>
      <p:sp>
        <p:nvSpPr>
          <p:cNvPr id="4" name="Tijdelijke aanduiding voor dia-afbeelding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1" tIns="48316" rIns="96631" bIns="48316" rtlCol="0" anchor="ctr"/>
          <a:lstStyle/>
          <a:p>
            <a:endParaRPr lang="nl-BE"/>
          </a:p>
        </p:txBody>
      </p:sp>
      <p:sp>
        <p:nvSpPr>
          <p:cNvPr id="5" name="Tijdelijke aanduiding voor notities 4"/>
          <p:cNvSpPr>
            <a:spLocks noGrp="1"/>
          </p:cNvSpPr>
          <p:nvPr>
            <p:ph type="body" sz="quarter" idx="3"/>
          </p:nvPr>
        </p:nvSpPr>
        <p:spPr>
          <a:xfrm>
            <a:off x="688975" y="4823033"/>
            <a:ext cx="5511800" cy="3946119"/>
          </a:xfrm>
          <a:prstGeom prst="rect">
            <a:avLst/>
          </a:prstGeom>
        </p:spPr>
        <p:txBody>
          <a:bodyPr vert="horz" lIns="96631" tIns="48316" rIns="96631" bIns="48316"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519056"/>
            <a:ext cx="2985558" cy="502834"/>
          </a:xfrm>
          <a:prstGeom prst="rect">
            <a:avLst/>
          </a:prstGeom>
        </p:spPr>
        <p:txBody>
          <a:bodyPr vert="horz" lIns="96631" tIns="48316" rIns="96631" bIns="48316" rtlCol="0" anchor="b"/>
          <a:lstStyle>
            <a:lvl1pPr algn="l">
              <a:defRPr sz="1300"/>
            </a:lvl1pPr>
          </a:lstStyle>
          <a:p>
            <a:endParaRPr lang="nl-BE"/>
          </a:p>
        </p:txBody>
      </p:sp>
      <p:sp>
        <p:nvSpPr>
          <p:cNvPr id="7" name="Tijdelijke aanduiding voor dianummer 6"/>
          <p:cNvSpPr>
            <a:spLocks noGrp="1"/>
          </p:cNvSpPr>
          <p:nvPr>
            <p:ph type="sldNum" sz="quarter" idx="5"/>
          </p:nvPr>
        </p:nvSpPr>
        <p:spPr>
          <a:xfrm>
            <a:off x="3902598" y="9519056"/>
            <a:ext cx="2985558" cy="502834"/>
          </a:xfrm>
          <a:prstGeom prst="rect">
            <a:avLst/>
          </a:prstGeom>
        </p:spPr>
        <p:txBody>
          <a:bodyPr vert="horz" lIns="96631" tIns="48316" rIns="96631" bIns="48316" rtlCol="0" anchor="b"/>
          <a:lstStyle>
            <a:lvl1pPr algn="r">
              <a:defRPr sz="1300"/>
            </a:lvl1pPr>
          </a:lstStyle>
          <a:p>
            <a:fld id="{55CD9BB4-D8C5-474C-8062-5BC5F752EB9C}" type="slidenum">
              <a:rPr lang="nl-BE" smtClean="0"/>
              <a:t>‹nr.›</a:t>
            </a:fld>
            <a:endParaRPr lang="nl-BE"/>
          </a:p>
        </p:txBody>
      </p:sp>
    </p:spTree>
    <p:extLst>
      <p:ext uri="{BB962C8B-B14F-4D97-AF65-F5344CB8AC3E}">
        <p14:creationId xmlns:p14="http://schemas.microsoft.com/office/powerpoint/2010/main" val="1743897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7:notes"/>
          <p:cNvSpPr txBox="1">
            <a:spLocks noGrp="1"/>
          </p:cNvSpPr>
          <p:nvPr>
            <p:ph type="body" idx="1"/>
          </p:nvPr>
        </p:nvSpPr>
        <p:spPr>
          <a:xfrm>
            <a:off x="688975" y="4823033"/>
            <a:ext cx="5511800" cy="3946119"/>
          </a:xfrm>
          <a:prstGeom prst="rect">
            <a:avLst/>
          </a:prstGeom>
          <a:noFill/>
          <a:ln>
            <a:noFill/>
          </a:ln>
        </p:spPr>
        <p:txBody>
          <a:bodyPr spcFirstLastPara="1" wrap="square" lIns="96616" tIns="48294" rIns="96616" bIns="48294" anchor="t" anchorCtr="0">
            <a:noAutofit/>
          </a:bodyPr>
          <a:lstStyle/>
          <a:p>
            <a:pPr>
              <a:buSzPts val="1400"/>
            </a:pPr>
            <a:endParaRPr/>
          </a:p>
        </p:txBody>
      </p:sp>
      <p:sp>
        <p:nvSpPr>
          <p:cNvPr id="298" name="Google Shape;298;p7:notes"/>
          <p:cNvSpPr>
            <a:spLocks noGrp="1" noRot="1" noChangeAspect="1"/>
          </p:cNvSpPr>
          <p:nvPr>
            <p:ph type="sldImg" idx="2"/>
          </p:nvPr>
        </p:nvSpPr>
        <p:spPr>
          <a:xfrm>
            <a:off x="438150" y="1252538"/>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08637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16:notes"/>
          <p:cNvSpPr txBox="1">
            <a:spLocks noGrp="1"/>
          </p:cNvSpPr>
          <p:nvPr>
            <p:ph type="body" idx="1"/>
          </p:nvPr>
        </p:nvSpPr>
        <p:spPr>
          <a:xfrm>
            <a:off x="688975" y="4823033"/>
            <a:ext cx="5511800" cy="3946119"/>
          </a:xfrm>
          <a:prstGeom prst="rect">
            <a:avLst/>
          </a:prstGeom>
          <a:noFill/>
          <a:ln>
            <a:noFill/>
          </a:ln>
        </p:spPr>
        <p:txBody>
          <a:bodyPr spcFirstLastPara="1" wrap="square" lIns="96616" tIns="48294" rIns="96616" bIns="48294" anchor="t" anchorCtr="0">
            <a:noAutofit/>
          </a:bodyPr>
          <a:lstStyle/>
          <a:p>
            <a:pPr>
              <a:buSzPts val="1400"/>
            </a:pPr>
            <a:endParaRPr/>
          </a:p>
        </p:txBody>
      </p:sp>
      <p:sp>
        <p:nvSpPr>
          <p:cNvPr id="405" name="Google Shape;405;p16:notes"/>
          <p:cNvSpPr>
            <a:spLocks noGrp="1" noRot="1" noChangeAspect="1"/>
          </p:cNvSpPr>
          <p:nvPr>
            <p:ph type="sldImg" idx="2"/>
          </p:nvPr>
        </p:nvSpPr>
        <p:spPr>
          <a:xfrm>
            <a:off x="438150" y="1252538"/>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32243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5:notes"/>
          <p:cNvSpPr txBox="1">
            <a:spLocks noGrp="1"/>
          </p:cNvSpPr>
          <p:nvPr>
            <p:ph type="body" idx="1"/>
          </p:nvPr>
        </p:nvSpPr>
        <p:spPr>
          <a:xfrm>
            <a:off x="688975" y="4823033"/>
            <a:ext cx="5511800" cy="3946119"/>
          </a:xfrm>
          <a:prstGeom prst="rect">
            <a:avLst/>
          </a:prstGeom>
        </p:spPr>
        <p:txBody>
          <a:bodyPr spcFirstLastPara="1" wrap="square" lIns="96616" tIns="48294" rIns="96616" bIns="48294" anchor="t" anchorCtr="0">
            <a:noAutofit/>
          </a:bodyPr>
          <a:lstStyle/>
          <a:p>
            <a:endParaRPr/>
          </a:p>
        </p:txBody>
      </p:sp>
      <p:sp>
        <p:nvSpPr>
          <p:cNvPr id="424" name="Google Shape;424;p25:notes"/>
          <p:cNvSpPr>
            <a:spLocks noGrp="1" noRot="1" noChangeAspect="1"/>
          </p:cNvSpPr>
          <p:nvPr>
            <p:ph type="sldImg" idx="2"/>
          </p:nvPr>
        </p:nvSpPr>
        <p:spPr>
          <a:xfrm>
            <a:off x="438150" y="1252538"/>
            <a:ext cx="6013450" cy="33829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2917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2633e0344c3_2_285:notes"/>
          <p:cNvSpPr txBox="1">
            <a:spLocks noGrp="1"/>
          </p:cNvSpPr>
          <p:nvPr>
            <p:ph type="body" idx="1"/>
          </p:nvPr>
        </p:nvSpPr>
        <p:spPr>
          <a:xfrm>
            <a:off x="688975" y="4760397"/>
            <a:ext cx="5511800" cy="4509850"/>
          </a:xfrm>
          <a:prstGeom prst="rect">
            <a:avLst/>
          </a:prstGeom>
        </p:spPr>
        <p:txBody>
          <a:bodyPr spcFirstLastPara="1" wrap="square" lIns="96616" tIns="96616" rIns="96616" bIns="96616" anchor="t" anchorCtr="0">
            <a:noAutofit/>
          </a:bodyPr>
          <a:lstStyle/>
          <a:p>
            <a:endParaRPr/>
          </a:p>
        </p:txBody>
      </p:sp>
      <p:sp>
        <p:nvSpPr>
          <p:cNvPr id="218" name="Google Shape;218;g2633e0344c3_2_285:notes"/>
          <p:cNvSpPr>
            <a:spLocks noGrp="1" noRot="1" noChangeAspect="1"/>
          </p:cNvSpPr>
          <p:nvPr>
            <p:ph type="sldImg" idx="2"/>
          </p:nvPr>
        </p:nvSpPr>
        <p:spPr>
          <a:xfrm>
            <a:off x="104775" y="752475"/>
            <a:ext cx="6680200" cy="3757613"/>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8001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1"/>
        <p:cNvGrpSpPr/>
        <p:nvPr/>
      </p:nvGrpSpPr>
      <p:grpSpPr>
        <a:xfrm>
          <a:off x="0" y="0"/>
          <a:ext cx="0" cy="0"/>
          <a:chOff x="0" y="0"/>
          <a:chExt cx="0" cy="0"/>
        </a:xfrm>
      </p:grpSpPr>
      <p:sp>
        <p:nvSpPr>
          <p:cNvPr id="922" name="Google Shape;922;g1ca6dbc7a1b_0_0:notes"/>
          <p:cNvSpPr>
            <a:spLocks noGrp="1" noRot="1" noChangeAspect="1"/>
          </p:cNvSpPr>
          <p:nvPr>
            <p:ph type="sldImg" idx="2"/>
          </p:nvPr>
        </p:nvSpPr>
        <p:spPr>
          <a:xfrm>
            <a:off x="104775" y="752475"/>
            <a:ext cx="6680200" cy="37576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3" name="Google Shape;923;g1ca6dbc7a1b_0_0:notes"/>
          <p:cNvSpPr txBox="1">
            <a:spLocks noGrp="1"/>
          </p:cNvSpPr>
          <p:nvPr>
            <p:ph type="body" idx="1"/>
          </p:nvPr>
        </p:nvSpPr>
        <p:spPr>
          <a:xfrm>
            <a:off x="688975" y="4760379"/>
            <a:ext cx="5511800" cy="4509850"/>
          </a:xfrm>
          <a:prstGeom prst="rect">
            <a:avLst/>
          </a:prstGeom>
        </p:spPr>
        <p:txBody>
          <a:bodyPr spcFirstLastPara="1" wrap="square" lIns="96616" tIns="48294" rIns="96616" bIns="48294" anchor="t" anchorCtr="0">
            <a:noAutofit/>
          </a:bodyPr>
          <a:lstStyle/>
          <a:p>
            <a:endParaRPr/>
          </a:p>
        </p:txBody>
      </p:sp>
    </p:spTree>
    <p:extLst>
      <p:ext uri="{BB962C8B-B14F-4D97-AF65-F5344CB8AC3E}">
        <p14:creationId xmlns:p14="http://schemas.microsoft.com/office/powerpoint/2010/main" val="2184393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aseline="0" dirty="0"/>
          </a:p>
        </p:txBody>
      </p:sp>
      <p:sp>
        <p:nvSpPr>
          <p:cNvPr id="4" name="Tijdelijke aanduiding voor dianummer 3"/>
          <p:cNvSpPr>
            <a:spLocks noGrp="1"/>
          </p:cNvSpPr>
          <p:nvPr>
            <p:ph type="sldNum" sz="quarter" idx="10"/>
          </p:nvPr>
        </p:nvSpPr>
        <p:spPr/>
        <p:txBody>
          <a:bodyPr/>
          <a:lstStyle/>
          <a:p>
            <a:fld id="{733AB2E7-A2C5-4369-9C23-991EA4164971}" type="slidenum">
              <a:rPr lang="nl-NL" smtClean="0"/>
              <a:pPr/>
              <a:t>19</a:t>
            </a:fld>
            <a:endParaRPr lang="nl-NL"/>
          </a:p>
        </p:txBody>
      </p:sp>
    </p:spTree>
    <p:extLst>
      <p:ext uri="{BB962C8B-B14F-4D97-AF65-F5344CB8AC3E}">
        <p14:creationId xmlns:p14="http://schemas.microsoft.com/office/powerpoint/2010/main" val="3113905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defTabSz="966310">
              <a:defRPr/>
            </a:pPr>
            <a:r>
              <a:rPr lang="nl-BE" dirty="0" err="1"/>
              <a:t>Adhv</a:t>
            </a:r>
            <a:r>
              <a:rPr lang="nl-BE" dirty="0"/>
              <a:t> oefeningen + puberaal lastig of radicaliserend</a:t>
            </a:r>
          </a:p>
          <a:p>
            <a:pPr defTabSz="966310">
              <a:defRPr/>
            </a:pPr>
            <a:r>
              <a:rPr lang="nl-BE" dirty="0"/>
              <a:t>Door</a:t>
            </a:r>
            <a:r>
              <a:rPr lang="nl-BE" baseline="0" dirty="0"/>
              <a:t> het invullen van een </a:t>
            </a:r>
            <a:r>
              <a:rPr lang="nl-BE" baseline="0" dirty="0" err="1"/>
              <a:t>radicx</a:t>
            </a:r>
            <a:r>
              <a:rPr lang="nl-BE" baseline="0" dirty="0"/>
              <a:t>, gezamenlijk proces wordt immers duidelijk wat niet  bekend is over de jongere en of alle bronnen rondom de jongere geraadpleegd zijn</a:t>
            </a:r>
            <a:endParaRPr lang="nl-BE" dirty="0"/>
          </a:p>
          <a:p>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20</a:t>
            </a:fld>
            <a:endParaRPr lang="nl-NL"/>
          </a:p>
        </p:txBody>
      </p:sp>
    </p:spTree>
    <p:extLst>
      <p:ext uri="{BB962C8B-B14F-4D97-AF65-F5344CB8AC3E}">
        <p14:creationId xmlns:p14="http://schemas.microsoft.com/office/powerpoint/2010/main" val="2790609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Normatieve functie: bij een netwerk rond mensen kunnen mensen hun sociale netwerk op verschillende manieren inzetten. Bv. eerder praktisch (babysit), emotioneel: luisterend oor. Normatieve functies: rolmodel, online gebeuren, religieuze personen, waar moet je naar streven, welke waarden en normen stel ik voorop, dit zijn personen buiten het gezin, vriendengroep,…</a:t>
            </a:r>
          </a:p>
          <a:p>
            <a:r>
              <a:rPr lang="nl-BE" dirty="0"/>
              <a:t>School: contacten die je op school hebt kies je niet zelf, bij sociaal netwerk kies je eerder zelf</a:t>
            </a:r>
          </a:p>
          <a:p>
            <a:r>
              <a:rPr lang="nl-BE" dirty="0"/>
              <a:t>Op macroniveau: in de geestelijke gezondheidszorg zijn er ‘hypes’, maatschappelijke en tijdsgebonden uiting van een bepaald ongenoegen. Bv: hysterie nu niet meer. Krassen neemt toe bij andere leerlingen wanneer andere leerlingen, geeft inspiratie als manier om ermee om te gaan. </a:t>
            </a:r>
            <a:r>
              <a:rPr lang="nl-BE" dirty="0" err="1"/>
              <a:t>Social</a:t>
            </a:r>
            <a:r>
              <a:rPr lang="nl-BE" dirty="0"/>
              <a:t> </a:t>
            </a:r>
            <a:r>
              <a:rPr lang="nl-BE" dirty="0" err="1"/>
              <a:t>learning</a:t>
            </a:r>
            <a:r>
              <a:rPr lang="nl-BE" dirty="0"/>
              <a:t>- door voorbeeldgedrag. Internaliseren en </a:t>
            </a:r>
            <a:r>
              <a:rPr lang="nl-BE" dirty="0" err="1"/>
              <a:t>externaliseren</a:t>
            </a:r>
            <a:r>
              <a:rPr lang="nl-BE" dirty="0"/>
              <a:t>. Intern = gericht op zorg, extern = gericht op repressie. Er is ook een groter risico voor de maatschappij. Gedragsproblemen zijn een uiting van emotionele problemen. </a:t>
            </a:r>
          </a:p>
        </p:txBody>
      </p:sp>
      <p:sp>
        <p:nvSpPr>
          <p:cNvPr id="4" name="Tijdelijke aanduiding voor dianummer 3"/>
          <p:cNvSpPr>
            <a:spLocks noGrp="1"/>
          </p:cNvSpPr>
          <p:nvPr>
            <p:ph type="sldNum" sz="quarter" idx="5"/>
          </p:nvPr>
        </p:nvSpPr>
        <p:spPr/>
        <p:txBody>
          <a:bodyPr/>
          <a:lstStyle/>
          <a:p>
            <a:fld id="{55CD9BB4-D8C5-474C-8062-5BC5F752EB9C}" type="slidenum">
              <a:rPr lang="nl-BE" smtClean="0"/>
              <a:t>21</a:t>
            </a:fld>
            <a:endParaRPr lang="nl-BE"/>
          </a:p>
        </p:txBody>
      </p:sp>
    </p:spTree>
    <p:extLst>
      <p:ext uri="{BB962C8B-B14F-4D97-AF65-F5344CB8AC3E}">
        <p14:creationId xmlns:p14="http://schemas.microsoft.com/office/powerpoint/2010/main" val="28474398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Leefwereld</a:t>
            </a:r>
            <a:r>
              <a:rPr lang="nl-BE" baseline="0" dirty="0"/>
              <a:t> wordt methodisch en structureel in kaart gebracht door te kijken naar alle aspecten</a:t>
            </a:r>
          </a:p>
          <a:p>
            <a:r>
              <a:rPr lang="nl-BE" baseline="0" dirty="0"/>
              <a:t>Er wordt niet alleen gekeken naar de bedreigende factoren (</a:t>
            </a:r>
            <a:r>
              <a:rPr lang="nl-BE" baseline="0" dirty="0" err="1"/>
              <a:t>vb</a:t>
            </a:r>
            <a:r>
              <a:rPr lang="nl-BE" baseline="0" dirty="0"/>
              <a:t> lijkt in een andere, afgesloten wereld te leven), maar de positieve of beschermende factoren worden in kaart gebracht (bv goed contact met mentor, vrienden, ouders…)</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23</a:t>
            </a:fld>
            <a:endParaRPr lang="nl-NL"/>
          </a:p>
        </p:txBody>
      </p:sp>
    </p:spTree>
    <p:extLst>
      <p:ext uri="{BB962C8B-B14F-4D97-AF65-F5344CB8AC3E}">
        <p14:creationId xmlns:p14="http://schemas.microsoft.com/office/powerpoint/2010/main" val="2851354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Leefwereld</a:t>
            </a:r>
            <a:r>
              <a:rPr lang="nl-BE" baseline="0" dirty="0"/>
              <a:t> wordt methodisch en structureel in kaart gebracht door te kijken naar alle aspecten</a:t>
            </a:r>
          </a:p>
          <a:p>
            <a:r>
              <a:rPr lang="nl-BE" baseline="0" dirty="0"/>
              <a:t>Er wordt niet alleen gekeken naar de bedreigende factoren (</a:t>
            </a:r>
            <a:r>
              <a:rPr lang="nl-BE" baseline="0" dirty="0" err="1"/>
              <a:t>vb</a:t>
            </a:r>
            <a:r>
              <a:rPr lang="nl-BE" baseline="0" dirty="0"/>
              <a:t> lijkt in een andere, afgesloten wereld te leven), maar de positieve of beschermende factoren worden in kaart gebracht (bv goed contact met mentor, vrienden, ouders…)</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24</a:t>
            </a:fld>
            <a:endParaRPr lang="nl-NL"/>
          </a:p>
        </p:txBody>
      </p:sp>
    </p:spTree>
    <p:extLst>
      <p:ext uri="{BB962C8B-B14F-4D97-AF65-F5344CB8AC3E}">
        <p14:creationId xmlns:p14="http://schemas.microsoft.com/office/powerpoint/2010/main" val="2377298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g2973ff8fbb8_0_12:notes"/>
          <p:cNvSpPr>
            <a:spLocks noGrp="1" noRot="1" noChangeAspect="1"/>
          </p:cNvSpPr>
          <p:nvPr>
            <p:ph type="sldImg" idx="2"/>
          </p:nvPr>
        </p:nvSpPr>
        <p:spPr>
          <a:xfrm>
            <a:off x="438150" y="1252538"/>
            <a:ext cx="6013450" cy="33829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8" name="Google Shape;738;g2973ff8fbb8_0_12:notes"/>
          <p:cNvSpPr txBox="1">
            <a:spLocks noGrp="1"/>
          </p:cNvSpPr>
          <p:nvPr>
            <p:ph type="body" idx="1"/>
          </p:nvPr>
        </p:nvSpPr>
        <p:spPr>
          <a:xfrm>
            <a:off x="688975" y="4823034"/>
            <a:ext cx="5511800" cy="3946283"/>
          </a:xfrm>
          <a:prstGeom prst="rect">
            <a:avLst/>
          </a:prstGeom>
          <a:noFill/>
          <a:ln>
            <a:noFill/>
          </a:ln>
        </p:spPr>
        <p:txBody>
          <a:bodyPr spcFirstLastPara="1" wrap="square" lIns="96616" tIns="48294" rIns="96616" bIns="48294" anchor="t" anchorCtr="0">
            <a:noAutofit/>
          </a:bodyPr>
          <a:lstStyle/>
          <a:p>
            <a:pPr>
              <a:buSzPts val="1400"/>
            </a:pPr>
            <a:endParaRPr/>
          </a:p>
        </p:txBody>
      </p:sp>
      <p:sp>
        <p:nvSpPr>
          <p:cNvPr id="739" name="Google Shape;739;g2973ff8fbb8_0_12:notes"/>
          <p:cNvSpPr txBox="1">
            <a:spLocks noGrp="1"/>
          </p:cNvSpPr>
          <p:nvPr>
            <p:ph type="sldNum" idx="12"/>
          </p:nvPr>
        </p:nvSpPr>
        <p:spPr>
          <a:xfrm>
            <a:off x="3902598" y="9519054"/>
            <a:ext cx="2985558" cy="502739"/>
          </a:xfrm>
          <a:prstGeom prst="rect">
            <a:avLst/>
          </a:prstGeom>
          <a:noFill/>
          <a:ln>
            <a:noFill/>
          </a:ln>
        </p:spPr>
        <p:txBody>
          <a:bodyPr spcFirstLastPara="1" wrap="square" lIns="96616" tIns="48294" rIns="96616" bIns="48294" anchor="b" anchorCtr="0">
            <a:noAutofit/>
          </a:bodyPr>
          <a:lstStyle/>
          <a:p>
            <a:pPr>
              <a:buClr>
                <a:srgbClr val="000000"/>
              </a:buClr>
              <a:buSzPts val="1400"/>
            </a:pPr>
            <a:fld id="{00000000-1234-1234-1234-123412341234}" type="slidenum">
              <a:rPr lang="nl-BE"/>
              <a:pPr>
                <a:buClr>
                  <a:srgbClr val="000000"/>
                </a:buClr>
                <a:buSzPts val="1400"/>
              </a:pPr>
              <a:t>56</a:t>
            </a:fld>
            <a:endParaRPr/>
          </a:p>
        </p:txBody>
      </p:sp>
    </p:spTree>
    <p:extLst>
      <p:ext uri="{BB962C8B-B14F-4D97-AF65-F5344CB8AC3E}">
        <p14:creationId xmlns:p14="http://schemas.microsoft.com/office/powerpoint/2010/main" val="3758706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jp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6.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20.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Tree>
    <p:extLst>
      <p:ext uri="{BB962C8B-B14F-4D97-AF65-F5344CB8AC3E}">
        <p14:creationId xmlns:p14="http://schemas.microsoft.com/office/powerpoint/2010/main" val="1887366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927237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479" userDrawn="1">
          <p15:clr>
            <a:srgbClr val="FBAE40"/>
          </p15:clr>
        </p15:guide>
        <p15:guide id="3" pos="7559" userDrawn="1">
          <p15:clr>
            <a:srgbClr val="FBAE40"/>
          </p15:clr>
        </p15:guide>
        <p15:guide id="4" orient="horz"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3052372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4147551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4263473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2100480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925036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dirty="0" err="1"/>
              <a:t>Opsomming</a:t>
            </a:r>
            <a:r>
              <a:rPr lang="en-US" dirty="0"/>
              <a:t> 1</a:t>
            </a:r>
          </a:p>
          <a:p>
            <a:pPr lvl="0"/>
            <a:r>
              <a:rPr lang="en-US" dirty="0" err="1"/>
              <a:t>Opsomming</a:t>
            </a:r>
            <a:r>
              <a:rPr lang="en-US" dirty="0"/>
              <a:t> 2</a:t>
            </a:r>
          </a:p>
          <a:p>
            <a:pPr lvl="0"/>
            <a:r>
              <a:rPr lang="en-US" dirty="0" err="1"/>
              <a:t>Opsomming</a:t>
            </a:r>
            <a:r>
              <a:rPr lang="en-US" dirty="0"/>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1633670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Tree>
    <p:extLst>
      <p:ext uri="{BB962C8B-B14F-4D97-AF65-F5344CB8AC3E}">
        <p14:creationId xmlns:p14="http://schemas.microsoft.com/office/powerpoint/2010/main" val="3533974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Tree>
    <p:extLst>
      <p:ext uri="{BB962C8B-B14F-4D97-AF65-F5344CB8AC3E}">
        <p14:creationId xmlns:p14="http://schemas.microsoft.com/office/powerpoint/2010/main" val="2563646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443445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133206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714047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01_Tekst-01">
  <p:cSld name="2_Tekst-01">
    <p:spTree>
      <p:nvGrpSpPr>
        <p:cNvPr id="1" name="Shape 22"/>
        <p:cNvGrpSpPr/>
        <p:nvPr/>
      </p:nvGrpSpPr>
      <p:grpSpPr>
        <a:xfrm>
          <a:off x="0" y="0"/>
          <a:ext cx="0" cy="0"/>
          <a:chOff x="0" y="0"/>
          <a:chExt cx="0" cy="0"/>
        </a:xfrm>
      </p:grpSpPr>
      <p:pic>
        <p:nvPicPr>
          <p:cNvPr id="23" name="Google Shape;23;p34"/>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4" name="Google Shape;24;p34"/>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25" name="Google Shape;25;p34"/>
          <p:cNvSpPr txBox="1">
            <a:spLocks noGrp="1"/>
          </p:cNvSpPr>
          <p:nvPr>
            <p:ph type="body" idx="1"/>
          </p:nvPr>
        </p:nvSpPr>
        <p:spPr>
          <a:xfrm>
            <a:off x="214076" y="1960367"/>
            <a:ext cx="7362782" cy="4316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A7BA19"/>
              </a:buClr>
              <a:buSzPts val="2400"/>
              <a:buNone/>
              <a:defRPr>
                <a:solidFill>
                  <a:srgbClr val="A7BA19"/>
                </a:solidFill>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342900" algn="l">
              <a:lnSpc>
                <a:spcPct val="90000"/>
              </a:lnSpc>
              <a:spcBef>
                <a:spcPts val="500"/>
              </a:spcBef>
              <a:spcAft>
                <a:spcPts val="0"/>
              </a:spcAft>
              <a:buClr>
                <a:srgbClr val="AAAAAA"/>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34"/>
          <p:cNvSpPr txBox="1">
            <a:spLocks noGrp="1"/>
          </p:cNvSpPr>
          <p:nvPr>
            <p:ph type="body" idx="2"/>
          </p:nvPr>
        </p:nvSpPr>
        <p:spPr>
          <a:xfrm>
            <a:off x="208947" y="2650484"/>
            <a:ext cx="10651210" cy="238544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AAAAAA"/>
              </a:buClr>
              <a:buSzPts val="1600"/>
              <a:buNone/>
              <a:defRPr sz="1600">
                <a:solidFill>
                  <a:srgbClr val="AAAAAA"/>
                </a:solidFill>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228600" algn="l">
              <a:lnSpc>
                <a:spcPct val="90000"/>
              </a:lnSpc>
              <a:spcBef>
                <a:spcPts val="500"/>
              </a:spcBef>
              <a:spcAft>
                <a:spcPts val="0"/>
              </a:spcAft>
              <a:buClr>
                <a:srgbClr val="AAAAAA"/>
              </a:buClr>
              <a:buSzPts val="1000"/>
              <a:buNone/>
              <a:defRPr>
                <a:solidFill>
                  <a:srgbClr val="AAAAAA"/>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34"/>
          <p:cNvSpPr txBox="1">
            <a:spLocks noGrp="1"/>
          </p:cNvSpPr>
          <p:nvPr>
            <p:ph type="ctrTitle"/>
          </p:nvPr>
        </p:nvSpPr>
        <p:spPr>
          <a:xfrm>
            <a:off x="211664" y="929041"/>
            <a:ext cx="8785812" cy="92516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rgbClr val="C4004B"/>
              </a:buClr>
              <a:buSzPts val="4000"/>
              <a:buFont typeface="Arial"/>
              <a:buNone/>
              <a:defRPr sz="4000" b="1" i="0">
                <a:solidFill>
                  <a:srgbClr val="C4004B"/>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4010070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el en object" type="obj">
  <p:cSld name="Titel en object">
    <p:spTree>
      <p:nvGrpSpPr>
        <p:cNvPr id="1" name="Shape 28"/>
        <p:cNvGrpSpPr/>
        <p:nvPr/>
      </p:nvGrpSpPr>
      <p:grpSpPr>
        <a:xfrm>
          <a:off x="0" y="0"/>
          <a:ext cx="0" cy="0"/>
          <a:chOff x="0" y="0"/>
          <a:chExt cx="0" cy="0"/>
        </a:xfrm>
      </p:grpSpPr>
      <p:sp>
        <p:nvSpPr>
          <p:cNvPr id="29" name="Google Shape;29;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C4004B"/>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rgbClr val="A7BA19"/>
              </a:buClr>
              <a:buSzPts val="1800"/>
              <a:buChar char="•"/>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342900" algn="l">
              <a:lnSpc>
                <a:spcPct val="90000"/>
              </a:lnSpc>
              <a:spcBef>
                <a:spcPts val="500"/>
              </a:spcBef>
              <a:spcAft>
                <a:spcPts val="0"/>
              </a:spcAft>
              <a:buClr>
                <a:srgbClr val="AAAAAA"/>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nl-BE"/>
              <a:t>‹nr.›</a:t>
            </a:fld>
            <a:endParaRPr/>
          </a:p>
        </p:txBody>
      </p:sp>
    </p:spTree>
    <p:extLst>
      <p:ext uri="{BB962C8B-B14F-4D97-AF65-F5344CB8AC3E}">
        <p14:creationId xmlns:p14="http://schemas.microsoft.com/office/powerpoint/2010/main" val="1334081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04_Tekst-01">
  <p:cSld name="04_Tekst-01">
    <p:spTree>
      <p:nvGrpSpPr>
        <p:cNvPr id="1" name="Shape 34"/>
        <p:cNvGrpSpPr/>
        <p:nvPr/>
      </p:nvGrpSpPr>
      <p:grpSpPr>
        <a:xfrm>
          <a:off x="0" y="0"/>
          <a:ext cx="0" cy="0"/>
          <a:chOff x="0" y="0"/>
          <a:chExt cx="0" cy="0"/>
        </a:xfrm>
      </p:grpSpPr>
      <p:pic>
        <p:nvPicPr>
          <p:cNvPr id="35" name="Google Shape;35;p36"/>
          <p:cNvPicPr preferRelativeResize="0"/>
          <p:nvPr/>
        </p:nvPicPr>
        <p:blipFill rotWithShape="1">
          <a:blip r:embed="rId2">
            <a:alphaModFix/>
          </a:blip>
          <a:srcRect/>
          <a:stretch/>
        </p:blipFill>
        <p:spPr>
          <a:xfrm rot="9086079">
            <a:off x="6337551" y="6641272"/>
            <a:ext cx="4889334" cy="1835995"/>
          </a:xfrm>
          <a:prstGeom prst="rect">
            <a:avLst/>
          </a:prstGeom>
          <a:noFill/>
          <a:ln>
            <a:noFill/>
          </a:ln>
        </p:spPr>
      </p:pic>
      <p:sp>
        <p:nvSpPr>
          <p:cNvPr id="36" name="Google Shape;36;p36"/>
          <p:cNvSpPr txBox="1">
            <a:spLocks noGrp="1"/>
          </p:cNvSpPr>
          <p:nvPr>
            <p:ph type="body" idx="1"/>
          </p:nvPr>
        </p:nvSpPr>
        <p:spPr>
          <a:xfrm>
            <a:off x="214076" y="1960367"/>
            <a:ext cx="7362782" cy="4316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accent3"/>
              </a:buClr>
              <a:buSzPts val="2400"/>
              <a:buNone/>
              <a:defRPr>
                <a:solidFill>
                  <a:schemeClr val="accent3"/>
                </a:solidFill>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342900" algn="l">
              <a:lnSpc>
                <a:spcPct val="90000"/>
              </a:lnSpc>
              <a:spcBef>
                <a:spcPts val="500"/>
              </a:spcBef>
              <a:spcAft>
                <a:spcPts val="0"/>
              </a:spcAft>
              <a:buClr>
                <a:srgbClr val="AAAAAA"/>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6"/>
          <p:cNvSpPr txBox="1">
            <a:spLocks noGrp="1"/>
          </p:cNvSpPr>
          <p:nvPr>
            <p:ph type="body" idx="2"/>
          </p:nvPr>
        </p:nvSpPr>
        <p:spPr>
          <a:xfrm>
            <a:off x="208947" y="2650484"/>
            <a:ext cx="10651210" cy="238544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AAAAAA"/>
              </a:buClr>
              <a:buSzPts val="1600"/>
              <a:buNone/>
              <a:defRPr sz="1600">
                <a:solidFill>
                  <a:srgbClr val="AAAAAA"/>
                </a:solidFill>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228600" algn="l">
              <a:lnSpc>
                <a:spcPct val="90000"/>
              </a:lnSpc>
              <a:spcBef>
                <a:spcPts val="500"/>
              </a:spcBef>
              <a:spcAft>
                <a:spcPts val="0"/>
              </a:spcAft>
              <a:buClr>
                <a:srgbClr val="AAAAAA"/>
              </a:buClr>
              <a:buSzPts val="1000"/>
              <a:buNone/>
              <a:defRPr>
                <a:solidFill>
                  <a:srgbClr val="AAAAAA"/>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36"/>
          <p:cNvSpPr txBox="1">
            <a:spLocks noGrp="1"/>
          </p:cNvSpPr>
          <p:nvPr>
            <p:ph type="body" idx="3"/>
          </p:nvPr>
        </p:nvSpPr>
        <p:spPr>
          <a:xfrm>
            <a:off x="213464" y="927404"/>
            <a:ext cx="8792749" cy="92018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accent4"/>
              </a:buClr>
              <a:buSzPts val="4000"/>
              <a:buNone/>
              <a:defRPr sz="4000" b="1">
                <a:solidFill>
                  <a:schemeClr val="accent4"/>
                </a:solidFill>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342900" algn="l">
              <a:lnSpc>
                <a:spcPct val="90000"/>
              </a:lnSpc>
              <a:spcBef>
                <a:spcPts val="500"/>
              </a:spcBef>
              <a:spcAft>
                <a:spcPts val="0"/>
              </a:spcAft>
              <a:buClr>
                <a:srgbClr val="AAAAAA"/>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9" name="Google Shape;39;p36"/>
          <p:cNvPicPr preferRelativeResize="0"/>
          <p:nvPr/>
        </p:nvPicPr>
        <p:blipFill rotWithShape="1">
          <a:blip r:embed="rId3">
            <a:alphaModFix/>
          </a:blip>
          <a:srcRect/>
          <a:stretch/>
        </p:blipFill>
        <p:spPr>
          <a:xfrm>
            <a:off x="11140142" y="6049027"/>
            <a:ext cx="859771" cy="625288"/>
          </a:xfrm>
          <a:prstGeom prst="rect">
            <a:avLst/>
          </a:prstGeom>
          <a:noFill/>
          <a:ln>
            <a:noFill/>
          </a:ln>
        </p:spPr>
      </p:pic>
      <p:pic>
        <p:nvPicPr>
          <p:cNvPr id="40" name="Google Shape;40;p36"/>
          <p:cNvPicPr preferRelativeResize="0"/>
          <p:nvPr/>
        </p:nvPicPr>
        <p:blipFill rotWithShape="1">
          <a:blip r:embed="rId4">
            <a:alphaModFix/>
          </a:blip>
          <a:srcRect/>
          <a:stretch/>
        </p:blipFill>
        <p:spPr>
          <a:xfrm>
            <a:off x="6389769" y="5873038"/>
            <a:ext cx="2278394" cy="977265"/>
          </a:xfrm>
          <a:prstGeom prst="rect">
            <a:avLst/>
          </a:prstGeom>
          <a:noFill/>
          <a:ln>
            <a:noFill/>
          </a:ln>
        </p:spPr>
      </p:pic>
    </p:spTree>
    <p:extLst>
      <p:ext uri="{BB962C8B-B14F-4D97-AF65-F5344CB8AC3E}">
        <p14:creationId xmlns:p14="http://schemas.microsoft.com/office/powerpoint/2010/main" val="15653212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Tree>
    <p:extLst>
      <p:ext uri="{BB962C8B-B14F-4D97-AF65-F5344CB8AC3E}">
        <p14:creationId xmlns:p14="http://schemas.microsoft.com/office/powerpoint/2010/main" val="30900126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25049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2" name="Graphic 11">
            <a:extLst>
              <a:ext uri="{FF2B5EF4-FFF2-40B4-BE49-F238E27FC236}">
                <a16:creationId xmlns:a16="http://schemas.microsoft.com/office/drawing/2014/main" id="{2E8C716B-A281-D44B-A8A8-9D25BEFDAB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5631788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1" name="Graphic 10">
            <a:extLst>
              <a:ext uri="{FF2B5EF4-FFF2-40B4-BE49-F238E27FC236}">
                <a16:creationId xmlns:a16="http://schemas.microsoft.com/office/drawing/2014/main" id="{FFEDF41A-DAE6-DE4B-B628-EAB454D26AB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730667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2">
            <a:extLst>
              <a:ext uri="{FF2B5EF4-FFF2-40B4-BE49-F238E27FC236}">
                <a16:creationId xmlns:a16="http://schemas.microsoft.com/office/drawing/2014/main" id="{5FCA2C14-A244-AB48-BE7E-7F563CBB79C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DFA2EAB5-F960-9C45-94C5-376652319E7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334765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2">
            <a:extLst>
              <a:ext uri="{FF2B5EF4-FFF2-40B4-BE49-F238E27FC236}">
                <a16:creationId xmlns:a16="http://schemas.microsoft.com/office/drawing/2014/main" id="{6A62BAAC-A79A-4643-B691-72DE0E2DD5EA}"/>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ED6716A5-F187-0044-9530-C97F7CCB182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3890185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2">
            <a:extLst>
              <a:ext uri="{FF2B5EF4-FFF2-40B4-BE49-F238E27FC236}">
                <a16:creationId xmlns:a16="http://schemas.microsoft.com/office/drawing/2014/main" id="{C5579F3D-7C87-E546-9136-E957C8AF1DE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BDBEB743-12A2-2A43-B11C-450EA7A97B2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4419346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dirty="0" err="1"/>
              <a:t>Opsomming</a:t>
            </a:r>
            <a:r>
              <a:rPr lang="en-US" dirty="0"/>
              <a:t> 1</a:t>
            </a:r>
          </a:p>
          <a:p>
            <a:pPr lvl="0"/>
            <a:r>
              <a:rPr lang="en-US" dirty="0" err="1"/>
              <a:t>Opsomming</a:t>
            </a:r>
            <a:r>
              <a:rPr lang="en-US" dirty="0"/>
              <a:t> 2</a:t>
            </a:r>
          </a:p>
          <a:p>
            <a:pPr lvl="0"/>
            <a:r>
              <a:rPr lang="en-US" dirty="0" err="1"/>
              <a:t>Opsomming</a:t>
            </a:r>
            <a:r>
              <a:rPr lang="en-US" dirty="0"/>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2" name="Graphic 11">
            <a:extLst>
              <a:ext uri="{FF2B5EF4-FFF2-40B4-BE49-F238E27FC236}">
                <a16:creationId xmlns:a16="http://schemas.microsoft.com/office/drawing/2014/main" id="{32666622-5CD9-2E40-95E4-9ABCB6517BC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6928356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6" name="Graphic 15">
            <a:extLst>
              <a:ext uri="{FF2B5EF4-FFF2-40B4-BE49-F238E27FC236}">
                <a16:creationId xmlns:a16="http://schemas.microsoft.com/office/drawing/2014/main" id="{E0BD2849-1CAD-794B-A5E5-D18EB944260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6573115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6" name="Graphic 15">
            <a:extLst>
              <a:ext uri="{FF2B5EF4-FFF2-40B4-BE49-F238E27FC236}">
                <a16:creationId xmlns:a16="http://schemas.microsoft.com/office/drawing/2014/main" id="{50C02262-935A-4447-B09A-097A032BA6E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086971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2_Grote foto-2">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2" name="Graphic 11">
            <a:extLst>
              <a:ext uri="{FF2B5EF4-FFF2-40B4-BE49-F238E27FC236}">
                <a16:creationId xmlns:a16="http://schemas.microsoft.com/office/drawing/2014/main" id="{B0BFF26E-3E70-4E4A-85DE-0E51B198F6B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837807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7" name="Graphic 6">
            <a:extLst>
              <a:ext uri="{FF2B5EF4-FFF2-40B4-BE49-F238E27FC236}">
                <a16:creationId xmlns:a16="http://schemas.microsoft.com/office/drawing/2014/main" id="{768BB71E-F32F-9E4C-BBD9-AC8AED3FAD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0716480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3"/>
                </a:solidFill>
                <a:effectLst>
                  <a:outerShdw blurRad="50800" dist="38100" dir="2700000" algn="tl" rotWithShape="0">
                    <a:prstClr val="black">
                      <a:alpha val="40000"/>
                    </a:prstClr>
                  </a:outerShdw>
                </a:effectLs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21296717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Tree>
    <p:extLst>
      <p:ext uri="{BB962C8B-B14F-4D97-AF65-F5344CB8AC3E}">
        <p14:creationId xmlns:p14="http://schemas.microsoft.com/office/powerpoint/2010/main" val="20311414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81818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6"/>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5795302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335591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ext Placeholder 12">
            <a:extLst>
              <a:ext uri="{FF2B5EF4-FFF2-40B4-BE49-F238E27FC236}">
                <a16:creationId xmlns:a16="http://schemas.microsoft.com/office/drawing/2014/main" id="{1A0B1CB3-10C8-F941-8D80-DC98F652E5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0" name="Text Placeholder 2">
            <a:extLst>
              <a:ext uri="{FF2B5EF4-FFF2-40B4-BE49-F238E27FC236}">
                <a16:creationId xmlns:a16="http://schemas.microsoft.com/office/drawing/2014/main" id="{EAE2E959-DE26-F143-9E8E-D40B03B6DA6C}"/>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1" name="Graphic 10">
            <a:extLst>
              <a:ext uri="{FF2B5EF4-FFF2-40B4-BE49-F238E27FC236}">
                <a16:creationId xmlns:a16="http://schemas.microsoft.com/office/drawing/2014/main" id="{6B9ADAEB-6EC4-954D-99AF-5B84E18DEDD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234663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ext Placeholder 12">
            <a:extLst>
              <a:ext uri="{FF2B5EF4-FFF2-40B4-BE49-F238E27FC236}">
                <a16:creationId xmlns:a16="http://schemas.microsoft.com/office/drawing/2014/main" id="{66BA6D1F-8648-DA40-9B01-A28CEC1326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0" name="Text Placeholder 2">
            <a:extLst>
              <a:ext uri="{FF2B5EF4-FFF2-40B4-BE49-F238E27FC236}">
                <a16:creationId xmlns:a16="http://schemas.microsoft.com/office/drawing/2014/main" id="{0E547ECA-0BC8-D040-99A7-79064A967DC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1" name="Graphic 10">
            <a:extLst>
              <a:ext uri="{FF2B5EF4-FFF2-40B4-BE49-F238E27FC236}">
                <a16:creationId xmlns:a16="http://schemas.microsoft.com/office/drawing/2014/main" id="{55053439-26BA-E748-93BB-0B6BF3EF3A8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0621140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ext Placeholder 12">
            <a:extLst>
              <a:ext uri="{FF2B5EF4-FFF2-40B4-BE49-F238E27FC236}">
                <a16:creationId xmlns:a16="http://schemas.microsoft.com/office/drawing/2014/main" id="{B4585310-5B3A-BA4D-BEB2-0D1E58F6ED71}"/>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0" name="Text Placeholder 2">
            <a:extLst>
              <a:ext uri="{FF2B5EF4-FFF2-40B4-BE49-F238E27FC236}">
                <a16:creationId xmlns:a16="http://schemas.microsoft.com/office/drawing/2014/main" id="{1DDE09EB-2EAF-5849-A9B9-ABFC38E0C86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1" name="Graphic 10">
            <a:extLst>
              <a:ext uri="{FF2B5EF4-FFF2-40B4-BE49-F238E27FC236}">
                <a16:creationId xmlns:a16="http://schemas.microsoft.com/office/drawing/2014/main" id="{A3CD30E5-1EC0-0E4F-8852-8B5D1774D49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027699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dirty="0" err="1"/>
              <a:t>Opsomming</a:t>
            </a:r>
            <a:r>
              <a:rPr lang="en-US" dirty="0"/>
              <a:t> 1</a:t>
            </a:r>
          </a:p>
          <a:p>
            <a:pPr lvl="0"/>
            <a:r>
              <a:rPr lang="en-US" dirty="0" err="1"/>
              <a:t>Opsomming</a:t>
            </a:r>
            <a:r>
              <a:rPr lang="en-US" dirty="0"/>
              <a:t> 2</a:t>
            </a:r>
          </a:p>
          <a:p>
            <a:pPr lvl="0"/>
            <a:r>
              <a:rPr lang="en-US" dirty="0" err="1"/>
              <a:t>Opsomming</a:t>
            </a:r>
            <a:r>
              <a:rPr lang="en-US" dirty="0"/>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9435958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6"/>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0" name="Graphic 9">
            <a:extLst>
              <a:ext uri="{FF2B5EF4-FFF2-40B4-BE49-F238E27FC236}">
                <a16:creationId xmlns:a16="http://schemas.microsoft.com/office/drawing/2014/main" id="{8ABECF2B-C3C4-924C-807D-278E2B860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1579809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6"/>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2" name="Graphic 11">
            <a:extLst>
              <a:ext uri="{FF2B5EF4-FFF2-40B4-BE49-F238E27FC236}">
                <a16:creationId xmlns:a16="http://schemas.microsoft.com/office/drawing/2014/main" id="{3E0DCA88-0335-1847-9090-11CB9610F4F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232713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6" name="Graphic 5">
            <a:extLst>
              <a:ext uri="{FF2B5EF4-FFF2-40B4-BE49-F238E27FC236}">
                <a16:creationId xmlns:a16="http://schemas.microsoft.com/office/drawing/2014/main" id="{8B74E071-5ED2-0947-9B85-DD2849A43D7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0781425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6" name="Graphic 5">
            <a:extLst>
              <a:ext uri="{FF2B5EF4-FFF2-40B4-BE49-F238E27FC236}">
                <a16:creationId xmlns:a16="http://schemas.microsoft.com/office/drawing/2014/main" id="{2EFD8B61-36F4-A44A-AD9A-C5DFE15BA4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877034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2"/>
                </a:solidFill>
                <a:effectLst>
                  <a:outerShdw blurRad="50800" dist="38100" dir="2700000" algn="tl" rotWithShape="0">
                    <a:prstClr val="black">
                      <a:alpha val="40000"/>
                    </a:prstClr>
                  </a:outerShdw>
                </a:effectLs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19049289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Tree>
    <p:extLst>
      <p:ext uri="{BB962C8B-B14F-4D97-AF65-F5344CB8AC3E}">
        <p14:creationId xmlns:p14="http://schemas.microsoft.com/office/powerpoint/2010/main" val="138117451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7963915"/>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3"/>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21832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45059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12">
            <a:extLst>
              <a:ext uri="{FF2B5EF4-FFF2-40B4-BE49-F238E27FC236}">
                <a16:creationId xmlns:a16="http://schemas.microsoft.com/office/drawing/2014/main" id="{BA429864-8056-2943-A136-1D137E7CC759}"/>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3" name="Text Placeholder 2">
            <a:extLst>
              <a:ext uri="{FF2B5EF4-FFF2-40B4-BE49-F238E27FC236}">
                <a16:creationId xmlns:a16="http://schemas.microsoft.com/office/drawing/2014/main" id="{0B46BCB5-12F4-C944-89E0-CD89B8F27F8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5" name="Graphic 14">
            <a:extLst>
              <a:ext uri="{FF2B5EF4-FFF2-40B4-BE49-F238E27FC236}">
                <a16:creationId xmlns:a16="http://schemas.microsoft.com/office/drawing/2014/main" id="{8518C7C7-8B78-9D41-A538-C3143603B81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219123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12">
            <a:extLst>
              <a:ext uri="{FF2B5EF4-FFF2-40B4-BE49-F238E27FC236}">
                <a16:creationId xmlns:a16="http://schemas.microsoft.com/office/drawing/2014/main" id="{5680452E-DE37-524F-B693-6C91961981E2}"/>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3" name="Text Placeholder 2">
            <a:extLst>
              <a:ext uri="{FF2B5EF4-FFF2-40B4-BE49-F238E27FC236}">
                <a16:creationId xmlns:a16="http://schemas.microsoft.com/office/drawing/2014/main" id="{AB19E54F-4F2E-E34D-AE95-4F8C4966F06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5" name="Graphic 14">
            <a:extLst>
              <a:ext uri="{FF2B5EF4-FFF2-40B4-BE49-F238E27FC236}">
                <a16:creationId xmlns:a16="http://schemas.microsoft.com/office/drawing/2014/main" id="{11902B4C-4B15-C24B-B122-A78F46BC4E9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2161185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12">
            <a:extLst>
              <a:ext uri="{FF2B5EF4-FFF2-40B4-BE49-F238E27FC236}">
                <a16:creationId xmlns:a16="http://schemas.microsoft.com/office/drawing/2014/main" id="{B8699B3B-1D01-2B46-AAEB-3884746B0845}"/>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3" name="Text Placeholder 2">
            <a:extLst>
              <a:ext uri="{FF2B5EF4-FFF2-40B4-BE49-F238E27FC236}">
                <a16:creationId xmlns:a16="http://schemas.microsoft.com/office/drawing/2014/main" id="{E8FD83A9-F67D-7046-876F-F730CF153637}"/>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5" name="Graphic 14">
            <a:extLst>
              <a:ext uri="{FF2B5EF4-FFF2-40B4-BE49-F238E27FC236}">
                <a16:creationId xmlns:a16="http://schemas.microsoft.com/office/drawing/2014/main" id="{2701A0CB-D22E-224F-9BB7-5297E88D8C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7711008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dirty="0" err="1"/>
              <a:t>Opsomming</a:t>
            </a:r>
            <a:r>
              <a:rPr lang="en-US" dirty="0"/>
              <a:t> 1</a:t>
            </a:r>
          </a:p>
          <a:p>
            <a:pPr lvl="0"/>
            <a:r>
              <a:rPr lang="en-US" dirty="0" err="1"/>
              <a:t>Opsomming</a:t>
            </a:r>
            <a:r>
              <a:rPr lang="en-US" dirty="0"/>
              <a:t> 2</a:t>
            </a:r>
          </a:p>
          <a:p>
            <a:pPr lvl="0"/>
            <a:r>
              <a:rPr lang="en-US" dirty="0" err="1"/>
              <a:t>Opsomming</a:t>
            </a:r>
            <a:r>
              <a:rPr lang="en-US" dirty="0"/>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01113421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3"/>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6" name="Graphic 15">
            <a:extLst>
              <a:ext uri="{FF2B5EF4-FFF2-40B4-BE49-F238E27FC236}">
                <a16:creationId xmlns:a16="http://schemas.microsoft.com/office/drawing/2014/main" id="{E851286F-2F9C-D746-9C07-A32240513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43735671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3"/>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6" name="Graphic 15">
            <a:extLst>
              <a:ext uri="{FF2B5EF4-FFF2-40B4-BE49-F238E27FC236}">
                <a16:creationId xmlns:a16="http://schemas.microsoft.com/office/drawing/2014/main" id="{6A6C2D97-75DF-6E47-8427-CAF1742755D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1593589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8" name="Graphic 7">
            <a:extLst>
              <a:ext uri="{FF2B5EF4-FFF2-40B4-BE49-F238E27FC236}">
                <a16:creationId xmlns:a16="http://schemas.microsoft.com/office/drawing/2014/main" id="{C97137BB-AA3D-F440-A9F4-55EBD07F426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9736255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8" name="Graphic 7">
            <a:extLst>
              <a:ext uri="{FF2B5EF4-FFF2-40B4-BE49-F238E27FC236}">
                <a16:creationId xmlns:a16="http://schemas.microsoft.com/office/drawing/2014/main" id="{7FBA68E2-85B6-D84E-8C95-6CF04B35FB2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3426233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4"/>
                </a:solidFill>
                <a:effectLst>
                  <a:outerShdw blurRad="50800" dist="38100" dir="2700000" algn="tl" rotWithShape="0">
                    <a:prstClr val="black">
                      <a:alpha val="40000"/>
                    </a:prstClr>
                  </a:outerShdw>
                </a:effectLs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329494433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F4F4F4"/>
          </a:solidFill>
        </p:spPr>
        <p:txBody>
          <a:bodyPr wrap="square" lIns="0" tIns="0" rIns="0" bIns="0" rtlCol="0"/>
          <a:lstStyle/>
          <a:p>
            <a:endParaRPr/>
          </a:p>
        </p:txBody>
      </p:sp>
      <p:sp>
        <p:nvSpPr>
          <p:cNvPr id="2" name="Holder 2"/>
          <p:cNvSpPr>
            <a:spLocks noGrp="1"/>
          </p:cNvSpPr>
          <p:nvPr>
            <p:ph type="ctrTitle"/>
          </p:nvPr>
        </p:nvSpPr>
        <p:spPr>
          <a:xfrm>
            <a:off x="480694" y="966787"/>
            <a:ext cx="4955540" cy="635635"/>
          </a:xfrm>
          <a:prstGeom prst="rect">
            <a:avLst/>
          </a:prstGeom>
        </p:spPr>
        <p:txBody>
          <a:bodyPr wrap="square" lIns="0" tIns="0" rIns="0" bIns="0">
            <a:spAutoFit/>
          </a:bodyPr>
          <a:lstStyle>
            <a:lvl1pPr>
              <a:defRPr sz="4000" b="0" i="0">
                <a:solidFill>
                  <a:srgbClr val="C30049"/>
                </a:solidFill>
                <a:latin typeface="Calibri"/>
                <a:cs typeface="Calibri"/>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1800" b="1" i="0">
                <a:solidFill>
                  <a:srgbClr val="666666"/>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8854960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C30049"/>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1800" b="1" i="0">
                <a:solidFill>
                  <a:srgbClr val="666666"/>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37913857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C30049"/>
                </a:solidFill>
                <a:latin typeface="Calibri"/>
                <a:cs typeface="Calibri"/>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9802511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C30049"/>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165220571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F4F4F4"/>
          </a:solidFill>
        </p:spPr>
        <p:txBody>
          <a:bodyPr wrap="square" lIns="0" tIns="0" rIns="0" bIns="0" rtlCol="0"/>
          <a:lstStyle/>
          <a:p>
            <a:endParaRPr/>
          </a:p>
        </p:txBody>
      </p:sp>
      <p:sp>
        <p:nvSpPr>
          <p:cNvPr id="17" name="bg object 17"/>
          <p:cNvSpPr/>
          <p:nvPr/>
        </p:nvSpPr>
        <p:spPr>
          <a:xfrm>
            <a:off x="11142040" y="6055867"/>
            <a:ext cx="855980" cy="614045"/>
          </a:xfrm>
          <a:custGeom>
            <a:avLst/>
            <a:gdLst/>
            <a:ahLst/>
            <a:cxnLst/>
            <a:rect l="l" t="t" r="r" b="b"/>
            <a:pathLst>
              <a:path w="855979" h="614045">
                <a:moveTo>
                  <a:pt x="751586" y="421259"/>
                </a:moveTo>
                <a:lnTo>
                  <a:pt x="750265" y="363905"/>
                </a:lnTo>
                <a:lnTo>
                  <a:pt x="740029" y="307225"/>
                </a:lnTo>
                <a:lnTo>
                  <a:pt x="721931" y="258267"/>
                </a:lnTo>
                <a:lnTo>
                  <a:pt x="696671" y="217678"/>
                </a:lnTo>
                <a:lnTo>
                  <a:pt x="664997" y="186118"/>
                </a:lnTo>
                <a:lnTo>
                  <a:pt x="656983" y="181432"/>
                </a:lnTo>
                <a:lnTo>
                  <a:pt x="656983" y="372783"/>
                </a:lnTo>
                <a:lnTo>
                  <a:pt x="656805" y="424192"/>
                </a:lnTo>
                <a:lnTo>
                  <a:pt x="644512" y="469849"/>
                </a:lnTo>
                <a:lnTo>
                  <a:pt x="618350" y="503745"/>
                </a:lnTo>
                <a:lnTo>
                  <a:pt x="576554" y="519861"/>
                </a:lnTo>
                <a:lnTo>
                  <a:pt x="532333" y="512597"/>
                </a:lnTo>
                <a:lnTo>
                  <a:pt x="499757" y="484593"/>
                </a:lnTo>
                <a:lnTo>
                  <a:pt x="478396" y="442201"/>
                </a:lnTo>
                <a:lnTo>
                  <a:pt x="467829" y="391795"/>
                </a:lnTo>
                <a:lnTo>
                  <a:pt x="468007" y="340372"/>
                </a:lnTo>
                <a:lnTo>
                  <a:pt x="480301" y="294716"/>
                </a:lnTo>
                <a:lnTo>
                  <a:pt x="506463" y="260832"/>
                </a:lnTo>
                <a:lnTo>
                  <a:pt x="548259" y="244716"/>
                </a:lnTo>
                <a:lnTo>
                  <a:pt x="592480" y="251891"/>
                </a:lnTo>
                <a:lnTo>
                  <a:pt x="625055" y="279742"/>
                </a:lnTo>
                <a:lnTo>
                  <a:pt x="646417" y="322097"/>
                </a:lnTo>
                <a:lnTo>
                  <a:pt x="656983" y="372783"/>
                </a:lnTo>
                <a:lnTo>
                  <a:pt x="656983" y="181432"/>
                </a:lnTo>
                <a:lnTo>
                  <a:pt x="627608" y="164249"/>
                </a:lnTo>
                <a:lnTo>
                  <a:pt x="585241" y="152704"/>
                </a:lnTo>
                <a:lnTo>
                  <a:pt x="538607" y="152158"/>
                </a:lnTo>
                <a:lnTo>
                  <a:pt x="493115" y="162229"/>
                </a:lnTo>
                <a:lnTo>
                  <a:pt x="454088" y="182156"/>
                </a:lnTo>
                <a:lnTo>
                  <a:pt x="422033" y="211137"/>
                </a:lnTo>
                <a:lnTo>
                  <a:pt x="397510" y="248399"/>
                </a:lnTo>
                <a:lnTo>
                  <a:pt x="384873" y="282752"/>
                </a:lnTo>
                <a:lnTo>
                  <a:pt x="379691" y="273951"/>
                </a:lnTo>
                <a:lnTo>
                  <a:pt x="362597" y="263144"/>
                </a:lnTo>
                <a:lnTo>
                  <a:pt x="340448" y="261200"/>
                </a:lnTo>
                <a:lnTo>
                  <a:pt x="238150" y="271348"/>
                </a:lnTo>
                <a:lnTo>
                  <a:pt x="218681" y="276936"/>
                </a:lnTo>
                <a:lnTo>
                  <a:pt x="204927" y="288544"/>
                </a:lnTo>
                <a:lnTo>
                  <a:pt x="197345" y="305485"/>
                </a:lnTo>
                <a:lnTo>
                  <a:pt x="196329" y="327126"/>
                </a:lnTo>
                <a:lnTo>
                  <a:pt x="201764" y="347281"/>
                </a:lnTo>
                <a:lnTo>
                  <a:pt x="212813" y="362318"/>
                </a:lnTo>
                <a:lnTo>
                  <a:pt x="228803" y="371170"/>
                </a:lnTo>
                <a:lnTo>
                  <a:pt x="249072" y="372783"/>
                </a:lnTo>
                <a:lnTo>
                  <a:pt x="303771" y="367068"/>
                </a:lnTo>
                <a:lnTo>
                  <a:pt x="298919" y="406107"/>
                </a:lnTo>
                <a:lnTo>
                  <a:pt x="283260" y="437362"/>
                </a:lnTo>
                <a:lnTo>
                  <a:pt x="258076" y="458990"/>
                </a:lnTo>
                <a:lnTo>
                  <a:pt x="224637" y="469138"/>
                </a:lnTo>
                <a:lnTo>
                  <a:pt x="184391" y="464667"/>
                </a:lnTo>
                <a:lnTo>
                  <a:pt x="128282" y="412991"/>
                </a:lnTo>
                <a:lnTo>
                  <a:pt x="112128" y="373392"/>
                </a:lnTo>
                <a:lnTo>
                  <a:pt x="103682" y="329666"/>
                </a:lnTo>
                <a:lnTo>
                  <a:pt x="103365" y="281152"/>
                </a:lnTo>
                <a:lnTo>
                  <a:pt x="112864" y="238391"/>
                </a:lnTo>
                <a:lnTo>
                  <a:pt x="131660" y="203771"/>
                </a:lnTo>
                <a:lnTo>
                  <a:pt x="159232" y="179730"/>
                </a:lnTo>
                <a:lnTo>
                  <a:pt x="195046" y="168643"/>
                </a:lnTo>
                <a:lnTo>
                  <a:pt x="235724" y="172453"/>
                </a:lnTo>
                <a:lnTo>
                  <a:pt x="265734" y="186791"/>
                </a:lnTo>
                <a:lnTo>
                  <a:pt x="290309" y="201714"/>
                </a:lnTo>
                <a:lnTo>
                  <a:pt x="314706" y="207302"/>
                </a:lnTo>
                <a:lnTo>
                  <a:pt x="351523" y="176199"/>
                </a:lnTo>
                <a:lnTo>
                  <a:pt x="339547" y="121145"/>
                </a:lnTo>
                <a:lnTo>
                  <a:pt x="311518" y="94272"/>
                </a:lnTo>
                <a:lnTo>
                  <a:pt x="272808" y="76479"/>
                </a:lnTo>
                <a:lnTo>
                  <a:pt x="227634" y="67703"/>
                </a:lnTo>
                <a:lnTo>
                  <a:pt x="180251" y="67843"/>
                </a:lnTo>
                <a:lnTo>
                  <a:pt x="138150" y="77000"/>
                </a:lnTo>
                <a:lnTo>
                  <a:pt x="100545" y="94907"/>
                </a:lnTo>
                <a:lnTo>
                  <a:pt x="68008" y="120738"/>
                </a:lnTo>
                <a:lnTo>
                  <a:pt x="41109" y="153657"/>
                </a:lnTo>
                <a:lnTo>
                  <a:pt x="20434" y="192849"/>
                </a:lnTo>
                <a:lnTo>
                  <a:pt x="6527" y="237490"/>
                </a:lnTo>
                <a:lnTo>
                  <a:pt x="0" y="286753"/>
                </a:lnTo>
                <a:lnTo>
                  <a:pt x="1384" y="339813"/>
                </a:lnTo>
                <a:lnTo>
                  <a:pt x="9994" y="389953"/>
                </a:lnTo>
                <a:lnTo>
                  <a:pt x="24980" y="436054"/>
                </a:lnTo>
                <a:lnTo>
                  <a:pt x="46050" y="477100"/>
                </a:lnTo>
                <a:lnTo>
                  <a:pt x="72885" y="512089"/>
                </a:lnTo>
                <a:lnTo>
                  <a:pt x="105181" y="540004"/>
                </a:lnTo>
                <a:lnTo>
                  <a:pt x="142621" y="559841"/>
                </a:lnTo>
                <a:lnTo>
                  <a:pt x="184899" y="570572"/>
                </a:lnTo>
                <a:lnTo>
                  <a:pt x="231724" y="571207"/>
                </a:lnTo>
                <a:lnTo>
                  <a:pt x="278091" y="560666"/>
                </a:lnTo>
                <a:lnTo>
                  <a:pt x="317627" y="539699"/>
                </a:lnTo>
                <a:lnTo>
                  <a:pt x="349923" y="509574"/>
                </a:lnTo>
                <a:lnTo>
                  <a:pt x="374510" y="471589"/>
                </a:lnTo>
                <a:lnTo>
                  <a:pt x="383006" y="448589"/>
                </a:lnTo>
                <a:lnTo>
                  <a:pt x="384784" y="458381"/>
                </a:lnTo>
                <a:lnTo>
                  <a:pt x="402882" y="507187"/>
                </a:lnTo>
                <a:lnTo>
                  <a:pt x="428142" y="547687"/>
                </a:lnTo>
                <a:lnTo>
                  <a:pt x="459816" y="579247"/>
                </a:lnTo>
                <a:lnTo>
                  <a:pt x="497205" y="601205"/>
                </a:lnTo>
                <a:lnTo>
                  <a:pt x="539572" y="612902"/>
                </a:lnTo>
                <a:lnTo>
                  <a:pt x="586206" y="613689"/>
                </a:lnTo>
                <a:lnTo>
                  <a:pt x="631698" y="603605"/>
                </a:lnTo>
                <a:lnTo>
                  <a:pt x="670725" y="583679"/>
                </a:lnTo>
                <a:lnTo>
                  <a:pt x="702779" y="554697"/>
                </a:lnTo>
                <a:lnTo>
                  <a:pt x="725703" y="519861"/>
                </a:lnTo>
                <a:lnTo>
                  <a:pt x="743737" y="472694"/>
                </a:lnTo>
                <a:lnTo>
                  <a:pt x="751586" y="421259"/>
                </a:lnTo>
                <a:close/>
              </a:path>
              <a:path w="855979" h="614045">
                <a:moveTo>
                  <a:pt x="837133" y="268173"/>
                </a:moveTo>
                <a:lnTo>
                  <a:pt x="814603" y="50088"/>
                </a:lnTo>
                <a:lnTo>
                  <a:pt x="799731" y="13157"/>
                </a:lnTo>
                <a:lnTo>
                  <a:pt x="766991" y="0"/>
                </a:lnTo>
                <a:lnTo>
                  <a:pt x="749782" y="6184"/>
                </a:lnTo>
                <a:lnTo>
                  <a:pt x="737882" y="19494"/>
                </a:lnTo>
                <a:lnTo>
                  <a:pt x="731532" y="37807"/>
                </a:lnTo>
                <a:lnTo>
                  <a:pt x="730961" y="58966"/>
                </a:lnTo>
                <a:lnTo>
                  <a:pt x="753491" y="276415"/>
                </a:lnTo>
                <a:lnTo>
                  <a:pt x="758482" y="297002"/>
                </a:lnTo>
                <a:lnTo>
                  <a:pt x="768362" y="313664"/>
                </a:lnTo>
                <a:lnTo>
                  <a:pt x="782713" y="324383"/>
                </a:lnTo>
                <a:lnTo>
                  <a:pt x="801090" y="327126"/>
                </a:lnTo>
                <a:lnTo>
                  <a:pt x="818311" y="320675"/>
                </a:lnTo>
                <a:lnTo>
                  <a:pt x="830211" y="307403"/>
                </a:lnTo>
                <a:lnTo>
                  <a:pt x="836561" y="289242"/>
                </a:lnTo>
                <a:lnTo>
                  <a:pt x="837133" y="268173"/>
                </a:lnTo>
                <a:close/>
              </a:path>
              <a:path w="855979" h="614045">
                <a:moveTo>
                  <a:pt x="855789" y="403212"/>
                </a:moveTo>
                <a:lnTo>
                  <a:pt x="850087" y="382828"/>
                </a:lnTo>
                <a:lnTo>
                  <a:pt x="838174" y="366598"/>
                </a:lnTo>
                <a:lnTo>
                  <a:pt x="822032" y="356311"/>
                </a:lnTo>
                <a:lnTo>
                  <a:pt x="803668" y="353758"/>
                </a:lnTo>
                <a:lnTo>
                  <a:pt x="786295" y="359841"/>
                </a:lnTo>
                <a:lnTo>
                  <a:pt x="772706" y="372935"/>
                </a:lnTo>
                <a:lnTo>
                  <a:pt x="764311" y="391020"/>
                </a:lnTo>
                <a:lnTo>
                  <a:pt x="762495" y="412076"/>
                </a:lnTo>
                <a:lnTo>
                  <a:pt x="768464" y="432739"/>
                </a:lnTo>
                <a:lnTo>
                  <a:pt x="780338" y="448932"/>
                </a:lnTo>
                <a:lnTo>
                  <a:pt x="796328" y="459066"/>
                </a:lnTo>
                <a:lnTo>
                  <a:pt x="814603" y="461530"/>
                </a:lnTo>
                <a:lnTo>
                  <a:pt x="832078" y="455803"/>
                </a:lnTo>
                <a:lnTo>
                  <a:pt x="845807" y="442836"/>
                </a:lnTo>
                <a:lnTo>
                  <a:pt x="854240" y="424624"/>
                </a:lnTo>
                <a:lnTo>
                  <a:pt x="855789" y="403212"/>
                </a:lnTo>
                <a:close/>
              </a:path>
            </a:pathLst>
          </a:custGeom>
          <a:solidFill>
            <a:srgbClr val="C4004A"/>
          </a:solidFill>
        </p:spPr>
        <p:txBody>
          <a:bodyPr wrap="square" lIns="0" tIns="0" rIns="0" bIns="0" rtlCol="0"/>
          <a:lstStyle/>
          <a:p>
            <a:endParaRPr/>
          </a:p>
        </p:txBody>
      </p:sp>
      <p:sp>
        <p:nvSpPr>
          <p:cNvPr id="18" name="bg object 18"/>
          <p:cNvSpPr/>
          <p:nvPr/>
        </p:nvSpPr>
        <p:spPr>
          <a:xfrm>
            <a:off x="286156" y="6836363"/>
            <a:ext cx="71755" cy="22225"/>
          </a:xfrm>
          <a:custGeom>
            <a:avLst/>
            <a:gdLst/>
            <a:ahLst/>
            <a:cxnLst/>
            <a:rect l="l" t="t" r="r" b="b"/>
            <a:pathLst>
              <a:path w="71754" h="22225">
                <a:moveTo>
                  <a:pt x="71564" y="21636"/>
                </a:moveTo>
                <a:lnTo>
                  <a:pt x="63814" y="7402"/>
                </a:lnTo>
                <a:lnTo>
                  <a:pt x="58661" y="2319"/>
                </a:lnTo>
                <a:lnTo>
                  <a:pt x="50929" y="0"/>
                </a:lnTo>
                <a:lnTo>
                  <a:pt x="41719" y="566"/>
                </a:lnTo>
                <a:lnTo>
                  <a:pt x="32133" y="4142"/>
                </a:lnTo>
                <a:lnTo>
                  <a:pt x="0" y="21636"/>
                </a:lnTo>
                <a:lnTo>
                  <a:pt x="71564" y="21636"/>
                </a:lnTo>
                <a:close/>
              </a:path>
            </a:pathLst>
          </a:custGeom>
          <a:solidFill>
            <a:srgbClr val="92C022"/>
          </a:solidFill>
        </p:spPr>
        <p:txBody>
          <a:bodyPr wrap="square" lIns="0" tIns="0" rIns="0" bIns="0" rtlCol="0"/>
          <a:lstStyle/>
          <a:p>
            <a:endParaRPr/>
          </a:p>
        </p:txBody>
      </p:sp>
      <p:sp>
        <p:nvSpPr>
          <p:cNvPr id="19" name="bg object 19"/>
          <p:cNvSpPr/>
          <p:nvPr/>
        </p:nvSpPr>
        <p:spPr>
          <a:xfrm>
            <a:off x="2133981" y="6712478"/>
            <a:ext cx="278130" cy="146050"/>
          </a:xfrm>
          <a:custGeom>
            <a:avLst/>
            <a:gdLst/>
            <a:ahLst/>
            <a:cxnLst/>
            <a:rect l="l" t="t" r="r" b="b"/>
            <a:pathLst>
              <a:path w="278130" h="146050">
                <a:moveTo>
                  <a:pt x="277868" y="145521"/>
                </a:moveTo>
                <a:lnTo>
                  <a:pt x="266567" y="82810"/>
                </a:lnTo>
                <a:lnTo>
                  <a:pt x="244985" y="47768"/>
                </a:lnTo>
                <a:lnTo>
                  <a:pt x="184567" y="6718"/>
                </a:lnTo>
                <a:lnTo>
                  <a:pt x="149695" y="0"/>
                </a:lnTo>
                <a:lnTo>
                  <a:pt x="114354" y="2011"/>
                </a:lnTo>
                <a:lnTo>
                  <a:pt x="50199" y="30802"/>
                </a:lnTo>
                <a:lnTo>
                  <a:pt x="7953" y="90248"/>
                </a:lnTo>
                <a:lnTo>
                  <a:pt x="0" y="130577"/>
                </a:lnTo>
                <a:lnTo>
                  <a:pt x="1021" y="145521"/>
                </a:lnTo>
                <a:lnTo>
                  <a:pt x="277868" y="145521"/>
                </a:lnTo>
                <a:close/>
              </a:path>
            </a:pathLst>
          </a:custGeom>
          <a:solidFill>
            <a:srgbClr val="EBEBDA"/>
          </a:solidFill>
        </p:spPr>
        <p:txBody>
          <a:bodyPr wrap="square" lIns="0" tIns="0" rIns="0" bIns="0" rtlCol="0"/>
          <a:lstStyle/>
          <a:p>
            <a:endParaRPr/>
          </a:p>
        </p:txBody>
      </p:sp>
      <p:sp>
        <p:nvSpPr>
          <p:cNvPr id="20" name="bg object 20"/>
          <p:cNvSpPr/>
          <p:nvPr/>
        </p:nvSpPr>
        <p:spPr>
          <a:xfrm>
            <a:off x="1243385" y="6601193"/>
            <a:ext cx="406400" cy="257175"/>
          </a:xfrm>
          <a:custGeom>
            <a:avLst/>
            <a:gdLst/>
            <a:ahLst/>
            <a:cxnLst/>
            <a:rect l="l" t="t" r="r" b="b"/>
            <a:pathLst>
              <a:path w="406400" h="257175">
                <a:moveTo>
                  <a:pt x="406161" y="256805"/>
                </a:moveTo>
                <a:lnTo>
                  <a:pt x="325651" y="9479"/>
                </a:lnTo>
                <a:lnTo>
                  <a:pt x="322232" y="3494"/>
                </a:lnTo>
                <a:lnTo>
                  <a:pt x="316773" y="221"/>
                </a:lnTo>
                <a:lnTo>
                  <a:pt x="310416" y="0"/>
                </a:lnTo>
                <a:lnTo>
                  <a:pt x="304304" y="3167"/>
                </a:lnTo>
                <a:lnTo>
                  <a:pt x="0" y="256805"/>
                </a:lnTo>
                <a:lnTo>
                  <a:pt x="406161" y="256805"/>
                </a:lnTo>
                <a:close/>
              </a:path>
            </a:pathLst>
          </a:custGeom>
          <a:solidFill>
            <a:srgbClr val="92C022"/>
          </a:solidFill>
        </p:spPr>
        <p:txBody>
          <a:bodyPr wrap="square" lIns="0" tIns="0" rIns="0" bIns="0" rtlCol="0"/>
          <a:lstStyle/>
          <a:p>
            <a:endParaRPr/>
          </a:p>
        </p:txBody>
      </p:sp>
      <p:sp>
        <p:nvSpPr>
          <p:cNvPr id="21" name="bg object 21"/>
          <p:cNvSpPr/>
          <p:nvPr/>
        </p:nvSpPr>
        <p:spPr>
          <a:xfrm>
            <a:off x="422804" y="6456991"/>
            <a:ext cx="379095" cy="401320"/>
          </a:xfrm>
          <a:custGeom>
            <a:avLst/>
            <a:gdLst/>
            <a:ahLst/>
            <a:cxnLst/>
            <a:rect l="l" t="t" r="r" b="b"/>
            <a:pathLst>
              <a:path w="379095" h="401320">
                <a:moveTo>
                  <a:pt x="216383" y="401008"/>
                </a:moveTo>
                <a:lnTo>
                  <a:pt x="375923" y="48486"/>
                </a:lnTo>
                <a:lnTo>
                  <a:pt x="378574" y="30248"/>
                </a:lnTo>
                <a:lnTo>
                  <a:pt x="372186" y="14208"/>
                </a:lnTo>
                <a:lnTo>
                  <a:pt x="358936" y="3185"/>
                </a:lnTo>
                <a:lnTo>
                  <a:pt x="340998" y="0"/>
                </a:lnTo>
                <a:lnTo>
                  <a:pt x="30152" y="29118"/>
                </a:lnTo>
                <a:lnTo>
                  <a:pt x="15915" y="33798"/>
                </a:lnTo>
                <a:lnTo>
                  <a:pt x="5503" y="43605"/>
                </a:lnTo>
                <a:lnTo>
                  <a:pt x="0" y="56827"/>
                </a:lnTo>
                <a:lnTo>
                  <a:pt x="487" y="71752"/>
                </a:lnTo>
                <a:lnTo>
                  <a:pt x="84304" y="401008"/>
                </a:lnTo>
                <a:lnTo>
                  <a:pt x="216383" y="401008"/>
                </a:lnTo>
                <a:close/>
              </a:path>
            </a:pathLst>
          </a:custGeom>
          <a:solidFill>
            <a:srgbClr val="92C022"/>
          </a:solidFill>
        </p:spPr>
        <p:txBody>
          <a:bodyPr wrap="square" lIns="0" tIns="0" rIns="0" bIns="0" rtlCol="0"/>
          <a:lstStyle/>
          <a:p>
            <a:endParaRPr/>
          </a:p>
        </p:txBody>
      </p:sp>
      <p:sp>
        <p:nvSpPr>
          <p:cNvPr id="22" name="bg object 22"/>
          <p:cNvSpPr/>
          <p:nvPr/>
        </p:nvSpPr>
        <p:spPr>
          <a:xfrm>
            <a:off x="1397005" y="6279942"/>
            <a:ext cx="262890" cy="262890"/>
          </a:xfrm>
          <a:custGeom>
            <a:avLst/>
            <a:gdLst/>
            <a:ahLst/>
            <a:cxnLst/>
            <a:rect l="l" t="t" r="r" b="b"/>
            <a:pathLst>
              <a:path w="262889" h="262890">
                <a:moveTo>
                  <a:pt x="183320" y="252122"/>
                </a:moveTo>
                <a:lnTo>
                  <a:pt x="214785" y="232720"/>
                </a:lnTo>
                <a:lnTo>
                  <a:pt x="239958" y="205564"/>
                </a:lnTo>
                <a:lnTo>
                  <a:pt x="256639" y="172018"/>
                </a:lnTo>
                <a:lnTo>
                  <a:pt x="262631" y="133449"/>
                </a:lnTo>
                <a:lnTo>
                  <a:pt x="255736" y="91220"/>
                </a:lnTo>
                <a:lnTo>
                  <a:pt x="221930" y="37545"/>
                </a:lnTo>
                <a:lnTo>
                  <a:pt x="167534" y="5969"/>
                </a:lnTo>
                <a:lnTo>
                  <a:pt x="125555" y="0"/>
                </a:lnTo>
                <a:lnTo>
                  <a:pt x="87482" y="6734"/>
                </a:lnTo>
                <a:lnTo>
                  <a:pt x="54602" y="23973"/>
                </a:lnTo>
                <a:lnTo>
                  <a:pt x="28203" y="49519"/>
                </a:lnTo>
                <a:lnTo>
                  <a:pt x="9573" y="81171"/>
                </a:lnTo>
                <a:lnTo>
                  <a:pt x="0" y="116732"/>
                </a:lnTo>
                <a:lnTo>
                  <a:pt x="770" y="154001"/>
                </a:lnTo>
                <a:lnTo>
                  <a:pt x="13174" y="190782"/>
                </a:lnTo>
                <a:lnTo>
                  <a:pt x="38496" y="224873"/>
                </a:lnTo>
                <a:lnTo>
                  <a:pt x="73150" y="250144"/>
                </a:lnTo>
                <a:lnTo>
                  <a:pt x="110304" y="262199"/>
                </a:lnTo>
                <a:lnTo>
                  <a:pt x="147760" y="262403"/>
                </a:lnTo>
                <a:lnTo>
                  <a:pt x="183320" y="252122"/>
                </a:lnTo>
                <a:close/>
              </a:path>
            </a:pathLst>
          </a:custGeom>
          <a:solidFill>
            <a:srgbClr val="F47913"/>
          </a:solidFill>
        </p:spPr>
        <p:txBody>
          <a:bodyPr wrap="square" lIns="0" tIns="0" rIns="0" bIns="0" rtlCol="0"/>
          <a:lstStyle/>
          <a:p>
            <a:endParaRPr/>
          </a:p>
        </p:txBody>
      </p:sp>
      <p:sp>
        <p:nvSpPr>
          <p:cNvPr id="23" name="bg object 23"/>
          <p:cNvSpPr/>
          <p:nvPr/>
        </p:nvSpPr>
        <p:spPr>
          <a:xfrm>
            <a:off x="826240" y="6707254"/>
            <a:ext cx="269240" cy="151130"/>
          </a:xfrm>
          <a:custGeom>
            <a:avLst/>
            <a:gdLst/>
            <a:ahLst/>
            <a:cxnLst/>
            <a:rect l="l" t="t" r="r" b="b"/>
            <a:pathLst>
              <a:path w="269240" h="151129">
                <a:moveTo>
                  <a:pt x="269165" y="150745"/>
                </a:moveTo>
                <a:lnTo>
                  <a:pt x="266008" y="28867"/>
                </a:lnTo>
                <a:lnTo>
                  <a:pt x="235851" y="0"/>
                </a:lnTo>
                <a:lnTo>
                  <a:pt x="28808" y="5067"/>
                </a:lnTo>
                <a:lnTo>
                  <a:pt x="17469" y="7624"/>
                </a:lnTo>
                <a:lnTo>
                  <a:pt x="8265" y="14224"/>
                </a:lnTo>
                <a:lnTo>
                  <a:pt x="2131" y="23798"/>
                </a:lnTo>
                <a:lnTo>
                  <a:pt x="0" y="35280"/>
                </a:lnTo>
                <a:lnTo>
                  <a:pt x="2990" y="150745"/>
                </a:lnTo>
                <a:lnTo>
                  <a:pt x="269165" y="150745"/>
                </a:lnTo>
                <a:close/>
              </a:path>
            </a:pathLst>
          </a:custGeom>
          <a:solidFill>
            <a:srgbClr val="C4124E"/>
          </a:solidFill>
        </p:spPr>
        <p:txBody>
          <a:bodyPr wrap="square" lIns="0" tIns="0" rIns="0" bIns="0" rtlCol="0"/>
          <a:lstStyle/>
          <a:p>
            <a:endParaRPr/>
          </a:p>
        </p:txBody>
      </p:sp>
      <p:pic>
        <p:nvPicPr>
          <p:cNvPr id="24" name="bg object 24"/>
          <p:cNvPicPr/>
          <p:nvPr/>
        </p:nvPicPr>
        <p:blipFill>
          <a:blip r:embed="rId2" cstate="print"/>
          <a:stretch>
            <a:fillRect/>
          </a:stretch>
        </p:blipFill>
        <p:spPr>
          <a:xfrm>
            <a:off x="1716882" y="6690357"/>
            <a:ext cx="202440" cy="167642"/>
          </a:xfrm>
          <a:prstGeom prst="rect">
            <a:avLst/>
          </a:prstGeom>
        </p:spPr>
      </p:pic>
      <p:pic>
        <p:nvPicPr>
          <p:cNvPr id="25" name="bg object 25"/>
          <p:cNvPicPr/>
          <p:nvPr/>
        </p:nvPicPr>
        <p:blipFill>
          <a:blip r:embed="rId3" cstate="print"/>
          <a:stretch>
            <a:fillRect/>
          </a:stretch>
        </p:blipFill>
        <p:spPr>
          <a:xfrm>
            <a:off x="1002664" y="6343817"/>
            <a:ext cx="205841" cy="197033"/>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395998970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01_Tekst-01">
  <p:cSld name="01_Tekst-01">
    <p:spTree>
      <p:nvGrpSpPr>
        <p:cNvPr id="1" name="Shape 22"/>
        <p:cNvGrpSpPr/>
        <p:nvPr/>
      </p:nvGrpSpPr>
      <p:grpSpPr>
        <a:xfrm>
          <a:off x="0" y="0"/>
          <a:ext cx="0" cy="0"/>
          <a:chOff x="0" y="0"/>
          <a:chExt cx="0" cy="0"/>
        </a:xfrm>
      </p:grpSpPr>
      <p:pic>
        <p:nvPicPr>
          <p:cNvPr id="23" name="Google Shape;23;p34"/>
          <p:cNvPicPr preferRelativeResize="0"/>
          <p:nvPr/>
        </p:nvPicPr>
        <p:blipFill rotWithShape="1">
          <a:blip r:embed="rId2">
            <a:alphaModFix/>
          </a:blip>
          <a:srcRect/>
          <a:stretch/>
        </p:blipFill>
        <p:spPr>
          <a:xfrm>
            <a:off x="11140142" y="6049027"/>
            <a:ext cx="859771" cy="625288"/>
          </a:xfrm>
          <a:prstGeom prst="rect">
            <a:avLst/>
          </a:prstGeom>
          <a:noFill/>
          <a:ln>
            <a:noFill/>
          </a:ln>
        </p:spPr>
      </p:pic>
      <p:pic>
        <p:nvPicPr>
          <p:cNvPr id="24" name="Google Shape;24;p34"/>
          <p:cNvPicPr preferRelativeResize="0"/>
          <p:nvPr/>
        </p:nvPicPr>
        <p:blipFill rotWithShape="1">
          <a:blip r:embed="rId3">
            <a:alphaModFix/>
          </a:blip>
          <a:srcRect/>
          <a:stretch/>
        </p:blipFill>
        <p:spPr>
          <a:xfrm rot="9086079">
            <a:off x="6337551" y="6641272"/>
            <a:ext cx="4889334" cy="1835995"/>
          </a:xfrm>
          <a:prstGeom prst="rect">
            <a:avLst/>
          </a:prstGeom>
          <a:noFill/>
          <a:ln>
            <a:noFill/>
          </a:ln>
        </p:spPr>
      </p:pic>
      <p:sp>
        <p:nvSpPr>
          <p:cNvPr id="25" name="Google Shape;25;p34"/>
          <p:cNvSpPr txBox="1">
            <a:spLocks noGrp="1"/>
          </p:cNvSpPr>
          <p:nvPr>
            <p:ph type="body" idx="1"/>
          </p:nvPr>
        </p:nvSpPr>
        <p:spPr>
          <a:xfrm>
            <a:off x="214076" y="1960367"/>
            <a:ext cx="7362782" cy="4316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A7BA19"/>
              </a:buClr>
              <a:buSzPts val="2400"/>
              <a:buNone/>
              <a:defRPr>
                <a:solidFill>
                  <a:srgbClr val="A7BA19"/>
                </a:solidFill>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342900" algn="l">
              <a:lnSpc>
                <a:spcPct val="90000"/>
              </a:lnSpc>
              <a:spcBef>
                <a:spcPts val="500"/>
              </a:spcBef>
              <a:spcAft>
                <a:spcPts val="0"/>
              </a:spcAft>
              <a:buClr>
                <a:srgbClr val="AAAAAA"/>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34"/>
          <p:cNvSpPr txBox="1">
            <a:spLocks noGrp="1"/>
          </p:cNvSpPr>
          <p:nvPr>
            <p:ph type="body" idx="2"/>
          </p:nvPr>
        </p:nvSpPr>
        <p:spPr>
          <a:xfrm>
            <a:off x="208947" y="2650484"/>
            <a:ext cx="10651210" cy="238544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AAAAAA"/>
              </a:buClr>
              <a:buSzPts val="1600"/>
              <a:buNone/>
              <a:defRPr sz="1600">
                <a:solidFill>
                  <a:srgbClr val="AAAAAA"/>
                </a:solidFill>
              </a:defRPr>
            </a:lvl1pPr>
            <a:lvl2pPr marL="914400" lvl="1" indent="-342900" algn="l">
              <a:lnSpc>
                <a:spcPct val="90000"/>
              </a:lnSpc>
              <a:spcBef>
                <a:spcPts val="500"/>
              </a:spcBef>
              <a:spcAft>
                <a:spcPts val="0"/>
              </a:spcAft>
              <a:buClr>
                <a:srgbClr val="AAAAAA"/>
              </a:buClr>
              <a:buSzPts val="1800"/>
              <a:buChar char="•"/>
              <a:defRPr/>
            </a:lvl2pPr>
            <a:lvl3pPr marL="1371600" lvl="2" indent="-342900" algn="l">
              <a:lnSpc>
                <a:spcPct val="90000"/>
              </a:lnSpc>
              <a:spcBef>
                <a:spcPts val="500"/>
              </a:spcBef>
              <a:spcAft>
                <a:spcPts val="0"/>
              </a:spcAft>
              <a:buClr>
                <a:srgbClr val="AAAAAA"/>
              </a:buClr>
              <a:buSzPts val="1800"/>
              <a:buChar char="•"/>
              <a:defRPr/>
            </a:lvl3pPr>
            <a:lvl4pPr marL="1828800" lvl="3" indent="-342900" algn="l">
              <a:lnSpc>
                <a:spcPct val="90000"/>
              </a:lnSpc>
              <a:spcBef>
                <a:spcPts val="500"/>
              </a:spcBef>
              <a:spcAft>
                <a:spcPts val="0"/>
              </a:spcAft>
              <a:buClr>
                <a:srgbClr val="AAAAAA"/>
              </a:buClr>
              <a:buSzPts val="1800"/>
              <a:buChar char="•"/>
              <a:defRPr/>
            </a:lvl4pPr>
            <a:lvl5pPr marL="2286000" lvl="4" indent="-228600" algn="l">
              <a:lnSpc>
                <a:spcPct val="90000"/>
              </a:lnSpc>
              <a:spcBef>
                <a:spcPts val="500"/>
              </a:spcBef>
              <a:spcAft>
                <a:spcPts val="0"/>
              </a:spcAft>
              <a:buClr>
                <a:srgbClr val="AAAAAA"/>
              </a:buClr>
              <a:buSzPts val="1000"/>
              <a:buNone/>
              <a:defRPr>
                <a:solidFill>
                  <a:srgbClr val="AAAAAA"/>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34"/>
          <p:cNvSpPr txBox="1">
            <a:spLocks noGrp="1"/>
          </p:cNvSpPr>
          <p:nvPr>
            <p:ph type="ctrTitle"/>
          </p:nvPr>
        </p:nvSpPr>
        <p:spPr>
          <a:xfrm>
            <a:off x="211664" y="929041"/>
            <a:ext cx="8785812" cy="92516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rgbClr val="C4004B"/>
              </a:buClr>
              <a:buSzPts val="4000"/>
              <a:buFont typeface="Arial"/>
              <a:buNone/>
              <a:defRPr sz="4000" b="1" i="0">
                <a:solidFill>
                  <a:srgbClr val="C4004B"/>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031931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58.xml"/><Relationship Id="rId7" Type="http://schemas.openxmlformats.org/officeDocument/2006/relationships/theme" Target="../theme/theme5.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5" Type="http://schemas.openxmlformats.org/officeDocument/2006/relationships/slideLayout" Target="../slideLayouts/slideLayout60.xml"/><Relationship Id="rId4" Type="http://schemas.openxmlformats.org/officeDocument/2006/relationships/slideLayout" Target="../slideLayouts/slideLayout59.xml"/><Relationship Id="rId9" Type="http://schemas.openxmlformats.org/officeDocument/2006/relationships/image" Target="../media/image2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12/18/2023</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dirty="0"/>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9" r:id="rId4"/>
    <p:sldLayoutId id="2147483670" r:id="rId5"/>
    <p:sldLayoutId id="2147483671" r:id="rId6"/>
    <p:sldLayoutId id="2147483672" r:id="rId7"/>
    <p:sldLayoutId id="2147483667" r:id="rId8"/>
    <p:sldLayoutId id="2147483662" r:id="rId9"/>
    <p:sldLayoutId id="2147483663" r:id="rId10"/>
    <p:sldLayoutId id="2147483664" r:id="rId11"/>
    <p:sldLayoutId id="2147483668" r:id="rId12"/>
    <p:sldLayoutId id="2147483665" r:id="rId13"/>
    <p:sldLayoutId id="2147483721" r:id="rId14"/>
    <p:sldLayoutId id="2147483722" r:id="rId15"/>
    <p:sldLayoutId id="2147483723" r:id="rId16"/>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12/18/2023</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dirty="0"/>
          </a:p>
        </p:txBody>
      </p:sp>
    </p:spTree>
    <p:extLst>
      <p:ext uri="{BB962C8B-B14F-4D97-AF65-F5344CB8AC3E}">
        <p14:creationId xmlns:p14="http://schemas.microsoft.com/office/powerpoint/2010/main" val="212604592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000" b="1" kern="1200">
          <a:solidFill>
            <a:schemeClr val="accent3"/>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2"/>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12/18/2023</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dirty="0"/>
          </a:p>
        </p:txBody>
      </p:sp>
    </p:spTree>
    <p:extLst>
      <p:ext uri="{BB962C8B-B14F-4D97-AF65-F5344CB8AC3E}">
        <p14:creationId xmlns:p14="http://schemas.microsoft.com/office/powerpoint/2010/main" val="21805278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2" r:id="rId4"/>
    <p:sldLayoutId id="2147483693" r:id="rId5"/>
    <p:sldLayoutId id="2147483694" r:id="rId6"/>
    <p:sldLayoutId id="2147483695" r:id="rId7"/>
    <p:sldLayoutId id="2147483696" r:id="rId8"/>
    <p:sldLayoutId id="2147483697" r:id="rId9"/>
    <p:sldLayoutId id="2147483698" r:id="rId10"/>
    <p:sldLayoutId id="2147483691" r:id="rId11"/>
    <p:sldLayoutId id="2147483699" r:id="rId12"/>
    <p:sldLayoutId id="2147483700" r:id="rId13"/>
  </p:sldLayoutIdLst>
  <p:txStyles>
    <p:titleStyle>
      <a:lvl1pPr algn="l" defTabSz="914400" rtl="0" eaLnBrk="1" latinLnBrk="0" hangingPunct="1">
        <a:lnSpc>
          <a:spcPct val="90000"/>
        </a:lnSpc>
        <a:spcBef>
          <a:spcPct val="0"/>
        </a:spcBef>
        <a:buNone/>
        <a:defRPr sz="4000" b="1" kern="1200">
          <a:solidFill>
            <a:schemeClr val="accent2"/>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12/18/2023</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dirty="0"/>
          </a:p>
        </p:txBody>
      </p:sp>
    </p:spTree>
    <p:extLst>
      <p:ext uri="{BB962C8B-B14F-4D97-AF65-F5344CB8AC3E}">
        <p14:creationId xmlns:p14="http://schemas.microsoft.com/office/powerpoint/2010/main" val="73653536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6" r:id="rId4"/>
    <p:sldLayoutId id="2147483707" r:id="rId5"/>
    <p:sldLayoutId id="2147483708" r:id="rId6"/>
    <p:sldLayoutId id="2147483709" r:id="rId7"/>
    <p:sldLayoutId id="2147483710" r:id="rId8"/>
    <p:sldLayoutId id="2147483711" r:id="rId9"/>
    <p:sldLayoutId id="2147483712" r:id="rId10"/>
    <p:sldLayoutId id="2147483705" r:id="rId11"/>
    <p:sldLayoutId id="2147483713" r:id="rId12"/>
    <p:sldLayoutId id="2147483714" r:id="rId13"/>
  </p:sldLayoutIdLst>
  <p:txStyles>
    <p:titleStyle>
      <a:lvl1pPr algn="l" defTabSz="914400" rtl="0" eaLnBrk="1" latinLnBrk="0" hangingPunct="1">
        <a:lnSpc>
          <a:spcPct val="90000"/>
        </a:lnSpc>
        <a:spcBef>
          <a:spcPct val="0"/>
        </a:spcBef>
        <a:buNone/>
        <a:defRPr sz="4000" b="1" kern="1200">
          <a:solidFill>
            <a:schemeClr val="accent4"/>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3"/>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F4F4F4"/>
          </a:solidFill>
        </p:spPr>
        <p:txBody>
          <a:bodyPr wrap="square" lIns="0" tIns="0" rIns="0" bIns="0" rtlCol="0"/>
          <a:lstStyle/>
          <a:p>
            <a:endParaRPr/>
          </a:p>
        </p:txBody>
      </p:sp>
      <p:sp>
        <p:nvSpPr>
          <p:cNvPr id="17" name="bg object 17"/>
          <p:cNvSpPr/>
          <p:nvPr/>
        </p:nvSpPr>
        <p:spPr>
          <a:xfrm>
            <a:off x="11142040" y="6055867"/>
            <a:ext cx="855980" cy="614045"/>
          </a:xfrm>
          <a:custGeom>
            <a:avLst/>
            <a:gdLst/>
            <a:ahLst/>
            <a:cxnLst/>
            <a:rect l="l" t="t" r="r" b="b"/>
            <a:pathLst>
              <a:path w="855979" h="614045">
                <a:moveTo>
                  <a:pt x="751586" y="421259"/>
                </a:moveTo>
                <a:lnTo>
                  <a:pt x="750265" y="363905"/>
                </a:lnTo>
                <a:lnTo>
                  <a:pt x="740029" y="307225"/>
                </a:lnTo>
                <a:lnTo>
                  <a:pt x="721931" y="258267"/>
                </a:lnTo>
                <a:lnTo>
                  <a:pt x="696671" y="217678"/>
                </a:lnTo>
                <a:lnTo>
                  <a:pt x="664997" y="186118"/>
                </a:lnTo>
                <a:lnTo>
                  <a:pt x="656983" y="181432"/>
                </a:lnTo>
                <a:lnTo>
                  <a:pt x="656983" y="372783"/>
                </a:lnTo>
                <a:lnTo>
                  <a:pt x="656805" y="424192"/>
                </a:lnTo>
                <a:lnTo>
                  <a:pt x="644512" y="469849"/>
                </a:lnTo>
                <a:lnTo>
                  <a:pt x="618350" y="503745"/>
                </a:lnTo>
                <a:lnTo>
                  <a:pt x="576554" y="519861"/>
                </a:lnTo>
                <a:lnTo>
                  <a:pt x="532333" y="512597"/>
                </a:lnTo>
                <a:lnTo>
                  <a:pt x="499757" y="484593"/>
                </a:lnTo>
                <a:lnTo>
                  <a:pt x="478396" y="442201"/>
                </a:lnTo>
                <a:lnTo>
                  <a:pt x="467829" y="391795"/>
                </a:lnTo>
                <a:lnTo>
                  <a:pt x="468007" y="340372"/>
                </a:lnTo>
                <a:lnTo>
                  <a:pt x="480301" y="294716"/>
                </a:lnTo>
                <a:lnTo>
                  <a:pt x="506463" y="260832"/>
                </a:lnTo>
                <a:lnTo>
                  <a:pt x="548259" y="244716"/>
                </a:lnTo>
                <a:lnTo>
                  <a:pt x="592480" y="251891"/>
                </a:lnTo>
                <a:lnTo>
                  <a:pt x="625055" y="279742"/>
                </a:lnTo>
                <a:lnTo>
                  <a:pt x="646417" y="322097"/>
                </a:lnTo>
                <a:lnTo>
                  <a:pt x="656983" y="372783"/>
                </a:lnTo>
                <a:lnTo>
                  <a:pt x="656983" y="181432"/>
                </a:lnTo>
                <a:lnTo>
                  <a:pt x="627608" y="164249"/>
                </a:lnTo>
                <a:lnTo>
                  <a:pt x="585241" y="152704"/>
                </a:lnTo>
                <a:lnTo>
                  <a:pt x="538607" y="152158"/>
                </a:lnTo>
                <a:lnTo>
                  <a:pt x="493115" y="162229"/>
                </a:lnTo>
                <a:lnTo>
                  <a:pt x="454088" y="182156"/>
                </a:lnTo>
                <a:lnTo>
                  <a:pt x="422033" y="211137"/>
                </a:lnTo>
                <a:lnTo>
                  <a:pt x="397510" y="248399"/>
                </a:lnTo>
                <a:lnTo>
                  <a:pt x="384873" y="282752"/>
                </a:lnTo>
                <a:lnTo>
                  <a:pt x="379691" y="273951"/>
                </a:lnTo>
                <a:lnTo>
                  <a:pt x="362597" y="263144"/>
                </a:lnTo>
                <a:lnTo>
                  <a:pt x="340448" y="261200"/>
                </a:lnTo>
                <a:lnTo>
                  <a:pt x="238150" y="271348"/>
                </a:lnTo>
                <a:lnTo>
                  <a:pt x="218681" y="276936"/>
                </a:lnTo>
                <a:lnTo>
                  <a:pt x="204927" y="288544"/>
                </a:lnTo>
                <a:lnTo>
                  <a:pt x="197345" y="305485"/>
                </a:lnTo>
                <a:lnTo>
                  <a:pt x="196329" y="327126"/>
                </a:lnTo>
                <a:lnTo>
                  <a:pt x="201764" y="347281"/>
                </a:lnTo>
                <a:lnTo>
                  <a:pt x="212813" y="362318"/>
                </a:lnTo>
                <a:lnTo>
                  <a:pt x="228803" y="371170"/>
                </a:lnTo>
                <a:lnTo>
                  <a:pt x="249072" y="372783"/>
                </a:lnTo>
                <a:lnTo>
                  <a:pt x="303771" y="367068"/>
                </a:lnTo>
                <a:lnTo>
                  <a:pt x="298919" y="406107"/>
                </a:lnTo>
                <a:lnTo>
                  <a:pt x="283260" y="437362"/>
                </a:lnTo>
                <a:lnTo>
                  <a:pt x="258076" y="458990"/>
                </a:lnTo>
                <a:lnTo>
                  <a:pt x="224637" y="469138"/>
                </a:lnTo>
                <a:lnTo>
                  <a:pt x="184391" y="464667"/>
                </a:lnTo>
                <a:lnTo>
                  <a:pt x="128282" y="412991"/>
                </a:lnTo>
                <a:lnTo>
                  <a:pt x="112128" y="373392"/>
                </a:lnTo>
                <a:lnTo>
                  <a:pt x="103682" y="329666"/>
                </a:lnTo>
                <a:lnTo>
                  <a:pt x="103365" y="281152"/>
                </a:lnTo>
                <a:lnTo>
                  <a:pt x="112864" y="238391"/>
                </a:lnTo>
                <a:lnTo>
                  <a:pt x="131660" y="203771"/>
                </a:lnTo>
                <a:lnTo>
                  <a:pt x="159232" y="179730"/>
                </a:lnTo>
                <a:lnTo>
                  <a:pt x="195046" y="168643"/>
                </a:lnTo>
                <a:lnTo>
                  <a:pt x="235724" y="172453"/>
                </a:lnTo>
                <a:lnTo>
                  <a:pt x="265734" y="186791"/>
                </a:lnTo>
                <a:lnTo>
                  <a:pt x="290309" y="201714"/>
                </a:lnTo>
                <a:lnTo>
                  <a:pt x="314706" y="207302"/>
                </a:lnTo>
                <a:lnTo>
                  <a:pt x="351523" y="176199"/>
                </a:lnTo>
                <a:lnTo>
                  <a:pt x="339547" y="121145"/>
                </a:lnTo>
                <a:lnTo>
                  <a:pt x="311518" y="94272"/>
                </a:lnTo>
                <a:lnTo>
                  <a:pt x="272808" y="76479"/>
                </a:lnTo>
                <a:lnTo>
                  <a:pt x="227634" y="67703"/>
                </a:lnTo>
                <a:lnTo>
                  <a:pt x="180251" y="67843"/>
                </a:lnTo>
                <a:lnTo>
                  <a:pt x="138150" y="77000"/>
                </a:lnTo>
                <a:lnTo>
                  <a:pt x="100545" y="94907"/>
                </a:lnTo>
                <a:lnTo>
                  <a:pt x="68008" y="120738"/>
                </a:lnTo>
                <a:lnTo>
                  <a:pt x="41109" y="153657"/>
                </a:lnTo>
                <a:lnTo>
                  <a:pt x="20434" y="192849"/>
                </a:lnTo>
                <a:lnTo>
                  <a:pt x="6527" y="237490"/>
                </a:lnTo>
                <a:lnTo>
                  <a:pt x="0" y="286753"/>
                </a:lnTo>
                <a:lnTo>
                  <a:pt x="1384" y="339813"/>
                </a:lnTo>
                <a:lnTo>
                  <a:pt x="9994" y="389953"/>
                </a:lnTo>
                <a:lnTo>
                  <a:pt x="24980" y="436054"/>
                </a:lnTo>
                <a:lnTo>
                  <a:pt x="46050" y="477100"/>
                </a:lnTo>
                <a:lnTo>
                  <a:pt x="72885" y="512089"/>
                </a:lnTo>
                <a:lnTo>
                  <a:pt x="105181" y="540004"/>
                </a:lnTo>
                <a:lnTo>
                  <a:pt x="142621" y="559841"/>
                </a:lnTo>
                <a:lnTo>
                  <a:pt x="184899" y="570572"/>
                </a:lnTo>
                <a:lnTo>
                  <a:pt x="231724" y="571207"/>
                </a:lnTo>
                <a:lnTo>
                  <a:pt x="278091" y="560666"/>
                </a:lnTo>
                <a:lnTo>
                  <a:pt x="317627" y="539699"/>
                </a:lnTo>
                <a:lnTo>
                  <a:pt x="349923" y="509574"/>
                </a:lnTo>
                <a:lnTo>
                  <a:pt x="374510" y="471589"/>
                </a:lnTo>
                <a:lnTo>
                  <a:pt x="383006" y="448589"/>
                </a:lnTo>
                <a:lnTo>
                  <a:pt x="384784" y="458381"/>
                </a:lnTo>
                <a:lnTo>
                  <a:pt x="402882" y="507187"/>
                </a:lnTo>
                <a:lnTo>
                  <a:pt x="428142" y="547687"/>
                </a:lnTo>
                <a:lnTo>
                  <a:pt x="459816" y="579247"/>
                </a:lnTo>
                <a:lnTo>
                  <a:pt x="497205" y="601205"/>
                </a:lnTo>
                <a:lnTo>
                  <a:pt x="539572" y="612902"/>
                </a:lnTo>
                <a:lnTo>
                  <a:pt x="586206" y="613689"/>
                </a:lnTo>
                <a:lnTo>
                  <a:pt x="631698" y="603605"/>
                </a:lnTo>
                <a:lnTo>
                  <a:pt x="670725" y="583679"/>
                </a:lnTo>
                <a:lnTo>
                  <a:pt x="702779" y="554697"/>
                </a:lnTo>
                <a:lnTo>
                  <a:pt x="725703" y="519861"/>
                </a:lnTo>
                <a:lnTo>
                  <a:pt x="743737" y="472694"/>
                </a:lnTo>
                <a:lnTo>
                  <a:pt x="751586" y="421259"/>
                </a:lnTo>
                <a:close/>
              </a:path>
              <a:path w="855979" h="614045">
                <a:moveTo>
                  <a:pt x="837133" y="268173"/>
                </a:moveTo>
                <a:lnTo>
                  <a:pt x="814603" y="50088"/>
                </a:lnTo>
                <a:lnTo>
                  <a:pt x="799731" y="13157"/>
                </a:lnTo>
                <a:lnTo>
                  <a:pt x="766991" y="0"/>
                </a:lnTo>
                <a:lnTo>
                  <a:pt x="749782" y="6184"/>
                </a:lnTo>
                <a:lnTo>
                  <a:pt x="737882" y="19494"/>
                </a:lnTo>
                <a:lnTo>
                  <a:pt x="731532" y="37807"/>
                </a:lnTo>
                <a:lnTo>
                  <a:pt x="730961" y="58966"/>
                </a:lnTo>
                <a:lnTo>
                  <a:pt x="753491" y="276415"/>
                </a:lnTo>
                <a:lnTo>
                  <a:pt x="758482" y="297002"/>
                </a:lnTo>
                <a:lnTo>
                  <a:pt x="768362" y="313664"/>
                </a:lnTo>
                <a:lnTo>
                  <a:pt x="782713" y="324383"/>
                </a:lnTo>
                <a:lnTo>
                  <a:pt x="801090" y="327126"/>
                </a:lnTo>
                <a:lnTo>
                  <a:pt x="818311" y="320675"/>
                </a:lnTo>
                <a:lnTo>
                  <a:pt x="830211" y="307403"/>
                </a:lnTo>
                <a:lnTo>
                  <a:pt x="836561" y="289242"/>
                </a:lnTo>
                <a:lnTo>
                  <a:pt x="837133" y="268173"/>
                </a:lnTo>
                <a:close/>
              </a:path>
              <a:path w="855979" h="614045">
                <a:moveTo>
                  <a:pt x="855789" y="403212"/>
                </a:moveTo>
                <a:lnTo>
                  <a:pt x="850087" y="382828"/>
                </a:lnTo>
                <a:lnTo>
                  <a:pt x="838174" y="366598"/>
                </a:lnTo>
                <a:lnTo>
                  <a:pt x="822032" y="356311"/>
                </a:lnTo>
                <a:lnTo>
                  <a:pt x="803668" y="353758"/>
                </a:lnTo>
                <a:lnTo>
                  <a:pt x="786295" y="359841"/>
                </a:lnTo>
                <a:lnTo>
                  <a:pt x="772706" y="372935"/>
                </a:lnTo>
                <a:lnTo>
                  <a:pt x="764311" y="391020"/>
                </a:lnTo>
                <a:lnTo>
                  <a:pt x="762495" y="412076"/>
                </a:lnTo>
                <a:lnTo>
                  <a:pt x="768464" y="432739"/>
                </a:lnTo>
                <a:lnTo>
                  <a:pt x="780338" y="448932"/>
                </a:lnTo>
                <a:lnTo>
                  <a:pt x="796328" y="459066"/>
                </a:lnTo>
                <a:lnTo>
                  <a:pt x="814603" y="461530"/>
                </a:lnTo>
                <a:lnTo>
                  <a:pt x="832078" y="455803"/>
                </a:lnTo>
                <a:lnTo>
                  <a:pt x="845807" y="442836"/>
                </a:lnTo>
                <a:lnTo>
                  <a:pt x="854240" y="424624"/>
                </a:lnTo>
                <a:lnTo>
                  <a:pt x="855789" y="403212"/>
                </a:lnTo>
                <a:close/>
              </a:path>
            </a:pathLst>
          </a:custGeom>
          <a:solidFill>
            <a:srgbClr val="C4004A"/>
          </a:solidFill>
        </p:spPr>
        <p:txBody>
          <a:bodyPr wrap="square" lIns="0" tIns="0" rIns="0" bIns="0" rtlCol="0"/>
          <a:lstStyle/>
          <a:p>
            <a:endParaRPr/>
          </a:p>
        </p:txBody>
      </p:sp>
      <p:sp>
        <p:nvSpPr>
          <p:cNvPr id="18" name="bg object 18"/>
          <p:cNvSpPr/>
          <p:nvPr/>
        </p:nvSpPr>
        <p:spPr>
          <a:xfrm>
            <a:off x="8672696" y="6833442"/>
            <a:ext cx="78740" cy="24765"/>
          </a:xfrm>
          <a:custGeom>
            <a:avLst/>
            <a:gdLst/>
            <a:ahLst/>
            <a:cxnLst/>
            <a:rect l="l" t="t" r="r" b="b"/>
            <a:pathLst>
              <a:path w="78740" h="24765">
                <a:moveTo>
                  <a:pt x="78519" y="24557"/>
                </a:moveTo>
                <a:lnTo>
                  <a:pt x="69180" y="7402"/>
                </a:lnTo>
                <a:lnTo>
                  <a:pt x="64026" y="2319"/>
                </a:lnTo>
                <a:lnTo>
                  <a:pt x="56294" y="0"/>
                </a:lnTo>
                <a:lnTo>
                  <a:pt x="47085" y="566"/>
                </a:lnTo>
                <a:lnTo>
                  <a:pt x="37498" y="4142"/>
                </a:lnTo>
                <a:lnTo>
                  <a:pt x="0" y="24557"/>
                </a:lnTo>
                <a:lnTo>
                  <a:pt x="78519" y="24557"/>
                </a:lnTo>
                <a:close/>
              </a:path>
            </a:pathLst>
          </a:custGeom>
          <a:solidFill>
            <a:srgbClr val="92C022"/>
          </a:solidFill>
        </p:spPr>
        <p:txBody>
          <a:bodyPr wrap="square" lIns="0" tIns="0" rIns="0" bIns="0" rtlCol="0"/>
          <a:lstStyle/>
          <a:p>
            <a:endParaRPr/>
          </a:p>
        </p:txBody>
      </p:sp>
      <p:sp>
        <p:nvSpPr>
          <p:cNvPr id="19" name="bg object 19"/>
          <p:cNvSpPr/>
          <p:nvPr/>
        </p:nvSpPr>
        <p:spPr>
          <a:xfrm>
            <a:off x="10525887" y="6709557"/>
            <a:ext cx="278130" cy="148590"/>
          </a:xfrm>
          <a:custGeom>
            <a:avLst/>
            <a:gdLst/>
            <a:ahLst/>
            <a:cxnLst/>
            <a:rect l="l" t="t" r="r" b="b"/>
            <a:pathLst>
              <a:path w="278129" h="148590">
                <a:moveTo>
                  <a:pt x="277866" y="148442"/>
                </a:moveTo>
                <a:lnTo>
                  <a:pt x="266567" y="82810"/>
                </a:lnTo>
                <a:lnTo>
                  <a:pt x="244985" y="47768"/>
                </a:lnTo>
                <a:lnTo>
                  <a:pt x="184567" y="6718"/>
                </a:lnTo>
                <a:lnTo>
                  <a:pt x="149695" y="0"/>
                </a:lnTo>
                <a:lnTo>
                  <a:pt x="114354" y="2011"/>
                </a:lnTo>
                <a:lnTo>
                  <a:pt x="50199" y="30802"/>
                </a:lnTo>
                <a:lnTo>
                  <a:pt x="7953" y="90248"/>
                </a:lnTo>
                <a:lnTo>
                  <a:pt x="0" y="130577"/>
                </a:lnTo>
                <a:lnTo>
                  <a:pt x="1221" y="148442"/>
                </a:lnTo>
                <a:lnTo>
                  <a:pt x="277866" y="148442"/>
                </a:lnTo>
                <a:close/>
              </a:path>
            </a:pathLst>
          </a:custGeom>
          <a:solidFill>
            <a:srgbClr val="EBEBDA"/>
          </a:solidFill>
        </p:spPr>
        <p:txBody>
          <a:bodyPr wrap="square" lIns="0" tIns="0" rIns="0" bIns="0" rtlCol="0"/>
          <a:lstStyle/>
          <a:p>
            <a:endParaRPr/>
          </a:p>
        </p:txBody>
      </p:sp>
      <p:sp>
        <p:nvSpPr>
          <p:cNvPr id="20" name="bg object 20"/>
          <p:cNvSpPr/>
          <p:nvPr/>
        </p:nvSpPr>
        <p:spPr>
          <a:xfrm>
            <a:off x="9631786" y="6598273"/>
            <a:ext cx="410845" cy="260350"/>
          </a:xfrm>
          <a:custGeom>
            <a:avLst/>
            <a:gdLst/>
            <a:ahLst/>
            <a:cxnLst/>
            <a:rect l="l" t="t" r="r" b="b"/>
            <a:pathLst>
              <a:path w="410845" h="260350">
                <a:moveTo>
                  <a:pt x="410617" y="259726"/>
                </a:moveTo>
                <a:lnTo>
                  <a:pt x="329155" y="9479"/>
                </a:lnTo>
                <a:lnTo>
                  <a:pt x="325737" y="3494"/>
                </a:lnTo>
                <a:lnTo>
                  <a:pt x="320277" y="221"/>
                </a:lnTo>
                <a:lnTo>
                  <a:pt x="313920" y="0"/>
                </a:lnTo>
                <a:lnTo>
                  <a:pt x="307809" y="3167"/>
                </a:lnTo>
                <a:lnTo>
                  <a:pt x="0" y="259726"/>
                </a:lnTo>
                <a:lnTo>
                  <a:pt x="410617" y="259726"/>
                </a:lnTo>
                <a:close/>
              </a:path>
            </a:pathLst>
          </a:custGeom>
          <a:solidFill>
            <a:srgbClr val="92C022"/>
          </a:solidFill>
        </p:spPr>
        <p:txBody>
          <a:bodyPr wrap="square" lIns="0" tIns="0" rIns="0" bIns="0" rtlCol="0"/>
          <a:lstStyle/>
          <a:p>
            <a:endParaRPr/>
          </a:p>
        </p:txBody>
      </p:sp>
      <p:sp>
        <p:nvSpPr>
          <p:cNvPr id="21" name="bg object 21"/>
          <p:cNvSpPr/>
          <p:nvPr/>
        </p:nvSpPr>
        <p:spPr>
          <a:xfrm>
            <a:off x="8814710" y="6454070"/>
            <a:ext cx="379095" cy="404495"/>
          </a:xfrm>
          <a:custGeom>
            <a:avLst/>
            <a:gdLst/>
            <a:ahLst/>
            <a:cxnLst/>
            <a:rect l="l" t="t" r="r" b="b"/>
            <a:pathLst>
              <a:path w="379095" h="404495">
                <a:moveTo>
                  <a:pt x="215061" y="403929"/>
                </a:moveTo>
                <a:lnTo>
                  <a:pt x="375923" y="48486"/>
                </a:lnTo>
                <a:lnTo>
                  <a:pt x="378574" y="30248"/>
                </a:lnTo>
                <a:lnTo>
                  <a:pt x="372186" y="14208"/>
                </a:lnTo>
                <a:lnTo>
                  <a:pt x="358936" y="3185"/>
                </a:lnTo>
                <a:lnTo>
                  <a:pt x="340998" y="0"/>
                </a:lnTo>
                <a:lnTo>
                  <a:pt x="30152" y="29118"/>
                </a:lnTo>
                <a:lnTo>
                  <a:pt x="15915" y="33798"/>
                </a:lnTo>
                <a:lnTo>
                  <a:pt x="5503" y="43605"/>
                </a:lnTo>
                <a:lnTo>
                  <a:pt x="0" y="56827"/>
                </a:lnTo>
                <a:lnTo>
                  <a:pt x="487" y="71752"/>
                </a:lnTo>
                <a:lnTo>
                  <a:pt x="85047" y="403929"/>
                </a:lnTo>
                <a:lnTo>
                  <a:pt x="215061" y="403929"/>
                </a:lnTo>
                <a:close/>
              </a:path>
            </a:pathLst>
          </a:custGeom>
          <a:solidFill>
            <a:srgbClr val="92C022"/>
          </a:solidFill>
        </p:spPr>
        <p:txBody>
          <a:bodyPr wrap="square" lIns="0" tIns="0" rIns="0" bIns="0" rtlCol="0"/>
          <a:lstStyle/>
          <a:p>
            <a:endParaRPr/>
          </a:p>
        </p:txBody>
      </p:sp>
      <p:sp>
        <p:nvSpPr>
          <p:cNvPr id="22" name="bg object 22"/>
          <p:cNvSpPr/>
          <p:nvPr/>
        </p:nvSpPr>
        <p:spPr>
          <a:xfrm>
            <a:off x="9788911" y="6277021"/>
            <a:ext cx="262890" cy="262890"/>
          </a:xfrm>
          <a:custGeom>
            <a:avLst/>
            <a:gdLst/>
            <a:ahLst/>
            <a:cxnLst/>
            <a:rect l="l" t="t" r="r" b="b"/>
            <a:pathLst>
              <a:path w="262890" h="262890">
                <a:moveTo>
                  <a:pt x="183320" y="252122"/>
                </a:moveTo>
                <a:lnTo>
                  <a:pt x="214785" y="232720"/>
                </a:lnTo>
                <a:lnTo>
                  <a:pt x="239958" y="205564"/>
                </a:lnTo>
                <a:lnTo>
                  <a:pt x="256639" y="172018"/>
                </a:lnTo>
                <a:lnTo>
                  <a:pt x="262631" y="133449"/>
                </a:lnTo>
                <a:lnTo>
                  <a:pt x="255736" y="91220"/>
                </a:lnTo>
                <a:lnTo>
                  <a:pt x="221930" y="37545"/>
                </a:lnTo>
                <a:lnTo>
                  <a:pt x="167534" y="5969"/>
                </a:lnTo>
                <a:lnTo>
                  <a:pt x="125555" y="0"/>
                </a:lnTo>
                <a:lnTo>
                  <a:pt x="87482" y="6734"/>
                </a:lnTo>
                <a:lnTo>
                  <a:pt x="54602" y="23973"/>
                </a:lnTo>
                <a:lnTo>
                  <a:pt x="28203" y="49519"/>
                </a:lnTo>
                <a:lnTo>
                  <a:pt x="9573" y="81171"/>
                </a:lnTo>
                <a:lnTo>
                  <a:pt x="0" y="116732"/>
                </a:lnTo>
                <a:lnTo>
                  <a:pt x="770" y="154001"/>
                </a:lnTo>
                <a:lnTo>
                  <a:pt x="13174" y="190782"/>
                </a:lnTo>
                <a:lnTo>
                  <a:pt x="38496" y="224873"/>
                </a:lnTo>
                <a:lnTo>
                  <a:pt x="73150" y="250144"/>
                </a:lnTo>
                <a:lnTo>
                  <a:pt x="110304" y="262199"/>
                </a:lnTo>
                <a:lnTo>
                  <a:pt x="147760" y="262403"/>
                </a:lnTo>
                <a:lnTo>
                  <a:pt x="183320" y="252122"/>
                </a:lnTo>
                <a:close/>
              </a:path>
            </a:pathLst>
          </a:custGeom>
          <a:solidFill>
            <a:srgbClr val="F47913"/>
          </a:solidFill>
        </p:spPr>
        <p:txBody>
          <a:bodyPr wrap="square" lIns="0" tIns="0" rIns="0" bIns="0" rtlCol="0"/>
          <a:lstStyle/>
          <a:p>
            <a:endParaRPr/>
          </a:p>
        </p:txBody>
      </p:sp>
      <p:sp>
        <p:nvSpPr>
          <p:cNvPr id="23" name="bg object 23"/>
          <p:cNvSpPr/>
          <p:nvPr/>
        </p:nvSpPr>
        <p:spPr>
          <a:xfrm>
            <a:off x="9218146" y="6704333"/>
            <a:ext cx="269240" cy="153670"/>
          </a:xfrm>
          <a:custGeom>
            <a:avLst/>
            <a:gdLst/>
            <a:ahLst/>
            <a:cxnLst/>
            <a:rect l="l" t="t" r="r" b="b"/>
            <a:pathLst>
              <a:path w="269240" h="153670">
                <a:moveTo>
                  <a:pt x="269240" y="153666"/>
                </a:moveTo>
                <a:lnTo>
                  <a:pt x="266008" y="28867"/>
                </a:lnTo>
                <a:lnTo>
                  <a:pt x="235851" y="0"/>
                </a:lnTo>
                <a:lnTo>
                  <a:pt x="28808" y="5067"/>
                </a:lnTo>
                <a:lnTo>
                  <a:pt x="17469" y="7624"/>
                </a:lnTo>
                <a:lnTo>
                  <a:pt x="8265" y="14224"/>
                </a:lnTo>
                <a:lnTo>
                  <a:pt x="2131" y="23798"/>
                </a:lnTo>
                <a:lnTo>
                  <a:pt x="0" y="35280"/>
                </a:lnTo>
                <a:lnTo>
                  <a:pt x="3066" y="153666"/>
                </a:lnTo>
                <a:lnTo>
                  <a:pt x="269240" y="153666"/>
                </a:lnTo>
                <a:close/>
              </a:path>
            </a:pathLst>
          </a:custGeom>
          <a:solidFill>
            <a:srgbClr val="C4124E"/>
          </a:solidFill>
        </p:spPr>
        <p:txBody>
          <a:bodyPr wrap="square" lIns="0" tIns="0" rIns="0" bIns="0" rtlCol="0"/>
          <a:lstStyle/>
          <a:p>
            <a:endParaRPr/>
          </a:p>
        </p:txBody>
      </p:sp>
      <p:pic>
        <p:nvPicPr>
          <p:cNvPr id="24" name="bg object 24"/>
          <p:cNvPicPr/>
          <p:nvPr/>
        </p:nvPicPr>
        <p:blipFill>
          <a:blip r:embed="rId8" cstate="print"/>
          <a:stretch>
            <a:fillRect/>
          </a:stretch>
        </p:blipFill>
        <p:spPr>
          <a:xfrm>
            <a:off x="10108788" y="6687436"/>
            <a:ext cx="202440" cy="170563"/>
          </a:xfrm>
          <a:prstGeom prst="rect">
            <a:avLst/>
          </a:prstGeom>
        </p:spPr>
      </p:pic>
      <p:pic>
        <p:nvPicPr>
          <p:cNvPr id="25" name="bg object 25"/>
          <p:cNvPicPr/>
          <p:nvPr/>
        </p:nvPicPr>
        <p:blipFill>
          <a:blip r:embed="rId9" cstate="print"/>
          <a:stretch>
            <a:fillRect/>
          </a:stretch>
        </p:blipFill>
        <p:spPr>
          <a:xfrm>
            <a:off x="9394569" y="6340896"/>
            <a:ext cx="205841" cy="197033"/>
          </a:xfrm>
          <a:prstGeom prst="rect">
            <a:avLst/>
          </a:prstGeom>
        </p:spPr>
      </p:pic>
      <p:sp>
        <p:nvSpPr>
          <p:cNvPr id="2" name="Holder 2"/>
          <p:cNvSpPr>
            <a:spLocks noGrp="1"/>
          </p:cNvSpPr>
          <p:nvPr>
            <p:ph type="title"/>
          </p:nvPr>
        </p:nvSpPr>
        <p:spPr>
          <a:xfrm>
            <a:off x="322579" y="302894"/>
            <a:ext cx="7214234" cy="822007"/>
          </a:xfrm>
          <a:prstGeom prst="rect">
            <a:avLst/>
          </a:prstGeom>
        </p:spPr>
        <p:txBody>
          <a:bodyPr wrap="square" lIns="0" tIns="0" rIns="0" bIns="0">
            <a:spAutoFit/>
          </a:bodyPr>
          <a:lstStyle>
            <a:lvl1pPr>
              <a:defRPr sz="4000" b="0" i="0">
                <a:solidFill>
                  <a:srgbClr val="C30049"/>
                </a:solidFill>
                <a:latin typeface="Calibri"/>
                <a:cs typeface="Calibri"/>
              </a:defRPr>
            </a:lvl1pPr>
          </a:lstStyle>
          <a:p>
            <a:endParaRPr/>
          </a:p>
        </p:txBody>
      </p:sp>
      <p:sp>
        <p:nvSpPr>
          <p:cNvPr id="3" name="Holder 3"/>
          <p:cNvSpPr>
            <a:spLocks noGrp="1"/>
          </p:cNvSpPr>
          <p:nvPr>
            <p:ph type="body" idx="1"/>
          </p:nvPr>
        </p:nvSpPr>
        <p:spPr>
          <a:xfrm>
            <a:off x="329565" y="1291792"/>
            <a:ext cx="7686040" cy="3075940"/>
          </a:xfrm>
          <a:prstGeom prst="rect">
            <a:avLst/>
          </a:prstGeom>
        </p:spPr>
        <p:txBody>
          <a:bodyPr wrap="square" lIns="0" tIns="0" rIns="0" bIns="0">
            <a:spAutoFit/>
          </a:bodyPr>
          <a:lstStyle>
            <a:lvl1pPr>
              <a:defRPr sz="1800" b="1" i="0">
                <a:solidFill>
                  <a:srgbClr val="666666"/>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22781144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4"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ur02.safelinks.protection.outlook.com/?url=https://forms.office.com/e/wK2GHcpq6W&amp;data=05%7c01%7crudy.vansieleghem%40g-o.be%7c46cebc3990364848546008dbeb1fadc9%7c31de13895990487fab198890ff9a2685%7c0%7c0%7c638362293519137781%7cUnknown%7cTWFpbGZsb3d8eyJWIjoiMC4wLjAwMDAiLCJQIjoiV2luMzIiLCJBTiI6Ik1haWwiLCJXVCI6Mn0%3D%7c3000%7c%7c%7c&amp;sdata=L2cvCxahDcvxMWE7eh44Lzi5G1KP8eUZwyGOhXH%2BqLA%3D&amp;reserved=0" TargetMode="External"/><Relationship Id="rId2" Type="http://schemas.openxmlformats.org/officeDocument/2006/relationships/hyperlink" Target="https://pro.g-o.be/nieuws/6529" TargetMode="Externa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hyperlink" Target="https://eur02.safelinks.protection.outlook.com/?url=https://forms.office.com/e/24Z3UPB14Q&amp;data=05%7c01%7crudy.vansieleghem%40g-o.be%7c3deccdc0b8dc497f489b08dbeb3ef8e3%7c31de13895990487fab198890ff9a2685%7c0%7c0%7c638362427917728265%7cUnknown%7cTWFpbGZsb3d8eyJWIjoiMC4wLjAwMDAiLCJQIjoiV2luMzIiLCJBTiI6Ik1haWwiLCJXVCI6Mn0%3D%7c3000%7c%7c%7c&amp;sdata=ipB3Avfpsvy/WGyHyB%2BbNIQfp3dYVzFZ9CX3M8W%2BP8A%3D&amp;reserved=0" TargetMode="External"/><Relationship Id="rId4" Type="http://schemas.openxmlformats.org/officeDocument/2006/relationships/hyperlink" Target="https://eur02.safelinks.protection.outlook.com/?url=https://forms.office.com/e/ndDvDxGbJc&amp;data=05%7c01%7crudy.vansieleghem%40g-o.be%7c46cebc3990364848546008dbeb1fadc9%7c31de13895990487fab198890ff9a2685%7c0%7c0%7c638362293519137781%7cUnknown%7cTWFpbGZsb3d8eyJWIjoiMC4wLjAwMDAiLCJQIjoiV2luMzIiLCJBTiI6Ik1haWwiLCJXVCI6Mn0%3D%7c3000%7c%7c%7c&amp;sdata=W1ZrxNnxVFkQqOHPUWIy1kvgzP30ip/BDWIPKFY0CrQ%3D&amp;reserved=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7.jfi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9.xml"/><Relationship Id="rId4" Type="http://schemas.openxmlformats.org/officeDocument/2006/relationships/image" Target="../media/image31.jpeg"/></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8.jpe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0.jfi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60.xml"/></Relationships>
</file>

<file path=ppt/slides/_rels/slide17.xml.rels><?xml version="1.0" encoding="UTF-8" standalone="yes"?>
<Relationships xmlns="http://schemas.openxmlformats.org/package/2006/relationships"><Relationship Id="rId2" Type="http://schemas.openxmlformats.org/officeDocument/2006/relationships/image" Target="../media/image45.jfif"/><Relationship Id="rId1" Type="http://schemas.openxmlformats.org/officeDocument/2006/relationships/slideLayout" Target="../slideLayouts/slideLayout59.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6.jpeg"/><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xml"/><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7.xml"/><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60.xml"/></Relationships>
</file>

<file path=ppt/slides/_rels/slide2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53.jfif"/><Relationship Id="rId2" Type="http://schemas.openxmlformats.org/officeDocument/2006/relationships/notesSlide" Target="../notesSlides/notesSlide9.xml"/><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58.jfif"/><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4.jfif"/><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6.jfif"/><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hyperlink" Target="https://youtu.be/1kzkcTjD7RY?si=o6StPUU7KqVphoF9" TargetMode="External"/><Relationship Id="rId1" Type="http://schemas.openxmlformats.org/officeDocument/2006/relationships/slideLayout" Target="../slideLayouts/slideLayout59.xml"/></Relationships>
</file>

<file path=ppt/slides/_rels/slide4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59.xml"/></Relationships>
</file>

<file path=ppt/slides/_rels/slide45.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57.xml"/></Relationships>
</file>

<file path=ppt/slides/_rels/slide4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57.xml"/></Relationships>
</file>

<file path=ppt/slides/_rels/slide47.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57.xml"/></Relationships>
</file>

<file path=ppt/slides/_rels/slide48.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57.xml"/></Relationships>
</file>

<file path=ppt/slides/_rels/slide49.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57.xml"/></Relationships>
</file>

<file path=ppt/slides/_rels/slide50.xml.rels><?xml version="1.0" encoding="UTF-8" standalone="yes"?>
<Relationships xmlns="http://schemas.openxmlformats.org/package/2006/relationships"><Relationship Id="rId3" Type="http://schemas.openxmlformats.org/officeDocument/2006/relationships/hyperlink" Target="https://mijnpro.g-o.be/sites/clb/themas-site/Documents/Registratie%20LIVC-R%20in%20LARS.pdf" TargetMode="External"/><Relationship Id="rId2" Type="http://schemas.openxmlformats.org/officeDocument/2006/relationships/image" Target="../media/image73.jpg"/><Relationship Id="rId1" Type="http://schemas.openxmlformats.org/officeDocument/2006/relationships/slideLayout" Target="../slideLayouts/slideLayout57.xml"/><Relationship Id="rId4" Type="http://schemas.openxmlformats.org/officeDocument/2006/relationships/image" Target="../media/image76.png"/></Relationships>
</file>

<file path=ppt/slides/_rels/slide5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57.xml"/></Relationships>
</file>

<file path=ppt/slides/_rels/slide52.xml.rels><?xml version="1.0" encoding="UTF-8" standalone="yes"?>
<Relationships xmlns="http://schemas.openxmlformats.org/package/2006/relationships"><Relationship Id="rId2" Type="http://schemas.openxmlformats.org/officeDocument/2006/relationships/image" Target="../media/image78.jfif"/><Relationship Id="rId1" Type="http://schemas.openxmlformats.org/officeDocument/2006/relationships/slideLayout" Target="../slideLayouts/slideLayout57.xml"/></Relationships>
</file>

<file path=ppt/slides/_rels/slide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6.xml"/><Relationship Id="rId4" Type="http://schemas.openxmlformats.org/officeDocument/2006/relationships/image" Target="../media/image79.png"/></Relationships>
</file>

<file path=ppt/slides/_rels/slide54.xml.rels><?xml version="1.0" encoding="UTF-8" standalone="yes"?>
<Relationships xmlns="http://schemas.openxmlformats.org/package/2006/relationships"><Relationship Id="rId3" Type="http://schemas.openxmlformats.org/officeDocument/2006/relationships/hyperlink" Target="mailto:Sofie.Van.den.Bussche@g-o.be" TargetMode="External"/><Relationship Id="rId2" Type="http://schemas.openxmlformats.org/officeDocument/2006/relationships/hyperlink" Target="mailto:Karin.Heremans@g-o.be"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hyperlink" Target="https://www.klasse.be/thema/radicalisering/" TargetMode="External"/><Relationship Id="rId3" Type="http://schemas.openxmlformats.org/officeDocument/2006/relationships/hyperlink" Target="https://www.schoolenveiligheid.nl/wp-content/uploads/2020/11/Puberaal-lastig-of-radicaliserend.pdf" TargetMode="External"/><Relationship Id="rId7" Type="http://schemas.openxmlformats.org/officeDocument/2006/relationships/hyperlink" Target="https://www.ceapire.be/" TargetMode="External"/><Relationship Id="rId2" Type="http://schemas.openxmlformats.org/officeDocument/2006/relationships/image" Target="../media/image80.jpeg"/><Relationship Id="rId1" Type="http://schemas.openxmlformats.org/officeDocument/2006/relationships/slideLayout" Target="../slideLayouts/slideLayout8.xml"/><Relationship Id="rId6" Type="http://schemas.openxmlformats.org/officeDocument/2006/relationships/hyperlink" Target="https://www.solentra.be/nl/" TargetMode="External"/><Relationship Id="rId5" Type="http://schemas.openxmlformats.org/officeDocument/2006/relationships/hyperlink" Target="https://dotvzw.be/" TargetMode="External"/><Relationship Id="rId4" Type="http://schemas.openxmlformats.org/officeDocument/2006/relationships/hyperlink" Target="https://netwerkislamexperten.be/" TargetMode="External"/></Relationships>
</file>

<file path=ppt/slides/_rels/slide56.xml.rels><?xml version="1.0" encoding="UTF-8" standalone="yes"?>
<Relationships xmlns="http://schemas.openxmlformats.org/package/2006/relationships"><Relationship Id="rId8" Type="http://schemas.openxmlformats.org/officeDocument/2006/relationships/hyperlink" Target="http://www.mediawijs.be/" TargetMode="External"/><Relationship Id="rId13" Type="http://schemas.openxmlformats.org/officeDocument/2006/relationships/hyperlink" Target="https://parallelhistories.org.uk/" TargetMode="External"/><Relationship Id="rId3" Type="http://schemas.openxmlformats.org/officeDocument/2006/relationships/hyperlink" Target="https://preventie-radicalisering-polarisering.vlaanderen.be/tools/lokale-integraleveiligheidscel-livc" TargetMode="External"/><Relationship Id="rId7" Type="http://schemas.openxmlformats.org/officeDocument/2006/relationships/hyperlink" Target="https://hannah-arendt.institute/wat-we-doen/vormingen-opleidingen/no-cap-opnieuwbeschikbaar-op-arendt-academy" TargetMode="External"/><Relationship Id="rId12" Type="http://schemas.openxmlformats.org/officeDocument/2006/relationships/hyperlink" Target="https://www.mediawijs.be/nl/tools/edubox-wij-zij-denken" TargetMode="External"/><Relationship Id="rId2" Type="http://schemas.openxmlformats.org/officeDocument/2006/relationships/notesSlide" Target="../notesSlides/notesSlide11.xml"/><Relationship Id="rId1" Type="http://schemas.openxmlformats.org/officeDocument/2006/relationships/slideLayout" Target="../slideLayouts/slideLayout61.xml"/><Relationship Id="rId6" Type="http://schemas.openxmlformats.org/officeDocument/2006/relationships/hyperlink" Target="https://euroguide-toolkit.eu/" TargetMode="External"/><Relationship Id="rId11" Type="http://schemas.openxmlformats.org/officeDocument/2006/relationships/hyperlink" Target="https://www.mediawijs.be/nl/tools/edubox-overtuigen" TargetMode="External"/><Relationship Id="rId5" Type="http://schemas.openxmlformats.org/officeDocument/2006/relationships/hyperlink" Target="https://wij-zij.be/" TargetMode="External"/><Relationship Id="rId10" Type="http://schemas.openxmlformats.org/officeDocument/2006/relationships/hyperlink" Target="https://www.mediawijs.be/nl/tools/edubox-nepnieuws" TargetMode="External"/><Relationship Id="rId4" Type="http://schemas.openxmlformats.org/officeDocument/2006/relationships/hyperlink" Target="https://www.vvsg.be/veiligheid/radicalisering" TargetMode="External"/><Relationship Id="rId9" Type="http://schemas.openxmlformats.org/officeDocument/2006/relationships/hyperlink" Target="https://onderwijs.vlaanderen.be/nl/directies-en-administraties/onderwijsinhoud-enleerlingenbegeleiding/secundair-onderwijs/deradicalisering/je-schoolbeleid-en-radicalisering" TargetMode="External"/></Relationships>
</file>

<file path=ppt/slides/_rels/slide5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D99E849-4DE3-544B-AC9A-6339F1D14523}"/>
              </a:ext>
            </a:extLst>
          </p:cNvPr>
          <p:cNvSpPr>
            <a:spLocks noGrp="1"/>
          </p:cNvSpPr>
          <p:nvPr>
            <p:ph type="title"/>
          </p:nvPr>
        </p:nvSpPr>
        <p:spPr/>
        <p:txBody>
          <a:bodyPr>
            <a:normAutofit/>
          </a:bodyPr>
          <a:lstStyle/>
          <a:p>
            <a:r>
              <a:rPr lang="nl-BE" sz="3200" dirty="0">
                <a:solidFill>
                  <a:schemeClr val="accent3"/>
                </a:solidFill>
                <a:effectLst/>
                <a:latin typeface="Flanders Art Sans"/>
                <a:ea typeface="Times New Roman" panose="02020603050405020304" pitchFamily="18" charset="0"/>
              </a:rPr>
              <a:t>Samenwerking school &amp; CLB - samenwerking op lokaal niveau LIVC-R -</a:t>
            </a:r>
            <a:r>
              <a:rPr lang="nl-BE" sz="3200" dirty="0" err="1">
                <a:solidFill>
                  <a:schemeClr val="accent3"/>
                </a:solidFill>
                <a:effectLst/>
                <a:latin typeface="Flanders Art Sans"/>
                <a:ea typeface="Times New Roman" panose="02020603050405020304" pitchFamily="18" charset="0"/>
              </a:rPr>
              <a:t>Radicxtool</a:t>
            </a:r>
            <a:r>
              <a:rPr lang="nl-BE" sz="3200" dirty="0">
                <a:solidFill>
                  <a:schemeClr val="accent3"/>
                </a:solidFill>
                <a:effectLst/>
                <a:latin typeface="Flanders Art Sans"/>
                <a:ea typeface="Times New Roman" panose="02020603050405020304" pitchFamily="18" charset="0"/>
              </a:rPr>
              <a:t>  </a:t>
            </a:r>
            <a:br>
              <a:rPr lang="nl-BE" sz="3200" dirty="0">
                <a:solidFill>
                  <a:schemeClr val="accent3"/>
                </a:solidFill>
                <a:effectLst/>
                <a:latin typeface="Flanders Art Sans"/>
                <a:ea typeface="Times New Roman" panose="02020603050405020304" pitchFamily="18" charset="0"/>
              </a:rPr>
            </a:br>
            <a:endParaRPr lang="en-US" sz="3200" dirty="0">
              <a:solidFill>
                <a:schemeClr val="accent3"/>
              </a:solidFill>
              <a:latin typeface="Flanders Art Sans"/>
            </a:endParaRPr>
          </a:p>
        </p:txBody>
      </p:sp>
      <p:sp>
        <p:nvSpPr>
          <p:cNvPr id="4" name="Text Placeholder 3">
            <a:extLst>
              <a:ext uri="{FF2B5EF4-FFF2-40B4-BE49-F238E27FC236}">
                <a16:creationId xmlns:a16="http://schemas.microsoft.com/office/drawing/2014/main" id="{CE1A66C6-5165-5F44-ABEB-0B3ABB2865A2}"/>
              </a:ext>
            </a:extLst>
          </p:cNvPr>
          <p:cNvSpPr>
            <a:spLocks noGrp="1"/>
          </p:cNvSpPr>
          <p:nvPr>
            <p:ph type="body" sz="quarter" idx="11"/>
          </p:nvPr>
        </p:nvSpPr>
        <p:spPr/>
        <p:txBody>
          <a:bodyPr/>
          <a:lstStyle/>
          <a:p>
            <a:r>
              <a:rPr lang="en-US" dirty="0"/>
              <a:t>Karin Heremans &amp; Sofie Van den Bussche</a:t>
            </a:r>
          </a:p>
        </p:txBody>
      </p:sp>
      <p:pic>
        <p:nvPicPr>
          <p:cNvPr id="5" name="Picture Placeholder 4">
            <a:extLst>
              <a:ext uri="{FF2B5EF4-FFF2-40B4-BE49-F238E27FC236}">
                <a16:creationId xmlns:a16="http://schemas.microsoft.com/office/drawing/2014/main" id="{D7F565FC-13A2-864E-B172-80F79B41857F}"/>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6959600" y="0"/>
            <a:ext cx="5232399" cy="6858000"/>
          </a:xfrm>
        </p:spPr>
      </p:pic>
    </p:spTree>
    <p:extLst>
      <p:ext uri="{BB962C8B-B14F-4D97-AF65-F5344CB8AC3E}">
        <p14:creationId xmlns:p14="http://schemas.microsoft.com/office/powerpoint/2010/main" val="2936306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73AF3-FABE-8747-802B-3F8D8C8CDD4A}"/>
              </a:ext>
            </a:extLst>
          </p:cNvPr>
          <p:cNvSpPr>
            <a:spLocks noGrp="1"/>
          </p:cNvSpPr>
          <p:nvPr>
            <p:ph type="ctrTitle"/>
          </p:nvPr>
        </p:nvSpPr>
        <p:spPr/>
        <p:txBody>
          <a:bodyPr/>
          <a:lstStyle/>
          <a:p>
            <a:r>
              <a:rPr lang="en-US" dirty="0" err="1"/>
              <a:t>Overzicht</a:t>
            </a:r>
            <a:r>
              <a:rPr lang="en-US" dirty="0"/>
              <a:t> </a:t>
            </a:r>
            <a:r>
              <a:rPr lang="en-US" dirty="0" err="1"/>
              <a:t>vormingen</a:t>
            </a:r>
            <a:endParaRPr lang="en-US" dirty="0"/>
          </a:p>
        </p:txBody>
      </p:sp>
      <p:sp>
        <p:nvSpPr>
          <p:cNvPr id="4" name="Text Placeholder 3">
            <a:extLst>
              <a:ext uri="{FF2B5EF4-FFF2-40B4-BE49-F238E27FC236}">
                <a16:creationId xmlns:a16="http://schemas.microsoft.com/office/drawing/2014/main" id="{B274791B-A9D3-D145-B0A9-EA1B74F1A24F}"/>
              </a:ext>
            </a:extLst>
          </p:cNvPr>
          <p:cNvSpPr>
            <a:spLocks noGrp="1"/>
          </p:cNvSpPr>
          <p:nvPr>
            <p:ph type="body" sz="quarter" idx="11"/>
          </p:nvPr>
        </p:nvSpPr>
        <p:spPr/>
        <p:txBody>
          <a:bodyPr/>
          <a:lstStyle/>
          <a:p>
            <a:r>
              <a:rPr lang="en-US" dirty="0" err="1"/>
              <a:t>Deze</a:t>
            </a:r>
            <a:r>
              <a:rPr lang="en-US" dirty="0"/>
              <a:t> </a:t>
            </a:r>
            <a:r>
              <a:rPr lang="en-US" dirty="0" err="1"/>
              <a:t>vorming</a:t>
            </a:r>
            <a:r>
              <a:rPr lang="en-US" dirty="0"/>
              <a:t> </a:t>
            </a:r>
            <a:r>
              <a:rPr lang="en-US" dirty="0" err="1"/>
              <a:t>kadert</a:t>
            </a:r>
            <a:r>
              <a:rPr lang="en-US" dirty="0"/>
              <a:t> </a:t>
            </a:r>
            <a:r>
              <a:rPr lang="en-US" dirty="0" err="1"/>
              <a:t>binnen</a:t>
            </a:r>
            <a:r>
              <a:rPr lang="en-US" dirty="0"/>
              <a:t> </a:t>
            </a:r>
            <a:r>
              <a:rPr lang="en-US" dirty="0" err="1"/>
              <a:t>een</a:t>
            </a:r>
            <a:r>
              <a:rPr lang="en-US" dirty="0"/>
              <a:t> </a:t>
            </a:r>
            <a:r>
              <a:rPr lang="en-US" dirty="0" err="1"/>
              <a:t>breder</a:t>
            </a:r>
            <a:r>
              <a:rPr lang="en-US" dirty="0"/>
              <a:t> </a:t>
            </a:r>
            <a:r>
              <a:rPr lang="en-US" dirty="0" err="1"/>
              <a:t>aanbod</a:t>
            </a:r>
            <a:endParaRPr lang="en-US" dirty="0"/>
          </a:p>
        </p:txBody>
      </p:sp>
      <p:sp>
        <p:nvSpPr>
          <p:cNvPr id="5" name="Text Placeholder 4">
            <a:extLst>
              <a:ext uri="{FF2B5EF4-FFF2-40B4-BE49-F238E27FC236}">
                <a16:creationId xmlns:a16="http://schemas.microsoft.com/office/drawing/2014/main" id="{89FCE56D-4BA9-8E4E-9C70-CFA3FA2D07FB}"/>
              </a:ext>
            </a:extLst>
          </p:cNvPr>
          <p:cNvSpPr>
            <a:spLocks noGrp="1"/>
          </p:cNvSpPr>
          <p:nvPr>
            <p:ph type="body" sz="quarter" idx="14"/>
          </p:nvPr>
        </p:nvSpPr>
        <p:spPr>
          <a:xfrm>
            <a:off x="4181908" y="3004465"/>
            <a:ext cx="7421562" cy="3427332"/>
          </a:xfrm>
        </p:spPr>
        <p:txBody>
          <a:bodyPr>
            <a:normAutofit/>
          </a:bodyPr>
          <a:lstStyle/>
          <a:p>
            <a:r>
              <a:rPr lang="nl-BE" sz="1800" u="sng" dirty="0">
                <a:solidFill>
                  <a:srgbClr val="0000FF"/>
                </a:solidFill>
                <a:effectLst/>
                <a:latin typeface="Flanders Art Sans"/>
                <a:ea typeface="Calibri" panose="020F0502020204030204" pitchFamily="34" charset="0"/>
                <a:hlinkClick r:id="rId2"/>
              </a:rPr>
              <a:t>GO! Pro - De vorming Preventie van radicalisering en polarisering gemist? (g-o.be)</a:t>
            </a:r>
            <a:endParaRPr lang="nl-BE" sz="1800" u="sng" dirty="0">
              <a:solidFill>
                <a:srgbClr val="0000FF"/>
              </a:solidFill>
              <a:effectLst/>
              <a:latin typeface="Flanders Art Sans"/>
              <a:ea typeface="Calibri" panose="020F0502020204030204" pitchFamily="34" charset="0"/>
            </a:endParaRPr>
          </a:p>
          <a:p>
            <a:pPr marL="342900" lvl="0" indent="-342900">
              <a:buFont typeface="+mj-lt"/>
              <a:buAutoNum type="arabicPeriod"/>
              <a:tabLst>
                <a:tab pos="457200" algn="l"/>
              </a:tabLst>
            </a:pPr>
            <a:r>
              <a:rPr lang="nl-BE" sz="1800" b="1" dirty="0">
                <a:effectLst/>
                <a:latin typeface="Flanders Art Sans"/>
                <a:ea typeface="Times New Roman" panose="02020603050405020304" pitchFamily="18" charset="0"/>
              </a:rPr>
              <a:t>Dinsdag 16 januari 2024 van 15 tot 17 uur</a:t>
            </a:r>
            <a:br>
              <a:rPr lang="nl-BE" sz="1800" b="1" dirty="0">
                <a:effectLst/>
                <a:latin typeface="Flanders Art Sans"/>
                <a:ea typeface="Times New Roman" panose="02020603050405020304" pitchFamily="18" charset="0"/>
              </a:rPr>
            </a:br>
            <a:r>
              <a:rPr lang="nl-BE" sz="1800" u="sng" dirty="0">
                <a:solidFill>
                  <a:srgbClr val="15B2D7"/>
                </a:solidFill>
                <a:effectLst/>
                <a:latin typeface="Flanders Art Sans"/>
                <a:ea typeface="Times New Roman" panose="02020603050405020304" pitchFamily="18" charset="0"/>
                <a:hlinkClick r:id="rId3"/>
              </a:rPr>
              <a:t>The World Wide Web: dinsdag 16 januari van 15 tot 17 uur</a:t>
            </a:r>
            <a:br>
              <a:rPr lang="nl-BE" sz="1800" dirty="0">
                <a:effectLst/>
                <a:latin typeface="Flanders Art Sans"/>
                <a:ea typeface="Times New Roman" panose="02020603050405020304" pitchFamily="18" charset="0"/>
              </a:rPr>
            </a:br>
            <a:r>
              <a:rPr lang="nl-BE" sz="1800" dirty="0">
                <a:solidFill>
                  <a:srgbClr val="C60450"/>
                </a:solidFill>
                <a:effectLst/>
                <a:latin typeface="Flanders Art Sans"/>
                <a:ea typeface="Times New Roman" panose="02020603050405020304" pitchFamily="18" charset="0"/>
              </a:rPr>
              <a:t>(deadline inschrijving 12/1 - 15 uur)</a:t>
            </a:r>
            <a:endParaRPr lang="nl-BE" sz="1800" dirty="0">
              <a:effectLst/>
              <a:latin typeface="Flanders Art Sans"/>
              <a:ea typeface="Calibri" panose="020F0502020204030204" pitchFamily="34" charset="0"/>
            </a:endParaRPr>
          </a:p>
          <a:p>
            <a:pPr marL="342900" lvl="0" indent="-342900">
              <a:buFont typeface="+mj-lt"/>
              <a:buAutoNum type="arabicPeriod"/>
              <a:tabLst>
                <a:tab pos="457200" algn="l"/>
              </a:tabLst>
            </a:pPr>
            <a:r>
              <a:rPr lang="nl-BE" sz="1800" b="1" dirty="0">
                <a:effectLst/>
                <a:latin typeface="Flanders Art Sans"/>
                <a:ea typeface="Times New Roman" panose="02020603050405020304" pitchFamily="18" charset="0"/>
              </a:rPr>
              <a:t>Maandag 5 februari 2024 van 15 tot 17 uur</a:t>
            </a:r>
            <a:br>
              <a:rPr lang="nl-BE" sz="1800" dirty="0">
                <a:effectLst/>
                <a:latin typeface="Flanders Art Sans"/>
                <a:ea typeface="Times New Roman" panose="02020603050405020304" pitchFamily="18" charset="0"/>
              </a:rPr>
            </a:br>
            <a:r>
              <a:rPr lang="nl-BE" sz="1800" u="sng" dirty="0">
                <a:solidFill>
                  <a:srgbClr val="15B2D7"/>
                </a:solidFill>
                <a:effectLst/>
                <a:latin typeface="Flanders Art Sans"/>
                <a:ea typeface="Times New Roman" panose="02020603050405020304" pitchFamily="18" charset="0"/>
                <a:hlinkClick r:id="rId4"/>
              </a:rPr>
              <a:t>The RAN CCA methode, </a:t>
            </a:r>
            <a:r>
              <a:rPr lang="nl-BE" sz="1800" u="sng" dirty="0" err="1">
                <a:solidFill>
                  <a:srgbClr val="15B2D7"/>
                </a:solidFill>
                <a:effectLst/>
                <a:latin typeface="Flanders Art Sans"/>
                <a:ea typeface="Times New Roman" panose="02020603050405020304" pitchFamily="18" charset="0"/>
                <a:hlinkClick r:id="rId4"/>
              </a:rPr>
              <a:t>connect</a:t>
            </a:r>
            <a:r>
              <a:rPr lang="nl-BE" sz="1800" u="sng" dirty="0">
                <a:solidFill>
                  <a:srgbClr val="15B2D7"/>
                </a:solidFill>
                <a:effectLst/>
                <a:latin typeface="Flanders Art Sans"/>
                <a:ea typeface="Times New Roman" panose="02020603050405020304" pitchFamily="18" charset="0"/>
                <a:hlinkClick r:id="rId4"/>
              </a:rPr>
              <a:t>, counter &amp; </a:t>
            </a:r>
            <a:r>
              <a:rPr lang="nl-BE" sz="1800" u="sng" dirty="0" err="1">
                <a:solidFill>
                  <a:srgbClr val="15B2D7"/>
                </a:solidFill>
                <a:effectLst/>
                <a:latin typeface="Flanders Art Sans"/>
                <a:ea typeface="Times New Roman" panose="02020603050405020304" pitchFamily="18" charset="0"/>
                <a:hlinkClick r:id="rId4"/>
              </a:rPr>
              <a:t>alternative</a:t>
            </a:r>
            <a:r>
              <a:rPr lang="nl-BE" sz="1800" u="sng" dirty="0">
                <a:solidFill>
                  <a:srgbClr val="15B2D7"/>
                </a:solidFill>
                <a:effectLst/>
                <a:latin typeface="Flanders Art Sans"/>
                <a:ea typeface="Times New Roman" panose="02020603050405020304" pitchFamily="18" charset="0"/>
                <a:hlinkClick r:id="rId4"/>
              </a:rPr>
              <a:t> </a:t>
            </a:r>
            <a:r>
              <a:rPr lang="nl-BE" sz="1800" u="sng" dirty="0" err="1">
                <a:solidFill>
                  <a:srgbClr val="15B2D7"/>
                </a:solidFill>
                <a:effectLst/>
                <a:latin typeface="Flanders Art Sans"/>
                <a:ea typeface="Times New Roman" panose="02020603050405020304" pitchFamily="18" charset="0"/>
                <a:hlinkClick r:id="rId4"/>
              </a:rPr>
              <a:t>narratives</a:t>
            </a:r>
            <a:r>
              <a:rPr lang="nl-BE" sz="1800" dirty="0">
                <a:effectLst/>
                <a:latin typeface="Flanders Art Sans"/>
                <a:ea typeface="Times New Roman" panose="02020603050405020304" pitchFamily="18" charset="0"/>
              </a:rPr>
              <a:t> </a:t>
            </a:r>
            <a:br>
              <a:rPr lang="nl-BE" sz="1800" dirty="0">
                <a:effectLst/>
                <a:latin typeface="Flanders Art Sans"/>
                <a:ea typeface="Times New Roman" panose="02020603050405020304" pitchFamily="18" charset="0"/>
              </a:rPr>
            </a:br>
            <a:r>
              <a:rPr lang="nl-BE" sz="1800" dirty="0">
                <a:solidFill>
                  <a:srgbClr val="C60450"/>
                </a:solidFill>
                <a:effectLst/>
                <a:latin typeface="Flanders Art Sans"/>
                <a:ea typeface="Times New Roman" panose="02020603050405020304" pitchFamily="18" charset="0"/>
              </a:rPr>
              <a:t>(deadline inschrijving 1/2 - 15 uur)</a:t>
            </a:r>
            <a:endParaRPr lang="nl-BE" sz="1800" dirty="0">
              <a:effectLst/>
              <a:latin typeface="Flanders Art Sans"/>
              <a:ea typeface="Calibri" panose="020F0502020204030204" pitchFamily="34" charset="0"/>
            </a:endParaRPr>
          </a:p>
          <a:p>
            <a:pPr marL="342900" lvl="0" indent="-342900">
              <a:buFont typeface="+mj-lt"/>
              <a:buAutoNum type="arabicPeriod"/>
              <a:tabLst>
                <a:tab pos="457200" algn="l"/>
              </a:tabLst>
            </a:pPr>
            <a:r>
              <a:rPr lang="nl-BE" sz="1800" b="1" dirty="0">
                <a:effectLst/>
                <a:latin typeface="Flanders Art Sans"/>
                <a:ea typeface="Times New Roman" panose="02020603050405020304" pitchFamily="18" charset="0"/>
              </a:rPr>
              <a:t>Dinsdag 27 februari 2024 van 15 tot 17 uur</a:t>
            </a:r>
            <a:br>
              <a:rPr lang="nl-BE" sz="1800" dirty="0">
                <a:effectLst/>
                <a:latin typeface="Flanders Art Sans"/>
                <a:ea typeface="Times New Roman" panose="02020603050405020304" pitchFamily="18" charset="0"/>
              </a:rPr>
            </a:br>
            <a:r>
              <a:rPr lang="nl-BE" sz="1800" u="sng" dirty="0">
                <a:solidFill>
                  <a:srgbClr val="15B2D7"/>
                </a:solidFill>
                <a:effectLst/>
                <a:latin typeface="Flanders Art Sans"/>
                <a:ea typeface="Times New Roman" panose="02020603050405020304" pitchFamily="18" charset="0"/>
                <a:hlinkClick r:id="rId5"/>
              </a:rPr>
              <a:t>Polarisatie management, controverses &amp; moeilijke thema's in de klas</a:t>
            </a:r>
            <a:br>
              <a:rPr lang="nl-BE" sz="1800" dirty="0">
                <a:effectLst/>
                <a:latin typeface="Flanders Art Sans"/>
                <a:ea typeface="Times New Roman" panose="02020603050405020304" pitchFamily="18" charset="0"/>
              </a:rPr>
            </a:br>
            <a:r>
              <a:rPr lang="nl-BE" sz="1800" dirty="0">
                <a:solidFill>
                  <a:srgbClr val="C60450"/>
                </a:solidFill>
                <a:effectLst/>
                <a:latin typeface="Flanders Art Sans"/>
                <a:ea typeface="Times New Roman" panose="02020603050405020304" pitchFamily="18" charset="0"/>
              </a:rPr>
              <a:t>(deadline inschrijving 23/2 - 15 uur)</a:t>
            </a:r>
            <a:r>
              <a:rPr lang="nl-BE" sz="1800" dirty="0">
                <a:effectLst/>
                <a:latin typeface="Flanders Art Sans"/>
                <a:ea typeface="Times New Roman" panose="02020603050405020304" pitchFamily="18" charset="0"/>
              </a:rPr>
              <a:t> </a:t>
            </a:r>
            <a:endParaRPr lang="nl-BE" sz="1800" dirty="0">
              <a:effectLst/>
              <a:latin typeface="Flanders Art Sans"/>
              <a:ea typeface="Calibri" panose="020F0502020204030204" pitchFamily="34" charset="0"/>
            </a:endParaRPr>
          </a:p>
          <a:p>
            <a:endParaRPr lang="nl-BE" sz="1800" dirty="0">
              <a:effectLst/>
              <a:latin typeface="Flanders Art Sans"/>
              <a:ea typeface="Calibri" panose="020F0502020204030204" pitchFamily="34" charset="0"/>
            </a:endParaRPr>
          </a:p>
          <a:p>
            <a:endParaRPr lang="en-US" dirty="0">
              <a:latin typeface="Flanders Art Sans"/>
            </a:endParaRPr>
          </a:p>
          <a:p>
            <a:endParaRPr lang="en-US" dirty="0"/>
          </a:p>
        </p:txBody>
      </p:sp>
      <p:pic>
        <p:nvPicPr>
          <p:cNvPr id="10" name="Picture Placeholder 9">
            <a:extLst>
              <a:ext uri="{FF2B5EF4-FFF2-40B4-BE49-F238E27FC236}">
                <a16:creationId xmlns:a16="http://schemas.microsoft.com/office/drawing/2014/main" id="{CB163677-50F1-A84C-AAD6-DF618C711FB0}"/>
              </a:ext>
            </a:extLst>
          </p:cNvPr>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a:xfrm>
            <a:off x="-35559" y="0"/>
            <a:ext cx="3841078" cy="6857999"/>
          </a:xfrm>
        </p:spPr>
      </p:pic>
    </p:spTree>
    <p:extLst>
      <p:ext uri="{BB962C8B-B14F-4D97-AF65-F5344CB8AC3E}">
        <p14:creationId xmlns:p14="http://schemas.microsoft.com/office/powerpoint/2010/main" val="2584287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73189597-DF7A-9A8D-1973-D9D9CC820E8D}"/>
              </a:ext>
            </a:extLst>
          </p:cNvPr>
          <p:cNvSpPr>
            <a:spLocks noGrp="1"/>
          </p:cNvSpPr>
          <p:nvPr>
            <p:ph type="body" sz="quarter" idx="11"/>
          </p:nvPr>
        </p:nvSpPr>
        <p:spPr/>
        <p:txBody>
          <a:bodyPr/>
          <a:lstStyle/>
          <a:p>
            <a:r>
              <a:rPr lang="nl-BE" dirty="0"/>
              <a:t>Definitie OCAD</a:t>
            </a:r>
          </a:p>
        </p:txBody>
      </p:sp>
      <p:sp>
        <p:nvSpPr>
          <p:cNvPr id="3" name="Tijdelijke aanduiding voor tekst 2">
            <a:extLst>
              <a:ext uri="{FF2B5EF4-FFF2-40B4-BE49-F238E27FC236}">
                <a16:creationId xmlns:a16="http://schemas.microsoft.com/office/drawing/2014/main" id="{9642CF8F-0EE5-0019-5ED8-72A40831CDF3}"/>
              </a:ext>
            </a:extLst>
          </p:cNvPr>
          <p:cNvSpPr>
            <a:spLocks noGrp="1"/>
          </p:cNvSpPr>
          <p:nvPr>
            <p:ph type="body" sz="quarter" idx="14"/>
          </p:nvPr>
        </p:nvSpPr>
        <p:spPr/>
        <p:txBody>
          <a:bodyPr>
            <a:noAutofit/>
          </a:bodyPr>
          <a:lstStyle/>
          <a:p>
            <a:r>
              <a:rPr lang="nl-BE" sz="3200" dirty="0">
                <a:solidFill>
                  <a:schemeClr val="tx1"/>
                </a:solidFill>
              </a:rPr>
              <a:t>“Radicalisering is een dynamisch proces dat begint met een vervreemding van de samenleving en van het politieke systeem, een groeiende intolerantie ten aanzien van een gedachtengoed dat men niet deelt en de toenemende bereidheid om geweld te aanvaarden als middel om het eigen gedachtengoed op te leggen aan anderen.”</a:t>
            </a:r>
          </a:p>
        </p:txBody>
      </p:sp>
      <p:sp>
        <p:nvSpPr>
          <p:cNvPr id="4" name="Titel 3">
            <a:extLst>
              <a:ext uri="{FF2B5EF4-FFF2-40B4-BE49-F238E27FC236}">
                <a16:creationId xmlns:a16="http://schemas.microsoft.com/office/drawing/2014/main" id="{7252C91B-8692-591F-7F7F-28745669C569}"/>
              </a:ext>
            </a:extLst>
          </p:cNvPr>
          <p:cNvSpPr>
            <a:spLocks noGrp="1"/>
          </p:cNvSpPr>
          <p:nvPr>
            <p:ph type="ctrTitle"/>
          </p:nvPr>
        </p:nvSpPr>
        <p:spPr/>
        <p:txBody>
          <a:bodyPr/>
          <a:lstStyle/>
          <a:p>
            <a:r>
              <a:rPr lang="nl-BE" dirty="0"/>
              <a:t>Wat is radicalisering?</a:t>
            </a:r>
          </a:p>
        </p:txBody>
      </p:sp>
      <p:pic>
        <p:nvPicPr>
          <p:cNvPr id="8" name="Afbeelding 7" descr="Afbeelding met schets, tekening, Kinderkunst, tekenfilm&#10;&#10;Automatisch gegenereerde beschrijving">
            <a:extLst>
              <a:ext uri="{FF2B5EF4-FFF2-40B4-BE49-F238E27FC236}">
                <a16:creationId xmlns:a16="http://schemas.microsoft.com/office/drawing/2014/main" id="{44C05A8A-D8C2-5C33-2078-92274889D5A8}"/>
              </a:ext>
            </a:extLst>
          </p:cNvPr>
          <p:cNvPicPr>
            <a:picLocks noChangeAspect="1"/>
          </p:cNvPicPr>
          <p:nvPr/>
        </p:nvPicPr>
        <p:blipFill>
          <a:blip r:embed="rId2"/>
          <a:stretch>
            <a:fillRect/>
          </a:stretch>
        </p:blipFill>
        <p:spPr>
          <a:xfrm>
            <a:off x="7198360" y="654051"/>
            <a:ext cx="3810000" cy="1200150"/>
          </a:xfrm>
          <a:prstGeom prst="rect">
            <a:avLst/>
          </a:prstGeom>
        </p:spPr>
      </p:pic>
    </p:spTree>
    <p:extLst>
      <p:ext uri="{BB962C8B-B14F-4D97-AF65-F5344CB8AC3E}">
        <p14:creationId xmlns:p14="http://schemas.microsoft.com/office/powerpoint/2010/main" val="2117537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2" name="Google Shape;302;p7"/>
          <p:cNvSpPr txBox="1">
            <a:spLocks noGrp="1"/>
          </p:cNvSpPr>
          <p:nvPr>
            <p:ph type="ctrTitle"/>
          </p:nvPr>
        </p:nvSpPr>
        <p:spPr>
          <a:xfrm>
            <a:off x="211664" y="466461"/>
            <a:ext cx="8785812" cy="92516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C4004B"/>
              </a:buClr>
              <a:buSzPts val="4000"/>
              <a:buFont typeface="Arial"/>
              <a:buNone/>
            </a:pPr>
            <a:r>
              <a:rPr lang="nl-BE" dirty="0"/>
              <a:t>      </a:t>
            </a:r>
            <a:r>
              <a:rPr lang="nl-BE" dirty="0">
                <a:latin typeface="Flanders Art Sans"/>
                <a:ea typeface="Comic Sans MS"/>
                <a:cs typeface="Comic Sans MS"/>
                <a:sym typeface="Comic Sans MS"/>
              </a:rPr>
              <a:t>Vraag-en aanbodmodel </a:t>
            </a:r>
            <a:endParaRPr dirty="0">
              <a:latin typeface="Flanders Art Sans"/>
              <a:ea typeface="Comic Sans MS"/>
              <a:cs typeface="Comic Sans MS"/>
              <a:sym typeface="Comic Sans MS"/>
            </a:endParaRPr>
          </a:p>
        </p:txBody>
      </p:sp>
      <p:pic>
        <p:nvPicPr>
          <p:cNvPr id="303" name="Google Shape;303;p7"/>
          <p:cNvPicPr preferRelativeResize="0"/>
          <p:nvPr/>
        </p:nvPicPr>
        <p:blipFill rotWithShape="1">
          <a:blip r:embed="rId3">
            <a:alphaModFix/>
          </a:blip>
          <a:srcRect/>
          <a:stretch/>
        </p:blipFill>
        <p:spPr>
          <a:xfrm>
            <a:off x="922935" y="1514248"/>
            <a:ext cx="9045677" cy="4723580"/>
          </a:xfrm>
          <a:prstGeom prst="rect">
            <a:avLst/>
          </a:prstGeom>
          <a:noFill/>
          <a:ln>
            <a:noFill/>
          </a:ln>
        </p:spPr>
      </p:pic>
    </p:spTree>
    <p:extLst>
      <p:ext uri="{BB962C8B-B14F-4D97-AF65-F5344CB8AC3E}">
        <p14:creationId xmlns:p14="http://schemas.microsoft.com/office/powerpoint/2010/main" val="2581869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F145A-3789-BC4F-A8CF-B71555D51DB7}"/>
              </a:ext>
            </a:extLst>
          </p:cNvPr>
          <p:cNvSpPr>
            <a:spLocks noGrp="1"/>
          </p:cNvSpPr>
          <p:nvPr>
            <p:ph type="ctrTitle"/>
          </p:nvPr>
        </p:nvSpPr>
        <p:spPr/>
        <p:txBody>
          <a:bodyPr>
            <a:normAutofit/>
          </a:bodyPr>
          <a:lstStyle/>
          <a:p>
            <a:r>
              <a:rPr lang="en-US" dirty="0" err="1"/>
              <a:t>Ondersteuning</a:t>
            </a:r>
            <a:r>
              <a:rPr lang="en-US" dirty="0"/>
              <a:t> </a:t>
            </a:r>
            <a:r>
              <a:rPr lang="en-US" dirty="0" err="1"/>
              <a:t>bij</a:t>
            </a:r>
            <a:r>
              <a:rPr lang="en-US" dirty="0"/>
              <a:t> </a:t>
            </a:r>
            <a:r>
              <a:rPr lang="en-US" dirty="0" err="1"/>
              <a:t>radicalisering</a:t>
            </a:r>
            <a:endParaRPr lang="en-US" dirty="0"/>
          </a:p>
        </p:txBody>
      </p:sp>
      <p:pic>
        <p:nvPicPr>
          <p:cNvPr id="22" name="Picture Placeholder 21">
            <a:extLst>
              <a:ext uri="{FF2B5EF4-FFF2-40B4-BE49-F238E27FC236}">
                <a16:creationId xmlns:a16="http://schemas.microsoft.com/office/drawing/2014/main" id="{B1294A92-9EDC-A840-B8C8-B9B07110820B}"/>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pic>
        <p:nvPicPr>
          <p:cNvPr id="24" name="Picture Placeholder 23">
            <a:extLst>
              <a:ext uri="{FF2B5EF4-FFF2-40B4-BE49-F238E27FC236}">
                <a16:creationId xmlns:a16="http://schemas.microsoft.com/office/drawing/2014/main" id="{91ADF6B5-33E1-F54F-9497-26F4A4B964C7}"/>
              </a:ext>
            </a:extLst>
          </p:cNvPr>
          <p:cNvPicPr>
            <a:picLocks noGrp="1" noChangeAspect="1"/>
          </p:cNvPicPr>
          <p:nvPr>
            <p:ph type="pic" sz="quarter" idx="11"/>
          </p:nvPr>
        </p:nvPicPr>
        <p:blipFill rotWithShape="1">
          <a:blip r:embed="rId3" cstate="screen">
            <a:extLst>
              <a:ext uri="{28A0092B-C50C-407E-A947-70E740481C1C}">
                <a14:useLocalDpi xmlns:a14="http://schemas.microsoft.com/office/drawing/2010/main"/>
              </a:ext>
            </a:extLst>
          </a:blip>
          <a:srcRect r="-420"/>
          <a:stretch/>
        </p:blipFill>
        <p:spPr>
          <a:xfrm>
            <a:off x="4209381" y="188913"/>
            <a:ext cx="3818588" cy="2857732"/>
          </a:xfrm>
        </p:spPr>
      </p:pic>
      <p:pic>
        <p:nvPicPr>
          <p:cNvPr id="26" name="Picture Placeholder 25">
            <a:extLst>
              <a:ext uri="{FF2B5EF4-FFF2-40B4-BE49-F238E27FC236}">
                <a16:creationId xmlns:a16="http://schemas.microsoft.com/office/drawing/2014/main" id="{A1446059-5A3E-154B-9D38-E7604574DD5B}"/>
              </a:ext>
            </a:extLst>
          </p:cNvPr>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570558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C4004B"/>
              </a:buClr>
              <a:buSzPts val="3600"/>
              <a:buFont typeface="Comic Sans MS"/>
              <a:buNone/>
            </a:pPr>
            <a:r>
              <a:rPr lang="nl-BE" sz="3600" dirty="0">
                <a:latin typeface="Flanders Art Sans"/>
                <a:ea typeface="Comic Sans MS"/>
                <a:cs typeface="Comic Sans MS"/>
                <a:sym typeface="Comic Sans MS"/>
              </a:rPr>
              <a:t>Preventie op verschillende niveaus </a:t>
            </a:r>
            <a:br>
              <a:rPr lang="nl-BE" sz="3600" dirty="0">
                <a:latin typeface="Flanders Art Sans"/>
                <a:ea typeface="Comic Sans MS"/>
                <a:cs typeface="Comic Sans MS"/>
                <a:sym typeface="Comic Sans MS"/>
              </a:rPr>
            </a:br>
            <a:r>
              <a:rPr lang="nl-BE" sz="1800" dirty="0">
                <a:latin typeface="Flanders Art Sans"/>
                <a:ea typeface="Comic Sans MS"/>
                <a:cs typeface="Comic Sans MS"/>
                <a:sym typeface="Comic Sans MS"/>
              </a:rPr>
              <a:t>Preventiedriehoek van Johan </a:t>
            </a:r>
            <a:r>
              <a:rPr lang="nl-BE" sz="1800" dirty="0" err="1">
                <a:latin typeface="Flanders Art Sans"/>
                <a:ea typeface="Comic Sans MS"/>
                <a:cs typeface="Comic Sans MS"/>
                <a:sym typeface="Comic Sans MS"/>
              </a:rPr>
              <a:t>Deklerck</a:t>
            </a:r>
            <a:endParaRPr dirty="0">
              <a:latin typeface="Flanders Art Sans"/>
            </a:endParaRPr>
          </a:p>
        </p:txBody>
      </p:sp>
      <p:pic>
        <p:nvPicPr>
          <p:cNvPr id="408" name="Google Shape;408;p16" descr="http://www.diversiteitactie.be/sites/default/files/Preventiepiramide_0.png"/>
          <p:cNvPicPr preferRelativeResize="0">
            <a:picLocks noGrp="1"/>
          </p:cNvPicPr>
          <p:nvPr>
            <p:ph type="body" idx="1"/>
          </p:nvPr>
        </p:nvPicPr>
        <p:blipFill rotWithShape="1">
          <a:blip r:embed="rId3">
            <a:alphaModFix/>
          </a:blip>
          <a:srcRect/>
          <a:stretch/>
        </p:blipFill>
        <p:spPr>
          <a:xfrm>
            <a:off x="1318661" y="1443789"/>
            <a:ext cx="10250905" cy="4985887"/>
          </a:xfrm>
          <a:prstGeom prst="rect">
            <a:avLst/>
          </a:prstGeom>
          <a:noFill/>
          <a:ln>
            <a:noFill/>
          </a:ln>
        </p:spPr>
      </p:pic>
    </p:spTree>
    <p:extLst>
      <p:ext uri="{BB962C8B-B14F-4D97-AF65-F5344CB8AC3E}">
        <p14:creationId xmlns:p14="http://schemas.microsoft.com/office/powerpoint/2010/main" val="2912887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7" name="Google Shape;427;p25"/>
          <p:cNvSpPr txBox="1">
            <a:spLocks noGrp="1"/>
          </p:cNvSpPr>
          <p:nvPr>
            <p:ph type="body" idx="2"/>
          </p:nvPr>
        </p:nvSpPr>
        <p:spPr>
          <a:xfrm>
            <a:off x="208947" y="2392017"/>
            <a:ext cx="10651210" cy="3703983"/>
          </a:xfrm>
          <a:prstGeom prst="rect">
            <a:avLst/>
          </a:prstGeom>
          <a:noFill/>
          <a:ln>
            <a:noFill/>
          </a:ln>
        </p:spPr>
        <p:txBody>
          <a:bodyPr spcFirstLastPara="1" wrap="square" lIns="91425" tIns="45700" rIns="91425" bIns="45700" anchor="t" anchorCtr="0">
            <a:normAutofit/>
          </a:bodyPr>
          <a:lstStyle/>
          <a:p>
            <a:pPr marL="457200" lvl="0" indent="-228600" algn="l" rtl="0">
              <a:lnSpc>
                <a:spcPct val="90000"/>
              </a:lnSpc>
              <a:spcBef>
                <a:spcPts val="1000"/>
              </a:spcBef>
              <a:spcAft>
                <a:spcPts val="0"/>
              </a:spcAft>
              <a:buClr>
                <a:srgbClr val="AAAAAA"/>
              </a:buClr>
              <a:buSzPts val="1600"/>
              <a:buNone/>
            </a:pPr>
            <a:r>
              <a:rPr lang="nl-BE" b="1" dirty="0">
                <a:solidFill>
                  <a:schemeClr val="dk2"/>
                </a:solidFill>
                <a:latin typeface="Comic Sans MS"/>
                <a:ea typeface="Comic Sans MS"/>
                <a:cs typeface="Comic Sans MS"/>
                <a:sym typeface="Comic Sans MS"/>
              </a:rPr>
              <a:t>BRONFENBRENNER</a:t>
            </a:r>
            <a:endParaRPr b="1" dirty="0">
              <a:solidFill>
                <a:schemeClr val="dk2"/>
              </a:solidFill>
              <a:latin typeface="Comic Sans MS"/>
              <a:ea typeface="Comic Sans MS"/>
              <a:cs typeface="Comic Sans MS"/>
              <a:sym typeface="Comic Sans MS"/>
            </a:endParaRPr>
          </a:p>
          <a:p>
            <a:pPr marL="457200" lvl="0" indent="-228600" algn="l" rtl="0">
              <a:lnSpc>
                <a:spcPct val="90000"/>
              </a:lnSpc>
              <a:spcBef>
                <a:spcPts val="1000"/>
              </a:spcBef>
              <a:spcAft>
                <a:spcPts val="0"/>
              </a:spcAft>
              <a:buClr>
                <a:srgbClr val="AAAAAA"/>
              </a:buClr>
              <a:buSzPts val="1600"/>
              <a:buNone/>
            </a:pPr>
            <a:endParaRPr b="1" dirty="0">
              <a:solidFill>
                <a:schemeClr val="dk2"/>
              </a:solidFill>
              <a:latin typeface="Comic Sans MS"/>
              <a:ea typeface="Comic Sans MS"/>
              <a:cs typeface="Comic Sans MS"/>
              <a:sym typeface="Comic Sans MS"/>
            </a:endParaRPr>
          </a:p>
          <a:p>
            <a:pPr marL="457200" lvl="0" indent="-228600" algn="l" rtl="0">
              <a:lnSpc>
                <a:spcPct val="90000"/>
              </a:lnSpc>
              <a:spcBef>
                <a:spcPts val="1000"/>
              </a:spcBef>
              <a:spcAft>
                <a:spcPts val="0"/>
              </a:spcAft>
              <a:buClr>
                <a:srgbClr val="AAAAAA"/>
              </a:buClr>
              <a:buSzPts val="1600"/>
              <a:buNone/>
            </a:pPr>
            <a:r>
              <a:rPr lang="nl-BE" b="1" dirty="0">
                <a:solidFill>
                  <a:schemeClr val="dk2"/>
                </a:solidFill>
                <a:latin typeface="Comic Sans MS"/>
                <a:ea typeface="Comic Sans MS"/>
                <a:cs typeface="Comic Sans MS"/>
                <a:sym typeface="Comic Sans MS"/>
              </a:rPr>
              <a:t>Aandachtspunt: fysieke&gt;&lt;digitale relaties</a:t>
            </a:r>
            <a:endParaRPr b="1" dirty="0">
              <a:solidFill>
                <a:schemeClr val="dk2"/>
              </a:solidFill>
              <a:latin typeface="Comic Sans MS"/>
              <a:ea typeface="Comic Sans MS"/>
              <a:cs typeface="Comic Sans MS"/>
              <a:sym typeface="Comic Sans MS"/>
            </a:endParaRPr>
          </a:p>
        </p:txBody>
      </p:sp>
      <p:sp>
        <p:nvSpPr>
          <p:cNvPr id="428" name="Google Shape;428;p25"/>
          <p:cNvSpPr txBox="1">
            <a:spLocks noGrp="1"/>
          </p:cNvSpPr>
          <p:nvPr>
            <p:ph type="body" idx="3"/>
          </p:nvPr>
        </p:nvSpPr>
        <p:spPr>
          <a:xfrm>
            <a:off x="208947" y="306637"/>
            <a:ext cx="10646693" cy="920185"/>
          </a:xfrm>
          <a:prstGeom prst="rect">
            <a:avLst/>
          </a:prstGeom>
          <a:noFill/>
          <a:ln>
            <a:noFill/>
          </a:ln>
        </p:spPr>
        <p:txBody>
          <a:bodyPr spcFirstLastPara="1" wrap="square" lIns="91425" tIns="45700" rIns="91425" bIns="45700" anchor="t" anchorCtr="0">
            <a:noAutofit/>
          </a:bodyPr>
          <a:lstStyle/>
          <a:p>
            <a:pPr marL="457200" lvl="0" indent="-228600" algn="l" rtl="0">
              <a:lnSpc>
                <a:spcPct val="90000"/>
              </a:lnSpc>
              <a:spcBef>
                <a:spcPts val="1000"/>
              </a:spcBef>
              <a:spcAft>
                <a:spcPts val="0"/>
              </a:spcAft>
              <a:buClr>
                <a:schemeClr val="accent4"/>
              </a:buClr>
              <a:buSzPts val="4000"/>
              <a:buNone/>
            </a:pPr>
            <a:r>
              <a:rPr lang="nl-BE" sz="3600" dirty="0">
                <a:solidFill>
                  <a:schemeClr val="accent1"/>
                </a:solidFill>
                <a:latin typeface="Flanders Art Sans"/>
                <a:ea typeface="Comic Sans MS"/>
                <a:cs typeface="Comic Sans MS"/>
                <a:sym typeface="Comic Sans MS"/>
              </a:rPr>
              <a:t>Het belang van relaties en psychisch welzijn</a:t>
            </a:r>
            <a:endParaRPr sz="3600" dirty="0">
              <a:solidFill>
                <a:schemeClr val="accent1"/>
              </a:solidFill>
              <a:latin typeface="Flanders Art Sans"/>
              <a:ea typeface="Comic Sans MS"/>
              <a:cs typeface="Comic Sans MS"/>
              <a:sym typeface="Comic Sans MS"/>
            </a:endParaRPr>
          </a:p>
        </p:txBody>
      </p:sp>
      <p:pic>
        <p:nvPicPr>
          <p:cNvPr id="429" name="Google Shape;429;p25"/>
          <p:cNvPicPr preferRelativeResize="0">
            <a:picLocks noGrp="1"/>
          </p:cNvPicPr>
          <p:nvPr>
            <p:ph type="body" idx="1"/>
          </p:nvPr>
        </p:nvPicPr>
        <p:blipFill rotWithShape="1">
          <a:blip r:embed="rId3">
            <a:alphaModFix/>
          </a:blip>
          <a:srcRect/>
          <a:stretch/>
        </p:blipFill>
        <p:spPr>
          <a:xfrm>
            <a:off x="4904663" y="1528602"/>
            <a:ext cx="5932014" cy="5241181"/>
          </a:xfrm>
          <a:prstGeom prst="rect">
            <a:avLst/>
          </a:prstGeom>
          <a:noFill/>
          <a:ln>
            <a:noFill/>
          </a:ln>
        </p:spPr>
      </p:pic>
    </p:spTree>
    <p:extLst>
      <p:ext uri="{BB962C8B-B14F-4D97-AF65-F5344CB8AC3E}">
        <p14:creationId xmlns:p14="http://schemas.microsoft.com/office/powerpoint/2010/main" val="2582772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g2633e0344c3_2_285"/>
          <p:cNvSpPr txBox="1">
            <a:spLocks noGrp="1"/>
          </p:cNvSpPr>
          <p:nvPr>
            <p:ph type="body" idx="1"/>
          </p:nvPr>
        </p:nvSpPr>
        <p:spPr>
          <a:xfrm>
            <a:off x="214076" y="1960367"/>
            <a:ext cx="7362900" cy="4317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accent3"/>
              </a:buClr>
              <a:buSzPts val="2400"/>
              <a:buNone/>
            </a:pPr>
            <a:r>
              <a:rPr lang="nl-BE"/>
              <a:t>Psychische problemen (ruimer dan stoornissen)</a:t>
            </a:r>
            <a:endParaRPr/>
          </a:p>
        </p:txBody>
      </p:sp>
      <p:sp>
        <p:nvSpPr>
          <p:cNvPr id="221" name="Google Shape;221;g2633e0344c3_2_285"/>
          <p:cNvSpPr txBox="1">
            <a:spLocks noGrp="1"/>
          </p:cNvSpPr>
          <p:nvPr>
            <p:ph type="body" idx="2"/>
          </p:nvPr>
        </p:nvSpPr>
        <p:spPr>
          <a:xfrm>
            <a:off x="208947" y="2392067"/>
            <a:ext cx="11648756" cy="538524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AAAAAA"/>
              </a:buClr>
              <a:buSzPts val="1600"/>
              <a:buNone/>
            </a:pPr>
            <a:r>
              <a:rPr lang="nl-BE" sz="1800" b="1" dirty="0">
                <a:solidFill>
                  <a:srgbClr val="888888"/>
                </a:solidFill>
              </a:rPr>
              <a:t>OORZAAK</a:t>
            </a:r>
            <a:r>
              <a:rPr lang="nl-BE" sz="1800" dirty="0">
                <a:solidFill>
                  <a:srgbClr val="888888"/>
                </a:solidFill>
              </a:rPr>
              <a:t>					</a:t>
            </a:r>
            <a:r>
              <a:rPr lang="nl-BE" sz="1800" b="1" dirty="0">
                <a:solidFill>
                  <a:srgbClr val="888888"/>
                </a:solidFill>
              </a:rPr>
              <a:t>GEVOLG</a:t>
            </a:r>
            <a:r>
              <a:rPr lang="nl-BE" sz="1800" dirty="0">
                <a:solidFill>
                  <a:srgbClr val="888888"/>
                </a:solidFill>
              </a:rPr>
              <a:t> op gebied van iemands  </a:t>
            </a:r>
          </a:p>
          <a:p>
            <a:pPr marL="0" lvl="0" indent="0" algn="l" rtl="0">
              <a:lnSpc>
                <a:spcPct val="90000"/>
              </a:lnSpc>
              <a:spcBef>
                <a:spcPts val="0"/>
              </a:spcBef>
              <a:spcAft>
                <a:spcPts val="0"/>
              </a:spcAft>
              <a:buClr>
                <a:srgbClr val="AAAAAA"/>
              </a:buClr>
              <a:buSzPts val="1600"/>
              <a:buNone/>
            </a:pPr>
            <a:endParaRPr lang="nl-BE" sz="1800" dirty="0">
              <a:solidFill>
                <a:srgbClr val="888888"/>
              </a:solidFill>
            </a:endParaRPr>
          </a:p>
          <a:p>
            <a:pPr marL="0" lvl="0" indent="0" algn="l" rtl="0">
              <a:lnSpc>
                <a:spcPct val="90000"/>
              </a:lnSpc>
              <a:spcBef>
                <a:spcPts val="0"/>
              </a:spcBef>
              <a:spcAft>
                <a:spcPts val="0"/>
              </a:spcAft>
              <a:buClr>
                <a:srgbClr val="AAAAAA"/>
              </a:buClr>
              <a:buSzPts val="1600"/>
              <a:buNone/>
            </a:pPr>
            <a:r>
              <a:rPr lang="nl-BE" sz="1800" dirty="0">
                <a:solidFill>
                  <a:srgbClr val="888888"/>
                </a:solidFill>
              </a:rPr>
              <a:t>Verstoring in processen </a:t>
            </a:r>
          </a:p>
          <a:p>
            <a:pPr marL="0" lvl="0" indent="0">
              <a:spcBef>
                <a:spcPts val="0"/>
              </a:spcBef>
            </a:pPr>
            <a:r>
              <a:rPr lang="nl-BE" sz="1800" dirty="0">
                <a:solidFill>
                  <a:srgbClr val="888888"/>
                </a:solidFill>
              </a:rPr>
              <a:t>steeds interactie bekijken 												</a:t>
            </a:r>
            <a:r>
              <a:rPr lang="nl-BE" dirty="0"/>
              <a:t>												</a:t>
            </a:r>
            <a:endParaRPr dirty="0"/>
          </a:p>
        </p:txBody>
      </p:sp>
      <p:sp>
        <p:nvSpPr>
          <p:cNvPr id="222" name="Google Shape;222;g2633e0344c3_2_285"/>
          <p:cNvSpPr txBox="1">
            <a:spLocks noGrp="1"/>
          </p:cNvSpPr>
          <p:nvPr>
            <p:ph type="body" idx="3"/>
          </p:nvPr>
        </p:nvSpPr>
        <p:spPr>
          <a:xfrm>
            <a:off x="214063" y="576878"/>
            <a:ext cx="11543827" cy="115955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4400"/>
              <a:buFont typeface="Calibri"/>
              <a:buNone/>
            </a:pPr>
            <a:r>
              <a:rPr lang="nl-BE" dirty="0">
                <a:solidFill>
                  <a:schemeClr val="accent1"/>
                </a:solidFill>
              </a:rPr>
              <a:t>De rol van psychische problemen bij problematische radicalisering  </a:t>
            </a:r>
            <a:endParaRPr dirty="0">
              <a:solidFill>
                <a:schemeClr val="accent1"/>
              </a:solidFill>
            </a:endParaRPr>
          </a:p>
          <a:p>
            <a:pPr marL="0" lvl="0" indent="0" algn="l" rtl="0">
              <a:lnSpc>
                <a:spcPct val="90000"/>
              </a:lnSpc>
              <a:spcBef>
                <a:spcPts val="0"/>
              </a:spcBef>
              <a:spcAft>
                <a:spcPts val="0"/>
              </a:spcAft>
              <a:buClr>
                <a:schemeClr val="accent4"/>
              </a:buClr>
              <a:buSzPts val="4000"/>
              <a:buNone/>
            </a:pPr>
            <a:endParaRPr dirty="0"/>
          </a:p>
        </p:txBody>
      </p:sp>
      <p:pic>
        <p:nvPicPr>
          <p:cNvPr id="223" name="Google Shape;223;g2633e0344c3_2_285"/>
          <p:cNvPicPr preferRelativeResize="0"/>
          <p:nvPr/>
        </p:nvPicPr>
        <p:blipFill>
          <a:blip r:embed="rId3">
            <a:alphaModFix/>
          </a:blip>
          <a:stretch>
            <a:fillRect/>
          </a:stretch>
        </p:blipFill>
        <p:spPr>
          <a:xfrm>
            <a:off x="486950" y="3425959"/>
            <a:ext cx="4331950" cy="3553553"/>
          </a:xfrm>
          <a:prstGeom prst="rect">
            <a:avLst/>
          </a:prstGeom>
          <a:noFill/>
          <a:ln>
            <a:noFill/>
          </a:ln>
        </p:spPr>
      </p:pic>
      <p:pic>
        <p:nvPicPr>
          <p:cNvPr id="224" name="Google Shape;224;g2633e0344c3_2_285"/>
          <p:cNvPicPr preferRelativeResize="0"/>
          <p:nvPr/>
        </p:nvPicPr>
        <p:blipFill>
          <a:blip r:embed="rId4">
            <a:alphaModFix/>
          </a:blip>
          <a:stretch>
            <a:fillRect/>
          </a:stretch>
        </p:blipFill>
        <p:spPr>
          <a:xfrm>
            <a:off x="7668775" y="3296648"/>
            <a:ext cx="3806950" cy="2610250"/>
          </a:xfrm>
          <a:prstGeom prst="rect">
            <a:avLst/>
          </a:prstGeom>
          <a:noFill/>
          <a:ln>
            <a:noFill/>
          </a:ln>
        </p:spPr>
      </p:pic>
      <p:sp>
        <p:nvSpPr>
          <p:cNvPr id="225" name="Google Shape;225;g2633e0344c3_2_285"/>
          <p:cNvSpPr/>
          <p:nvPr/>
        </p:nvSpPr>
        <p:spPr>
          <a:xfrm>
            <a:off x="4818900" y="4593325"/>
            <a:ext cx="2499300" cy="431700"/>
          </a:xfrm>
          <a:prstGeom prst="rightArrow">
            <a:avLst>
              <a:gd name="adj1" fmla="val 50000"/>
              <a:gd name="adj2" fmla="val 50000"/>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Tree>
    <p:extLst>
      <p:ext uri="{BB962C8B-B14F-4D97-AF65-F5344CB8AC3E}">
        <p14:creationId xmlns:p14="http://schemas.microsoft.com/office/powerpoint/2010/main" val="1920302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24"/>
        <p:cNvGrpSpPr/>
        <p:nvPr/>
      </p:nvGrpSpPr>
      <p:grpSpPr>
        <a:xfrm>
          <a:off x="0" y="0"/>
          <a:ext cx="0" cy="0"/>
          <a:chOff x="0" y="0"/>
          <a:chExt cx="0" cy="0"/>
        </a:xfrm>
      </p:grpSpPr>
      <p:pic>
        <p:nvPicPr>
          <p:cNvPr id="925" name="Google Shape;925;g1ca6dbc7a1b_0_0" descr="Koninklijk Atheneum Antwerpen"/>
          <p:cNvPicPr preferRelativeResize="0"/>
          <p:nvPr/>
        </p:nvPicPr>
        <p:blipFill rotWithShape="1">
          <a:blip r:embed="rId3">
            <a:alphaModFix/>
          </a:blip>
          <a:srcRect/>
          <a:stretch/>
        </p:blipFill>
        <p:spPr>
          <a:xfrm>
            <a:off x="57625" y="6327800"/>
            <a:ext cx="1417700" cy="473550"/>
          </a:xfrm>
          <a:prstGeom prst="rect">
            <a:avLst/>
          </a:prstGeom>
          <a:noFill/>
          <a:ln>
            <a:noFill/>
          </a:ln>
        </p:spPr>
      </p:pic>
      <p:pic>
        <p:nvPicPr>
          <p:cNvPr id="928" name="Google Shape;928;g1ca6dbc7a1b_0_0" descr="Afbeeldingsresultaat voor zorgcontinuum m decreet"/>
          <p:cNvPicPr preferRelativeResize="0"/>
          <p:nvPr/>
        </p:nvPicPr>
        <p:blipFill rotWithShape="1">
          <a:blip r:embed="rId4">
            <a:alphaModFix/>
          </a:blip>
          <a:srcRect/>
          <a:stretch/>
        </p:blipFill>
        <p:spPr>
          <a:xfrm>
            <a:off x="289787" y="1690688"/>
            <a:ext cx="5241401" cy="4096487"/>
          </a:xfrm>
          <a:prstGeom prst="rect">
            <a:avLst/>
          </a:prstGeom>
          <a:noFill/>
          <a:ln>
            <a:noFill/>
          </a:ln>
        </p:spPr>
      </p:pic>
      <p:grpSp>
        <p:nvGrpSpPr>
          <p:cNvPr id="929" name="Google Shape;929;g1ca6dbc7a1b_0_0"/>
          <p:cNvGrpSpPr/>
          <p:nvPr/>
        </p:nvGrpSpPr>
        <p:grpSpPr>
          <a:xfrm>
            <a:off x="5531188" y="4622600"/>
            <a:ext cx="6293300" cy="846600"/>
            <a:chOff x="5532500" y="5123825"/>
            <a:chExt cx="6293300" cy="846600"/>
          </a:xfrm>
        </p:grpSpPr>
        <p:sp>
          <p:nvSpPr>
            <p:cNvPr id="930" name="Google Shape;930;g1ca6dbc7a1b_0_0"/>
            <p:cNvSpPr/>
            <p:nvPr/>
          </p:nvSpPr>
          <p:spPr>
            <a:xfrm>
              <a:off x="6512200" y="5123825"/>
              <a:ext cx="5313600" cy="846600"/>
            </a:xfrm>
            <a:prstGeom prst="roundRect">
              <a:avLst>
                <a:gd name="adj" fmla="val 16667"/>
              </a:avLst>
            </a:prstGeom>
            <a:solidFill>
              <a:schemeClr val="lt1"/>
            </a:solidFill>
            <a:ln w="9525" cap="flat" cmpd="sng">
              <a:solidFill>
                <a:srgbClr val="008A0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nl-BE" sz="1550" b="1">
                  <a:solidFill>
                    <a:srgbClr val="008A05"/>
                  </a:solidFill>
                </a:rPr>
                <a:t>Basisondersteuning gedrag:</a:t>
              </a:r>
              <a:endParaRPr sz="1550" b="1">
                <a:solidFill>
                  <a:srgbClr val="008A05"/>
                </a:solidFill>
              </a:endParaRPr>
            </a:p>
            <a:p>
              <a:pPr marL="0" lvl="0" indent="0" algn="ctr" rtl="0">
                <a:spcBef>
                  <a:spcPts val="0"/>
                </a:spcBef>
                <a:spcAft>
                  <a:spcPts val="0"/>
                </a:spcAft>
                <a:buNone/>
              </a:pPr>
              <a:r>
                <a:rPr lang="nl-BE" sz="1550" b="1">
                  <a:solidFill>
                    <a:srgbClr val="008A05"/>
                  </a:solidFill>
                </a:rPr>
                <a:t>universele ondersteuning voor alle leerlingen</a:t>
              </a:r>
              <a:endParaRPr/>
            </a:p>
          </p:txBody>
        </p:sp>
        <p:sp>
          <p:nvSpPr>
            <p:cNvPr id="931" name="Google Shape;931;g1ca6dbc7a1b_0_0"/>
            <p:cNvSpPr/>
            <p:nvPr/>
          </p:nvSpPr>
          <p:spPr>
            <a:xfrm>
              <a:off x="5532500" y="5241725"/>
              <a:ext cx="979800" cy="473400"/>
            </a:xfrm>
            <a:prstGeom prst="rightArrow">
              <a:avLst>
                <a:gd name="adj1" fmla="val 50000"/>
                <a:gd name="adj2" fmla="val 50000"/>
              </a:avLst>
            </a:prstGeom>
            <a:solidFill>
              <a:schemeClr val="lt1"/>
            </a:solidFill>
            <a:ln w="9525" cap="flat" cmpd="sng">
              <a:solidFill>
                <a:srgbClr val="008A0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32" name="Google Shape;932;g1ca6dbc7a1b_0_0"/>
          <p:cNvGrpSpPr/>
          <p:nvPr/>
        </p:nvGrpSpPr>
        <p:grpSpPr>
          <a:xfrm>
            <a:off x="5531188" y="3498325"/>
            <a:ext cx="6293300" cy="1062900"/>
            <a:chOff x="5532500" y="4907550"/>
            <a:chExt cx="6293300" cy="1062900"/>
          </a:xfrm>
        </p:grpSpPr>
        <p:sp>
          <p:nvSpPr>
            <p:cNvPr id="933" name="Google Shape;933;g1ca6dbc7a1b_0_0"/>
            <p:cNvSpPr/>
            <p:nvPr/>
          </p:nvSpPr>
          <p:spPr>
            <a:xfrm>
              <a:off x="6512200" y="4907550"/>
              <a:ext cx="5313600" cy="1062900"/>
            </a:xfrm>
            <a:prstGeom prst="roundRect">
              <a:avLst>
                <a:gd name="adj" fmla="val 16667"/>
              </a:avLst>
            </a:prstGeom>
            <a:solidFill>
              <a:schemeClr val="lt1"/>
            </a:solidFill>
            <a:ln w="9525" cap="flat" cmpd="sng">
              <a:solidFill>
                <a:srgbClr val="FF99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nl-BE" sz="1550" b="1">
                  <a:solidFill>
                    <a:srgbClr val="FF9900"/>
                  </a:solidFill>
                </a:rPr>
                <a:t>Aanvullende ondersteuning bij leerlingen waar probleemgedrag wordt verwacht of gesignaleerd wordt in een korte periode extra aandacht gegeven om een reductie van probleemgedrag te realiseren</a:t>
              </a:r>
              <a:endParaRPr sz="1550" b="1">
                <a:solidFill>
                  <a:srgbClr val="FF9900"/>
                </a:solidFill>
              </a:endParaRPr>
            </a:p>
          </p:txBody>
        </p:sp>
        <p:sp>
          <p:nvSpPr>
            <p:cNvPr id="934" name="Google Shape;934;g1ca6dbc7a1b_0_0"/>
            <p:cNvSpPr/>
            <p:nvPr/>
          </p:nvSpPr>
          <p:spPr>
            <a:xfrm>
              <a:off x="5532500" y="5241725"/>
              <a:ext cx="979800" cy="473400"/>
            </a:xfrm>
            <a:prstGeom prst="rightArrow">
              <a:avLst>
                <a:gd name="adj1" fmla="val 50000"/>
                <a:gd name="adj2" fmla="val 50000"/>
              </a:avLst>
            </a:prstGeom>
            <a:solidFill>
              <a:schemeClr val="lt1"/>
            </a:solidFill>
            <a:ln w="9525" cap="flat" cmpd="sng">
              <a:solidFill>
                <a:srgbClr val="FF99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el 1"/>
          <p:cNvSpPr>
            <a:spLocks noGrp="1"/>
          </p:cNvSpPr>
          <p:nvPr>
            <p:ph type="title"/>
          </p:nvPr>
        </p:nvSpPr>
        <p:spPr/>
        <p:txBody>
          <a:bodyPr/>
          <a:lstStyle/>
          <a:p>
            <a:r>
              <a:rPr lang="nl-BE" dirty="0"/>
              <a:t>Zorgcontinuüm</a:t>
            </a:r>
            <a:endParaRPr lang="en-US" dirty="0"/>
          </a:p>
        </p:txBody>
      </p:sp>
      <p:sp>
        <p:nvSpPr>
          <p:cNvPr id="3" name="Tijdelijke aanduiding voor tekst 2"/>
          <p:cNvSpPr>
            <a:spLocks noGrp="1"/>
          </p:cNvSpPr>
          <p:nvPr>
            <p:ph type="body" idx="1"/>
          </p:nvPr>
        </p:nvSpPr>
        <p:spPr>
          <a:xfrm>
            <a:off x="217688" y="1690687"/>
            <a:ext cx="11863476" cy="4486275"/>
          </a:xfrm>
        </p:spPr>
        <p:txBody>
          <a:bodyPr/>
          <a:lstStyle/>
          <a:p>
            <a:endParaRPr lang="en-US" dirty="0"/>
          </a:p>
        </p:txBody>
      </p:sp>
    </p:spTree>
    <p:extLst>
      <p:ext uri="{BB962C8B-B14F-4D97-AF65-F5344CB8AC3E}">
        <p14:creationId xmlns:p14="http://schemas.microsoft.com/office/powerpoint/2010/main" val="265198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9"/>
                                        </p:tgtEl>
                                        <p:attrNameLst>
                                          <p:attrName>style.visibility</p:attrName>
                                        </p:attrNameLst>
                                      </p:cBhvr>
                                      <p:to>
                                        <p:strVal val="visible"/>
                                      </p:to>
                                    </p:set>
                                    <p:animEffect transition="in" filter="fade">
                                      <p:cBhvr>
                                        <p:cTn id="7" dur="1000"/>
                                        <p:tgtEl>
                                          <p:spTgt spid="9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32"/>
                                        </p:tgtEl>
                                        <p:attrNameLst>
                                          <p:attrName>style.visibility</p:attrName>
                                        </p:attrNameLst>
                                      </p:cBhvr>
                                      <p:to>
                                        <p:strVal val="visible"/>
                                      </p:to>
                                    </p:set>
                                    <p:animEffect transition="in" filter="fade">
                                      <p:cBhvr>
                                        <p:cTn id="12" dur="1000"/>
                                        <p:tgtEl>
                                          <p:spTgt spid="9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90F6263A-BCCF-9B04-57E2-2A24DFDCD9A2}"/>
              </a:ext>
            </a:extLst>
          </p:cNvPr>
          <p:cNvSpPr>
            <a:spLocks noGrp="1"/>
          </p:cNvSpPr>
          <p:nvPr>
            <p:ph type="body" sz="quarter" idx="11"/>
          </p:nvPr>
        </p:nvSpPr>
        <p:spPr/>
        <p:txBody>
          <a:bodyPr/>
          <a:lstStyle/>
          <a:p>
            <a:r>
              <a:rPr lang="nl-BE" dirty="0"/>
              <a:t>Kernprocessen bij(vermoeden van) radicalisering</a:t>
            </a:r>
          </a:p>
        </p:txBody>
      </p:sp>
      <p:sp>
        <p:nvSpPr>
          <p:cNvPr id="4" name="Titel 3">
            <a:extLst>
              <a:ext uri="{FF2B5EF4-FFF2-40B4-BE49-F238E27FC236}">
                <a16:creationId xmlns:a16="http://schemas.microsoft.com/office/drawing/2014/main" id="{D269AD31-46FC-D318-2111-E17966D81E8C}"/>
              </a:ext>
            </a:extLst>
          </p:cNvPr>
          <p:cNvSpPr>
            <a:spLocks noGrp="1"/>
          </p:cNvSpPr>
          <p:nvPr>
            <p:ph type="ctrTitle"/>
          </p:nvPr>
        </p:nvSpPr>
        <p:spPr/>
        <p:txBody>
          <a:bodyPr>
            <a:normAutofit/>
          </a:bodyPr>
          <a:lstStyle/>
          <a:p>
            <a:r>
              <a:rPr lang="nl-BE"/>
              <a:t>Ondersteuning van CLB</a:t>
            </a:r>
          </a:p>
        </p:txBody>
      </p:sp>
      <p:pic>
        <p:nvPicPr>
          <p:cNvPr id="6" name="Afbeelding 5">
            <a:extLst>
              <a:ext uri="{FF2B5EF4-FFF2-40B4-BE49-F238E27FC236}">
                <a16:creationId xmlns:a16="http://schemas.microsoft.com/office/drawing/2014/main" id="{A7A06157-B82A-6222-99CE-BFF7FE856456}"/>
              </a:ext>
            </a:extLst>
          </p:cNvPr>
          <p:cNvPicPr>
            <a:picLocks noChangeAspect="1"/>
          </p:cNvPicPr>
          <p:nvPr/>
        </p:nvPicPr>
        <p:blipFill>
          <a:blip r:embed="rId2"/>
          <a:stretch>
            <a:fillRect/>
          </a:stretch>
        </p:blipFill>
        <p:spPr>
          <a:xfrm>
            <a:off x="8997476" y="433117"/>
            <a:ext cx="2619375" cy="1743075"/>
          </a:xfrm>
          <a:prstGeom prst="rect">
            <a:avLst/>
          </a:prstGeom>
        </p:spPr>
      </p:pic>
      <p:graphicFrame>
        <p:nvGraphicFramePr>
          <p:cNvPr id="8" name="Tijdelijke aanduiding voor tekst 2">
            <a:extLst>
              <a:ext uri="{FF2B5EF4-FFF2-40B4-BE49-F238E27FC236}">
                <a16:creationId xmlns:a16="http://schemas.microsoft.com/office/drawing/2014/main" id="{70A089FA-7423-7419-7666-2DE19FC46833}"/>
              </a:ext>
            </a:extLst>
          </p:cNvPr>
          <p:cNvGraphicFramePr/>
          <p:nvPr/>
        </p:nvGraphicFramePr>
        <p:xfrm>
          <a:off x="208947" y="2660644"/>
          <a:ext cx="10651210" cy="23854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8776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Afbeelding met tekst, schermopname, diagram, Rechthoek&#10;&#10;Automatisch gegenereerde beschrijving">
            <a:extLst>
              <a:ext uri="{FF2B5EF4-FFF2-40B4-BE49-F238E27FC236}">
                <a16:creationId xmlns:a16="http://schemas.microsoft.com/office/drawing/2014/main" id="{94792C60-282E-34C0-F7A7-1C3046F7BC8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72370" y="0"/>
            <a:ext cx="4777550" cy="6849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356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489E94E5-9C9D-0CE4-1117-FBA281C25F99}"/>
              </a:ext>
            </a:extLst>
          </p:cNvPr>
          <p:cNvSpPr>
            <a:spLocks noGrp="1"/>
          </p:cNvSpPr>
          <p:nvPr>
            <p:ph type="body" sz="quarter" idx="11"/>
          </p:nvPr>
        </p:nvSpPr>
        <p:spPr/>
        <p:txBody>
          <a:bodyPr/>
          <a:lstStyle/>
          <a:p>
            <a:r>
              <a:rPr lang="nl-BE" dirty="0"/>
              <a:t>Wat kan zinvol zijn m.b.t. radicalisering?</a:t>
            </a:r>
          </a:p>
        </p:txBody>
      </p:sp>
      <p:sp>
        <p:nvSpPr>
          <p:cNvPr id="3" name="Tijdelijke aanduiding voor tekst 2">
            <a:extLst>
              <a:ext uri="{FF2B5EF4-FFF2-40B4-BE49-F238E27FC236}">
                <a16:creationId xmlns:a16="http://schemas.microsoft.com/office/drawing/2014/main" id="{61288BE0-5789-EFA1-4534-B4FEFB6FB996}"/>
              </a:ext>
            </a:extLst>
          </p:cNvPr>
          <p:cNvSpPr>
            <a:spLocks noGrp="1"/>
          </p:cNvSpPr>
          <p:nvPr>
            <p:ph type="body" sz="quarter" idx="14"/>
          </p:nvPr>
        </p:nvSpPr>
        <p:spPr>
          <a:xfrm>
            <a:off x="208946" y="2650484"/>
            <a:ext cx="11505533" cy="2385442"/>
          </a:xfrm>
        </p:spPr>
        <p:txBody>
          <a:bodyPr>
            <a:noAutofit/>
          </a:bodyPr>
          <a:lstStyle/>
          <a:p>
            <a:pPr marL="342900" indent="-342900">
              <a:buFont typeface="Wingdings" panose="05000000000000000000" pitchFamily="2" charset="2"/>
              <a:buChar char="ü"/>
            </a:pPr>
            <a:r>
              <a:rPr lang="nl-NL" sz="2000" dirty="0">
                <a:solidFill>
                  <a:schemeClr val="tx1"/>
                </a:solidFill>
              </a:rPr>
              <a:t>Bezorgdheden signaleren en eventueel verwijzen naar referentiepersonen GO! en/of PBD waar nodig</a:t>
            </a:r>
            <a:endParaRPr lang="nl-BE" sz="2000" dirty="0">
              <a:solidFill>
                <a:schemeClr val="tx1"/>
              </a:solidFill>
            </a:endParaRPr>
          </a:p>
          <a:p>
            <a:pPr marL="342900" indent="-342900">
              <a:buFont typeface="Wingdings" panose="05000000000000000000" pitchFamily="2" charset="2"/>
              <a:buChar char="ü"/>
            </a:pPr>
            <a:r>
              <a:rPr lang="nl-NL" sz="2000" dirty="0">
                <a:solidFill>
                  <a:schemeClr val="tx1"/>
                </a:solidFill>
              </a:rPr>
              <a:t>Frequent gestelde hulpvragen van de leerlingen of de leerkrachten van een school in kaart brengen is zinvol omdat het een beeld geeft van noden van leerlingen en leerkrachten </a:t>
            </a:r>
            <a:r>
              <a:rPr lang="nl-NL" sz="2000" dirty="0">
                <a:solidFill>
                  <a:schemeClr val="tx1"/>
                </a:solidFill>
                <a:sym typeface="Wingdings" panose="05000000000000000000" pitchFamily="2" charset="2"/>
              </a:rPr>
              <a:t> kan zich vertalen in het </a:t>
            </a:r>
            <a:r>
              <a:rPr lang="nl-NL" sz="2000" dirty="0">
                <a:solidFill>
                  <a:schemeClr val="tx1"/>
                </a:solidFill>
              </a:rPr>
              <a:t>professionaliseringsplan van de school. </a:t>
            </a:r>
          </a:p>
          <a:p>
            <a:pPr marL="342900" indent="-342900">
              <a:buFont typeface="Wingdings" panose="05000000000000000000" pitchFamily="2" charset="2"/>
              <a:buChar char="ü"/>
            </a:pPr>
            <a:r>
              <a:rPr lang="nl-NL" sz="2000" dirty="0">
                <a:solidFill>
                  <a:schemeClr val="tx1"/>
                </a:solidFill>
              </a:rPr>
              <a:t>Vanuit begeleidingen van leerlingen kunnen we zinvolle informatie aanleveren over factoren die het welbevinden op school beïnvloeden.</a:t>
            </a:r>
          </a:p>
          <a:p>
            <a:pPr marL="342900" indent="-342900">
              <a:buFont typeface="Wingdings" panose="05000000000000000000" pitchFamily="2" charset="2"/>
              <a:buChar char="ü"/>
            </a:pPr>
            <a:r>
              <a:rPr lang="nl-NL" sz="2000" dirty="0">
                <a:solidFill>
                  <a:schemeClr val="tx1"/>
                </a:solidFill>
              </a:rPr>
              <a:t>Ook andere partners kunnen info aanleveren. Bv: veelvuldige vragen naar deelname aan LIVC-R aangaande leerlingen van een bepaalde school.</a:t>
            </a:r>
          </a:p>
          <a:p>
            <a:pPr marL="342900" indent="-342900">
              <a:buFont typeface="Wingdings" panose="05000000000000000000" pitchFamily="2" charset="2"/>
              <a:buChar char="ü"/>
            </a:pPr>
            <a:r>
              <a:rPr lang="nl-NL" sz="2000" dirty="0">
                <a:solidFill>
                  <a:schemeClr val="tx1"/>
                </a:solidFill>
              </a:rPr>
              <a:t>Bv: toename aan radicaal gedachtengoed in de school,…</a:t>
            </a:r>
          </a:p>
        </p:txBody>
      </p:sp>
      <p:sp>
        <p:nvSpPr>
          <p:cNvPr id="4" name="Titel 3">
            <a:extLst>
              <a:ext uri="{FF2B5EF4-FFF2-40B4-BE49-F238E27FC236}">
                <a16:creationId xmlns:a16="http://schemas.microsoft.com/office/drawing/2014/main" id="{C2980052-2B62-90F5-A609-8F4616B1B474}"/>
              </a:ext>
            </a:extLst>
          </p:cNvPr>
          <p:cNvSpPr>
            <a:spLocks noGrp="1"/>
          </p:cNvSpPr>
          <p:nvPr>
            <p:ph type="ctrTitle"/>
          </p:nvPr>
        </p:nvSpPr>
        <p:spPr/>
        <p:txBody>
          <a:bodyPr/>
          <a:lstStyle/>
          <a:p>
            <a:r>
              <a:rPr lang="nl-BE" dirty="0"/>
              <a:t>Signaalfunctie</a:t>
            </a:r>
          </a:p>
        </p:txBody>
      </p:sp>
      <p:pic>
        <p:nvPicPr>
          <p:cNvPr id="6" name="Afbeelding 5" descr="Afbeelding met clipart, ontwerp, illustratie&#10;&#10;Automatisch gegenereerde beschrijving">
            <a:extLst>
              <a:ext uri="{FF2B5EF4-FFF2-40B4-BE49-F238E27FC236}">
                <a16:creationId xmlns:a16="http://schemas.microsoft.com/office/drawing/2014/main" id="{991A22E0-F12A-D532-58F9-8957F42B745D}"/>
              </a:ext>
            </a:extLst>
          </p:cNvPr>
          <p:cNvPicPr>
            <a:picLocks noChangeAspect="1"/>
          </p:cNvPicPr>
          <p:nvPr/>
        </p:nvPicPr>
        <p:blipFill>
          <a:blip r:embed="rId2"/>
          <a:stretch>
            <a:fillRect/>
          </a:stretch>
        </p:blipFill>
        <p:spPr>
          <a:xfrm>
            <a:off x="9364980" y="383335"/>
            <a:ext cx="1963420" cy="2117948"/>
          </a:xfrm>
          <a:prstGeom prst="rect">
            <a:avLst/>
          </a:prstGeom>
        </p:spPr>
      </p:pic>
    </p:spTree>
    <p:extLst>
      <p:ext uri="{BB962C8B-B14F-4D97-AF65-F5344CB8AC3E}">
        <p14:creationId xmlns:p14="http://schemas.microsoft.com/office/powerpoint/2010/main" val="111801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1ED2399D-CAAC-32FE-6955-E9FD10411A93}"/>
              </a:ext>
            </a:extLst>
          </p:cNvPr>
          <p:cNvSpPr>
            <a:spLocks noGrp="1"/>
          </p:cNvSpPr>
          <p:nvPr>
            <p:ph type="body" sz="quarter" idx="11"/>
          </p:nvPr>
        </p:nvSpPr>
        <p:spPr>
          <a:xfrm>
            <a:off x="214076" y="1960367"/>
            <a:ext cx="8411764" cy="431650"/>
          </a:xfrm>
        </p:spPr>
        <p:txBody>
          <a:bodyPr>
            <a:normAutofit fontScale="62500" lnSpcReduction="20000"/>
          </a:bodyPr>
          <a:lstStyle/>
          <a:p>
            <a:r>
              <a:rPr lang="nl-NL" b="1" i="0" dirty="0">
                <a:solidFill>
                  <a:srgbClr val="C60450"/>
                </a:solidFill>
                <a:effectLst/>
                <a:latin typeface="Flanders Art Sans Regular"/>
              </a:rPr>
              <a:t>"Het CLB versterkt het schoolteam door hen doelgericht en planmatig te ondersteunen bij hun analyse en aanpak van individuele leerlingen of groepen van leerlingen."</a:t>
            </a:r>
            <a:endParaRPr lang="nl-BE" dirty="0"/>
          </a:p>
        </p:txBody>
      </p:sp>
      <p:sp>
        <p:nvSpPr>
          <p:cNvPr id="3" name="Tijdelijke aanduiding voor tekst 2">
            <a:extLst>
              <a:ext uri="{FF2B5EF4-FFF2-40B4-BE49-F238E27FC236}">
                <a16:creationId xmlns:a16="http://schemas.microsoft.com/office/drawing/2014/main" id="{BB507AF8-AC52-AF33-7C35-62826855E198}"/>
              </a:ext>
            </a:extLst>
          </p:cNvPr>
          <p:cNvSpPr>
            <a:spLocks noGrp="1"/>
          </p:cNvSpPr>
          <p:nvPr>
            <p:ph type="body" sz="quarter" idx="14"/>
          </p:nvPr>
        </p:nvSpPr>
        <p:spPr>
          <a:xfrm>
            <a:off x="208946" y="2650484"/>
            <a:ext cx="10662254" cy="3516636"/>
          </a:xfrm>
        </p:spPr>
        <p:txBody>
          <a:bodyPr>
            <a:noAutofit/>
          </a:bodyPr>
          <a:lstStyle/>
          <a:p>
            <a:r>
              <a:rPr lang="nl-BE" sz="1800" dirty="0">
                <a:solidFill>
                  <a:schemeClr val="tx1"/>
                </a:solidFill>
              </a:rPr>
              <a:t>= Versterken van de school rond de aanpak van een individuele leerling, groepje leerlingen of op klasniveau (eventueel niveau van de school).</a:t>
            </a:r>
          </a:p>
          <a:p>
            <a:r>
              <a:rPr lang="nl-BE" sz="1800" dirty="0">
                <a:solidFill>
                  <a:schemeClr val="tx1"/>
                </a:solidFill>
              </a:rPr>
              <a:t>Voorbeelden</a:t>
            </a:r>
          </a:p>
          <a:p>
            <a:pPr marL="971550" lvl="1" indent="-285750"/>
            <a:r>
              <a:rPr lang="nl-BE" sz="1600" dirty="0">
                <a:solidFill>
                  <a:schemeClr val="tx1"/>
                </a:solidFill>
              </a:rPr>
              <a:t>Omgaan met rouw n.a.v. verlies familieleden in het conflict in Gaza (materialen aanreiken)</a:t>
            </a:r>
          </a:p>
          <a:p>
            <a:pPr marL="971550" lvl="1" indent="-285750"/>
            <a:r>
              <a:rPr lang="nl-BE" sz="1600" dirty="0">
                <a:solidFill>
                  <a:schemeClr val="tx1"/>
                </a:solidFill>
              </a:rPr>
              <a:t>Leerlingen vragen leerkrachten om een ‘kant’ te kiezen in het conflict </a:t>
            </a:r>
          </a:p>
          <a:p>
            <a:pPr marL="971550" lvl="1" indent="-285750"/>
            <a:r>
              <a:rPr lang="nl-BE" sz="1600" dirty="0">
                <a:solidFill>
                  <a:schemeClr val="tx1"/>
                </a:solidFill>
              </a:rPr>
              <a:t>Leerlingen doen verontrustende uitspraken in de klas (alle Joden moeten dood, we moeten actie ondernemen,…)</a:t>
            </a:r>
          </a:p>
          <a:p>
            <a:r>
              <a:rPr lang="nl-BE" sz="1800" dirty="0">
                <a:solidFill>
                  <a:schemeClr val="tx1"/>
                </a:solidFill>
              </a:rPr>
              <a:t>Betrekken van externe partners kan hier aangewezen zijn omwille van specifieke expertise. We denken hierbij aan:</a:t>
            </a:r>
          </a:p>
          <a:p>
            <a:pPr marL="971550" lvl="1" indent="-285750"/>
            <a:r>
              <a:rPr lang="nl-BE" sz="1600" dirty="0">
                <a:solidFill>
                  <a:schemeClr val="tx1"/>
                </a:solidFill>
              </a:rPr>
              <a:t>Specifieke ondersteuning vanuit het Netwerk Islamexperten m.b.t. het conflict in Gaza</a:t>
            </a:r>
          </a:p>
          <a:p>
            <a:pPr marL="971550" lvl="1" indent="-285750"/>
            <a:r>
              <a:rPr lang="nl-BE" sz="1600" dirty="0">
                <a:solidFill>
                  <a:schemeClr val="tx1"/>
                </a:solidFill>
              </a:rPr>
              <a:t>Vorming polarisering voor het schoolteam door de referentiepersonen radicalisering</a:t>
            </a:r>
          </a:p>
          <a:p>
            <a:pPr marL="971550" lvl="1" indent="-285750"/>
            <a:r>
              <a:rPr lang="nl-BE" sz="1600" dirty="0">
                <a:solidFill>
                  <a:schemeClr val="tx1"/>
                </a:solidFill>
              </a:rPr>
              <a:t>Ondersteuning door de PBD van de vakgroep geschiedenis (materialen aanreiken, helpdesk,…)</a:t>
            </a:r>
          </a:p>
        </p:txBody>
      </p:sp>
      <p:sp>
        <p:nvSpPr>
          <p:cNvPr id="4" name="Titel 3">
            <a:extLst>
              <a:ext uri="{FF2B5EF4-FFF2-40B4-BE49-F238E27FC236}">
                <a16:creationId xmlns:a16="http://schemas.microsoft.com/office/drawing/2014/main" id="{3E21D5AD-39AD-DCE7-C76E-EFF4DC0FD160}"/>
              </a:ext>
            </a:extLst>
          </p:cNvPr>
          <p:cNvSpPr>
            <a:spLocks noGrp="1"/>
          </p:cNvSpPr>
          <p:nvPr>
            <p:ph type="ctrTitle"/>
          </p:nvPr>
        </p:nvSpPr>
        <p:spPr>
          <a:xfrm>
            <a:off x="211664" y="929041"/>
            <a:ext cx="7617886" cy="925160"/>
          </a:xfrm>
        </p:spPr>
        <p:txBody>
          <a:bodyPr>
            <a:normAutofit fontScale="90000"/>
          </a:bodyPr>
          <a:lstStyle/>
          <a:p>
            <a:r>
              <a:rPr lang="nl-BE" dirty="0"/>
              <a:t>Consultatieve leerlingenbegeleiding</a:t>
            </a:r>
          </a:p>
        </p:txBody>
      </p:sp>
      <p:pic>
        <p:nvPicPr>
          <p:cNvPr id="6" name="Afbeelding 5" descr="Afbeelding met Graphics, Lettertype, clipart, logo&#10;&#10;Automatisch gegenereerde beschrijving">
            <a:extLst>
              <a:ext uri="{FF2B5EF4-FFF2-40B4-BE49-F238E27FC236}">
                <a16:creationId xmlns:a16="http://schemas.microsoft.com/office/drawing/2014/main" id="{5E7CEEFE-1B59-D9E5-D199-4C1F0F80C835}"/>
              </a:ext>
            </a:extLst>
          </p:cNvPr>
          <p:cNvPicPr>
            <a:picLocks noChangeAspect="1"/>
          </p:cNvPicPr>
          <p:nvPr/>
        </p:nvPicPr>
        <p:blipFill>
          <a:blip r:embed="rId2"/>
          <a:stretch>
            <a:fillRect/>
          </a:stretch>
        </p:blipFill>
        <p:spPr>
          <a:xfrm>
            <a:off x="9129712" y="534642"/>
            <a:ext cx="2466975" cy="1857375"/>
          </a:xfrm>
          <a:prstGeom prst="rect">
            <a:avLst/>
          </a:prstGeom>
        </p:spPr>
      </p:pic>
    </p:spTree>
    <p:extLst>
      <p:ext uri="{BB962C8B-B14F-4D97-AF65-F5344CB8AC3E}">
        <p14:creationId xmlns:p14="http://schemas.microsoft.com/office/powerpoint/2010/main" val="3143376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A090055A-FDF3-4D11-F787-B6211CD89A65}"/>
              </a:ext>
            </a:extLst>
          </p:cNvPr>
          <p:cNvSpPr>
            <a:spLocks noGrp="1"/>
          </p:cNvSpPr>
          <p:nvPr>
            <p:ph type="ctrTitle"/>
          </p:nvPr>
        </p:nvSpPr>
        <p:spPr>
          <a:xfrm>
            <a:off x="840231" y="750133"/>
            <a:ext cx="3455821" cy="549114"/>
          </a:xfrm>
        </p:spPr>
        <p:txBody>
          <a:bodyPr vert="horz" lIns="91440" tIns="45720" rIns="91440" bIns="45720" rtlCol="0" anchor="b">
            <a:normAutofit/>
          </a:bodyPr>
          <a:lstStyle/>
          <a:p>
            <a:r>
              <a:rPr lang="en-US" sz="3200" kern="1200" dirty="0" err="1">
                <a:latin typeface="Flanders Art Sans"/>
              </a:rPr>
              <a:t>Draaischijffunctie</a:t>
            </a:r>
            <a:endParaRPr lang="en-US" sz="3200" kern="1200" dirty="0">
              <a:latin typeface="Flanders Art Sans"/>
            </a:endParaRPr>
          </a:p>
        </p:txBody>
      </p:sp>
      <p:sp>
        <p:nvSpPr>
          <p:cNvPr id="3" name="Tijdelijke aanduiding voor tekst 2">
            <a:extLst>
              <a:ext uri="{FF2B5EF4-FFF2-40B4-BE49-F238E27FC236}">
                <a16:creationId xmlns:a16="http://schemas.microsoft.com/office/drawing/2014/main" id="{ADF1C4A9-1F92-1CAB-920A-126BA7CAACF2}"/>
              </a:ext>
            </a:extLst>
          </p:cNvPr>
          <p:cNvSpPr>
            <a:spLocks noGrp="1"/>
          </p:cNvSpPr>
          <p:nvPr>
            <p:ph type="body" sz="quarter" idx="14"/>
          </p:nvPr>
        </p:nvSpPr>
        <p:spPr>
          <a:xfrm>
            <a:off x="876693" y="1803637"/>
            <a:ext cx="3573387" cy="3447832"/>
          </a:xfrm>
        </p:spPr>
        <p:txBody>
          <a:bodyPr vert="horz" lIns="91440" tIns="45720" rIns="91440" bIns="45720" rtlCol="0" anchor="t">
            <a:normAutofit fontScale="92500" lnSpcReduction="10000"/>
          </a:bodyPr>
          <a:lstStyle/>
          <a:p>
            <a:pPr marL="285750" indent="-228600">
              <a:buFont typeface="Arial" panose="020B0604020202020204" pitchFamily="34" charset="0"/>
              <a:buChar char="•"/>
            </a:pPr>
            <a:r>
              <a:rPr lang="en-US" b="1" dirty="0" err="1">
                <a:solidFill>
                  <a:schemeClr val="tx1"/>
                </a:solidFill>
                <a:latin typeface="Flanders Art Sans"/>
              </a:rPr>
              <a:t>Betrek</a:t>
            </a:r>
            <a:r>
              <a:rPr lang="en-US" b="1" dirty="0">
                <a:solidFill>
                  <a:schemeClr val="tx1"/>
                </a:solidFill>
                <a:latin typeface="Flanders Art Sans"/>
              </a:rPr>
              <a:t> het CLB </a:t>
            </a:r>
            <a:r>
              <a:rPr lang="en-US" b="1" dirty="0" err="1">
                <a:solidFill>
                  <a:schemeClr val="tx1"/>
                </a:solidFill>
                <a:latin typeface="Flanders Art Sans"/>
              </a:rPr>
              <a:t>bij</a:t>
            </a:r>
            <a:r>
              <a:rPr lang="en-US" b="1" dirty="0">
                <a:solidFill>
                  <a:schemeClr val="tx1"/>
                </a:solidFill>
                <a:latin typeface="Flanders Art Sans"/>
              </a:rPr>
              <a:t> </a:t>
            </a:r>
            <a:r>
              <a:rPr lang="en-US" b="1" dirty="0" err="1">
                <a:solidFill>
                  <a:schemeClr val="tx1"/>
                </a:solidFill>
                <a:latin typeface="Flanders Art Sans"/>
              </a:rPr>
              <a:t>vraag</a:t>
            </a:r>
            <a:r>
              <a:rPr lang="en-US" b="1" dirty="0">
                <a:solidFill>
                  <a:schemeClr val="tx1"/>
                </a:solidFill>
                <a:latin typeface="Flanders Art Sans"/>
              </a:rPr>
              <a:t> </a:t>
            </a:r>
            <a:r>
              <a:rPr lang="en-US" b="1" dirty="0" err="1">
                <a:solidFill>
                  <a:schemeClr val="tx1"/>
                </a:solidFill>
                <a:latin typeface="Flanders Art Sans"/>
              </a:rPr>
              <a:t>deelname</a:t>
            </a:r>
            <a:r>
              <a:rPr lang="en-US" b="1" dirty="0">
                <a:solidFill>
                  <a:schemeClr val="tx1"/>
                </a:solidFill>
                <a:latin typeface="Flanders Art Sans"/>
              </a:rPr>
              <a:t> </a:t>
            </a:r>
            <a:r>
              <a:rPr lang="en-US" b="1" dirty="0" err="1">
                <a:solidFill>
                  <a:schemeClr val="tx1"/>
                </a:solidFill>
                <a:latin typeface="Flanders Art Sans"/>
              </a:rPr>
              <a:t>aan</a:t>
            </a:r>
            <a:r>
              <a:rPr lang="en-US" b="1" dirty="0">
                <a:solidFill>
                  <a:schemeClr val="tx1"/>
                </a:solidFill>
                <a:latin typeface="Flanders Art Sans"/>
              </a:rPr>
              <a:t> LIVC-R</a:t>
            </a:r>
          </a:p>
          <a:p>
            <a:pPr marL="285750" indent="-228600">
              <a:buFont typeface="Arial" panose="020B0604020202020204" pitchFamily="34" charset="0"/>
              <a:buChar char="•"/>
            </a:pPr>
            <a:r>
              <a:rPr lang="en-US" b="1" dirty="0" err="1">
                <a:solidFill>
                  <a:schemeClr val="tx1"/>
                </a:solidFill>
                <a:latin typeface="Flanders Art Sans"/>
              </a:rPr>
              <a:t>Bespreek</a:t>
            </a:r>
            <a:r>
              <a:rPr lang="en-US" b="1" dirty="0">
                <a:solidFill>
                  <a:schemeClr val="tx1"/>
                </a:solidFill>
                <a:latin typeface="Flanders Art Sans"/>
              </a:rPr>
              <a:t> met het CLB of het </a:t>
            </a:r>
            <a:r>
              <a:rPr lang="en-US" b="1" dirty="0" err="1">
                <a:solidFill>
                  <a:schemeClr val="tx1"/>
                </a:solidFill>
                <a:latin typeface="Flanders Art Sans"/>
              </a:rPr>
              <a:t>opportuun</a:t>
            </a:r>
            <a:r>
              <a:rPr lang="en-US" b="1" dirty="0">
                <a:solidFill>
                  <a:schemeClr val="tx1"/>
                </a:solidFill>
                <a:latin typeface="Flanders Art Sans"/>
              </a:rPr>
              <a:t> is om </a:t>
            </a:r>
            <a:r>
              <a:rPr lang="en-US" b="1" dirty="0" err="1">
                <a:solidFill>
                  <a:schemeClr val="tx1"/>
                </a:solidFill>
                <a:latin typeface="Flanders Art Sans"/>
              </a:rPr>
              <a:t>een</a:t>
            </a:r>
            <a:r>
              <a:rPr lang="en-US" b="1" dirty="0">
                <a:solidFill>
                  <a:schemeClr val="tx1"/>
                </a:solidFill>
                <a:latin typeface="Flanders Art Sans"/>
              </a:rPr>
              <a:t> </a:t>
            </a:r>
            <a:r>
              <a:rPr lang="en-US" b="1" dirty="0" err="1">
                <a:solidFill>
                  <a:schemeClr val="tx1"/>
                </a:solidFill>
                <a:latin typeface="Flanders Art Sans"/>
              </a:rPr>
              <a:t>leerling</a:t>
            </a:r>
            <a:r>
              <a:rPr lang="en-US" b="1" dirty="0">
                <a:solidFill>
                  <a:schemeClr val="tx1"/>
                </a:solidFill>
                <a:latin typeface="Flanders Art Sans"/>
              </a:rPr>
              <a:t> </a:t>
            </a:r>
            <a:r>
              <a:rPr lang="en-US" b="1" dirty="0" err="1">
                <a:solidFill>
                  <a:schemeClr val="tx1"/>
                </a:solidFill>
                <a:latin typeface="Flanders Art Sans"/>
              </a:rPr>
              <a:t>aan</a:t>
            </a:r>
            <a:r>
              <a:rPr lang="en-US" b="1" dirty="0">
                <a:solidFill>
                  <a:schemeClr val="tx1"/>
                </a:solidFill>
                <a:latin typeface="Flanders Art Sans"/>
              </a:rPr>
              <a:t> </a:t>
            </a:r>
            <a:r>
              <a:rPr lang="en-US" b="1" dirty="0" err="1">
                <a:solidFill>
                  <a:schemeClr val="tx1"/>
                </a:solidFill>
                <a:latin typeface="Flanders Art Sans"/>
              </a:rPr>
              <a:t>te</a:t>
            </a:r>
            <a:r>
              <a:rPr lang="en-US" b="1" dirty="0">
                <a:solidFill>
                  <a:schemeClr val="tx1"/>
                </a:solidFill>
                <a:latin typeface="Flanders Art Sans"/>
              </a:rPr>
              <a:t> </a:t>
            </a:r>
            <a:r>
              <a:rPr lang="en-US" b="1" dirty="0" err="1">
                <a:solidFill>
                  <a:schemeClr val="tx1"/>
                </a:solidFill>
                <a:latin typeface="Flanders Art Sans"/>
              </a:rPr>
              <a:t>melden</a:t>
            </a:r>
            <a:r>
              <a:rPr lang="en-US" b="1" dirty="0">
                <a:solidFill>
                  <a:schemeClr val="tx1"/>
                </a:solidFill>
                <a:latin typeface="Flanders Art Sans"/>
              </a:rPr>
              <a:t> </a:t>
            </a:r>
            <a:r>
              <a:rPr lang="en-US" b="1" dirty="0" err="1">
                <a:solidFill>
                  <a:schemeClr val="tx1"/>
                </a:solidFill>
                <a:latin typeface="Flanders Art Sans"/>
              </a:rPr>
              <a:t>bij</a:t>
            </a:r>
            <a:r>
              <a:rPr lang="en-US" b="1" dirty="0">
                <a:solidFill>
                  <a:schemeClr val="tx1"/>
                </a:solidFill>
                <a:latin typeface="Flanders Art Sans"/>
              </a:rPr>
              <a:t> LIVC-R</a:t>
            </a:r>
          </a:p>
          <a:p>
            <a:pPr marL="285750" indent="-228600">
              <a:buFont typeface="Arial" panose="020B0604020202020204" pitchFamily="34" charset="0"/>
              <a:buChar char="•"/>
            </a:pPr>
            <a:r>
              <a:rPr lang="en-US" b="1" dirty="0">
                <a:solidFill>
                  <a:schemeClr val="tx1"/>
                </a:solidFill>
                <a:latin typeface="Flanders Art Sans"/>
              </a:rPr>
              <a:t>Wie </a:t>
            </a:r>
            <a:r>
              <a:rPr lang="en-US" b="1" dirty="0" err="1">
                <a:solidFill>
                  <a:schemeClr val="tx1"/>
                </a:solidFill>
                <a:latin typeface="Flanders Art Sans"/>
              </a:rPr>
              <a:t>kan</a:t>
            </a:r>
            <a:r>
              <a:rPr lang="en-US" b="1" dirty="0">
                <a:solidFill>
                  <a:schemeClr val="tx1"/>
                </a:solidFill>
                <a:latin typeface="Flanders Art Sans"/>
              </a:rPr>
              <a:t> </a:t>
            </a:r>
            <a:r>
              <a:rPr lang="en-US" b="1" dirty="0" err="1">
                <a:solidFill>
                  <a:schemeClr val="tx1"/>
                </a:solidFill>
                <a:latin typeface="Flanders Art Sans"/>
              </a:rPr>
              <a:t>ondersteuning</a:t>
            </a:r>
            <a:r>
              <a:rPr lang="en-US" b="1" dirty="0">
                <a:solidFill>
                  <a:schemeClr val="tx1"/>
                </a:solidFill>
                <a:latin typeface="Flanders Art Sans"/>
              </a:rPr>
              <a:t> </a:t>
            </a:r>
            <a:r>
              <a:rPr lang="en-US" b="1" dirty="0" err="1">
                <a:solidFill>
                  <a:schemeClr val="tx1"/>
                </a:solidFill>
                <a:latin typeface="Flanders Art Sans"/>
              </a:rPr>
              <a:t>bieden</a:t>
            </a:r>
            <a:r>
              <a:rPr lang="en-US" b="1" dirty="0">
                <a:solidFill>
                  <a:schemeClr val="tx1"/>
                </a:solidFill>
                <a:latin typeface="Flanders Art Sans"/>
              </a:rPr>
              <a:t>? </a:t>
            </a:r>
          </a:p>
          <a:p>
            <a:pPr marL="971550" lvl="1"/>
            <a:r>
              <a:rPr lang="en-US" sz="1700" dirty="0" err="1">
                <a:solidFill>
                  <a:schemeClr val="tx1"/>
                </a:solidFill>
                <a:latin typeface="Flanders Art Sans"/>
              </a:rPr>
              <a:t>Referentiepersonen</a:t>
            </a:r>
            <a:r>
              <a:rPr lang="en-US" sz="1700" dirty="0">
                <a:solidFill>
                  <a:schemeClr val="tx1"/>
                </a:solidFill>
                <a:latin typeface="Flanders Art Sans"/>
              </a:rPr>
              <a:t> </a:t>
            </a:r>
            <a:r>
              <a:rPr lang="en-US" sz="1700" dirty="0" err="1">
                <a:solidFill>
                  <a:schemeClr val="tx1"/>
                </a:solidFill>
                <a:latin typeface="Flanders Art Sans"/>
              </a:rPr>
              <a:t>radicalisering</a:t>
            </a:r>
            <a:endParaRPr lang="en-US" sz="1700" dirty="0">
              <a:solidFill>
                <a:schemeClr val="tx1"/>
              </a:solidFill>
              <a:latin typeface="Flanders Art Sans"/>
            </a:endParaRPr>
          </a:p>
          <a:p>
            <a:pPr marL="971550" lvl="1"/>
            <a:r>
              <a:rPr lang="en-US" sz="1700" dirty="0" err="1">
                <a:solidFill>
                  <a:schemeClr val="tx1"/>
                </a:solidFill>
                <a:latin typeface="Flanders Art Sans"/>
              </a:rPr>
              <a:t>dOT</a:t>
            </a:r>
            <a:endParaRPr lang="en-US" sz="1700" dirty="0">
              <a:solidFill>
                <a:schemeClr val="tx1"/>
              </a:solidFill>
              <a:latin typeface="Flanders Art Sans"/>
            </a:endParaRPr>
          </a:p>
          <a:p>
            <a:pPr marL="971550" lvl="1"/>
            <a:r>
              <a:rPr lang="en-US" sz="1700" dirty="0">
                <a:solidFill>
                  <a:schemeClr val="tx1"/>
                </a:solidFill>
                <a:latin typeface="Flanders Art Sans"/>
              </a:rPr>
              <a:t>Netwerk Islamexperten</a:t>
            </a:r>
          </a:p>
          <a:p>
            <a:pPr marL="971550" lvl="1"/>
            <a:r>
              <a:rPr lang="en-US" sz="1700" dirty="0" err="1">
                <a:solidFill>
                  <a:schemeClr val="tx1"/>
                </a:solidFill>
                <a:latin typeface="Flanders Art Sans"/>
              </a:rPr>
              <a:t>Solentra</a:t>
            </a:r>
            <a:endParaRPr lang="en-US" sz="1700" dirty="0">
              <a:solidFill>
                <a:schemeClr val="tx1"/>
              </a:solidFill>
              <a:latin typeface="Flanders Art Sans"/>
            </a:endParaRPr>
          </a:p>
          <a:p>
            <a:pPr marL="971550" lvl="1"/>
            <a:r>
              <a:rPr lang="en-US" sz="1700" dirty="0" err="1">
                <a:solidFill>
                  <a:schemeClr val="tx1"/>
                </a:solidFill>
                <a:latin typeface="Flanders Art Sans"/>
              </a:rPr>
              <a:t>Ceapire</a:t>
            </a:r>
            <a:endParaRPr lang="en-US" sz="1700" dirty="0">
              <a:solidFill>
                <a:schemeClr val="tx1"/>
              </a:solidFill>
              <a:latin typeface="Flanders Art Sans"/>
            </a:endParaRPr>
          </a:p>
          <a:p>
            <a:pPr marL="971550" lvl="1"/>
            <a:r>
              <a:rPr lang="en-US" sz="1700" dirty="0" err="1">
                <a:solidFill>
                  <a:schemeClr val="tx1"/>
                </a:solidFill>
                <a:latin typeface="Flanders Art Sans"/>
              </a:rPr>
              <a:t>Textgain</a:t>
            </a:r>
            <a:endParaRPr lang="en-US" sz="1700" dirty="0">
              <a:solidFill>
                <a:schemeClr val="tx1"/>
              </a:solidFill>
              <a:latin typeface="Flanders Art Sans"/>
            </a:endParaRPr>
          </a:p>
          <a:p>
            <a:pPr marL="971550" lvl="1"/>
            <a:r>
              <a:rPr lang="en-US" sz="1700" dirty="0">
                <a:solidFill>
                  <a:schemeClr val="tx1"/>
                </a:solidFill>
                <a:latin typeface="Flanders Art Sans"/>
              </a:rPr>
              <a:t>…</a:t>
            </a:r>
          </a:p>
          <a:p>
            <a:pPr indent="-228600">
              <a:buFont typeface="Arial" panose="020B0604020202020204" pitchFamily="34" charset="0"/>
              <a:buChar char="•"/>
            </a:pPr>
            <a:endParaRPr lang="en-US" sz="1300" dirty="0">
              <a:solidFill>
                <a:schemeClr val="tx1"/>
              </a:solidFill>
              <a:latin typeface="+mn-lt"/>
            </a:endParaRPr>
          </a:p>
          <a:p>
            <a:pPr indent="-228600">
              <a:buFont typeface="Arial" panose="020B0604020202020204" pitchFamily="34" charset="0"/>
              <a:buChar char="•"/>
            </a:pPr>
            <a:endParaRPr lang="en-US" sz="1300" dirty="0">
              <a:solidFill>
                <a:schemeClr val="tx1"/>
              </a:solidFill>
              <a:latin typeface="+mn-lt"/>
            </a:endParaRPr>
          </a:p>
        </p:txBody>
      </p:sp>
      <p:pic>
        <p:nvPicPr>
          <p:cNvPr id="5" name="Afbeelding 4">
            <a:extLst>
              <a:ext uri="{FF2B5EF4-FFF2-40B4-BE49-F238E27FC236}">
                <a16:creationId xmlns:a16="http://schemas.microsoft.com/office/drawing/2014/main" id="{262ADEF0-2FC2-9B90-8749-3F4F0AF9C45A}"/>
              </a:ext>
            </a:extLst>
          </p:cNvPr>
          <p:cNvPicPr>
            <a:picLocks noChangeAspect="1"/>
          </p:cNvPicPr>
          <p:nvPr/>
        </p:nvPicPr>
        <p:blipFill>
          <a:blip r:embed="rId2"/>
          <a:stretch>
            <a:fillRect/>
          </a:stretch>
        </p:blipFill>
        <p:spPr>
          <a:xfrm>
            <a:off x="4987672" y="1268767"/>
            <a:ext cx="6389346" cy="4329776"/>
          </a:xfrm>
          <a:prstGeom prst="rect">
            <a:avLst/>
          </a:prstGeom>
        </p:spPr>
      </p:pic>
      <p:grpSp>
        <p:nvGrpSpPr>
          <p:cNvPr id="10" name="Group 9">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1" name="Rectangle 10">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26058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174AA16C-C4B7-6062-5EF4-F347AEFD2B27}"/>
              </a:ext>
            </a:extLst>
          </p:cNvPr>
          <p:cNvSpPr>
            <a:spLocks noGrp="1"/>
          </p:cNvSpPr>
          <p:nvPr>
            <p:ph type="body" sz="quarter" idx="11"/>
          </p:nvPr>
        </p:nvSpPr>
        <p:spPr>
          <a:xfrm>
            <a:off x="214075" y="1960366"/>
            <a:ext cx="10646081" cy="925159"/>
          </a:xfrm>
        </p:spPr>
        <p:txBody>
          <a:bodyPr>
            <a:normAutofit fontScale="85000" lnSpcReduction="20000"/>
          </a:bodyPr>
          <a:lstStyle/>
          <a:p>
            <a:r>
              <a:rPr lang="nl-BE" sz="2100" i="1" dirty="0">
                <a:effectLst/>
                <a:latin typeface="Calibri" panose="020F0502020204030204" pitchFamily="34" charset="0"/>
                <a:ea typeface="Calibri" panose="020F0502020204030204" pitchFamily="34" charset="0"/>
                <a:cs typeface="Times New Roman" panose="02020603050405020304" pitchFamily="18" charset="0"/>
              </a:rPr>
              <a:t>“Het CLB doorloopt een doelgericht en multidisciplinair begeleidingstraject met een leerling en/of diens ouders teneinde hen te motiveren, te sensibiliseren of te versterken in de eigen kracht en het besluitvormingsproces. De vooropgestelde doelen worden met alle relevante actoren geëvalueerd en bijgestuurd. De leerling staat daarbij aan het stuur van zijn eigen traject.”</a:t>
            </a:r>
            <a:endParaRPr lang="nl-BE" sz="21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dirty="0"/>
          </a:p>
        </p:txBody>
      </p:sp>
      <p:sp>
        <p:nvSpPr>
          <p:cNvPr id="3" name="Tijdelijke aanduiding voor tekst 2">
            <a:extLst>
              <a:ext uri="{FF2B5EF4-FFF2-40B4-BE49-F238E27FC236}">
                <a16:creationId xmlns:a16="http://schemas.microsoft.com/office/drawing/2014/main" id="{62A479D0-D321-4BF2-FF25-D5C70062049A}"/>
              </a:ext>
            </a:extLst>
          </p:cNvPr>
          <p:cNvSpPr>
            <a:spLocks noGrp="1"/>
          </p:cNvSpPr>
          <p:nvPr>
            <p:ph type="body" sz="quarter" idx="14"/>
          </p:nvPr>
        </p:nvSpPr>
        <p:spPr>
          <a:xfrm>
            <a:off x="214075" y="3088634"/>
            <a:ext cx="10651210" cy="3261366"/>
          </a:xfrm>
        </p:spPr>
        <p:txBody>
          <a:bodyPr>
            <a:normAutofit/>
          </a:bodyPr>
          <a:lstStyle/>
          <a:p>
            <a:pPr marL="285750" indent="-285750">
              <a:buFont typeface="Wingdings" panose="05000000000000000000" pitchFamily="2" charset="2"/>
              <a:buChar char="q"/>
            </a:pPr>
            <a:r>
              <a:rPr lang="nl-BE" sz="1800" dirty="0">
                <a:solidFill>
                  <a:schemeClr val="tx1"/>
                </a:solidFill>
              </a:rPr>
              <a:t>Na vraagverheldering en duidelijke hulpvraag</a:t>
            </a:r>
          </a:p>
          <a:p>
            <a:pPr marL="285750" indent="-285750">
              <a:buFont typeface="Wingdings" panose="05000000000000000000" pitchFamily="2" charset="2"/>
              <a:buChar char="q"/>
            </a:pPr>
            <a:r>
              <a:rPr lang="nl-BE" sz="1800" dirty="0">
                <a:solidFill>
                  <a:schemeClr val="tx1"/>
                </a:solidFill>
              </a:rPr>
              <a:t>Finaliteit van begeleiding: </a:t>
            </a:r>
            <a:r>
              <a:rPr lang="nl-NL" sz="1800" dirty="0">
                <a:solidFill>
                  <a:schemeClr val="tx1"/>
                </a:solidFill>
                <a:effectLst/>
                <a:latin typeface="Calibri" panose="020F0502020204030204" pitchFamily="34" charset="0"/>
                <a:ea typeface="Calibri" panose="020F0502020204030204" pitchFamily="34" charset="0"/>
              </a:rPr>
              <a:t>het formuleren van een adequaat antwoord op de zorgvraag’</a:t>
            </a:r>
          </a:p>
          <a:p>
            <a:pPr marL="285750" indent="-285750">
              <a:buFont typeface="Wingdings" panose="05000000000000000000" pitchFamily="2" charset="2"/>
              <a:buChar char="q"/>
            </a:pPr>
            <a:r>
              <a:rPr lang="nl-NL" sz="1800" dirty="0">
                <a:solidFill>
                  <a:schemeClr val="tx1"/>
                </a:solidFill>
              </a:rPr>
              <a:t>Motiveren,  informeren, sensibiliseren, hun eigen kracht te versterken en/of hen te helpen tijdens hun besluitvormingsproces</a:t>
            </a:r>
          </a:p>
          <a:p>
            <a:r>
              <a:rPr lang="nl-NL" sz="1800" b="1" dirty="0">
                <a:solidFill>
                  <a:schemeClr val="tx1"/>
                </a:solidFill>
                <a:latin typeface="Calibri" panose="020F0502020204030204" pitchFamily="34" charset="0"/>
                <a:sym typeface="Wingdings" panose="05000000000000000000" pitchFamily="2" charset="2"/>
              </a:rPr>
              <a:t> </a:t>
            </a:r>
            <a:r>
              <a:rPr lang="nl-NL" sz="1800" b="1" dirty="0">
                <a:solidFill>
                  <a:schemeClr val="tx1"/>
                </a:solidFill>
                <a:latin typeface="Flanders Art Sans"/>
              </a:rPr>
              <a:t>Finale doel: leerling sterker maken</a:t>
            </a:r>
          </a:p>
          <a:p>
            <a:r>
              <a:rPr lang="nl-NL" sz="1800" dirty="0">
                <a:solidFill>
                  <a:schemeClr val="tx1"/>
                </a:solidFill>
                <a:latin typeface="Flanders Art Sans"/>
              </a:rPr>
              <a:t>= CLB-begeleider als coach</a:t>
            </a:r>
          </a:p>
          <a:p>
            <a:r>
              <a:rPr lang="nl-NL" sz="1800" dirty="0">
                <a:solidFill>
                  <a:schemeClr val="tx1"/>
                </a:solidFill>
                <a:latin typeface="Flanders Art Sans"/>
              </a:rPr>
              <a:t>= SMART-doelen formuleren</a:t>
            </a:r>
          </a:p>
          <a:p>
            <a:r>
              <a:rPr lang="nl-NL" sz="1800" dirty="0">
                <a:solidFill>
                  <a:schemeClr val="tx1"/>
                </a:solidFill>
                <a:latin typeface="Flanders Art Sans"/>
              </a:rPr>
              <a:t>= Kan met ondersteuning van partners in het netwerk</a:t>
            </a:r>
            <a:endParaRPr lang="nl-BE" dirty="0">
              <a:solidFill>
                <a:schemeClr val="tx1"/>
              </a:solidFill>
              <a:latin typeface="Flanders Art Sans"/>
            </a:endParaRPr>
          </a:p>
        </p:txBody>
      </p:sp>
      <p:sp>
        <p:nvSpPr>
          <p:cNvPr id="4" name="Titel 3">
            <a:extLst>
              <a:ext uri="{FF2B5EF4-FFF2-40B4-BE49-F238E27FC236}">
                <a16:creationId xmlns:a16="http://schemas.microsoft.com/office/drawing/2014/main" id="{B910941F-9C60-1141-F502-6B3589BD42F1}"/>
              </a:ext>
            </a:extLst>
          </p:cNvPr>
          <p:cNvSpPr>
            <a:spLocks noGrp="1"/>
          </p:cNvSpPr>
          <p:nvPr>
            <p:ph type="ctrTitle"/>
          </p:nvPr>
        </p:nvSpPr>
        <p:spPr/>
        <p:txBody>
          <a:bodyPr/>
          <a:lstStyle/>
          <a:p>
            <a:r>
              <a:rPr lang="nl-BE" dirty="0"/>
              <a:t>Begeleiding</a:t>
            </a:r>
          </a:p>
        </p:txBody>
      </p:sp>
      <p:pic>
        <p:nvPicPr>
          <p:cNvPr id="5" name="Afbeelding 4">
            <a:extLst>
              <a:ext uri="{FF2B5EF4-FFF2-40B4-BE49-F238E27FC236}">
                <a16:creationId xmlns:a16="http://schemas.microsoft.com/office/drawing/2014/main" id="{DD074FC4-BE4C-E150-DD11-8AB9C8980033}"/>
              </a:ext>
            </a:extLst>
          </p:cNvPr>
          <p:cNvPicPr>
            <a:picLocks noChangeAspect="1"/>
          </p:cNvPicPr>
          <p:nvPr/>
        </p:nvPicPr>
        <p:blipFill>
          <a:blip r:embed="rId2"/>
          <a:stretch>
            <a:fillRect/>
          </a:stretch>
        </p:blipFill>
        <p:spPr>
          <a:xfrm>
            <a:off x="6931002" y="4187673"/>
            <a:ext cx="3822523" cy="2145978"/>
          </a:xfrm>
          <a:prstGeom prst="rect">
            <a:avLst/>
          </a:prstGeom>
        </p:spPr>
      </p:pic>
    </p:spTree>
    <p:extLst>
      <p:ext uri="{BB962C8B-B14F-4D97-AF65-F5344CB8AC3E}">
        <p14:creationId xmlns:p14="http://schemas.microsoft.com/office/powerpoint/2010/main" val="2939657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698084B4-62C8-EB85-154F-8998B724F408}"/>
              </a:ext>
            </a:extLst>
          </p:cNvPr>
          <p:cNvPicPr>
            <a:picLocks noChangeAspect="1"/>
          </p:cNvPicPr>
          <p:nvPr/>
        </p:nvPicPr>
        <p:blipFill>
          <a:blip r:embed="rId2"/>
          <a:stretch>
            <a:fillRect/>
          </a:stretch>
        </p:blipFill>
        <p:spPr>
          <a:xfrm>
            <a:off x="2191899" y="302895"/>
            <a:ext cx="8598021" cy="6481877"/>
          </a:xfrm>
          <a:prstGeom prst="rect">
            <a:avLst/>
          </a:prstGeom>
        </p:spPr>
      </p:pic>
      <p:sp>
        <p:nvSpPr>
          <p:cNvPr id="2" name="Pijl: rechts 1">
            <a:extLst>
              <a:ext uri="{FF2B5EF4-FFF2-40B4-BE49-F238E27FC236}">
                <a16:creationId xmlns:a16="http://schemas.microsoft.com/office/drawing/2014/main" id="{E10AD487-438E-0C87-3DE9-04709FDD505B}"/>
              </a:ext>
            </a:extLst>
          </p:cNvPr>
          <p:cNvSpPr/>
          <p:nvPr/>
        </p:nvSpPr>
        <p:spPr>
          <a:xfrm>
            <a:off x="213361" y="1884680"/>
            <a:ext cx="1868300" cy="86868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100" dirty="0">
                <a:latin typeface="Flanders Art Sans"/>
              </a:rPr>
              <a:t>Inspiratie </a:t>
            </a:r>
            <a:r>
              <a:rPr lang="nl-BE" sz="1100" dirty="0" err="1">
                <a:latin typeface="Flanders Art Sans"/>
              </a:rPr>
              <a:t>Radicx</a:t>
            </a:r>
            <a:r>
              <a:rPr lang="nl-BE" sz="1100" dirty="0">
                <a:latin typeface="Flanders Art Sans"/>
              </a:rPr>
              <a:t>-tool</a:t>
            </a:r>
          </a:p>
        </p:txBody>
      </p:sp>
    </p:spTree>
    <p:extLst>
      <p:ext uri="{BB962C8B-B14F-4D97-AF65-F5344CB8AC3E}">
        <p14:creationId xmlns:p14="http://schemas.microsoft.com/office/powerpoint/2010/main" val="21273264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9247ED-3E1E-6DAF-FEA8-8F57C171E81A}"/>
              </a:ext>
            </a:extLst>
          </p:cNvPr>
          <p:cNvSpPr>
            <a:spLocks noGrp="1"/>
          </p:cNvSpPr>
          <p:nvPr>
            <p:ph type="title"/>
          </p:nvPr>
        </p:nvSpPr>
        <p:spPr>
          <a:xfrm>
            <a:off x="322579" y="302894"/>
            <a:ext cx="7214234" cy="615553"/>
          </a:xfrm>
        </p:spPr>
        <p:txBody>
          <a:bodyPr/>
          <a:lstStyle/>
          <a:p>
            <a:r>
              <a:rPr lang="nl-BE" dirty="0">
                <a:latin typeface="Flanders Art Sans"/>
              </a:rPr>
              <a:t>Voorbeeld</a:t>
            </a:r>
          </a:p>
        </p:txBody>
      </p:sp>
      <p:sp>
        <p:nvSpPr>
          <p:cNvPr id="4" name="Tekstvak 3">
            <a:extLst>
              <a:ext uri="{FF2B5EF4-FFF2-40B4-BE49-F238E27FC236}">
                <a16:creationId xmlns:a16="http://schemas.microsoft.com/office/drawing/2014/main" id="{1CFFF389-4C74-D549-3B31-D32EF572B02C}"/>
              </a:ext>
            </a:extLst>
          </p:cNvPr>
          <p:cNvSpPr txBox="1"/>
          <p:nvPr/>
        </p:nvSpPr>
        <p:spPr>
          <a:xfrm>
            <a:off x="561975" y="1463045"/>
            <a:ext cx="9191625" cy="2746457"/>
          </a:xfrm>
          <a:prstGeom prst="rect">
            <a:avLst/>
          </a:prstGeom>
          <a:noFill/>
        </p:spPr>
        <p:txBody>
          <a:bodyPr wrap="square">
            <a:spAutoFit/>
          </a:bodyPr>
          <a:lstStyle/>
          <a:p>
            <a:pPr lvl="0">
              <a:lnSpc>
                <a:spcPct val="107000"/>
              </a:lnSpc>
              <a:spcAft>
                <a:spcPts val="800"/>
              </a:spcAft>
            </a:pPr>
            <a:r>
              <a:rPr lang="nl-BE" dirty="0" err="1">
                <a:latin typeface="Flanders Art Sans"/>
                <a:ea typeface="Calibri" panose="020F0502020204030204" pitchFamily="34" charset="0"/>
                <a:cs typeface="Calibri" panose="020F0502020204030204" pitchFamily="34" charset="0"/>
              </a:rPr>
              <a:t>Aïscha</a:t>
            </a:r>
            <a:r>
              <a:rPr lang="nl-BE" dirty="0">
                <a:latin typeface="Flanders Art Sans"/>
                <a:ea typeface="Calibri" panose="020F0502020204030204" pitchFamily="34" charset="0"/>
                <a:cs typeface="Calibri" panose="020F0502020204030204" pitchFamily="34" charset="0"/>
              </a:rPr>
              <a:t> is afkomstig uit Gaza. Ze is familieleden verloren in het conflict en heeft het erg moeilijk. Er komen verontrustende signalen vanuit de school. Ze heeft</a:t>
            </a:r>
            <a:r>
              <a:rPr lang="nl-BE" sz="1800" dirty="0">
                <a:effectLst/>
                <a:latin typeface="Flanders Art Sans"/>
                <a:ea typeface="Calibri" panose="020F0502020204030204" pitchFamily="34" charset="0"/>
                <a:cs typeface="Calibri" panose="020F0502020204030204" pitchFamily="34" charset="0"/>
              </a:rPr>
              <a:t> duidelijk nood aan psychologische begeleiding, maar ze staat hier nog niet echt voor open. Op dit moment heeft ze vooral een luisterend oor en een vertrouwenspersoon nodig. Je ziet haar een aantal keer en bekijkt ondertussen samen met haar naar welk hulpverleningsaanbod je haar best kan doorverwijzen (</a:t>
            </a:r>
            <a:r>
              <a:rPr lang="nl-BE" sz="1800" dirty="0" err="1">
                <a:effectLst/>
                <a:latin typeface="Flanders Art Sans"/>
                <a:ea typeface="Calibri" panose="020F0502020204030204" pitchFamily="34" charset="0"/>
                <a:cs typeface="Calibri" panose="020F0502020204030204" pitchFamily="34" charset="0"/>
              </a:rPr>
              <a:t>Solentra</a:t>
            </a:r>
            <a:r>
              <a:rPr lang="nl-BE" sz="1800" dirty="0">
                <a:effectLst/>
                <a:latin typeface="Flanders Art Sans"/>
                <a:ea typeface="Calibri" panose="020F0502020204030204" pitchFamily="34" charset="0"/>
                <a:cs typeface="Calibri" panose="020F0502020204030204" pitchFamily="34" charset="0"/>
              </a:rPr>
              <a:t>, CGG, privé-psycholoog,…). Op deze manier verhoog je haar motivatie en aanvaarding voor hulp. Door deze begeleiding te combineren met je draaischijffunctie verzeker je enerzijds een  warme overdracht naar een extern aanbod en anderzijds dat </a:t>
            </a:r>
            <a:r>
              <a:rPr lang="nl-BE" dirty="0" err="1">
                <a:latin typeface="Flanders Art Sans"/>
                <a:ea typeface="Calibri" panose="020F0502020204030204" pitchFamily="34" charset="0"/>
                <a:cs typeface="Calibri" panose="020F0502020204030204" pitchFamily="34" charset="0"/>
              </a:rPr>
              <a:t>Aïscha</a:t>
            </a:r>
            <a:r>
              <a:rPr lang="nl-BE" sz="1800" dirty="0">
                <a:effectLst/>
                <a:latin typeface="Flanders Art Sans"/>
                <a:ea typeface="Calibri" panose="020F0502020204030204" pitchFamily="34" charset="0"/>
                <a:cs typeface="Calibri" panose="020F0502020204030204" pitchFamily="34" charset="0"/>
              </a:rPr>
              <a:t> uiteindelijk ook effectief gebruik maakt van dat aanbod.  </a:t>
            </a:r>
            <a:endParaRPr lang="nl-BE" sz="1800" dirty="0">
              <a:effectLst/>
              <a:latin typeface="Flanders Art Sans"/>
              <a:ea typeface="Calibri" panose="020F0502020204030204" pitchFamily="34" charset="0"/>
              <a:cs typeface="Times New Roman" panose="02020603050405020304" pitchFamily="18" charset="0"/>
            </a:endParaRPr>
          </a:p>
        </p:txBody>
      </p:sp>
      <p:pic>
        <p:nvPicPr>
          <p:cNvPr id="5" name="Afbeelding 4" descr="Afbeelding met tekst, Lettertype, logo, Graphics&#10;&#10;Automatisch gegenereerde beschrijving">
            <a:extLst>
              <a:ext uri="{FF2B5EF4-FFF2-40B4-BE49-F238E27FC236}">
                <a16:creationId xmlns:a16="http://schemas.microsoft.com/office/drawing/2014/main" id="{89263B48-6120-D8EC-8F1C-889F8A5074E5}"/>
              </a:ext>
            </a:extLst>
          </p:cNvPr>
          <p:cNvPicPr>
            <a:picLocks noChangeAspect="1"/>
          </p:cNvPicPr>
          <p:nvPr/>
        </p:nvPicPr>
        <p:blipFill>
          <a:blip r:embed="rId2"/>
          <a:stretch>
            <a:fillRect/>
          </a:stretch>
        </p:blipFill>
        <p:spPr>
          <a:xfrm>
            <a:off x="9533256" y="153731"/>
            <a:ext cx="2336165" cy="1529432"/>
          </a:xfrm>
          <a:prstGeom prst="rect">
            <a:avLst/>
          </a:prstGeom>
        </p:spPr>
      </p:pic>
    </p:spTree>
    <p:extLst>
      <p:ext uri="{BB962C8B-B14F-4D97-AF65-F5344CB8AC3E}">
        <p14:creationId xmlns:p14="http://schemas.microsoft.com/office/powerpoint/2010/main" val="1526486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62EFB218-50AE-2EFF-F8F4-EFF9F753C20E}"/>
              </a:ext>
            </a:extLst>
          </p:cNvPr>
          <p:cNvSpPr>
            <a:spLocks noGrp="1"/>
          </p:cNvSpPr>
          <p:nvPr>
            <p:ph type="body" sz="quarter" idx="11"/>
          </p:nvPr>
        </p:nvSpPr>
        <p:spPr/>
        <p:txBody>
          <a:bodyPr/>
          <a:lstStyle/>
          <a:p>
            <a:r>
              <a:rPr lang="nl-BE"/>
              <a:t>HGD-traject</a:t>
            </a:r>
          </a:p>
        </p:txBody>
      </p:sp>
      <p:sp>
        <p:nvSpPr>
          <p:cNvPr id="4" name="Titel 3">
            <a:extLst>
              <a:ext uri="{FF2B5EF4-FFF2-40B4-BE49-F238E27FC236}">
                <a16:creationId xmlns:a16="http://schemas.microsoft.com/office/drawing/2014/main" id="{0CEF9C14-DCA0-96CE-7C92-EC83DFA971C4}"/>
              </a:ext>
            </a:extLst>
          </p:cNvPr>
          <p:cNvSpPr>
            <a:spLocks noGrp="1"/>
          </p:cNvSpPr>
          <p:nvPr>
            <p:ph type="ctrTitle"/>
          </p:nvPr>
        </p:nvSpPr>
        <p:spPr>
          <a:xfrm>
            <a:off x="313264" y="466461"/>
            <a:ext cx="8785812" cy="925160"/>
          </a:xfrm>
        </p:spPr>
        <p:txBody>
          <a:bodyPr>
            <a:normAutofit fontScale="90000"/>
          </a:bodyPr>
          <a:lstStyle/>
          <a:p>
            <a:r>
              <a:rPr lang="nl-BE"/>
              <a:t>HGD-traject radicalisering = traject verontrusting</a:t>
            </a:r>
          </a:p>
        </p:txBody>
      </p:sp>
      <p:pic>
        <p:nvPicPr>
          <p:cNvPr id="6" name="Afbeelding 5">
            <a:extLst>
              <a:ext uri="{FF2B5EF4-FFF2-40B4-BE49-F238E27FC236}">
                <a16:creationId xmlns:a16="http://schemas.microsoft.com/office/drawing/2014/main" id="{B9D0BD5D-E110-2AAB-422E-0B0D6F7E91D6}"/>
              </a:ext>
            </a:extLst>
          </p:cNvPr>
          <p:cNvPicPr>
            <a:picLocks noChangeAspect="1"/>
          </p:cNvPicPr>
          <p:nvPr/>
        </p:nvPicPr>
        <p:blipFill>
          <a:blip r:embed="rId2"/>
          <a:stretch>
            <a:fillRect/>
          </a:stretch>
        </p:blipFill>
        <p:spPr>
          <a:xfrm>
            <a:off x="8148320" y="531756"/>
            <a:ext cx="2438400" cy="1876425"/>
          </a:xfrm>
          <a:prstGeom prst="rect">
            <a:avLst/>
          </a:prstGeom>
        </p:spPr>
      </p:pic>
      <p:graphicFrame>
        <p:nvGraphicFramePr>
          <p:cNvPr id="8" name="Tijdelijke aanduiding voor tekst 2">
            <a:extLst>
              <a:ext uri="{FF2B5EF4-FFF2-40B4-BE49-F238E27FC236}">
                <a16:creationId xmlns:a16="http://schemas.microsoft.com/office/drawing/2014/main" id="{72237695-977B-8112-1992-E3CC9C5ED6DC}"/>
              </a:ext>
            </a:extLst>
          </p:cNvPr>
          <p:cNvGraphicFramePr/>
          <p:nvPr>
            <p:extLst>
              <p:ext uri="{D42A27DB-BD31-4B8C-83A1-F6EECF244321}">
                <p14:modId xmlns:p14="http://schemas.microsoft.com/office/powerpoint/2010/main" val="3969199474"/>
              </p:ext>
            </p:extLst>
          </p:nvPr>
        </p:nvGraphicFramePr>
        <p:xfrm>
          <a:off x="214076" y="2650484"/>
          <a:ext cx="10651210" cy="23854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0738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1"/>
          <p:cNvSpPr>
            <a:spLocks noGrp="1"/>
          </p:cNvSpPr>
          <p:nvPr>
            <p:ph type="title"/>
          </p:nvPr>
        </p:nvSpPr>
        <p:spPr>
          <a:xfrm>
            <a:off x="322579" y="302894"/>
            <a:ext cx="7214234" cy="615553"/>
          </a:xfrm>
        </p:spPr>
        <p:txBody>
          <a:bodyPr/>
          <a:lstStyle/>
          <a:p>
            <a:r>
              <a:rPr lang="nl-BE" dirty="0">
                <a:latin typeface="Flanders Art Sans"/>
              </a:rPr>
              <a:t>Fasen van HGD</a:t>
            </a:r>
          </a:p>
        </p:txBody>
      </p:sp>
      <p:pic>
        <p:nvPicPr>
          <p:cNvPr id="11"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422842" y="1521455"/>
            <a:ext cx="7346317" cy="4535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jdelijke aanduiding voor voettekst 1"/>
          <p:cNvSpPr>
            <a:spLocks noGrp="1"/>
          </p:cNvSpPr>
          <p:nvPr>
            <p:ph type="ftr" sz="quarter" idx="12"/>
          </p:nvPr>
        </p:nvSpPr>
        <p:spPr>
          <a:xfrm>
            <a:off x="1691632" y="6677977"/>
            <a:ext cx="5760735" cy="180023"/>
          </a:xfrm>
          <a:prstGeom prst="rect">
            <a:avLst/>
          </a:prstGeom>
        </p:spPr>
        <p:txBody>
          <a:bodyPr vert="horz" lIns="0" tIns="0" rIns="0" bIns="0" rtlCol="0" anchor="ctr"/>
          <a:lstStyle>
            <a:defPPr>
              <a:defRPr lang="nl-NL"/>
            </a:defPPr>
            <a:lvl1pPr marL="0" algn="ctr" defTabSz="914400" rtl="0" eaLnBrk="1" latinLnBrk="0" hangingPunct="1">
              <a:defRPr sz="1200" kern="1200">
                <a:solidFill>
                  <a:schemeClr val="accent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nl-NL"/>
              <a:t>Permanente Ondersteuningscel CLB GO!</a:t>
            </a:r>
            <a:endParaRPr lang="nl-NL" dirty="0"/>
          </a:p>
        </p:txBody>
      </p:sp>
      <p:sp>
        <p:nvSpPr>
          <p:cNvPr id="20" name="Ovale toelichting 19"/>
          <p:cNvSpPr/>
          <p:nvPr/>
        </p:nvSpPr>
        <p:spPr>
          <a:xfrm>
            <a:off x="3575720" y="2622033"/>
            <a:ext cx="3240360" cy="1527047"/>
          </a:xfrm>
          <a:prstGeom prst="wedgeEllipseCallout">
            <a:avLst>
              <a:gd name="adj1" fmla="val 88057"/>
              <a:gd name="adj2" fmla="val -77054"/>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nl-BE" sz="2000" b="1" dirty="0"/>
              <a:t>Risico- &amp; beschermende factoren -</a:t>
            </a:r>
            <a:br>
              <a:rPr lang="nl-BE" sz="2000" b="1" dirty="0"/>
            </a:br>
            <a:r>
              <a:rPr lang="nl-BE" sz="2000" b="1" dirty="0"/>
              <a:t>Radicx tool</a:t>
            </a:r>
            <a:endParaRPr lang="nl-BE" sz="2000" dirty="0"/>
          </a:p>
        </p:txBody>
      </p:sp>
      <p:sp>
        <p:nvSpPr>
          <p:cNvPr id="9" name="Ovale toelichting 21"/>
          <p:cNvSpPr/>
          <p:nvPr/>
        </p:nvSpPr>
        <p:spPr>
          <a:xfrm>
            <a:off x="4295800" y="19121"/>
            <a:ext cx="3600400" cy="1663267"/>
          </a:xfrm>
          <a:prstGeom prst="wedgeEllipseCallout">
            <a:avLst>
              <a:gd name="adj1" fmla="val -1182"/>
              <a:gd name="adj2" fmla="val 66661"/>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nl-BE" sz="2100" b="1" dirty="0"/>
              <a:t>Radicalisering als mogelijke hypothese</a:t>
            </a:r>
          </a:p>
        </p:txBody>
      </p:sp>
      <p:sp>
        <p:nvSpPr>
          <p:cNvPr id="8" name="Ovale toelichting 7"/>
          <p:cNvSpPr/>
          <p:nvPr/>
        </p:nvSpPr>
        <p:spPr>
          <a:xfrm rot="20507783">
            <a:off x="2783632" y="4365104"/>
            <a:ext cx="3600400" cy="1224136"/>
          </a:xfrm>
          <a:prstGeom prst="wedgeEllipseCallout">
            <a:avLst>
              <a:gd name="adj1" fmla="val 91122"/>
              <a:gd name="adj2" fmla="val -13947"/>
            </a:avLst>
          </a:prstGeom>
          <a:solidFill>
            <a:schemeClr val="accent2"/>
          </a:solidFill>
          <a:ln>
            <a:solidFill>
              <a:schemeClr val="accent2"/>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nl-BE" sz="2100" b="1" dirty="0"/>
              <a:t>Hulpverlening?</a:t>
            </a:r>
            <a:endParaRPr lang="nl-BE" sz="2100" dirty="0"/>
          </a:p>
        </p:txBody>
      </p:sp>
    </p:spTree>
    <p:extLst>
      <p:ext uri="{BB962C8B-B14F-4D97-AF65-F5344CB8AC3E}">
        <p14:creationId xmlns:p14="http://schemas.microsoft.com/office/powerpoint/2010/main" val="302558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9"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23226" y="351788"/>
            <a:ext cx="8297546" cy="1077218"/>
          </a:xfrm>
        </p:spPr>
        <p:txBody>
          <a:bodyPr/>
          <a:lstStyle/>
          <a:p>
            <a:r>
              <a:rPr lang="nl-BE" sz="3500" b="1" dirty="0">
                <a:latin typeface="Flanders Art Sans"/>
              </a:rPr>
              <a:t>Strategiefase en onderzoeksfase: de </a:t>
            </a:r>
            <a:r>
              <a:rPr lang="nl-BE" sz="3500" b="1" dirty="0" err="1">
                <a:latin typeface="Flanders Art Sans"/>
              </a:rPr>
              <a:t>Radicx</a:t>
            </a:r>
            <a:r>
              <a:rPr lang="nl-BE" sz="3500" b="1" dirty="0">
                <a:latin typeface="Flanders Art Sans"/>
              </a:rPr>
              <a:t>-tool om aan beeldvorming te doen</a:t>
            </a:r>
          </a:p>
        </p:txBody>
      </p:sp>
      <p:sp>
        <p:nvSpPr>
          <p:cNvPr id="3" name="Tijdelijke aanduiding voor inhoud 2"/>
          <p:cNvSpPr>
            <a:spLocks noGrp="1"/>
          </p:cNvSpPr>
          <p:nvPr>
            <p:ph idx="1"/>
          </p:nvPr>
        </p:nvSpPr>
        <p:spPr>
          <a:xfrm>
            <a:off x="329565" y="1891030"/>
            <a:ext cx="7686040" cy="3075940"/>
          </a:xfrm>
        </p:spPr>
        <p:txBody>
          <a:bodyPr>
            <a:normAutofit fontScale="92500" lnSpcReduction="20000"/>
          </a:bodyPr>
          <a:lstStyle/>
          <a:p>
            <a:r>
              <a:rPr lang="nl-BE" sz="2800" dirty="0">
                <a:solidFill>
                  <a:schemeClr val="tx1"/>
                </a:solidFill>
                <a:latin typeface="Flanders Art Sans"/>
              </a:rPr>
              <a:t>Breng de risicofactoren en protectieve factoren in beeld</a:t>
            </a:r>
          </a:p>
          <a:p>
            <a:pPr>
              <a:spcBef>
                <a:spcPts val="1200"/>
              </a:spcBef>
              <a:spcAft>
                <a:spcPts val="600"/>
              </a:spcAft>
            </a:pPr>
            <a:r>
              <a:rPr lang="nl-BE" sz="2800" dirty="0">
                <a:solidFill>
                  <a:schemeClr val="tx1"/>
                </a:solidFill>
                <a:latin typeface="Flanders Art Sans"/>
              </a:rPr>
              <a:t>Doelen:</a:t>
            </a:r>
          </a:p>
          <a:p>
            <a:pPr marL="457200" indent="-457200">
              <a:spcBef>
                <a:spcPts val="1200"/>
              </a:spcBef>
              <a:spcAft>
                <a:spcPts val="600"/>
              </a:spcAft>
              <a:buFont typeface="Wingdings" panose="05000000000000000000" pitchFamily="2" charset="2"/>
              <a:buChar char="ü"/>
            </a:pPr>
            <a:r>
              <a:rPr lang="nl-BE" sz="2800" dirty="0">
                <a:solidFill>
                  <a:schemeClr val="tx1"/>
                </a:solidFill>
                <a:latin typeface="Flanders Art Sans"/>
              </a:rPr>
              <a:t> </a:t>
            </a:r>
            <a:r>
              <a:rPr lang="nl-BE" sz="2800" b="0" dirty="0">
                <a:solidFill>
                  <a:schemeClr val="tx1"/>
                </a:solidFill>
                <a:latin typeface="Flanders Art Sans"/>
              </a:rPr>
              <a:t>Breed beeld, completer beeld</a:t>
            </a:r>
          </a:p>
          <a:p>
            <a:pPr marL="457200" indent="-457200">
              <a:spcBef>
                <a:spcPts val="1200"/>
              </a:spcBef>
              <a:spcAft>
                <a:spcPts val="600"/>
              </a:spcAft>
              <a:buFont typeface="Wingdings" panose="05000000000000000000" pitchFamily="2" charset="2"/>
              <a:buChar char="ü"/>
            </a:pPr>
            <a:r>
              <a:rPr lang="nl-BE" sz="2600" b="0" dirty="0">
                <a:solidFill>
                  <a:schemeClr val="tx1"/>
                </a:solidFill>
                <a:latin typeface="Flanders Art Sans"/>
              </a:rPr>
              <a:t>Uitwisseling van informatie en delen van observaties en interpretaties </a:t>
            </a:r>
          </a:p>
          <a:p>
            <a:pPr marL="457200" indent="-457200">
              <a:spcBef>
                <a:spcPts val="1200"/>
              </a:spcBef>
              <a:spcAft>
                <a:spcPts val="600"/>
              </a:spcAft>
              <a:buFont typeface="Wingdings" panose="05000000000000000000" pitchFamily="2" charset="2"/>
              <a:buChar char="ü"/>
            </a:pPr>
            <a:r>
              <a:rPr lang="nl-BE" sz="2600" b="0" dirty="0">
                <a:solidFill>
                  <a:schemeClr val="tx1"/>
                </a:solidFill>
                <a:latin typeface="Flanders Art Sans"/>
              </a:rPr>
              <a:t>Verdere onderzoekvragen of zorgvragen scherper formuleren</a:t>
            </a:r>
          </a:p>
        </p:txBody>
      </p:sp>
      <p:sp>
        <p:nvSpPr>
          <p:cNvPr id="4" name="Tijdelijke aanduiding voor voettekst 3"/>
          <p:cNvSpPr>
            <a:spLocks noGrp="1"/>
          </p:cNvSpPr>
          <p:nvPr>
            <p:ph type="ftr" sz="quarter" idx="12"/>
          </p:nvPr>
        </p:nvSpPr>
        <p:spPr>
          <a:xfrm>
            <a:off x="1691632" y="6677977"/>
            <a:ext cx="5760735" cy="180023"/>
          </a:xfrm>
          <a:prstGeom prst="rect">
            <a:avLst/>
          </a:prstGeom>
        </p:spPr>
        <p:txBody>
          <a:bodyPr vert="horz" lIns="0" tIns="0" rIns="0" bIns="0" rtlCol="0" anchor="ctr"/>
          <a:lstStyle>
            <a:defPPr>
              <a:defRPr lang="nl-NL"/>
            </a:defPPr>
            <a:lvl1pPr marL="0" algn="ctr" defTabSz="914400" rtl="0" eaLnBrk="1" latinLnBrk="0" hangingPunct="1">
              <a:defRPr sz="1200" kern="1200">
                <a:solidFill>
                  <a:schemeClr val="accent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nl-NL"/>
              <a:t>Permanente Ondersteuningscel CLB GO!</a:t>
            </a:r>
          </a:p>
        </p:txBody>
      </p:sp>
      <p:pic>
        <p:nvPicPr>
          <p:cNvPr id="6" name="Afbeelding 5" descr="Afbeelding met speelgoed&#10;&#10;Automatisch gegenereerde beschrijving">
            <a:extLst>
              <a:ext uri="{FF2B5EF4-FFF2-40B4-BE49-F238E27FC236}">
                <a16:creationId xmlns:a16="http://schemas.microsoft.com/office/drawing/2014/main" id="{FD501F75-F10E-213F-1C91-394438B3DEEE}"/>
              </a:ext>
            </a:extLst>
          </p:cNvPr>
          <p:cNvPicPr>
            <a:picLocks noChangeAspect="1"/>
          </p:cNvPicPr>
          <p:nvPr/>
        </p:nvPicPr>
        <p:blipFill>
          <a:blip r:embed="rId3"/>
          <a:stretch>
            <a:fillRect/>
          </a:stretch>
        </p:blipFill>
        <p:spPr>
          <a:xfrm>
            <a:off x="8368030" y="925957"/>
            <a:ext cx="3644900" cy="2882900"/>
          </a:xfrm>
          <a:prstGeom prst="rect">
            <a:avLst/>
          </a:prstGeom>
        </p:spPr>
      </p:pic>
    </p:spTree>
    <p:extLst>
      <p:ext uri="{BB962C8B-B14F-4D97-AF65-F5344CB8AC3E}">
        <p14:creationId xmlns:p14="http://schemas.microsoft.com/office/powerpoint/2010/main" val="1948722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50B731E4-B5E7-EA51-70FC-BF09A3B85EF8}"/>
              </a:ext>
            </a:extLst>
          </p:cNvPr>
          <p:cNvPicPr>
            <a:picLocks noChangeAspect="1"/>
          </p:cNvPicPr>
          <p:nvPr/>
        </p:nvPicPr>
        <p:blipFill rotWithShape="1">
          <a:blip r:embed="rId3"/>
          <a:srcRect l="5608" t="31104" r="41482" b="7058"/>
          <a:stretch/>
        </p:blipFill>
        <p:spPr>
          <a:xfrm>
            <a:off x="1628775" y="476251"/>
            <a:ext cx="9405395" cy="5842420"/>
          </a:xfrm>
          <a:prstGeom prst="rect">
            <a:avLst/>
          </a:prstGeom>
        </p:spPr>
      </p:pic>
      <p:sp>
        <p:nvSpPr>
          <p:cNvPr id="2" name="Tekstvak 1">
            <a:extLst>
              <a:ext uri="{FF2B5EF4-FFF2-40B4-BE49-F238E27FC236}">
                <a16:creationId xmlns:a16="http://schemas.microsoft.com/office/drawing/2014/main" id="{2A30F4B6-B7B7-D8F4-E168-B21D3FA1A4A8}"/>
              </a:ext>
            </a:extLst>
          </p:cNvPr>
          <p:cNvSpPr txBox="1"/>
          <p:nvPr/>
        </p:nvSpPr>
        <p:spPr>
          <a:xfrm>
            <a:off x="487680" y="476251"/>
            <a:ext cx="3515360" cy="369332"/>
          </a:xfrm>
          <a:prstGeom prst="rect">
            <a:avLst/>
          </a:prstGeom>
          <a:noFill/>
        </p:spPr>
        <p:txBody>
          <a:bodyPr wrap="square" rtlCol="0">
            <a:spAutoFit/>
          </a:bodyPr>
          <a:lstStyle/>
          <a:p>
            <a:r>
              <a:rPr lang="nl-BE" b="1" dirty="0">
                <a:solidFill>
                  <a:srgbClr val="C4004B"/>
                </a:solidFill>
              </a:rPr>
              <a:t>Het </a:t>
            </a:r>
            <a:r>
              <a:rPr lang="nl-BE" b="1" dirty="0" err="1">
                <a:solidFill>
                  <a:srgbClr val="C4004B"/>
                </a:solidFill>
              </a:rPr>
              <a:t>Prodia</a:t>
            </a:r>
            <a:r>
              <a:rPr lang="nl-BE" b="1" dirty="0">
                <a:solidFill>
                  <a:srgbClr val="C4004B"/>
                </a:solidFill>
              </a:rPr>
              <a:t>-model</a:t>
            </a:r>
          </a:p>
        </p:txBody>
      </p:sp>
    </p:spTree>
    <p:extLst>
      <p:ext uri="{BB962C8B-B14F-4D97-AF65-F5344CB8AC3E}">
        <p14:creationId xmlns:p14="http://schemas.microsoft.com/office/powerpoint/2010/main" val="528518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Afbeelding 3" descr="Afbeelding met persoon, vinger, duim, hand&#10;&#10;Automatisch gegenereerde beschrijving">
            <a:extLst>
              <a:ext uri="{FF2B5EF4-FFF2-40B4-BE49-F238E27FC236}">
                <a16:creationId xmlns:a16="http://schemas.microsoft.com/office/drawing/2014/main" id="{8A73A582-4D62-24BD-9E7D-6B11A5DC0DBB}"/>
              </a:ext>
            </a:extLst>
          </p:cNvPr>
          <p:cNvPicPr>
            <a:picLocks noChangeAspect="1"/>
          </p:cNvPicPr>
          <p:nvPr/>
        </p:nvPicPr>
        <p:blipFill rotWithShape="1">
          <a:blip r:embed="rId2"/>
          <a:srcRect l="762" r="5474"/>
          <a:stretch/>
        </p:blipFill>
        <p:spPr>
          <a:xfrm>
            <a:off x="2522356" y="10"/>
            <a:ext cx="9669642" cy="6857990"/>
          </a:xfrm>
          <a:prstGeom prst="rect">
            <a:avLst/>
          </a:prstGeom>
        </p:spPr>
      </p:pic>
      <p:sp>
        <p:nvSpPr>
          <p:cNvPr id="16"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a:extLst>
              <a:ext uri="{FF2B5EF4-FFF2-40B4-BE49-F238E27FC236}">
                <a16:creationId xmlns:a16="http://schemas.microsoft.com/office/drawing/2014/main" id="{248A29EB-25FA-516A-9FF3-CF2AD505742E}"/>
              </a:ext>
            </a:extLst>
          </p:cNvPr>
          <p:cNvSpPr>
            <a:spLocks noGrp="1"/>
          </p:cNvSpPr>
          <p:nvPr>
            <p:ph type="ctrTitle"/>
          </p:nvPr>
        </p:nvSpPr>
        <p:spPr>
          <a:xfrm>
            <a:off x="838200" y="365125"/>
            <a:ext cx="3822189" cy="1899912"/>
          </a:xfrm>
        </p:spPr>
        <p:txBody>
          <a:bodyPr vert="horz" lIns="91440" tIns="45720" rIns="91440" bIns="45720" rtlCol="0" anchor="ctr">
            <a:normAutofit/>
          </a:bodyPr>
          <a:lstStyle/>
          <a:p>
            <a:r>
              <a:rPr lang="en-US" dirty="0" err="1">
                <a:latin typeface="Flanders Art Sans"/>
              </a:rPr>
              <a:t>Gebruik</a:t>
            </a:r>
            <a:r>
              <a:rPr lang="en-US" dirty="0">
                <a:latin typeface="Flanders Art Sans"/>
              </a:rPr>
              <a:t> </a:t>
            </a:r>
            <a:r>
              <a:rPr lang="en-US" dirty="0" err="1">
                <a:latin typeface="Flanders Art Sans"/>
              </a:rPr>
              <a:t>maken</a:t>
            </a:r>
            <a:r>
              <a:rPr lang="en-US" dirty="0">
                <a:latin typeface="Flanders Art Sans"/>
              </a:rPr>
              <a:t> van de </a:t>
            </a:r>
            <a:r>
              <a:rPr lang="en-US" dirty="0" err="1">
                <a:latin typeface="Flanders Art Sans"/>
              </a:rPr>
              <a:t>Radicx</a:t>
            </a:r>
            <a:r>
              <a:rPr lang="en-US" dirty="0">
                <a:latin typeface="Flanders Art Sans"/>
              </a:rPr>
              <a:t>-tool</a:t>
            </a:r>
          </a:p>
        </p:txBody>
      </p:sp>
      <p:sp>
        <p:nvSpPr>
          <p:cNvPr id="3" name="Text Placeholder 2">
            <a:extLst>
              <a:ext uri="{FF2B5EF4-FFF2-40B4-BE49-F238E27FC236}">
                <a16:creationId xmlns:a16="http://schemas.microsoft.com/office/drawing/2014/main" id="{BC201BD9-7050-BC2A-49B0-CB6F3E3831C2}"/>
              </a:ext>
            </a:extLst>
          </p:cNvPr>
          <p:cNvSpPr>
            <a:spLocks noGrp="1"/>
          </p:cNvSpPr>
          <p:nvPr>
            <p:ph type="body" sz="quarter" idx="14"/>
          </p:nvPr>
        </p:nvSpPr>
        <p:spPr>
          <a:xfrm>
            <a:off x="838200" y="2434201"/>
            <a:ext cx="3822189" cy="3742762"/>
          </a:xfrm>
        </p:spPr>
        <p:txBody>
          <a:bodyPr vert="horz" lIns="91440" tIns="45720" rIns="91440" bIns="45720" rtlCol="0">
            <a:noAutofit/>
          </a:bodyPr>
          <a:lstStyle/>
          <a:p>
            <a:pPr indent="-228600">
              <a:buFont typeface="Arial" panose="020B0604020202020204" pitchFamily="34" charset="0"/>
              <a:buChar char="•"/>
            </a:pPr>
            <a:r>
              <a:rPr lang="en-US" b="1" dirty="0">
                <a:solidFill>
                  <a:schemeClr val="tx1"/>
                </a:solidFill>
                <a:latin typeface="Flanders Art Sans"/>
              </a:rPr>
              <a:t>WEL:</a:t>
            </a:r>
          </a:p>
          <a:p>
            <a:pPr marL="342900" indent="-228600">
              <a:buFont typeface="Arial" panose="020B0604020202020204" pitchFamily="34" charset="0"/>
              <a:buChar char="•"/>
            </a:pPr>
            <a:r>
              <a:rPr lang="en-US" dirty="0">
                <a:solidFill>
                  <a:schemeClr val="tx1"/>
                </a:solidFill>
                <a:latin typeface="Flanders Art Sans"/>
              </a:rPr>
              <a:t>Instrument om </a:t>
            </a:r>
            <a:r>
              <a:rPr lang="en-US" dirty="0" err="1">
                <a:solidFill>
                  <a:schemeClr val="tx1"/>
                </a:solidFill>
                <a:latin typeface="Flanders Art Sans"/>
              </a:rPr>
              <a:t>risicofactoren</a:t>
            </a:r>
            <a:r>
              <a:rPr lang="en-US" dirty="0">
                <a:solidFill>
                  <a:schemeClr val="tx1"/>
                </a:solidFill>
                <a:latin typeface="Flanders Art Sans"/>
              </a:rPr>
              <a:t> in </a:t>
            </a:r>
            <a:r>
              <a:rPr lang="en-US" dirty="0" err="1">
                <a:solidFill>
                  <a:schemeClr val="tx1"/>
                </a:solidFill>
                <a:latin typeface="Flanders Art Sans"/>
              </a:rPr>
              <a:t>beeld</a:t>
            </a:r>
            <a:r>
              <a:rPr lang="en-US" dirty="0">
                <a:solidFill>
                  <a:schemeClr val="tx1"/>
                </a:solidFill>
                <a:latin typeface="Flanders Art Sans"/>
              </a:rPr>
              <a:t> </a:t>
            </a:r>
            <a:r>
              <a:rPr lang="en-US" dirty="0" err="1">
                <a:solidFill>
                  <a:schemeClr val="tx1"/>
                </a:solidFill>
                <a:latin typeface="Flanders Art Sans"/>
              </a:rPr>
              <a:t>te</a:t>
            </a:r>
            <a:r>
              <a:rPr lang="en-US" dirty="0">
                <a:solidFill>
                  <a:schemeClr val="tx1"/>
                </a:solidFill>
                <a:latin typeface="Flanders Art Sans"/>
              </a:rPr>
              <a:t> </a:t>
            </a:r>
            <a:r>
              <a:rPr lang="en-US" dirty="0" err="1">
                <a:solidFill>
                  <a:schemeClr val="tx1"/>
                </a:solidFill>
                <a:latin typeface="Flanders Art Sans"/>
              </a:rPr>
              <a:t>brengen</a:t>
            </a:r>
            <a:endParaRPr lang="en-US" dirty="0">
              <a:solidFill>
                <a:schemeClr val="tx1"/>
              </a:solidFill>
              <a:latin typeface="Flanders Art Sans"/>
            </a:endParaRPr>
          </a:p>
          <a:p>
            <a:pPr marL="342900" indent="-228600">
              <a:buFont typeface="Arial" panose="020B0604020202020204" pitchFamily="34" charset="0"/>
              <a:buChar char="•"/>
            </a:pPr>
            <a:r>
              <a:rPr lang="en-US" dirty="0" err="1">
                <a:solidFill>
                  <a:schemeClr val="tx1"/>
                </a:solidFill>
                <a:latin typeface="Flanders Art Sans"/>
              </a:rPr>
              <a:t>Helpend</a:t>
            </a:r>
            <a:r>
              <a:rPr lang="en-US" dirty="0">
                <a:solidFill>
                  <a:schemeClr val="tx1"/>
                </a:solidFill>
                <a:latin typeface="Flanders Art Sans"/>
              </a:rPr>
              <a:t> om </a:t>
            </a:r>
            <a:r>
              <a:rPr lang="en-US" dirty="0" err="1">
                <a:solidFill>
                  <a:schemeClr val="tx1"/>
                </a:solidFill>
                <a:latin typeface="Flanders Art Sans"/>
              </a:rPr>
              <a:t>een</a:t>
            </a:r>
            <a:r>
              <a:rPr lang="en-US" dirty="0">
                <a:solidFill>
                  <a:schemeClr val="tx1"/>
                </a:solidFill>
                <a:latin typeface="Flanders Art Sans"/>
              </a:rPr>
              <a:t> </a:t>
            </a:r>
            <a:r>
              <a:rPr lang="en-US" dirty="0" err="1">
                <a:solidFill>
                  <a:schemeClr val="tx1"/>
                </a:solidFill>
                <a:latin typeface="Flanders Art Sans"/>
              </a:rPr>
              <a:t>inschatting</a:t>
            </a:r>
            <a:r>
              <a:rPr lang="en-US" dirty="0">
                <a:solidFill>
                  <a:schemeClr val="tx1"/>
                </a:solidFill>
                <a:latin typeface="Flanders Art Sans"/>
              </a:rPr>
              <a:t> </a:t>
            </a:r>
            <a:r>
              <a:rPr lang="en-US" dirty="0" err="1">
                <a:solidFill>
                  <a:schemeClr val="tx1"/>
                </a:solidFill>
                <a:latin typeface="Flanders Art Sans"/>
              </a:rPr>
              <a:t>te</a:t>
            </a:r>
            <a:r>
              <a:rPr lang="en-US" dirty="0">
                <a:solidFill>
                  <a:schemeClr val="tx1"/>
                </a:solidFill>
                <a:latin typeface="Flanders Art Sans"/>
              </a:rPr>
              <a:t> </a:t>
            </a:r>
            <a:r>
              <a:rPr lang="en-US" dirty="0" err="1">
                <a:solidFill>
                  <a:schemeClr val="tx1"/>
                </a:solidFill>
                <a:latin typeface="Flanders Art Sans"/>
              </a:rPr>
              <a:t>maken</a:t>
            </a:r>
            <a:endParaRPr lang="en-US" dirty="0">
              <a:solidFill>
                <a:schemeClr val="tx1"/>
              </a:solidFill>
              <a:latin typeface="Flanders Art Sans"/>
            </a:endParaRPr>
          </a:p>
          <a:p>
            <a:pPr marL="342900" indent="-228600">
              <a:buFont typeface="Arial" panose="020B0604020202020204" pitchFamily="34" charset="0"/>
              <a:buChar char="•"/>
            </a:pPr>
            <a:r>
              <a:rPr lang="en-US" dirty="0" err="1">
                <a:solidFill>
                  <a:schemeClr val="tx1"/>
                </a:solidFill>
                <a:latin typeface="Flanders Art Sans"/>
              </a:rPr>
              <a:t>Biedt</a:t>
            </a:r>
            <a:r>
              <a:rPr lang="en-US" dirty="0">
                <a:solidFill>
                  <a:schemeClr val="tx1"/>
                </a:solidFill>
                <a:latin typeface="Flanders Art Sans"/>
              </a:rPr>
              <a:t> </a:t>
            </a:r>
            <a:r>
              <a:rPr lang="en-US" dirty="0" err="1">
                <a:solidFill>
                  <a:schemeClr val="tx1"/>
                </a:solidFill>
                <a:latin typeface="Flanders Art Sans"/>
              </a:rPr>
              <a:t>houvast</a:t>
            </a:r>
            <a:r>
              <a:rPr lang="en-US" dirty="0">
                <a:solidFill>
                  <a:schemeClr val="tx1"/>
                </a:solidFill>
                <a:latin typeface="Flanders Art Sans"/>
              </a:rPr>
              <a:t> </a:t>
            </a:r>
            <a:r>
              <a:rPr lang="en-US" dirty="0" err="1">
                <a:solidFill>
                  <a:schemeClr val="tx1"/>
                </a:solidFill>
                <a:latin typeface="Flanders Art Sans"/>
              </a:rPr>
              <a:t>bij</a:t>
            </a:r>
            <a:r>
              <a:rPr lang="en-US" dirty="0">
                <a:solidFill>
                  <a:schemeClr val="tx1"/>
                </a:solidFill>
                <a:latin typeface="Flanders Art Sans"/>
              </a:rPr>
              <a:t> </a:t>
            </a:r>
            <a:r>
              <a:rPr lang="en-US" dirty="0" err="1">
                <a:solidFill>
                  <a:schemeClr val="tx1"/>
                </a:solidFill>
                <a:latin typeface="Flanders Art Sans"/>
              </a:rPr>
              <a:t>een</a:t>
            </a:r>
            <a:r>
              <a:rPr lang="en-US" dirty="0">
                <a:solidFill>
                  <a:schemeClr val="tx1"/>
                </a:solidFill>
                <a:latin typeface="Flanders Art Sans"/>
              </a:rPr>
              <a:t> ‘</a:t>
            </a:r>
            <a:r>
              <a:rPr lang="en-US" dirty="0" err="1">
                <a:solidFill>
                  <a:schemeClr val="tx1"/>
                </a:solidFill>
                <a:latin typeface="Flanders Art Sans"/>
              </a:rPr>
              <a:t>niet-pluis-gevoel</a:t>
            </a:r>
            <a:r>
              <a:rPr lang="en-US" dirty="0">
                <a:solidFill>
                  <a:schemeClr val="tx1"/>
                </a:solidFill>
                <a:latin typeface="Flanders Art Sans"/>
              </a:rPr>
              <a:t>’.</a:t>
            </a:r>
          </a:p>
          <a:p>
            <a:pPr marL="342900" indent="-228600">
              <a:buFont typeface="Arial" panose="020B0604020202020204" pitchFamily="34" charset="0"/>
              <a:buChar char="•"/>
            </a:pPr>
            <a:r>
              <a:rPr lang="en-US" dirty="0" err="1">
                <a:solidFill>
                  <a:schemeClr val="tx1"/>
                </a:solidFill>
                <a:latin typeface="Flanders Art Sans"/>
              </a:rPr>
              <a:t>Een</a:t>
            </a:r>
            <a:r>
              <a:rPr lang="en-US" dirty="0">
                <a:solidFill>
                  <a:schemeClr val="tx1"/>
                </a:solidFill>
                <a:latin typeface="Flanders Art Sans"/>
              </a:rPr>
              <a:t> </a:t>
            </a:r>
            <a:r>
              <a:rPr lang="en-US" dirty="0" err="1">
                <a:solidFill>
                  <a:schemeClr val="tx1"/>
                </a:solidFill>
                <a:latin typeface="Flanders Art Sans"/>
              </a:rPr>
              <a:t>verdere</a:t>
            </a:r>
            <a:r>
              <a:rPr lang="en-US" dirty="0">
                <a:solidFill>
                  <a:schemeClr val="tx1"/>
                </a:solidFill>
                <a:latin typeface="Flanders Art Sans"/>
              </a:rPr>
              <a:t> </a:t>
            </a:r>
            <a:r>
              <a:rPr lang="en-US" dirty="0" err="1">
                <a:solidFill>
                  <a:schemeClr val="tx1"/>
                </a:solidFill>
                <a:latin typeface="Flanders Art Sans"/>
              </a:rPr>
              <a:t>onderzoeksvraag</a:t>
            </a:r>
            <a:r>
              <a:rPr lang="en-US" dirty="0">
                <a:solidFill>
                  <a:schemeClr val="tx1"/>
                </a:solidFill>
                <a:latin typeface="Flanders Art Sans"/>
              </a:rPr>
              <a:t> </a:t>
            </a:r>
            <a:r>
              <a:rPr lang="en-US" dirty="0" err="1">
                <a:solidFill>
                  <a:schemeClr val="tx1"/>
                </a:solidFill>
                <a:latin typeface="Flanders Art Sans"/>
              </a:rPr>
              <a:t>kan</a:t>
            </a:r>
            <a:r>
              <a:rPr lang="en-US" dirty="0">
                <a:solidFill>
                  <a:schemeClr val="tx1"/>
                </a:solidFill>
                <a:latin typeface="Flanders Art Sans"/>
              </a:rPr>
              <a:t> </a:t>
            </a:r>
            <a:r>
              <a:rPr lang="en-US" dirty="0" err="1">
                <a:solidFill>
                  <a:schemeClr val="tx1"/>
                </a:solidFill>
                <a:latin typeface="Flanders Art Sans"/>
              </a:rPr>
              <a:t>scherper</a:t>
            </a:r>
            <a:r>
              <a:rPr lang="en-US" dirty="0">
                <a:solidFill>
                  <a:schemeClr val="tx1"/>
                </a:solidFill>
                <a:latin typeface="Flanders Art Sans"/>
              </a:rPr>
              <a:t> </a:t>
            </a:r>
            <a:r>
              <a:rPr lang="en-US" dirty="0" err="1">
                <a:solidFill>
                  <a:schemeClr val="tx1"/>
                </a:solidFill>
                <a:latin typeface="Flanders Art Sans"/>
              </a:rPr>
              <a:t>geformuleerd</a:t>
            </a:r>
            <a:r>
              <a:rPr lang="en-US" dirty="0">
                <a:solidFill>
                  <a:schemeClr val="tx1"/>
                </a:solidFill>
                <a:latin typeface="Flanders Art Sans"/>
              </a:rPr>
              <a:t> </a:t>
            </a:r>
            <a:r>
              <a:rPr lang="en-US" dirty="0" err="1">
                <a:solidFill>
                  <a:schemeClr val="tx1"/>
                </a:solidFill>
                <a:latin typeface="Flanders Art Sans"/>
              </a:rPr>
              <a:t>worden</a:t>
            </a:r>
            <a:endParaRPr lang="en-US" dirty="0">
              <a:solidFill>
                <a:schemeClr val="tx1"/>
              </a:solidFill>
              <a:latin typeface="Flanders Art Sans"/>
            </a:endParaRPr>
          </a:p>
          <a:p>
            <a:pPr marL="342900" indent="-228600">
              <a:buFont typeface="Arial" panose="020B0604020202020204" pitchFamily="34" charset="0"/>
              <a:buChar char="•"/>
            </a:pPr>
            <a:r>
              <a:rPr lang="en-US" dirty="0" err="1">
                <a:solidFill>
                  <a:schemeClr val="tx1"/>
                </a:solidFill>
                <a:latin typeface="Flanders Art Sans"/>
              </a:rPr>
              <a:t>Brengt</a:t>
            </a:r>
            <a:r>
              <a:rPr lang="en-US" dirty="0">
                <a:solidFill>
                  <a:schemeClr val="tx1"/>
                </a:solidFill>
                <a:latin typeface="Flanders Art Sans"/>
              </a:rPr>
              <a:t> in </a:t>
            </a:r>
            <a:r>
              <a:rPr lang="en-US" dirty="0" err="1">
                <a:solidFill>
                  <a:schemeClr val="tx1"/>
                </a:solidFill>
                <a:latin typeface="Flanders Art Sans"/>
              </a:rPr>
              <a:t>kaart</a:t>
            </a:r>
            <a:r>
              <a:rPr lang="en-US" dirty="0">
                <a:solidFill>
                  <a:schemeClr val="tx1"/>
                </a:solidFill>
                <a:latin typeface="Flanders Art Sans"/>
              </a:rPr>
              <a:t> wat al </a:t>
            </a:r>
            <a:r>
              <a:rPr lang="en-US" dirty="0" err="1">
                <a:solidFill>
                  <a:schemeClr val="tx1"/>
                </a:solidFill>
                <a:latin typeface="Flanders Art Sans"/>
              </a:rPr>
              <a:t>gekend</a:t>
            </a:r>
            <a:r>
              <a:rPr lang="en-US" dirty="0">
                <a:solidFill>
                  <a:schemeClr val="tx1"/>
                </a:solidFill>
                <a:latin typeface="Flanders Art Sans"/>
              </a:rPr>
              <a:t> is </a:t>
            </a:r>
            <a:r>
              <a:rPr lang="en-US" dirty="0" err="1">
                <a:solidFill>
                  <a:schemeClr val="tx1"/>
                </a:solidFill>
                <a:latin typeface="Flanders Art Sans"/>
              </a:rPr>
              <a:t>en</a:t>
            </a:r>
            <a:r>
              <a:rPr lang="en-US" dirty="0">
                <a:solidFill>
                  <a:schemeClr val="tx1"/>
                </a:solidFill>
                <a:latin typeface="Flanders Art Sans"/>
              </a:rPr>
              <a:t> </a:t>
            </a:r>
            <a:r>
              <a:rPr lang="en-US" dirty="0" err="1">
                <a:solidFill>
                  <a:schemeClr val="tx1"/>
                </a:solidFill>
                <a:latin typeface="Flanders Art Sans"/>
              </a:rPr>
              <a:t>toont</a:t>
            </a:r>
            <a:r>
              <a:rPr lang="en-US" dirty="0">
                <a:solidFill>
                  <a:schemeClr val="tx1"/>
                </a:solidFill>
                <a:latin typeface="Flanders Art Sans"/>
              </a:rPr>
              <a:t> wat </a:t>
            </a:r>
            <a:r>
              <a:rPr lang="en-US" dirty="0" err="1">
                <a:solidFill>
                  <a:schemeClr val="tx1"/>
                </a:solidFill>
                <a:latin typeface="Flanders Art Sans"/>
              </a:rPr>
              <a:t>nog</a:t>
            </a:r>
            <a:r>
              <a:rPr lang="en-US" dirty="0">
                <a:solidFill>
                  <a:schemeClr val="tx1"/>
                </a:solidFill>
                <a:latin typeface="Flanders Art Sans"/>
              </a:rPr>
              <a:t> </a:t>
            </a:r>
            <a:r>
              <a:rPr lang="en-US" dirty="0" err="1">
                <a:solidFill>
                  <a:schemeClr val="tx1"/>
                </a:solidFill>
                <a:latin typeface="Flanders Art Sans"/>
              </a:rPr>
              <a:t>niet</a:t>
            </a:r>
            <a:r>
              <a:rPr lang="en-US" dirty="0">
                <a:solidFill>
                  <a:schemeClr val="tx1"/>
                </a:solidFill>
                <a:latin typeface="Flanders Art Sans"/>
              </a:rPr>
              <a:t>/</a:t>
            </a:r>
            <a:r>
              <a:rPr lang="en-US" dirty="0" err="1">
                <a:solidFill>
                  <a:schemeClr val="tx1"/>
                </a:solidFill>
                <a:latin typeface="Flanders Art Sans"/>
              </a:rPr>
              <a:t>onvoldoende</a:t>
            </a:r>
            <a:r>
              <a:rPr lang="en-US" dirty="0">
                <a:solidFill>
                  <a:schemeClr val="tx1"/>
                </a:solidFill>
                <a:latin typeface="Flanders Art Sans"/>
              </a:rPr>
              <a:t> in </a:t>
            </a:r>
            <a:r>
              <a:rPr lang="en-US" dirty="0" err="1">
                <a:solidFill>
                  <a:schemeClr val="tx1"/>
                </a:solidFill>
                <a:latin typeface="Flanders Art Sans"/>
              </a:rPr>
              <a:t>beeld</a:t>
            </a:r>
            <a:r>
              <a:rPr lang="en-US" dirty="0">
                <a:solidFill>
                  <a:schemeClr val="tx1"/>
                </a:solidFill>
                <a:latin typeface="Flanders Art Sans"/>
              </a:rPr>
              <a:t> is</a:t>
            </a:r>
          </a:p>
          <a:p>
            <a:pPr indent="-228600">
              <a:buFont typeface="Arial" panose="020B0604020202020204" pitchFamily="34" charset="0"/>
              <a:buChar char="•"/>
            </a:pPr>
            <a:r>
              <a:rPr lang="en-US" b="1" dirty="0">
                <a:solidFill>
                  <a:schemeClr val="tx1"/>
                </a:solidFill>
                <a:latin typeface="Flanders Art Sans"/>
              </a:rPr>
              <a:t>NIET:</a:t>
            </a:r>
          </a:p>
          <a:p>
            <a:pPr marL="228600" indent="-228600">
              <a:buFont typeface="Arial" panose="020B0604020202020204" pitchFamily="34" charset="0"/>
              <a:buChar char="•"/>
            </a:pPr>
            <a:r>
              <a:rPr lang="en-US" dirty="0">
                <a:solidFill>
                  <a:schemeClr val="tx1"/>
                </a:solidFill>
                <a:latin typeface="Flanders Art Sans"/>
              </a:rPr>
              <a:t>= </a:t>
            </a:r>
            <a:r>
              <a:rPr lang="en-US" dirty="0" err="1">
                <a:solidFill>
                  <a:schemeClr val="tx1"/>
                </a:solidFill>
                <a:latin typeface="Flanders Art Sans"/>
              </a:rPr>
              <a:t>geen</a:t>
            </a:r>
            <a:r>
              <a:rPr lang="en-US" dirty="0">
                <a:solidFill>
                  <a:schemeClr val="tx1"/>
                </a:solidFill>
                <a:latin typeface="Flanders Art Sans"/>
              </a:rPr>
              <a:t> </a:t>
            </a:r>
            <a:r>
              <a:rPr lang="en-US" dirty="0" err="1">
                <a:solidFill>
                  <a:schemeClr val="tx1"/>
                </a:solidFill>
                <a:latin typeface="Flanders Art Sans"/>
              </a:rPr>
              <a:t>voorspeller</a:t>
            </a:r>
            <a:r>
              <a:rPr lang="en-US" dirty="0">
                <a:solidFill>
                  <a:schemeClr val="tx1"/>
                </a:solidFill>
                <a:latin typeface="Flanders Art Sans"/>
              </a:rPr>
              <a:t> </a:t>
            </a:r>
            <a:r>
              <a:rPr lang="en-US" dirty="0" err="1">
                <a:solidFill>
                  <a:schemeClr val="tx1"/>
                </a:solidFill>
                <a:latin typeface="Flanders Art Sans"/>
              </a:rPr>
              <a:t>voor</a:t>
            </a:r>
            <a:r>
              <a:rPr lang="en-US" dirty="0">
                <a:solidFill>
                  <a:schemeClr val="tx1"/>
                </a:solidFill>
                <a:latin typeface="Flanders Art Sans"/>
              </a:rPr>
              <a:t> de </a:t>
            </a:r>
            <a:r>
              <a:rPr lang="en-US" dirty="0" err="1">
                <a:solidFill>
                  <a:schemeClr val="tx1"/>
                </a:solidFill>
                <a:latin typeface="Flanders Art Sans"/>
              </a:rPr>
              <a:t>kans</a:t>
            </a:r>
            <a:r>
              <a:rPr lang="en-US" dirty="0">
                <a:solidFill>
                  <a:schemeClr val="tx1"/>
                </a:solidFill>
                <a:latin typeface="Flanders Art Sans"/>
              </a:rPr>
              <a:t> op                </a:t>
            </a:r>
            <a:r>
              <a:rPr lang="en-US" dirty="0" err="1">
                <a:solidFill>
                  <a:schemeClr val="tx1"/>
                </a:solidFill>
                <a:latin typeface="Flanders Art Sans"/>
              </a:rPr>
              <a:t>radicalisering</a:t>
            </a:r>
            <a:endParaRPr lang="en-US" dirty="0">
              <a:solidFill>
                <a:schemeClr val="tx1"/>
              </a:solidFill>
              <a:latin typeface="Flanders Art Sans"/>
            </a:endParaRPr>
          </a:p>
        </p:txBody>
      </p:sp>
    </p:spTree>
    <p:extLst>
      <p:ext uri="{BB962C8B-B14F-4D97-AF65-F5344CB8AC3E}">
        <p14:creationId xmlns:p14="http://schemas.microsoft.com/office/powerpoint/2010/main" val="676860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22579" y="302894"/>
            <a:ext cx="9783446" cy="1231106"/>
          </a:xfrm>
        </p:spPr>
        <p:txBody>
          <a:bodyPr/>
          <a:lstStyle/>
          <a:p>
            <a:r>
              <a:rPr lang="nl-BE" b="1" dirty="0">
                <a:latin typeface="Flanders Art Sans"/>
              </a:rPr>
              <a:t>De Radicx-tool: breng de leefwereld in kaart</a:t>
            </a:r>
          </a:p>
        </p:txBody>
      </p:sp>
      <p:sp>
        <p:nvSpPr>
          <p:cNvPr id="3" name="Tijdelijke aanduiding voor inhoud 2"/>
          <p:cNvSpPr>
            <a:spLocks noGrp="1"/>
          </p:cNvSpPr>
          <p:nvPr>
            <p:ph idx="1"/>
          </p:nvPr>
        </p:nvSpPr>
        <p:spPr>
          <a:xfrm>
            <a:off x="329565" y="1291792"/>
            <a:ext cx="9776460" cy="3075940"/>
          </a:xfrm>
        </p:spPr>
        <p:txBody>
          <a:bodyPr>
            <a:normAutofit fontScale="85000" lnSpcReduction="10000"/>
          </a:bodyPr>
          <a:lstStyle/>
          <a:p>
            <a:pPr marL="324000" indent="-324000">
              <a:buClr>
                <a:schemeClr val="accent4"/>
              </a:buClr>
              <a:buFont typeface="Arial" panose="020B0604020202020204" pitchFamily="34" charset="0"/>
              <a:buChar char="•"/>
            </a:pPr>
            <a:r>
              <a:rPr lang="nl-BE" sz="2800" b="0" dirty="0">
                <a:solidFill>
                  <a:schemeClr val="tx1"/>
                </a:solidFill>
                <a:latin typeface="Flanders Art Sans"/>
              </a:rPr>
              <a:t>De ideologische en politieke opvattingen van de jongeren</a:t>
            </a:r>
          </a:p>
          <a:p>
            <a:pPr marL="324000" indent="-324000">
              <a:spcBef>
                <a:spcPts val="1200"/>
              </a:spcBef>
              <a:buClr>
                <a:schemeClr val="accent4"/>
              </a:buClr>
              <a:buFont typeface="Arial" panose="020B0604020202020204" pitchFamily="34" charset="0"/>
              <a:buChar char="•"/>
            </a:pPr>
            <a:r>
              <a:rPr lang="nl-BE" sz="2800" b="0" dirty="0">
                <a:solidFill>
                  <a:schemeClr val="tx1"/>
                </a:solidFill>
                <a:latin typeface="Flanders Art Sans"/>
              </a:rPr>
              <a:t>De culturele en religieuze opvattingen van de jongeren</a:t>
            </a:r>
          </a:p>
          <a:p>
            <a:pPr marL="324000" indent="-324000">
              <a:spcBef>
                <a:spcPts val="1200"/>
              </a:spcBef>
              <a:buClr>
                <a:schemeClr val="accent4"/>
              </a:buClr>
              <a:buFont typeface="Arial" panose="020B0604020202020204" pitchFamily="34" charset="0"/>
              <a:buChar char="•"/>
            </a:pPr>
            <a:r>
              <a:rPr lang="nl-BE" sz="2800" b="0" dirty="0">
                <a:solidFill>
                  <a:schemeClr val="tx1"/>
                </a:solidFill>
                <a:latin typeface="Flanders Art Sans"/>
              </a:rPr>
              <a:t>Het gedrag en de denkbeelden van de jongere</a:t>
            </a:r>
          </a:p>
          <a:p>
            <a:pPr marL="324000" indent="-324000">
              <a:spcBef>
                <a:spcPts val="1200"/>
              </a:spcBef>
              <a:buClr>
                <a:schemeClr val="accent4"/>
              </a:buClr>
              <a:buFont typeface="Arial" panose="020B0604020202020204" pitchFamily="34" charset="0"/>
              <a:buChar char="•"/>
            </a:pPr>
            <a:r>
              <a:rPr lang="nl-BE" sz="2800" b="0" dirty="0">
                <a:solidFill>
                  <a:schemeClr val="tx1"/>
                </a:solidFill>
                <a:latin typeface="Flanders Art Sans"/>
              </a:rPr>
              <a:t>De relaties en de contacten van de jongere</a:t>
            </a:r>
          </a:p>
          <a:p>
            <a:pPr marL="324000" indent="-324000">
              <a:spcBef>
                <a:spcPts val="1200"/>
              </a:spcBef>
              <a:buClr>
                <a:schemeClr val="accent4"/>
              </a:buClr>
              <a:buFont typeface="Arial" panose="020B0604020202020204" pitchFamily="34" charset="0"/>
              <a:buChar char="•"/>
            </a:pPr>
            <a:endParaRPr lang="nl-BE" sz="2800" dirty="0">
              <a:latin typeface="Flanders Art Sans"/>
            </a:endParaRPr>
          </a:p>
          <a:p>
            <a:pPr>
              <a:spcBef>
                <a:spcPts val="1200"/>
              </a:spcBef>
              <a:buClr>
                <a:schemeClr val="accent4"/>
              </a:buClr>
            </a:pPr>
            <a:r>
              <a:rPr lang="nl-BE" sz="2800" dirty="0">
                <a:solidFill>
                  <a:srgbClr val="A7BA19"/>
                </a:solidFill>
                <a:latin typeface="Flanders Art Sans"/>
              </a:rPr>
              <a:t>Zowel BELEMMERENDE (</a:t>
            </a:r>
            <a:r>
              <a:rPr lang="nl-BE" sz="2800" dirty="0" err="1">
                <a:solidFill>
                  <a:srgbClr val="A7BA19"/>
                </a:solidFill>
                <a:latin typeface="Flanders Art Sans"/>
              </a:rPr>
              <a:t>vb</a:t>
            </a:r>
            <a:r>
              <a:rPr lang="nl-BE" sz="2800" dirty="0">
                <a:solidFill>
                  <a:srgbClr val="A7BA19"/>
                </a:solidFill>
                <a:latin typeface="Flanders Art Sans"/>
              </a:rPr>
              <a:t>: lijkt in een afgesloten, andere wereld te leven als ONDERSTEUNENDE factoren (</a:t>
            </a:r>
            <a:r>
              <a:rPr lang="nl-BE" sz="2800" dirty="0" err="1">
                <a:solidFill>
                  <a:srgbClr val="A7BA19"/>
                </a:solidFill>
                <a:latin typeface="Flanders Art Sans"/>
              </a:rPr>
              <a:t>vb</a:t>
            </a:r>
            <a:r>
              <a:rPr lang="nl-BE" sz="2800" dirty="0">
                <a:solidFill>
                  <a:srgbClr val="A7BA19"/>
                </a:solidFill>
                <a:latin typeface="Flanders Art Sans"/>
              </a:rPr>
              <a:t>: goed contact met ouders, leerkracht,…)</a:t>
            </a:r>
          </a:p>
        </p:txBody>
      </p:sp>
      <p:sp>
        <p:nvSpPr>
          <p:cNvPr id="4" name="Tijdelijke aanduiding voor voettekst 3"/>
          <p:cNvSpPr>
            <a:spLocks noGrp="1"/>
          </p:cNvSpPr>
          <p:nvPr>
            <p:ph type="ftr" sz="quarter" idx="12"/>
          </p:nvPr>
        </p:nvSpPr>
        <p:spPr>
          <a:xfrm>
            <a:off x="1691632" y="6677977"/>
            <a:ext cx="5760735" cy="180023"/>
          </a:xfrm>
          <a:prstGeom prst="rect">
            <a:avLst/>
          </a:prstGeom>
        </p:spPr>
        <p:txBody>
          <a:bodyPr vert="horz" lIns="0" tIns="0" rIns="0" bIns="0" rtlCol="0" anchor="ctr"/>
          <a:lstStyle>
            <a:defPPr>
              <a:defRPr lang="nl-NL"/>
            </a:defPPr>
            <a:lvl1pPr marL="0" algn="ctr" defTabSz="914400" rtl="0" eaLnBrk="1" latinLnBrk="0" hangingPunct="1">
              <a:defRPr sz="1200" kern="1200">
                <a:solidFill>
                  <a:schemeClr val="accent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nl-NL"/>
              <a:t>Permanente Ondersteuningscel CLB GO!</a:t>
            </a:r>
          </a:p>
        </p:txBody>
      </p:sp>
      <p:pic>
        <p:nvPicPr>
          <p:cNvPr id="6" name="Afbeelding 5" descr="Afbeelding met tekst, persoon, handschrift, schoolbord&#10;&#10;Automatisch gegenereerde beschrijving">
            <a:extLst>
              <a:ext uri="{FF2B5EF4-FFF2-40B4-BE49-F238E27FC236}">
                <a16:creationId xmlns:a16="http://schemas.microsoft.com/office/drawing/2014/main" id="{7A913E98-6884-2B2D-B105-B66953E42F21}"/>
              </a:ext>
            </a:extLst>
          </p:cNvPr>
          <p:cNvPicPr>
            <a:picLocks noChangeAspect="1"/>
          </p:cNvPicPr>
          <p:nvPr/>
        </p:nvPicPr>
        <p:blipFill>
          <a:blip r:embed="rId3"/>
          <a:stretch>
            <a:fillRect/>
          </a:stretch>
        </p:blipFill>
        <p:spPr>
          <a:xfrm>
            <a:off x="8431847" y="1534000"/>
            <a:ext cx="2867025" cy="1600200"/>
          </a:xfrm>
          <a:prstGeom prst="rect">
            <a:avLst/>
          </a:prstGeom>
        </p:spPr>
      </p:pic>
    </p:spTree>
    <p:extLst>
      <p:ext uri="{BB962C8B-B14F-4D97-AF65-F5344CB8AC3E}">
        <p14:creationId xmlns:p14="http://schemas.microsoft.com/office/powerpoint/2010/main" val="20936018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22579" y="302894"/>
            <a:ext cx="9783446" cy="615553"/>
          </a:xfrm>
        </p:spPr>
        <p:txBody>
          <a:bodyPr/>
          <a:lstStyle/>
          <a:p>
            <a:r>
              <a:rPr lang="nl-BE" b="1" dirty="0">
                <a:latin typeface="Flanders Art Sans"/>
              </a:rPr>
              <a:t>De Radicx-tool: 6 stappen</a:t>
            </a:r>
          </a:p>
        </p:txBody>
      </p:sp>
      <p:sp>
        <p:nvSpPr>
          <p:cNvPr id="3" name="Tijdelijke aanduiding voor inhoud 2"/>
          <p:cNvSpPr>
            <a:spLocks noGrp="1"/>
          </p:cNvSpPr>
          <p:nvPr>
            <p:ph idx="1"/>
          </p:nvPr>
        </p:nvSpPr>
        <p:spPr>
          <a:xfrm>
            <a:off x="329565" y="1291792"/>
            <a:ext cx="9776460" cy="3075940"/>
          </a:xfrm>
        </p:spPr>
        <p:txBody>
          <a:bodyPr>
            <a:normAutofit/>
          </a:bodyPr>
          <a:lstStyle/>
          <a:p>
            <a:pPr marL="514350" indent="-514350">
              <a:buAutoNum type="arabicPeriod"/>
            </a:pPr>
            <a:r>
              <a:rPr lang="nl-BE" sz="2800" b="0" dirty="0">
                <a:solidFill>
                  <a:schemeClr val="tx1"/>
                </a:solidFill>
                <a:latin typeface="Flanders Art Sans"/>
              </a:rPr>
              <a:t>Start casus</a:t>
            </a:r>
          </a:p>
          <a:p>
            <a:pPr marL="514350" indent="-514350">
              <a:buAutoNum type="arabicPeriod"/>
            </a:pPr>
            <a:r>
              <a:rPr lang="nl-BE" sz="2800" b="0" dirty="0">
                <a:solidFill>
                  <a:schemeClr val="tx1"/>
                </a:solidFill>
                <a:latin typeface="Flanders Art Sans"/>
              </a:rPr>
              <a:t> Opschrijven feiten &amp; gedrag</a:t>
            </a:r>
          </a:p>
          <a:p>
            <a:pPr marL="514350" indent="-514350">
              <a:buAutoNum type="arabicPeriod"/>
            </a:pPr>
            <a:r>
              <a:rPr lang="nl-NL" sz="2800" b="0" dirty="0">
                <a:solidFill>
                  <a:schemeClr val="tx1"/>
                </a:solidFill>
                <a:latin typeface="Flanders Art Sans"/>
              </a:rPr>
              <a:t>Inventarisatie ondersteunende en bedreigende factoren</a:t>
            </a:r>
          </a:p>
          <a:p>
            <a:pPr marL="514350" indent="-514350">
              <a:buAutoNum type="arabicPeriod"/>
            </a:pPr>
            <a:r>
              <a:rPr lang="nl-NL" sz="2800" b="0" dirty="0">
                <a:solidFill>
                  <a:schemeClr val="tx1"/>
                </a:solidFill>
                <a:latin typeface="Flanders Art Sans"/>
              </a:rPr>
              <a:t>Vragenronde</a:t>
            </a:r>
          </a:p>
          <a:p>
            <a:pPr marL="514350" indent="-514350">
              <a:buAutoNum type="arabicPeriod"/>
            </a:pPr>
            <a:r>
              <a:rPr lang="nl-NL" sz="2800" b="0" dirty="0">
                <a:solidFill>
                  <a:schemeClr val="tx1"/>
                </a:solidFill>
                <a:latin typeface="Flanders Art Sans"/>
              </a:rPr>
              <a:t>Opmaken balans</a:t>
            </a:r>
          </a:p>
          <a:p>
            <a:pPr marL="514350" indent="-514350">
              <a:buAutoNum type="arabicPeriod"/>
            </a:pPr>
            <a:r>
              <a:rPr lang="nl-NL" sz="2800" b="0" dirty="0">
                <a:solidFill>
                  <a:schemeClr val="tx1"/>
                </a:solidFill>
                <a:latin typeface="Flanders Art Sans"/>
              </a:rPr>
              <a:t>Welke acties zijn er nodig?</a:t>
            </a:r>
            <a:endParaRPr lang="nl-BE" sz="2800" b="0" dirty="0">
              <a:solidFill>
                <a:schemeClr val="tx1"/>
              </a:solidFill>
              <a:latin typeface="Flanders Art Sans"/>
            </a:endParaRPr>
          </a:p>
        </p:txBody>
      </p:sp>
      <p:sp>
        <p:nvSpPr>
          <p:cNvPr id="4" name="Tijdelijke aanduiding voor voettekst 3"/>
          <p:cNvSpPr>
            <a:spLocks noGrp="1"/>
          </p:cNvSpPr>
          <p:nvPr>
            <p:ph type="ftr" sz="quarter" idx="12"/>
          </p:nvPr>
        </p:nvSpPr>
        <p:spPr>
          <a:xfrm>
            <a:off x="1691632" y="6677977"/>
            <a:ext cx="5760735" cy="180023"/>
          </a:xfrm>
          <a:prstGeom prst="rect">
            <a:avLst/>
          </a:prstGeom>
        </p:spPr>
        <p:txBody>
          <a:bodyPr vert="horz" lIns="0" tIns="0" rIns="0" bIns="0" rtlCol="0" anchor="ctr"/>
          <a:lstStyle>
            <a:defPPr>
              <a:defRPr lang="nl-NL"/>
            </a:defPPr>
            <a:lvl1pPr marL="0" algn="ctr" defTabSz="914400" rtl="0" eaLnBrk="1" latinLnBrk="0" hangingPunct="1">
              <a:defRPr sz="1200" kern="1200">
                <a:solidFill>
                  <a:schemeClr val="accent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nl-NL"/>
              <a:t>Permanente Ondersteuningscel CLB GO!</a:t>
            </a:r>
          </a:p>
        </p:txBody>
      </p:sp>
      <p:pic>
        <p:nvPicPr>
          <p:cNvPr id="6" name="Afbeelding 5" descr="Afbeelding met symbool, logo, cirkel, Lettertype&#10;&#10;Automatisch gegenereerde beschrijving">
            <a:extLst>
              <a:ext uri="{FF2B5EF4-FFF2-40B4-BE49-F238E27FC236}">
                <a16:creationId xmlns:a16="http://schemas.microsoft.com/office/drawing/2014/main" id="{39E78696-80BD-163D-1B66-271C0AF7FAB4}"/>
              </a:ext>
            </a:extLst>
          </p:cNvPr>
          <p:cNvPicPr>
            <a:picLocks noChangeAspect="1"/>
          </p:cNvPicPr>
          <p:nvPr/>
        </p:nvPicPr>
        <p:blipFill>
          <a:blip r:embed="rId3"/>
          <a:stretch>
            <a:fillRect/>
          </a:stretch>
        </p:blipFill>
        <p:spPr>
          <a:xfrm>
            <a:off x="9474517" y="307974"/>
            <a:ext cx="2143125" cy="2143125"/>
          </a:xfrm>
          <a:prstGeom prst="rect">
            <a:avLst/>
          </a:prstGeom>
        </p:spPr>
      </p:pic>
    </p:spTree>
    <p:extLst>
      <p:ext uri="{BB962C8B-B14F-4D97-AF65-F5344CB8AC3E}">
        <p14:creationId xmlns:p14="http://schemas.microsoft.com/office/powerpoint/2010/main" val="1581146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574D77-AED8-D839-E5EC-EA7300FAE0D2}"/>
              </a:ext>
            </a:extLst>
          </p:cNvPr>
          <p:cNvSpPr>
            <a:spLocks noGrp="1"/>
          </p:cNvSpPr>
          <p:nvPr>
            <p:ph type="title"/>
          </p:nvPr>
        </p:nvSpPr>
        <p:spPr>
          <a:xfrm>
            <a:off x="329564" y="526414"/>
            <a:ext cx="7214234" cy="615553"/>
          </a:xfrm>
        </p:spPr>
        <p:txBody>
          <a:bodyPr/>
          <a:lstStyle/>
          <a:p>
            <a:r>
              <a:rPr lang="nl-BE" b="1" dirty="0">
                <a:latin typeface="Flanders Art Sans"/>
              </a:rPr>
              <a:t>Stap 1: start casus</a:t>
            </a:r>
          </a:p>
        </p:txBody>
      </p:sp>
      <p:sp>
        <p:nvSpPr>
          <p:cNvPr id="3" name="Tijdelijke aanduiding voor tekst 2">
            <a:extLst>
              <a:ext uri="{FF2B5EF4-FFF2-40B4-BE49-F238E27FC236}">
                <a16:creationId xmlns:a16="http://schemas.microsoft.com/office/drawing/2014/main" id="{7C8CF67C-2307-A23D-E18E-D5CEEF954FE3}"/>
              </a:ext>
            </a:extLst>
          </p:cNvPr>
          <p:cNvSpPr>
            <a:spLocks noGrp="1"/>
          </p:cNvSpPr>
          <p:nvPr>
            <p:ph type="body" idx="1"/>
          </p:nvPr>
        </p:nvSpPr>
        <p:spPr>
          <a:xfrm>
            <a:off x="329564" y="1628507"/>
            <a:ext cx="9078595" cy="3600986"/>
          </a:xfrm>
        </p:spPr>
        <p:txBody>
          <a:bodyPr/>
          <a:lstStyle/>
          <a:p>
            <a:r>
              <a:rPr lang="nl-NL" sz="2000" dirty="0">
                <a:solidFill>
                  <a:srgbClr val="A7BA19"/>
                </a:solidFill>
                <a:latin typeface="Flanders Art Sans"/>
              </a:rPr>
              <a:t>Over wie gaat het?</a:t>
            </a:r>
          </a:p>
          <a:p>
            <a:endParaRPr lang="nl-NL" dirty="0"/>
          </a:p>
          <a:p>
            <a:pPr marL="285750" indent="-285750">
              <a:buFont typeface="Wingdings" panose="05000000000000000000" pitchFamily="2" charset="2"/>
              <a:buChar char="q"/>
            </a:pPr>
            <a:r>
              <a:rPr lang="nl-NL" dirty="0"/>
              <a:t> </a:t>
            </a:r>
            <a:r>
              <a:rPr lang="nl-NL" b="0" dirty="0">
                <a:solidFill>
                  <a:schemeClr val="tx1"/>
                </a:solidFill>
                <a:latin typeface="Flanders Art Sans"/>
              </a:rPr>
              <a:t>Wat maakt dat we ons zorgen maken over deze jongere? </a:t>
            </a:r>
          </a:p>
          <a:p>
            <a:pPr marL="285750" indent="-285750">
              <a:buFont typeface="Wingdings" panose="05000000000000000000" pitchFamily="2" charset="2"/>
              <a:buChar char="q"/>
            </a:pP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Om de zorgen op een rij te zetten kunnen gerichte vragen behulpzaam zijn. </a:t>
            </a:r>
          </a:p>
          <a:p>
            <a:pPr marL="285750" indent="-285750">
              <a:buFont typeface="Wingdings" panose="05000000000000000000" pitchFamily="2" charset="2"/>
              <a:buChar char="q"/>
            </a:pP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De vragen zijn in vier domeinen opgedeeld: Gedrag, Contacten, Culturele/religieuze uitingen en Politieke/ideologische uitingen. </a:t>
            </a:r>
          </a:p>
          <a:p>
            <a:pPr marL="285750" indent="-285750">
              <a:buFont typeface="Wingdings" panose="05000000000000000000" pitchFamily="2" charset="2"/>
              <a:buChar char="q"/>
            </a:pP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Blijf bij het beantwoorden van de vragen dicht bij feiten en waarneembaar gedrag en probeer niet te interpreteren. </a:t>
            </a:r>
          </a:p>
          <a:p>
            <a:pPr marL="285750" indent="-285750">
              <a:buFont typeface="Wingdings" panose="05000000000000000000" pitchFamily="2" charset="2"/>
              <a:buChar char="q"/>
            </a:pP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Wees concreet en geef voorbeelden waarbij wat, hoe en wanneer benoemd worden. </a:t>
            </a:r>
            <a:endParaRPr lang="nl-BE" b="0" dirty="0">
              <a:solidFill>
                <a:schemeClr val="tx1"/>
              </a:solidFill>
              <a:latin typeface="Flanders Art Sans"/>
            </a:endParaRPr>
          </a:p>
        </p:txBody>
      </p:sp>
      <p:pic>
        <p:nvPicPr>
          <p:cNvPr id="5" name="Afbeelding 4" descr="Afbeelding met silhouet, zwart-wit&#10;&#10;Automatisch gegenereerde beschrijving">
            <a:extLst>
              <a:ext uri="{FF2B5EF4-FFF2-40B4-BE49-F238E27FC236}">
                <a16:creationId xmlns:a16="http://schemas.microsoft.com/office/drawing/2014/main" id="{F9A085EE-BCCB-7B05-B064-CFDADF10E795}"/>
              </a:ext>
            </a:extLst>
          </p:cNvPr>
          <p:cNvPicPr>
            <a:picLocks noChangeAspect="1"/>
          </p:cNvPicPr>
          <p:nvPr/>
        </p:nvPicPr>
        <p:blipFill>
          <a:blip r:embed="rId2"/>
          <a:stretch>
            <a:fillRect/>
          </a:stretch>
        </p:blipFill>
        <p:spPr>
          <a:xfrm>
            <a:off x="9512300" y="314325"/>
            <a:ext cx="2209800" cy="2076450"/>
          </a:xfrm>
          <a:prstGeom prst="rect">
            <a:avLst/>
          </a:prstGeom>
        </p:spPr>
      </p:pic>
    </p:spTree>
    <p:extLst>
      <p:ext uri="{BB962C8B-B14F-4D97-AF65-F5344CB8AC3E}">
        <p14:creationId xmlns:p14="http://schemas.microsoft.com/office/powerpoint/2010/main" val="22291755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el 3">
            <a:extLst>
              <a:ext uri="{FF2B5EF4-FFF2-40B4-BE49-F238E27FC236}">
                <a16:creationId xmlns:a16="http://schemas.microsoft.com/office/drawing/2014/main" id="{5B008D0C-B7C0-C89D-46A3-BF560FCE78DA}"/>
              </a:ext>
            </a:extLst>
          </p:cNvPr>
          <p:cNvSpPr>
            <a:spLocks noGrp="1"/>
          </p:cNvSpPr>
          <p:nvPr>
            <p:ph type="ctrTitle"/>
          </p:nvPr>
        </p:nvSpPr>
        <p:spPr>
          <a:xfrm>
            <a:off x="5596501" y="489508"/>
            <a:ext cx="5754896" cy="1667569"/>
          </a:xfrm>
        </p:spPr>
        <p:txBody>
          <a:bodyPr vert="horz" lIns="91440" tIns="45720" rIns="91440" bIns="45720" rtlCol="0" anchor="b">
            <a:normAutofit/>
          </a:bodyPr>
          <a:lstStyle/>
          <a:p>
            <a:r>
              <a:rPr lang="en-US" kern="1200" dirty="0" err="1">
                <a:latin typeface="Flanders Art Sans"/>
              </a:rPr>
              <a:t>Stap</a:t>
            </a:r>
            <a:r>
              <a:rPr lang="en-US" kern="1200" dirty="0">
                <a:latin typeface="Flanders Art Sans"/>
              </a:rPr>
              <a:t> 2: </a:t>
            </a:r>
            <a:r>
              <a:rPr lang="en-US" kern="1200" dirty="0" err="1">
                <a:latin typeface="Flanders Art Sans"/>
              </a:rPr>
              <a:t>opschrijven</a:t>
            </a:r>
            <a:r>
              <a:rPr lang="en-US" kern="1200" dirty="0">
                <a:latin typeface="Flanders Art Sans"/>
              </a:rPr>
              <a:t> </a:t>
            </a:r>
            <a:r>
              <a:rPr lang="en-US" kern="1200" dirty="0" err="1">
                <a:latin typeface="Flanders Art Sans"/>
              </a:rPr>
              <a:t>feiten</a:t>
            </a:r>
            <a:r>
              <a:rPr lang="en-US" kern="1200" dirty="0">
                <a:latin typeface="Flanders Art Sans"/>
              </a:rPr>
              <a:t> </a:t>
            </a:r>
            <a:r>
              <a:rPr lang="en-US" kern="1200" dirty="0" err="1">
                <a:latin typeface="Flanders Art Sans"/>
              </a:rPr>
              <a:t>en</a:t>
            </a:r>
            <a:r>
              <a:rPr lang="en-US" kern="1200" dirty="0">
                <a:latin typeface="Flanders Art Sans"/>
              </a:rPr>
              <a:t> </a:t>
            </a:r>
            <a:r>
              <a:rPr lang="en-US" kern="1200" dirty="0" err="1">
                <a:latin typeface="Flanders Art Sans"/>
              </a:rPr>
              <a:t>gedrag</a:t>
            </a:r>
            <a:endParaRPr lang="en-US" kern="1200" dirty="0">
              <a:latin typeface="Flanders Art Sans"/>
            </a:endParaRPr>
          </a:p>
        </p:txBody>
      </p:sp>
      <p:pic>
        <p:nvPicPr>
          <p:cNvPr id="5" name="Afbeelding 4">
            <a:extLst>
              <a:ext uri="{FF2B5EF4-FFF2-40B4-BE49-F238E27FC236}">
                <a16:creationId xmlns:a16="http://schemas.microsoft.com/office/drawing/2014/main" id="{ECDB19D5-1551-6D14-09FC-888BE6203688}"/>
              </a:ext>
            </a:extLst>
          </p:cNvPr>
          <p:cNvPicPr>
            <a:picLocks noChangeAspect="1"/>
          </p:cNvPicPr>
          <p:nvPr/>
        </p:nvPicPr>
        <p:blipFill>
          <a:blip r:embed="rId2"/>
          <a:stretch>
            <a:fillRect/>
          </a:stretch>
        </p:blipFill>
        <p:spPr>
          <a:xfrm>
            <a:off x="1068130" y="2085900"/>
            <a:ext cx="3876165" cy="2254504"/>
          </a:xfrm>
          <a:prstGeom prst="rect">
            <a:avLst/>
          </a:prstGeom>
        </p:spPr>
      </p:pic>
      <p:sp>
        <p:nvSpPr>
          <p:cNvPr id="3" name="Tijdelijke aanduiding voor tekst 2">
            <a:extLst>
              <a:ext uri="{FF2B5EF4-FFF2-40B4-BE49-F238E27FC236}">
                <a16:creationId xmlns:a16="http://schemas.microsoft.com/office/drawing/2014/main" id="{D7EE7519-69E1-16D7-9540-557D91559539}"/>
              </a:ext>
            </a:extLst>
          </p:cNvPr>
          <p:cNvSpPr>
            <a:spLocks noGrp="1"/>
          </p:cNvSpPr>
          <p:nvPr>
            <p:ph type="body" sz="quarter" idx="14"/>
          </p:nvPr>
        </p:nvSpPr>
        <p:spPr>
          <a:xfrm>
            <a:off x="5596502" y="2405894"/>
            <a:ext cx="5754896" cy="3197464"/>
          </a:xfrm>
        </p:spPr>
        <p:txBody>
          <a:bodyPr vert="horz" lIns="91440" tIns="45720" rIns="91440" bIns="45720" rtlCol="0" anchor="t">
            <a:normAutofit/>
          </a:bodyPr>
          <a:lstStyle/>
          <a:p>
            <a:pPr marL="285750" indent="-228600">
              <a:buFont typeface="Arial" panose="020B0604020202020204" pitchFamily="34" charset="0"/>
              <a:buChar char="•"/>
            </a:pPr>
            <a:r>
              <a:rPr lang="en-US" sz="2000" dirty="0" err="1">
                <a:solidFill>
                  <a:schemeClr val="tx1"/>
                </a:solidFill>
                <a:latin typeface="Flanders Art Sans"/>
              </a:rPr>
              <a:t>Opschrijven</a:t>
            </a:r>
            <a:r>
              <a:rPr lang="en-US" sz="2000" dirty="0">
                <a:solidFill>
                  <a:schemeClr val="tx1"/>
                </a:solidFill>
                <a:latin typeface="Flanders Art Sans"/>
              </a:rPr>
              <a:t> </a:t>
            </a:r>
            <a:r>
              <a:rPr lang="en-US" sz="2000" dirty="0" err="1">
                <a:solidFill>
                  <a:schemeClr val="tx1"/>
                </a:solidFill>
                <a:latin typeface="Flanders Art Sans"/>
              </a:rPr>
              <a:t>feiten</a:t>
            </a:r>
            <a:r>
              <a:rPr lang="en-US" sz="2000" dirty="0">
                <a:solidFill>
                  <a:schemeClr val="tx1"/>
                </a:solidFill>
                <a:latin typeface="Flanders Art Sans"/>
              </a:rPr>
              <a:t> </a:t>
            </a:r>
            <a:r>
              <a:rPr lang="en-US" sz="2000" dirty="0" err="1">
                <a:solidFill>
                  <a:schemeClr val="tx1"/>
                </a:solidFill>
                <a:latin typeface="Flanders Art Sans"/>
              </a:rPr>
              <a:t>en</a:t>
            </a:r>
            <a:r>
              <a:rPr lang="en-US" sz="2000" dirty="0">
                <a:solidFill>
                  <a:schemeClr val="tx1"/>
                </a:solidFill>
                <a:latin typeface="Flanders Art Sans"/>
              </a:rPr>
              <a:t> </a:t>
            </a:r>
            <a:r>
              <a:rPr lang="en-US" sz="2000" dirty="0" err="1">
                <a:solidFill>
                  <a:schemeClr val="tx1"/>
                </a:solidFill>
                <a:latin typeface="Flanders Art Sans"/>
              </a:rPr>
              <a:t>gedrag</a:t>
            </a:r>
            <a:endParaRPr lang="en-US" sz="2000" dirty="0">
              <a:solidFill>
                <a:schemeClr val="tx1"/>
              </a:solidFill>
              <a:latin typeface="Flanders Art Sans"/>
            </a:endParaRPr>
          </a:p>
          <a:p>
            <a:pPr marL="285750" indent="-228600">
              <a:buFont typeface="Arial" panose="020B0604020202020204" pitchFamily="34" charset="0"/>
              <a:buChar char="•"/>
            </a:pPr>
            <a:r>
              <a:rPr lang="en-US" sz="2000" dirty="0" err="1">
                <a:solidFill>
                  <a:schemeClr val="tx1"/>
                </a:solidFill>
                <a:latin typeface="Flanders Art Sans"/>
              </a:rPr>
              <a:t>Iedereen</a:t>
            </a:r>
            <a:r>
              <a:rPr lang="en-US" sz="2000" dirty="0">
                <a:solidFill>
                  <a:schemeClr val="tx1"/>
                </a:solidFill>
                <a:latin typeface="Flanders Art Sans"/>
              </a:rPr>
              <a:t> </a:t>
            </a:r>
            <a:r>
              <a:rPr lang="en-US" sz="2000" dirty="0" err="1">
                <a:solidFill>
                  <a:schemeClr val="tx1"/>
                </a:solidFill>
                <a:latin typeface="Flanders Art Sans"/>
              </a:rPr>
              <a:t>schrijft</a:t>
            </a:r>
            <a:r>
              <a:rPr lang="en-US" sz="2000" dirty="0">
                <a:solidFill>
                  <a:schemeClr val="tx1"/>
                </a:solidFill>
                <a:latin typeface="Flanders Art Sans"/>
              </a:rPr>
              <a:t> </a:t>
            </a:r>
            <a:r>
              <a:rPr lang="en-US" sz="2000" dirty="0" err="1">
                <a:solidFill>
                  <a:schemeClr val="tx1"/>
                </a:solidFill>
                <a:latin typeface="Flanders Art Sans"/>
              </a:rPr>
              <a:t>zichtbaar</a:t>
            </a:r>
            <a:r>
              <a:rPr lang="en-US" sz="2000" dirty="0">
                <a:solidFill>
                  <a:schemeClr val="tx1"/>
                </a:solidFill>
                <a:latin typeface="Flanders Art Sans"/>
              </a:rPr>
              <a:t> </a:t>
            </a:r>
            <a:r>
              <a:rPr lang="en-US" sz="2000" dirty="0" err="1">
                <a:solidFill>
                  <a:schemeClr val="tx1"/>
                </a:solidFill>
                <a:latin typeface="Flanders Art Sans"/>
              </a:rPr>
              <a:t>gedrag</a:t>
            </a:r>
            <a:r>
              <a:rPr lang="en-US" sz="2000" dirty="0">
                <a:solidFill>
                  <a:schemeClr val="tx1"/>
                </a:solidFill>
                <a:latin typeface="Flanders Art Sans"/>
              </a:rPr>
              <a:t> van </a:t>
            </a:r>
            <a:r>
              <a:rPr lang="en-US" sz="2000" dirty="0" err="1">
                <a:solidFill>
                  <a:schemeClr val="tx1"/>
                </a:solidFill>
                <a:latin typeface="Flanders Art Sans"/>
              </a:rPr>
              <a:t>en</a:t>
            </a:r>
            <a:r>
              <a:rPr lang="en-US" sz="2000" dirty="0">
                <a:solidFill>
                  <a:schemeClr val="tx1"/>
                </a:solidFill>
                <a:latin typeface="Flanders Art Sans"/>
              </a:rPr>
              <a:t> </a:t>
            </a:r>
            <a:r>
              <a:rPr lang="en-US" sz="2000" dirty="0" err="1">
                <a:solidFill>
                  <a:schemeClr val="tx1"/>
                </a:solidFill>
                <a:latin typeface="Flanders Art Sans"/>
              </a:rPr>
              <a:t>feiten</a:t>
            </a:r>
            <a:r>
              <a:rPr lang="en-US" sz="2000" dirty="0">
                <a:solidFill>
                  <a:schemeClr val="tx1"/>
                </a:solidFill>
                <a:latin typeface="Flanders Art Sans"/>
              </a:rPr>
              <a:t> over de </a:t>
            </a:r>
            <a:r>
              <a:rPr lang="en-US" sz="2000" dirty="0" err="1">
                <a:solidFill>
                  <a:schemeClr val="tx1"/>
                </a:solidFill>
                <a:latin typeface="Flanders Art Sans"/>
              </a:rPr>
              <a:t>jongere</a:t>
            </a:r>
            <a:r>
              <a:rPr lang="en-US" sz="2000" dirty="0">
                <a:solidFill>
                  <a:schemeClr val="tx1"/>
                </a:solidFill>
                <a:latin typeface="Flanders Art Sans"/>
              </a:rPr>
              <a:t>. </a:t>
            </a:r>
          </a:p>
          <a:p>
            <a:pPr marL="285750" indent="-228600">
              <a:buFont typeface="Arial" panose="020B0604020202020204" pitchFamily="34" charset="0"/>
              <a:buChar char="•"/>
            </a:pPr>
            <a:r>
              <a:rPr lang="en-US" sz="2000" dirty="0" err="1">
                <a:solidFill>
                  <a:schemeClr val="tx1"/>
                </a:solidFill>
                <a:latin typeface="Flanders Art Sans"/>
              </a:rPr>
              <a:t>Volgende</a:t>
            </a:r>
            <a:r>
              <a:rPr lang="en-US" sz="2000" dirty="0">
                <a:solidFill>
                  <a:schemeClr val="tx1"/>
                </a:solidFill>
                <a:latin typeface="Flanders Art Sans"/>
              </a:rPr>
              <a:t> </a:t>
            </a:r>
            <a:r>
              <a:rPr lang="en-US" sz="2000" dirty="0" err="1">
                <a:solidFill>
                  <a:schemeClr val="tx1"/>
                </a:solidFill>
                <a:latin typeface="Flanders Art Sans"/>
              </a:rPr>
              <a:t>vragen</a:t>
            </a:r>
            <a:r>
              <a:rPr lang="en-US" sz="2000" dirty="0">
                <a:solidFill>
                  <a:schemeClr val="tx1"/>
                </a:solidFill>
                <a:latin typeface="Flanders Art Sans"/>
              </a:rPr>
              <a:t> </a:t>
            </a:r>
            <a:r>
              <a:rPr lang="en-US" sz="2000" dirty="0" err="1">
                <a:solidFill>
                  <a:schemeClr val="tx1"/>
                </a:solidFill>
                <a:latin typeface="Flanders Art Sans"/>
              </a:rPr>
              <a:t>kunnen</a:t>
            </a:r>
            <a:r>
              <a:rPr lang="en-US" sz="2000" dirty="0">
                <a:solidFill>
                  <a:schemeClr val="tx1"/>
                </a:solidFill>
                <a:latin typeface="Flanders Art Sans"/>
              </a:rPr>
              <a:t> </a:t>
            </a:r>
            <a:r>
              <a:rPr lang="en-US" sz="2000" dirty="0" err="1">
                <a:solidFill>
                  <a:schemeClr val="tx1"/>
                </a:solidFill>
                <a:latin typeface="Flanders Art Sans"/>
              </a:rPr>
              <a:t>daarbij</a:t>
            </a:r>
            <a:r>
              <a:rPr lang="en-US" sz="2000" dirty="0">
                <a:solidFill>
                  <a:schemeClr val="tx1"/>
                </a:solidFill>
                <a:latin typeface="Flanders Art Sans"/>
              </a:rPr>
              <a:t> </a:t>
            </a:r>
            <a:r>
              <a:rPr lang="en-US" sz="2000" dirty="0" err="1">
                <a:solidFill>
                  <a:schemeClr val="tx1"/>
                </a:solidFill>
                <a:latin typeface="Flanders Art Sans"/>
              </a:rPr>
              <a:t>behulpzaam</a:t>
            </a:r>
            <a:r>
              <a:rPr lang="en-US" sz="2000" dirty="0">
                <a:solidFill>
                  <a:schemeClr val="tx1"/>
                </a:solidFill>
                <a:latin typeface="Flanders Art Sans"/>
              </a:rPr>
              <a:t> </a:t>
            </a:r>
            <a:r>
              <a:rPr lang="en-US" sz="2000" dirty="0" err="1">
                <a:solidFill>
                  <a:schemeClr val="tx1"/>
                </a:solidFill>
                <a:latin typeface="Flanders Art Sans"/>
              </a:rPr>
              <a:t>zijn</a:t>
            </a:r>
            <a:r>
              <a:rPr lang="en-US" sz="2000" dirty="0">
                <a:solidFill>
                  <a:schemeClr val="tx1"/>
                </a:solidFill>
                <a:latin typeface="Flanders Art Sans"/>
              </a:rPr>
              <a:t> maar </a:t>
            </a:r>
            <a:r>
              <a:rPr lang="en-US" sz="2000" dirty="0" err="1">
                <a:solidFill>
                  <a:schemeClr val="tx1"/>
                </a:solidFill>
                <a:latin typeface="Flanders Art Sans"/>
              </a:rPr>
              <a:t>zijn</a:t>
            </a:r>
            <a:r>
              <a:rPr lang="en-US" sz="2000" dirty="0">
                <a:solidFill>
                  <a:schemeClr val="tx1"/>
                </a:solidFill>
                <a:latin typeface="Flanders Art Sans"/>
              </a:rPr>
              <a:t> </a:t>
            </a:r>
            <a:r>
              <a:rPr lang="en-US" sz="2000" dirty="0" err="1">
                <a:solidFill>
                  <a:schemeClr val="tx1"/>
                </a:solidFill>
                <a:latin typeface="Flanders Art Sans"/>
              </a:rPr>
              <a:t>niet</a:t>
            </a:r>
            <a:r>
              <a:rPr lang="en-US" sz="2000" dirty="0">
                <a:solidFill>
                  <a:schemeClr val="tx1"/>
                </a:solidFill>
                <a:latin typeface="Flanders Art Sans"/>
              </a:rPr>
              <a:t> </a:t>
            </a:r>
            <a:r>
              <a:rPr lang="en-US" sz="2000" dirty="0" err="1">
                <a:solidFill>
                  <a:schemeClr val="tx1"/>
                </a:solidFill>
                <a:latin typeface="Flanders Art Sans"/>
              </a:rPr>
              <a:t>uitputtend</a:t>
            </a:r>
            <a:r>
              <a:rPr lang="en-US" sz="2000" dirty="0">
                <a:solidFill>
                  <a:schemeClr val="tx1"/>
                </a:solidFill>
                <a:latin typeface="Flanders Art Sans"/>
              </a:rPr>
              <a:t>.</a:t>
            </a:r>
          </a:p>
          <a:p>
            <a:pPr indent="-228600">
              <a:buFont typeface="Arial" panose="020B0604020202020204" pitchFamily="34" charset="0"/>
              <a:buChar char="•"/>
            </a:pPr>
            <a:endParaRPr lang="en-US" sz="2000" dirty="0">
              <a:solidFill>
                <a:schemeClr val="tx1"/>
              </a:solidFill>
              <a:latin typeface="+mn-lt"/>
            </a:endParaRPr>
          </a:p>
        </p:txBody>
      </p:sp>
      <p:sp>
        <p:nvSpPr>
          <p:cNvPr id="12" name="Rectangle 11">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3854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B37ECAD-A9C5-9869-865F-7E442C5DC15A}"/>
              </a:ext>
            </a:extLst>
          </p:cNvPr>
          <p:cNvSpPr>
            <a:spLocks noGrp="1"/>
          </p:cNvSpPr>
          <p:nvPr>
            <p:ph type="title"/>
          </p:nvPr>
        </p:nvSpPr>
        <p:spPr>
          <a:xfrm>
            <a:off x="322579" y="302894"/>
            <a:ext cx="7214234" cy="615553"/>
          </a:xfrm>
        </p:spPr>
        <p:txBody>
          <a:bodyPr/>
          <a:lstStyle/>
          <a:p>
            <a:r>
              <a:rPr lang="nl-BE" b="1" dirty="0">
                <a:latin typeface="Flanders Art Sans"/>
              </a:rPr>
              <a:t>Domein 1: gedrag</a:t>
            </a:r>
          </a:p>
        </p:txBody>
      </p:sp>
      <p:sp>
        <p:nvSpPr>
          <p:cNvPr id="3" name="Tijdelijke aanduiding voor tekst 2">
            <a:extLst>
              <a:ext uri="{FF2B5EF4-FFF2-40B4-BE49-F238E27FC236}">
                <a16:creationId xmlns:a16="http://schemas.microsoft.com/office/drawing/2014/main" id="{8D382EB7-AD04-6153-69C3-E25F43E68C26}"/>
              </a:ext>
            </a:extLst>
          </p:cNvPr>
          <p:cNvSpPr>
            <a:spLocks noGrp="1"/>
          </p:cNvSpPr>
          <p:nvPr>
            <p:ph type="body" idx="1"/>
          </p:nvPr>
        </p:nvSpPr>
        <p:spPr>
          <a:xfrm>
            <a:off x="329565" y="1291792"/>
            <a:ext cx="7686040" cy="4154984"/>
          </a:xfrm>
        </p:spPr>
        <p:txBody>
          <a:bodyPr/>
          <a:lstStyle/>
          <a:p>
            <a:pPr marL="285750" indent="-285750">
              <a:buFont typeface="Wingdings" panose="05000000000000000000" pitchFamily="2" charset="2"/>
              <a:buChar char="q"/>
            </a:pPr>
            <a:r>
              <a:rPr lang="nl-NL" b="0" dirty="0">
                <a:latin typeface="Flanders Art Sans"/>
              </a:rPr>
              <a:t> </a:t>
            </a:r>
            <a:r>
              <a:rPr lang="nl-NL" b="0" dirty="0">
                <a:solidFill>
                  <a:schemeClr val="tx1"/>
                </a:solidFill>
                <a:latin typeface="Flanders Art Sans"/>
              </a:rPr>
              <a:t>Uit de jongere frustratie over zijn eigen positie? </a:t>
            </a:r>
            <a:br>
              <a:rPr lang="nl-NL" b="0" dirty="0">
                <a:solidFill>
                  <a:schemeClr val="tx1"/>
                </a:solidFill>
                <a:latin typeface="Flanders Art Sans"/>
              </a:rPr>
            </a:b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Voelt de jongere zich achtergesteld of gediscrimineerd? </a:t>
            </a:r>
            <a:br>
              <a:rPr lang="nl-NL" b="0" dirty="0">
                <a:solidFill>
                  <a:schemeClr val="tx1"/>
                </a:solidFill>
                <a:latin typeface="Flanders Art Sans"/>
              </a:rPr>
            </a:b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 Hoe denkt de jongere over zichzelf (zelfbeeld en zelfvertrouwen)?</a:t>
            </a:r>
            <a:br>
              <a:rPr lang="nl-NL" b="0" dirty="0">
                <a:solidFill>
                  <a:schemeClr val="tx1"/>
                </a:solidFill>
                <a:latin typeface="Flanders Art Sans"/>
              </a:rPr>
            </a:b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Is de jongere vatbaar voor de invloed van anderen? </a:t>
            </a:r>
            <a:br>
              <a:rPr lang="nl-NL" b="0" dirty="0">
                <a:solidFill>
                  <a:schemeClr val="tx1"/>
                </a:solidFill>
                <a:latin typeface="Flanders Art Sans"/>
              </a:rPr>
            </a:b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 Is de jongere kwetsbaar vanwege zijn psychische of verstandelijke vermogens?</a:t>
            </a:r>
            <a:br>
              <a:rPr lang="nl-NL" b="0" dirty="0">
                <a:solidFill>
                  <a:schemeClr val="tx1"/>
                </a:solidFill>
                <a:latin typeface="Flanders Art Sans"/>
              </a:rPr>
            </a:b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Heeft de jongere criminele feiten gepleegd? </a:t>
            </a:r>
            <a:br>
              <a:rPr lang="nl-NL" b="0" dirty="0">
                <a:solidFill>
                  <a:schemeClr val="tx1"/>
                </a:solidFill>
                <a:latin typeface="Flanders Art Sans"/>
              </a:rPr>
            </a:b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 Is de jongere in aanraking geweest met de politie? </a:t>
            </a:r>
            <a:br>
              <a:rPr lang="nl-NL" b="0" dirty="0">
                <a:solidFill>
                  <a:schemeClr val="tx1"/>
                </a:solidFill>
                <a:latin typeface="Flanders Art Sans"/>
              </a:rPr>
            </a:br>
            <a:endParaRPr lang="nl-NL" b="0" dirty="0">
              <a:solidFill>
                <a:schemeClr val="tx1"/>
              </a:solidFill>
              <a:latin typeface="Flanders Art Sans"/>
            </a:endParaRPr>
          </a:p>
          <a:p>
            <a:pPr marL="285750" indent="-285750">
              <a:buFont typeface="Wingdings" panose="05000000000000000000" pitchFamily="2" charset="2"/>
              <a:buChar char="q"/>
            </a:pPr>
            <a:r>
              <a:rPr lang="nl-NL" b="0" dirty="0">
                <a:solidFill>
                  <a:schemeClr val="tx1"/>
                </a:solidFill>
                <a:latin typeface="Flanders Art Sans"/>
              </a:rPr>
              <a:t>Heeft de jongere andere belangrijke kenmerken? (positief of negatief)</a:t>
            </a:r>
            <a:endParaRPr lang="nl-BE" b="0" dirty="0">
              <a:solidFill>
                <a:schemeClr val="tx1"/>
              </a:solidFill>
              <a:latin typeface="Flanders Art Sans"/>
            </a:endParaRPr>
          </a:p>
        </p:txBody>
      </p:sp>
      <p:pic>
        <p:nvPicPr>
          <p:cNvPr id="5" name="Afbeelding 4" descr="Afbeelding met clipart, Graphics, ontwerp&#10;&#10;Automatisch gegenereerde beschrijving">
            <a:extLst>
              <a:ext uri="{FF2B5EF4-FFF2-40B4-BE49-F238E27FC236}">
                <a16:creationId xmlns:a16="http://schemas.microsoft.com/office/drawing/2014/main" id="{54F9B786-C090-3562-9A3A-FBD395E3FE01}"/>
              </a:ext>
            </a:extLst>
          </p:cNvPr>
          <p:cNvPicPr>
            <a:picLocks noChangeAspect="1"/>
          </p:cNvPicPr>
          <p:nvPr/>
        </p:nvPicPr>
        <p:blipFill>
          <a:blip r:embed="rId2"/>
          <a:stretch>
            <a:fillRect/>
          </a:stretch>
        </p:blipFill>
        <p:spPr>
          <a:xfrm>
            <a:off x="9719310" y="302894"/>
            <a:ext cx="2143125" cy="2143125"/>
          </a:xfrm>
          <a:prstGeom prst="rect">
            <a:avLst/>
          </a:prstGeom>
        </p:spPr>
      </p:pic>
    </p:spTree>
    <p:extLst>
      <p:ext uri="{BB962C8B-B14F-4D97-AF65-F5344CB8AC3E}">
        <p14:creationId xmlns:p14="http://schemas.microsoft.com/office/powerpoint/2010/main" val="32076243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69CA0F2F-47B6-403D-EF9D-67DAAD0D4862}"/>
              </a:ext>
            </a:extLst>
          </p:cNvPr>
          <p:cNvSpPr>
            <a:spLocks noGrp="1"/>
          </p:cNvSpPr>
          <p:nvPr>
            <p:ph type="body" sz="quarter" idx="11"/>
          </p:nvPr>
        </p:nvSpPr>
        <p:spPr>
          <a:xfrm>
            <a:off x="208947" y="1373577"/>
            <a:ext cx="7362782" cy="431650"/>
          </a:xfrm>
        </p:spPr>
        <p:txBody>
          <a:bodyPr/>
          <a:lstStyle/>
          <a:p>
            <a:r>
              <a:rPr lang="nl-BE" b="1" dirty="0"/>
              <a:t>Thuis-gezin-familie</a:t>
            </a:r>
          </a:p>
        </p:txBody>
      </p:sp>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08947" y="2142484"/>
            <a:ext cx="10651210" cy="3069596"/>
          </a:xfrm>
        </p:spPr>
        <p:txBody>
          <a:bodyPr>
            <a:noAutofit/>
          </a:bodyPr>
          <a:lstStyle/>
          <a:p>
            <a:pPr marL="285750" indent="-285750">
              <a:buFont typeface="Wingdings" panose="05000000000000000000" pitchFamily="2" charset="2"/>
              <a:buChar char="q"/>
            </a:pPr>
            <a:r>
              <a:rPr lang="nl-NL" sz="2000" dirty="0">
                <a:solidFill>
                  <a:schemeClr val="tx1"/>
                </a:solidFill>
              </a:rPr>
              <a:t>Hoe is het contact met de ouders? </a:t>
            </a:r>
          </a:p>
          <a:p>
            <a:pPr marL="285750" indent="-285750">
              <a:buFont typeface="Wingdings" panose="05000000000000000000" pitchFamily="2" charset="2"/>
              <a:buChar char="q"/>
            </a:pPr>
            <a:r>
              <a:rPr lang="nl-NL" sz="2000" dirty="0">
                <a:solidFill>
                  <a:schemeClr val="tx1"/>
                </a:solidFill>
              </a:rPr>
              <a:t>Hebben de ouders grip op de jongere? </a:t>
            </a:r>
          </a:p>
          <a:p>
            <a:pPr marL="285750" indent="-285750">
              <a:buFont typeface="Wingdings" panose="05000000000000000000" pitchFamily="2" charset="2"/>
              <a:buChar char="q"/>
            </a:pPr>
            <a:r>
              <a:rPr lang="nl-NL" sz="2000" dirty="0">
                <a:solidFill>
                  <a:schemeClr val="tx1"/>
                </a:solidFill>
              </a:rPr>
              <a:t>Weten de ouders wat de jongere zoal doet?</a:t>
            </a:r>
          </a:p>
          <a:p>
            <a:pPr marL="285750" indent="-285750">
              <a:buFont typeface="Wingdings" panose="05000000000000000000" pitchFamily="2" charset="2"/>
              <a:buChar char="q"/>
            </a:pPr>
            <a:r>
              <a:rPr lang="nl-NL" sz="2000" dirty="0">
                <a:solidFill>
                  <a:schemeClr val="tx1"/>
                </a:solidFill>
              </a:rPr>
              <a:t> Zijn er problemen in het gezin?</a:t>
            </a:r>
          </a:p>
          <a:p>
            <a:pPr marL="285750" indent="-285750">
              <a:buFont typeface="Wingdings" panose="05000000000000000000" pitchFamily="2" charset="2"/>
              <a:buChar char="q"/>
            </a:pPr>
            <a:r>
              <a:rPr lang="nl-NL" sz="2000" dirty="0">
                <a:solidFill>
                  <a:schemeClr val="tx1"/>
                </a:solidFill>
              </a:rPr>
              <a:t> Wat is er bekend over eventuele broers en zussen? </a:t>
            </a:r>
          </a:p>
          <a:p>
            <a:pPr marL="285750" indent="-285750">
              <a:buFont typeface="Wingdings" panose="05000000000000000000" pitchFamily="2" charset="2"/>
              <a:buChar char="q"/>
            </a:pPr>
            <a:r>
              <a:rPr lang="nl-NL" sz="2000" dirty="0">
                <a:solidFill>
                  <a:schemeClr val="tx1"/>
                </a:solidFill>
              </a:rPr>
              <a:t>Spelen er andere opvallende zaken binnen het gezin? (positief of negatief).</a:t>
            </a:r>
          </a:p>
          <a:p>
            <a:pPr marL="285750" indent="-285750">
              <a:buFont typeface="Wingdings" panose="05000000000000000000" pitchFamily="2" charset="2"/>
              <a:buChar char="q"/>
            </a:pPr>
            <a:r>
              <a:rPr lang="nl-NL" sz="2000" dirty="0">
                <a:solidFill>
                  <a:schemeClr val="tx1"/>
                </a:solidFill>
              </a:rPr>
              <a:t> Wat weet je over de sociale omgeving van de jongere? Is die sociale omgeving groot, divers, beperkt, et cetera?</a:t>
            </a:r>
            <a:endParaRPr lang="nl-BE" sz="2000" dirty="0">
              <a:solidFill>
                <a:schemeClr val="tx1"/>
              </a:solidFill>
            </a:endParaRP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4076" y="466461"/>
            <a:ext cx="8785812" cy="925160"/>
          </a:xfrm>
        </p:spPr>
        <p:txBody>
          <a:bodyPr/>
          <a:lstStyle/>
          <a:p>
            <a:r>
              <a:rPr lang="nl-BE" dirty="0"/>
              <a:t>Domein 2: contacten</a:t>
            </a:r>
          </a:p>
        </p:txBody>
      </p:sp>
      <p:pic>
        <p:nvPicPr>
          <p:cNvPr id="6" name="Afbeelding 5" descr="Afbeelding met Tekenfilm, tekenfilm, Animatie, illustratie&#10;&#10;Automatisch gegenereerde beschrijving">
            <a:extLst>
              <a:ext uri="{FF2B5EF4-FFF2-40B4-BE49-F238E27FC236}">
                <a16:creationId xmlns:a16="http://schemas.microsoft.com/office/drawing/2014/main" id="{8BD3B7E2-814F-C008-013A-68E3E1EC3350}"/>
              </a:ext>
            </a:extLst>
          </p:cNvPr>
          <p:cNvPicPr>
            <a:picLocks noChangeAspect="1"/>
          </p:cNvPicPr>
          <p:nvPr/>
        </p:nvPicPr>
        <p:blipFill>
          <a:blip r:embed="rId2"/>
          <a:stretch>
            <a:fillRect/>
          </a:stretch>
        </p:blipFill>
        <p:spPr>
          <a:xfrm>
            <a:off x="8539480" y="764857"/>
            <a:ext cx="2590800" cy="1762125"/>
          </a:xfrm>
          <a:prstGeom prst="rect">
            <a:avLst/>
          </a:prstGeom>
        </p:spPr>
      </p:pic>
    </p:spTree>
    <p:extLst>
      <p:ext uri="{BB962C8B-B14F-4D97-AF65-F5344CB8AC3E}">
        <p14:creationId xmlns:p14="http://schemas.microsoft.com/office/powerpoint/2010/main" val="3027425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69CA0F2F-47B6-403D-EF9D-67DAAD0D4862}"/>
              </a:ext>
            </a:extLst>
          </p:cNvPr>
          <p:cNvSpPr>
            <a:spLocks noGrp="1"/>
          </p:cNvSpPr>
          <p:nvPr>
            <p:ph type="body" sz="quarter" idx="11"/>
          </p:nvPr>
        </p:nvSpPr>
        <p:spPr>
          <a:xfrm>
            <a:off x="214076" y="1539241"/>
            <a:ext cx="7362782" cy="431650"/>
          </a:xfrm>
        </p:spPr>
        <p:txBody>
          <a:bodyPr/>
          <a:lstStyle/>
          <a:p>
            <a:r>
              <a:rPr lang="nl-BE" b="1" dirty="0"/>
              <a:t>School</a:t>
            </a:r>
          </a:p>
        </p:txBody>
      </p:sp>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08947" y="2236279"/>
            <a:ext cx="10651210" cy="2385442"/>
          </a:xfrm>
        </p:spPr>
        <p:txBody>
          <a:bodyPr>
            <a:noAutofit/>
          </a:bodyPr>
          <a:lstStyle/>
          <a:p>
            <a:pPr marL="285750" indent="-285750">
              <a:buFont typeface="Wingdings" panose="05000000000000000000" pitchFamily="2" charset="2"/>
              <a:buChar char="q"/>
            </a:pPr>
            <a:r>
              <a:rPr lang="nl-NL" sz="2000" dirty="0">
                <a:solidFill>
                  <a:schemeClr val="tx1"/>
                </a:solidFill>
              </a:rPr>
              <a:t>Is er sprake van veranderingen in de schoolprestaties? (positief of negatief).</a:t>
            </a:r>
          </a:p>
          <a:p>
            <a:pPr marL="285750" indent="-285750">
              <a:buFont typeface="Wingdings" panose="05000000000000000000" pitchFamily="2" charset="2"/>
              <a:buChar char="q"/>
            </a:pPr>
            <a:r>
              <a:rPr lang="nl-NL" sz="2000" dirty="0">
                <a:solidFill>
                  <a:schemeClr val="tx1"/>
                </a:solidFill>
              </a:rPr>
              <a:t>Spijbelt de jongere?</a:t>
            </a:r>
          </a:p>
          <a:p>
            <a:pPr marL="285750" indent="-285750">
              <a:buFont typeface="Wingdings" panose="05000000000000000000" pitchFamily="2" charset="2"/>
              <a:buChar char="q"/>
            </a:pPr>
            <a:r>
              <a:rPr lang="nl-NL" sz="2000" dirty="0">
                <a:solidFill>
                  <a:schemeClr val="tx1"/>
                </a:solidFill>
              </a:rPr>
              <a:t>Zijn er veranderingen in de houding en opstelling van de jongere jegens leraren op school?</a:t>
            </a:r>
          </a:p>
          <a:p>
            <a:pPr marL="285750" indent="-285750">
              <a:buFont typeface="Wingdings" panose="05000000000000000000" pitchFamily="2" charset="2"/>
              <a:buChar char="q"/>
            </a:pPr>
            <a:r>
              <a:rPr lang="nl-NL" sz="2000" dirty="0">
                <a:solidFill>
                  <a:schemeClr val="tx1"/>
                </a:solidFill>
              </a:rPr>
              <a:t>Spelen er andere opvallende zaken op school? (positief of negatief)</a:t>
            </a:r>
            <a:endParaRPr lang="nl-BE" sz="2000" dirty="0">
              <a:solidFill>
                <a:schemeClr val="tx1"/>
              </a:solidFill>
            </a:endParaRP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08947" y="614081"/>
            <a:ext cx="8785812" cy="925160"/>
          </a:xfrm>
        </p:spPr>
        <p:txBody>
          <a:bodyPr/>
          <a:lstStyle/>
          <a:p>
            <a:r>
              <a:rPr lang="nl-BE" dirty="0"/>
              <a:t>Domein 2: contacten</a:t>
            </a:r>
          </a:p>
        </p:txBody>
      </p:sp>
      <p:pic>
        <p:nvPicPr>
          <p:cNvPr id="6" name="Afbeelding 5" descr="Afbeelding met tekening, tekenfilm, clipart&#10;&#10;Automatisch gegenereerde beschrijving">
            <a:extLst>
              <a:ext uri="{FF2B5EF4-FFF2-40B4-BE49-F238E27FC236}">
                <a16:creationId xmlns:a16="http://schemas.microsoft.com/office/drawing/2014/main" id="{C7279425-9135-CE2A-669A-7EBC8EBC18CE}"/>
              </a:ext>
            </a:extLst>
          </p:cNvPr>
          <p:cNvPicPr>
            <a:picLocks noChangeAspect="1"/>
          </p:cNvPicPr>
          <p:nvPr/>
        </p:nvPicPr>
        <p:blipFill>
          <a:blip r:embed="rId2"/>
          <a:stretch>
            <a:fillRect/>
          </a:stretch>
        </p:blipFill>
        <p:spPr>
          <a:xfrm>
            <a:off x="8829992" y="360510"/>
            <a:ext cx="2619375" cy="1743075"/>
          </a:xfrm>
          <a:prstGeom prst="rect">
            <a:avLst/>
          </a:prstGeom>
        </p:spPr>
      </p:pic>
    </p:spTree>
    <p:extLst>
      <p:ext uri="{BB962C8B-B14F-4D97-AF65-F5344CB8AC3E}">
        <p14:creationId xmlns:p14="http://schemas.microsoft.com/office/powerpoint/2010/main" val="41487919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69CA0F2F-47B6-403D-EF9D-67DAAD0D4862}"/>
              </a:ext>
            </a:extLst>
          </p:cNvPr>
          <p:cNvSpPr>
            <a:spLocks noGrp="1"/>
          </p:cNvSpPr>
          <p:nvPr>
            <p:ph type="body" sz="quarter" idx="11"/>
          </p:nvPr>
        </p:nvSpPr>
        <p:spPr>
          <a:xfrm>
            <a:off x="208947" y="1482434"/>
            <a:ext cx="7362782" cy="431650"/>
          </a:xfrm>
        </p:spPr>
        <p:txBody>
          <a:bodyPr/>
          <a:lstStyle/>
          <a:p>
            <a:r>
              <a:rPr lang="nl-BE" b="1" dirty="0"/>
              <a:t>Vrijetijdsbesteding</a:t>
            </a:r>
          </a:p>
        </p:txBody>
      </p:sp>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08947" y="2247164"/>
            <a:ext cx="10651210" cy="3270441"/>
          </a:xfrm>
        </p:spPr>
        <p:txBody>
          <a:bodyPr>
            <a:noAutofit/>
          </a:bodyPr>
          <a:lstStyle/>
          <a:p>
            <a:pPr marL="285750" indent="-285750">
              <a:buFont typeface="Wingdings" panose="05000000000000000000" pitchFamily="2" charset="2"/>
              <a:buChar char="q"/>
            </a:pPr>
            <a:r>
              <a:rPr lang="nl-NL" sz="2000" dirty="0">
                <a:solidFill>
                  <a:schemeClr val="tx1"/>
                </a:solidFill>
              </a:rPr>
              <a:t>Wat doet de jongere in zijn vrije tijd?</a:t>
            </a:r>
          </a:p>
          <a:p>
            <a:pPr marL="285750" indent="-285750">
              <a:buFont typeface="Wingdings" panose="05000000000000000000" pitchFamily="2" charset="2"/>
              <a:buChar char="q"/>
            </a:pPr>
            <a:r>
              <a:rPr lang="nl-NL" sz="2000" dirty="0">
                <a:solidFill>
                  <a:schemeClr val="tx1"/>
                </a:solidFill>
              </a:rPr>
              <a:t>Met welke mensen gaat de jongere om?</a:t>
            </a:r>
          </a:p>
          <a:p>
            <a:pPr marL="285750" indent="-285750">
              <a:buFont typeface="Wingdings" panose="05000000000000000000" pitchFamily="2" charset="2"/>
              <a:buChar char="q"/>
            </a:pPr>
            <a:r>
              <a:rPr lang="nl-NL" sz="2000" dirty="0">
                <a:solidFill>
                  <a:schemeClr val="tx1"/>
                </a:solidFill>
              </a:rPr>
              <a:t>Is er sprake van veranderingen in de vriendengroep?</a:t>
            </a:r>
          </a:p>
          <a:p>
            <a:pPr marL="285750" indent="-285750">
              <a:buFont typeface="Wingdings" panose="05000000000000000000" pitchFamily="2" charset="2"/>
              <a:buChar char="q"/>
            </a:pPr>
            <a:r>
              <a:rPr lang="nl-NL" sz="2000" dirty="0">
                <a:solidFill>
                  <a:schemeClr val="tx1"/>
                </a:solidFill>
              </a:rPr>
              <a:t>Zijn er zorgen geuit door vrienden?</a:t>
            </a:r>
          </a:p>
          <a:p>
            <a:pPr marL="285750" indent="-285750">
              <a:buFont typeface="Wingdings" panose="05000000000000000000" pitchFamily="2" charset="2"/>
              <a:buChar char="q"/>
            </a:pPr>
            <a:r>
              <a:rPr lang="nl-NL" sz="2000" dirty="0">
                <a:solidFill>
                  <a:schemeClr val="tx1"/>
                </a:solidFill>
              </a:rPr>
              <a:t>Heeft de jongere veel verschillende soorten vrienden? Wie zijn z’n vrienden?</a:t>
            </a:r>
          </a:p>
          <a:p>
            <a:pPr marL="285750" indent="-285750">
              <a:buFont typeface="Wingdings" panose="05000000000000000000" pitchFamily="2" charset="2"/>
              <a:buChar char="q"/>
            </a:pPr>
            <a:r>
              <a:rPr lang="nl-NL" sz="2000" dirty="0">
                <a:solidFill>
                  <a:schemeClr val="tx1"/>
                </a:solidFill>
              </a:rPr>
              <a:t>Zit de jongere veel op internet en </a:t>
            </a:r>
            <a:r>
              <a:rPr lang="nl-NL" sz="2000" dirty="0" err="1">
                <a:solidFill>
                  <a:schemeClr val="tx1"/>
                </a:solidFill>
              </a:rPr>
              <a:t>social</a:t>
            </a:r>
            <a:r>
              <a:rPr lang="nl-NL" sz="2000" dirty="0">
                <a:solidFill>
                  <a:schemeClr val="tx1"/>
                </a:solidFill>
              </a:rPr>
              <a:t> media?</a:t>
            </a:r>
          </a:p>
          <a:p>
            <a:pPr marL="285750" indent="-285750">
              <a:buFont typeface="Wingdings" panose="05000000000000000000" pitchFamily="2" charset="2"/>
              <a:buChar char="q"/>
            </a:pPr>
            <a:r>
              <a:rPr lang="nl-NL" sz="2000" dirty="0">
                <a:solidFill>
                  <a:schemeClr val="tx1"/>
                </a:solidFill>
              </a:rPr>
              <a:t>Weet je wat de jongere doet op internet?</a:t>
            </a:r>
          </a:p>
          <a:p>
            <a:pPr marL="285750" indent="-285750">
              <a:buFont typeface="Wingdings" panose="05000000000000000000" pitchFamily="2" charset="2"/>
              <a:buChar char="q"/>
            </a:pPr>
            <a:r>
              <a:rPr lang="nl-NL" sz="2000" dirty="0">
                <a:solidFill>
                  <a:schemeClr val="tx1"/>
                </a:solidFill>
              </a:rPr>
              <a:t>Zijn er andere zaken die opvallen in zijn vrijetijdsbesteding (positief of negatief)?</a:t>
            </a:r>
            <a:endParaRPr lang="nl-BE" sz="2000" dirty="0">
              <a:solidFill>
                <a:schemeClr val="tx1"/>
              </a:solidFill>
            </a:endParaRP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08947" y="583601"/>
            <a:ext cx="8785812" cy="925160"/>
          </a:xfrm>
        </p:spPr>
        <p:txBody>
          <a:bodyPr/>
          <a:lstStyle/>
          <a:p>
            <a:r>
              <a:rPr lang="nl-BE" dirty="0"/>
              <a:t>Domein 2: contacten</a:t>
            </a:r>
          </a:p>
        </p:txBody>
      </p:sp>
      <p:pic>
        <p:nvPicPr>
          <p:cNvPr id="6" name="Afbeelding 5" descr="Afbeelding met tekst, Lettertype, Graphics, clipart&#10;&#10;Automatisch gegenereerde beschrijving">
            <a:extLst>
              <a:ext uri="{FF2B5EF4-FFF2-40B4-BE49-F238E27FC236}">
                <a16:creationId xmlns:a16="http://schemas.microsoft.com/office/drawing/2014/main" id="{DAD00608-3146-FA44-65E8-3DF21E662AA8}"/>
              </a:ext>
            </a:extLst>
          </p:cNvPr>
          <p:cNvPicPr>
            <a:picLocks noChangeAspect="1"/>
          </p:cNvPicPr>
          <p:nvPr/>
        </p:nvPicPr>
        <p:blipFill>
          <a:blip r:embed="rId2"/>
          <a:stretch>
            <a:fillRect/>
          </a:stretch>
        </p:blipFill>
        <p:spPr>
          <a:xfrm>
            <a:off x="8852535" y="677571"/>
            <a:ext cx="2838450" cy="1609725"/>
          </a:xfrm>
          <a:prstGeom prst="rect">
            <a:avLst/>
          </a:prstGeom>
        </p:spPr>
      </p:pic>
    </p:spTree>
    <p:extLst>
      <p:ext uri="{BB962C8B-B14F-4D97-AF65-F5344CB8AC3E}">
        <p14:creationId xmlns:p14="http://schemas.microsoft.com/office/powerpoint/2010/main" val="14406803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69CA0F2F-47B6-403D-EF9D-67DAAD0D4862}"/>
              </a:ext>
            </a:extLst>
          </p:cNvPr>
          <p:cNvSpPr>
            <a:spLocks noGrp="1"/>
          </p:cNvSpPr>
          <p:nvPr>
            <p:ph type="body" sz="quarter" idx="11"/>
          </p:nvPr>
        </p:nvSpPr>
        <p:spPr>
          <a:xfrm>
            <a:off x="208947" y="1427067"/>
            <a:ext cx="7362782" cy="431650"/>
          </a:xfrm>
        </p:spPr>
        <p:txBody>
          <a:bodyPr/>
          <a:lstStyle/>
          <a:p>
            <a:r>
              <a:rPr lang="nl-BE" b="1" dirty="0"/>
              <a:t>Overig</a:t>
            </a:r>
          </a:p>
        </p:txBody>
      </p:sp>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08947" y="2000244"/>
            <a:ext cx="10651210" cy="2385442"/>
          </a:xfrm>
        </p:spPr>
        <p:txBody>
          <a:bodyPr>
            <a:noAutofit/>
          </a:bodyPr>
          <a:lstStyle/>
          <a:p>
            <a:pPr marL="285750" indent="-285750">
              <a:buFont typeface="Wingdings" panose="05000000000000000000" pitchFamily="2" charset="2"/>
              <a:buChar char="q"/>
            </a:pPr>
            <a:r>
              <a:rPr lang="nl-NL" sz="2000" dirty="0">
                <a:solidFill>
                  <a:schemeClr val="tx1"/>
                </a:solidFill>
              </a:rPr>
              <a:t>Wie is er nog betrokken/relevant?</a:t>
            </a:r>
          </a:p>
          <a:p>
            <a:pPr marL="285750" indent="-285750">
              <a:buFont typeface="Wingdings" panose="05000000000000000000" pitchFamily="2" charset="2"/>
              <a:buChar char="q"/>
            </a:pPr>
            <a:r>
              <a:rPr lang="nl-NL" sz="2000" dirty="0">
                <a:solidFill>
                  <a:schemeClr val="tx1"/>
                </a:solidFill>
              </a:rPr>
              <a:t>Krijgt de jongere/het gezin al ondersteuning? (denk aan SDJ, GV, CGGZ,…)</a:t>
            </a:r>
          </a:p>
          <a:p>
            <a:endParaRPr lang="nl-NL" sz="1800" dirty="0"/>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4" y="573441"/>
            <a:ext cx="8785812" cy="925160"/>
          </a:xfrm>
        </p:spPr>
        <p:txBody>
          <a:bodyPr/>
          <a:lstStyle/>
          <a:p>
            <a:r>
              <a:rPr lang="nl-BE" dirty="0"/>
              <a:t>Domein 2: contacten</a:t>
            </a:r>
          </a:p>
        </p:txBody>
      </p:sp>
      <p:pic>
        <p:nvPicPr>
          <p:cNvPr id="6" name="Afbeelding 5" descr="Afbeelding met schets, tekening, Lijnillustraties, clipart&#10;&#10;Automatisch gegenereerde beschrijving">
            <a:extLst>
              <a:ext uri="{FF2B5EF4-FFF2-40B4-BE49-F238E27FC236}">
                <a16:creationId xmlns:a16="http://schemas.microsoft.com/office/drawing/2014/main" id="{7633166E-687F-6B06-5CBC-3DAE8FA6013D}"/>
              </a:ext>
            </a:extLst>
          </p:cNvPr>
          <p:cNvPicPr>
            <a:picLocks noChangeAspect="1"/>
          </p:cNvPicPr>
          <p:nvPr/>
        </p:nvPicPr>
        <p:blipFill>
          <a:blip r:embed="rId2"/>
          <a:stretch>
            <a:fillRect/>
          </a:stretch>
        </p:blipFill>
        <p:spPr>
          <a:xfrm>
            <a:off x="3525520" y="4135120"/>
            <a:ext cx="4267200" cy="1066800"/>
          </a:xfrm>
          <a:prstGeom prst="rect">
            <a:avLst/>
          </a:prstGeom>
        </p:spPr>
      </p:pic>
    </p:spTree>
    <p:extLst>
      <p:ext uri="{BB962C8B-B14F-4D97-AF65-F5344CB8AC3E}">
        <p14:creationId xmlns:p14="http://schemas.microsoft.com/office/powerpoint/2010/main" val="3952385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11664" y="1435430"/>
            <a:ext cx="10651210" cy="2385442"/>
          </a:xfrm>
        </p:spPr>
        <p:txBody>
          <a:bodyPr>
            <a:noAutofit/>
          </a:bodyPr>
          <a:lstStyle/>
          <a:p>
            <a:pPr marL="285750" indent="-285750">
              <a:buFont typeface="Wingdings" panose="05000000000000000000" pitchFamily="2" charset="2"/>
              <a:buChar char="q"/>
            </a:pPr>
            <a:r>
              <a:rPr lang="nl-NL" sz="2000" dirty="0">
                <a:solidFill>
                  <a:schemeClr val="tx1"/>
                </a:solidFill>
              </a:rPr>
              <a:t>Zijn er veranderingen in uiterlijkheden, zoals bijvoorbeeld kleding?</a:t>
            </a:r>
          </a:p>
          <a:p>
            <a:pPr marL="285750" indent="-285750">
              <a:buFont typeface="Wingdings" panose="05000000000000000000" pitchFamily="2" charset="2"/>
              <a:buChar char="q"/>
            </a:pPr>
            <a:r>
              <a:rPr lang="nl-NL" sz="2000" dirty="0">
                <a:solidFill>
                  <a:schemeClr val="tx1"/>
                </a:solidFill>
              </a:rPr>
              <a:t>Zijn er veranderingen in religieuze uitingen, zoals bidden, moskeebezoek, et cetera?</a:t>
            </a:r>
          </a:p>
          <a:p>
            <a:pPr marL="285750" indent="-285750">
              <a:buFont typeface="Wingdings" panose="05000000000000000000" pitchFamily="2" charset="2"/>
              <a:buChar char="q"/>
            </a:pPr>
            <a:r>
              <a:rPr lang="nl-NL" sz="2000" dirty="0">
                <a:solidFill>
                  <a:schemeClr val="tx1"/>
                </a:solidFill>
              </a:rPr>
              <a:t>Gaat de jongere in discussie over de religieuze beleving van anderen?</a:t>
            </a:r>
          </a:p>
          <a:p>
            <a:pPr marL="285750" indent="-285750">
              <a:buFont typeface="Wingdings" panose="05000000000000000000" pitchFamily="2" charset="2"/>
              <a:buChar char="q"/>
            </a:pPr>
            <a:r>
              <a:rPr lang="nl-NL" sz="2000" dirty="0">
                <a:solidFill>
                  <a:schemeClr val="tx1"/>
                </a:solidFill>
              </a:rPr>
              <a:t>Zijn er veranderingen in culturele uitingen zoals het bezoeken van culturele evenementen?</a:t>
            </a: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3" y="466461"/>
            <a:ext cx="10436671" cy="925160"/>
          </a:xfrm>
        </p:spPr>
        <p:txBody>
          <a:bodyPr/>
          <a:lstStyle/>
          <a:p>
            <a:r>
              <a:rPr lang="nl-BE" dirty="0"/>
              <a:t>Domein 3: culturele/religieuze uitingen</a:t>
            </a:r>
          </a:p>
        </p:txBody>
      </p:sp>
      <p:pic>
        <p:nvPicPr>
          <p:cNvPr id="5" name="Afbeelding 4" descr="Afbeelding met tekening, clipart, illustratie, schets&#10;&#10;Automatisch gegenereerde beschrijving">
            <a:extLst>
              <a:ext uri="{FF2B5EF4-FFF2-40B4-BE49-F238E27FC236}">
                <a16:creationId xmlns:a16="http://schemas.microsoft.com/office/drawing/2014/main" id="{487C8DBD-14E9-078F-06E6-D52AE32B4B9C}"/>
              </a:ext>
            </a:extLst>
          </p:cNvPr>
          <p:cNvPicPr>
            <a:picLocks noChangeAspect="1"/>
          </p:cNvPicPr>
          <p:nvPr/>
        </p:nvPicPr>
        <p:blipFill>
          <a:blip r:embed="rId2"/>
          <a:stretch>
            <a:fillRect/>
          </a:stretch>
        </p:blipFill>
        <p:spPr>
          <a:xfrm>
            <a:off x="4204652" y="4382452"/>
            <a:ext cx="3457575" cy="1323975"/>
          </a:xfrm>
          <a:prstGeom prst="rect">
            <a:avLst/>
          </a:prstGeom>
        </p:spPr>
      </p:pic>
    </p:spTree>
    <p:extLst>
      <p:ext uri="{BB962C8B-B14F-4D97-AF65-F5344CB8AC3E}">
        <p14:creationId xmlns:p14="http://schemas.microsoft.com/office/powerpoint/2010/main" val="32920247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11664" y="1203961"/>
            <a:ext cx="10651210" cy="2385442"/>
          </a:xfrm>
        </p:spPr>
        <p:txBody>
          <a:bodyPr>
            <a:noAutofit/>
          </a:bodyPr>
          <a:lstStyle/>
          <a:p>
            <a:pPr marL="285750" indent="-285750">
              <a:buFont typeface="Wingdings" panose="05000000000000000000" pitchFamily="2" charset="2"/>
              <a:buChar char="q"/>
            </a:pPr>
            <a:r>
              <a:rPr lang="nl-NL" sz="2000" dirty="0">
                <a:solidFill>
                  <a:schemeClr val="tx1"/>
                </a:solidFill>
              </a:rPr>
              <a:t>Voelt de jongere zich betrokken bij politieke gebeurtenissen die te maken hebben Jihad, Syrië, aanslagen?</a:t>
            </a:r>
          </a:p>
          <a:p>
            <a:pPr marL="285750" indent="-285750">
              <a:buFont typeface="Wingdings" panose="05000000000000000000" pitchFamily="2" charset="2"/>
              <a:buChar char="q"/>
            </a:pPr>
            <a:r>
              <a:rPr lang="nl-NL" sz="2000" dirty="0">
                <a:solidFill>
                  <a:schemeClr val="tx1"/>
                </a:solidFill>
              </a:rPr>
              <a:t>Keurt de jongere geweld goed?</a:t>
            </a:r>
          </a:p>
          <a:p>
            <a:pPr marL="285750" indent="-285750">
              <a:buFont typeface="Wingdings" panose="05000000000000000000" pitchFamily="2" charset="2"/>
              <a:buChar char="q"/>
            </a:pPr>
            <a:r>
              <a:rPr lang="nl-NL" sz="2000" dirty="0">
                <a:solidFill>
                  <a:schemeClr val="tx1"/>
                </a:solidFill>
              </a:rPr>
              <a:t>Wil de jongere anderen overtuigen van zijn (politieke) opvattingen?</a:t>
            </a:r>
          </a:p>
          <a:p>
            <a:pPr marL="285750" indent="-285750">
              <a:buFont typeface="Wingdings" panose="05000000000000000000" pitchFamily="2" charset="2"/>
              <a:buChar char="q"/>
            </a:pPr>
            <a:r>
              <a:rPr lang="nl-NL" sz="2000" dirty="0">
                <a:solidFill>
                  <a:schemeClr val="tx1"/>
                </a:solidFill>
              </a:rPr>
              <a:t>Kijkt de jongere gewelddadige filmpjes op internet?</a:t>
            </a:r>
          </a:p>
          <a:p>
            <a:pPr marL="285750" indent="-285750">
              <a:buFont typeface="Wingdings" panose="05000000000000000000" pitchFamily="2" charset="2"/>
              <a:buChar char="q"/>
            </a:pPr>
            <a:r>
              <a:rPr lang="nl-NL" sz="2000" dirty="0">
                <a:solidFill>
                  <a:schemeClr val="tx1"/>
                </a:solidFill>
              </a:rPr>
              <a:t>Draagt de jongere politieke symbolen?</a:t>
            </a:r>
          </a:p>
          <a:p>
            <a:pPr marL="285750" indent="-285750">
              <a:buFont typeface="Wingdings" panose="05000000000000000000" pitchFamily="2" charset="2"/>
              <a:buChar char="q"/>
            </a:pPr>
            <a:r>
              <a:rPr lang="nl-NL" sz="2000" dirty="0">
                <a:solidFill>
                  <a:schemeClr val="tx1"/>
                </a:solidFill>
              </a:rPr>
              <a:t>Erkent de jongere gezag?</a:t>
            </a:r>
          </a:p>
          <a:p>
            <a:pPr marL="285750" indent="-285750">
              <a:buFont typeface="Wingdings" panose="05000000000000000000" pitchFamily="2" charset="2"/>
              <a:buChar char="q"/>
            </a:pPr>
            <a:r>
              <a:rPr lang="nl-NL" sz="2000" dirty="0">
                <a:solidFill>
                  <a:schemeClr val="tx1"/>
                </a:solidFill>
              </a:rPr>
              <a:t>Erkent de jongere de democratie?</a:t>
            </a:r>
          </a:p>
          <a:p>
            <a:pPr marL="285750" indent="-285750">
              <a:buFont typeface="Wingdings" panose="05000000000000000000" pitchFamily="2" charset="2"/>
              <a:buChar char="q"/>
            </a:pPr>
            <a:r>
              <a:rPr lang="nl-NL" sz="2000" dirty="0">
                <a:solidFill>
                  <a:schemeClr val="tx1"/>
                </a:solidFill>
              </a:rPr>
              <a:t>Zijn er andere zaken waardoor er zorgen zijn?</a:t>
            </a:r>
          </a:p>
          <a:p>
            <a:pPr marL="285750" indent="-285750">
              <a:buFont typeface="Wingdings" panose="05000000000000000000" pitchFamily="2" charset="2"/>
              <a:buChar char="q"/>
            </a:pPr>
            <a:r>
              <a:rPr lang="nl-NL" sz="2000" dirty="0">
                <a:solidFill>
                  <a:schemeClr val="tx1"/>
                </a:solidFill>
              </a:rPr>
              <a:t>Is er sprake van positieve uitingen rondom Jihad, Syrië, politieke aanslagen, et cetera?</a:t>
            </a: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4" y="278801"/>
            <a:ext cx="8785812" cy="925160"/>
          </a:xfrm>
        </p:spPr>
        <p:txBody>
          <a:bodyPr>
            <a:normAutofit fontScale="90000"/>
          </a:bodyPr>
          <a:lstStyle/>
          <a:p>
            <a:r>
              <a:rPr lang="nl-BE" dirty="0"/>
              <a:t>Domein 4: politieke/ideologische uitingen</a:t>
            </a:r>
          </a:p>
        </p:txBody>
      </p:sp>
      <p:pic>
        <p:nvPicPr>
          <p:cNvPr id="5" name="Afbeelding 4" descr="Afbeelding met Graphics, Lettertype, symbool, logo&#10;&#10;Automatisch gegenereerde beschrijving">
            <a:extLst>
              <a:ext uri="{FF2B5EF4-FFF2-40B4-BE49-F238E27FC236}">
                <a16:creationId xmlns:a16="http://schemas.microsoft.com/office/drawing/2014/main" id="{101AA2ED-F3CE-62F7-EA5A-5E9FD6C86942}"/>
              </a:ext>
            </a:extLst>
          </p:cNvPr>
          <p:cNvPicPr>
            <a:picLocks noChangeAspect="1"/>
          </p:cNvPicPr>
          <p:nvPr/>
        </p:nvPicPr>
        <p:blipFill>
          <a:blip r:embed="rId2"/>
          <a:stretch>
            <a:fillRect/>
          </a:stretch>
        </p:blipFill>
        <p:spPr>
          <a:xfrm>
            <a:off x="9326880" y="1874520"/>
            <a:ext cx="2133600" cy="2133600"/>
          </a:xfrm>
          <a:prstGeom prst="rect">
            <a:avLst/>
          </a:prstGeom>
        </p:spPr>
      </p:pic>
    </p:spTree>
    <p:extLst>
      <p:ext uri="{BB962C8B-B14F-4D97-AF65-F5344CB8AC3E}">
        <p14:creationId xmlns:p14="http://schemas.microsoft.com/office/powerpoint/2010/main" val="34508452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11664" y="1517008"/>
            <a:ext cx="10651210" cy="3329311"/>
          </a:xfrm>
        </p:spPr>
        <p:txBody>
          <a:bodyPr>
            <a:noAutofit/>
          </a:bodyPr>
          <a:lstStyle/>
          <a:p>
            <a:pPr marL="285750" indent="-285750">
              <a:buFont typeface="Wingdings" panose="05000000000000000000" pitchFamily="2" charset="2"/>
              <a:buChar char="q"/>
            </a:pPr>
            <a:r>
              <a:rPr lang="nl-NL" sz="2000" dirty="0">
                <a:solidFill>
                  <a:schemeClr val="tx1"/>
                </a:solidFill>
              </a:rPr>
              <a:t>Is er sprake van opmerkelijk gedrag, ideologisch gekleurde gespreksonderwerpen of provocerende</a:t>
            </a:r>
          </a:p>
          <a:p>
            <a:pPr marL="285750" indent="-285750">
              <a:buFont typeface="Wingdings" panose="05000000000000000000" pitchFamily="2" charset="2"/>
              <a:buChar char="q"/>
            </a:pPr>
            <a:r>
              <a:rPr lang="nl-NL" sz="2000" dirty="0">
                <a:solidFill>
                  <a:schemeClr val="tx1"/>
                </a:solidFill>
              </a:rPr>
              <a:t>uitspraken?</a:t>
            </a:r>
          </a:p>
          <a:p>
            <a:pPr marL="285750" indent="-285750">
              <a:buFont typeface="Wingdings" panose="05000000000000000000" pitchFamily="2" charset="2"/>
              <a:buChar char="q"/>
            </a:pPr>
            <a:r>
              <a:rPr lang="nl-NL" sz="2000" dirty="0">
                <a:solidFill>
                  <a:schemeClr val="tx1"/>
                </a:solidFill>
              </a:rPr>
              <a:t>Gebeurt dit op meerdere plaatsen (ook buiten de school)?</a:t>
            </a:r>
          </a:p>
          <a:p>
            <a:pPr marL="285750" indent="-285750">
              <a:buFont typeface="Wingdings" panose="05000000000000000000" pitchFamily="2" charset="2"/>
              <a:buChar char="q"/>
            </a:pPr>
            <a:r>
              <a:rPr lang="nl-NL" sz="2000" dirty="0">
                <a:solidFill>
                  <a:schemeClr val="tx1"/>
                </a:solidFill>
              </a:rPr>
              <a:t>Spreekt uit de houding en gezichtsuitdrukking dat de jongere het meent?</a:t>
            </a:r>
          </a:p>
          <a:p>
            <a:pPr marL="285750" indent="-285750">
              <a:buFont typeface="Wingdings" panose="05000000000000000000" pitchFamily="2" charset="2"/>
              <a:buChar char="q"/>
            </a:pPr>
            <a:r>
              <a:rPr lang="nl-NL" sz="2000" dirty="0">
                <a:solidFill>
                  <a:schemeClr val="tx1"/>
                </a:solidFill>
              </a:rPr>
              <a:t>Voelt de jongere zich persoonlijk aangevallen bij een weerwoord?</a:t>
            </a:r>
          </a:p>
          <a:p>
            <a:pPr marL="285750" indent="-285750">
              <a:buFont typeface="Wingdings" panose="05000000000000000000" pitchFamily="2" charset="2"/>
              <a:buChar char="q"/>
            </a:pPr>
            <a:r>
              <a:rPr lang="nl-NL" sz="2000" dirty="0">
                <a:solidFill>
                  <a:schemeClr val="tx1"/>
                </a:solidFill>
              </a:rPr>
              <a:t>Is de jongere betrokken bij conflicten rond dit domein?</a:t>
            </a:r>
          </a:p>
          <a:p>
            <a:pPr marL="285750" indent="-285750">
              <a:buFont typeface="Wingdings" panose="05000000000000000000" pitchFamily="2" charset="2"/>
              <a:buChar char="q"/>
            </a:pPr>
            <a:r>
              <a:rPr lang="nl-NL" sz="2000" dirty="0">
                <a:solidFill>
                  <a:schemeClr val="tx1"/>
                </a:solidFill>
              </a:rPr>
              <a:t>Heeft de jongere een negatieve kijk op de samenleving?</a:t>
            </a: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4" y="466461"/>
            <a:ext cx="8785812" cy="925160"/>
          </a:xfrm>
        </p:spPr>
        <p:txBody>
          <a:bodyPr>
            <a:normAutofit fontScale="90000"/>
          </a:bodyPr>
          <a:lstStyle/>
          <a:p>
            <a:r>
              <a:rPr lang="nl-BE" dirty="0"/>
              <a:t>Domein 4: politieke/ideologische uitingen</a:t>
            </a:r>
          </a:p>
        </p:txBody>
      </p:sp>
      <p:pic>
        <p:nvPicPr>
          <p:cNvPr id="5" name="Afbeelding 4" descr="Afbeelding met tekst, Games, dobbelstenen, Bordspel&#10;&#10;Automatisch gegenereerde beschrijving">
            <a:extLst>
              <a:ext uri="{FF2B5EF4-FFF2-40B4-BE49-F238E27FC236}">
                <a16:creationId xmlns:a16="http://schemas.microsoft.com/office/drawing/2014/main" id="{F754AB28-4EFD-0853-5ACB-47BE384F73A7}"/>
              </a:ext>
            </a:extLst>
          </p:cNvPr>
          <p:cNvPicPr>
            <a:picLocks noChangeAspect="1"/>
          </p:cNvPicPr>
          <p:nvPr/>
        </p:nvPicPr>
        <p:blipFill>
          <a:blip r:embed="rId2"/>
          <a:stretch>
            <a:fillRect/>
          </a:stretch>
        </p:blipFill>
        <p:spPr>
          <a:xfrm>
            <a:off x="9236392" y="3502342"/>
            <a:ext cx="2619375" cy="1743075"/>
          </a:xfrm>
          <a:prstGeom prst="rect">
            <a:avLst/>
          </a:prstGeom>
        </p:spPr>
      </p:pic>
    </p:spTree>
    <p:extLst>
      <p:ext uri="{BB962C8B-B14F-4D97-AF65-F5344CB8AC3E}">
        <p14:creationId xmlns:p14="http://schemas.microsoft.com/office/powerpoint/2010/main" val="29810418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11664" y="1476369"/>
            <a:ext cx="10651210" cy="2385442"/>
          </a:xfrm>
        </p:spPr>
        <p:txBody>
          <a:bodyPr>
            <a:noAutofit/>
          </a:bodyPr>
          <a:lstStyle/>
          <a:p>
            <a:pPr marL="285750" indent="-285750">
              <a:buFont typeface="Wingdings" panose="05000000000000000000" pitchFamily="2" charset="2"/>
              <a:buChar char="q"/>
            </a:pPr>
            <a:r>
              <a:rPr lang="nl-NL" sz="2000" dirty="0">
                <a:solidFill>
                  <a:schemeClr val="tx1"/>
                </a:solidFill>
              </a:rPr>
              <a:t>Heeft de jongere (veel) vrienden met afwijkende ideeën die ideologisch gekleurd zijn?</a:t>
            </a:r>
          </a:p>
          <a:p>
            <a:pPr marL="285750" indent="-285750">
              <a:buFont typeface="Wingdings" panose="05000000000000000000" pitchFamily="2" charset="2"/>
              <a:buChar char="q"/>
            </a:pPr>
            <a:r>
              <a:rPr lang="nl-NL" sz="2000" dirty="0">
                <a:solidFill>
                  <a:schemeClr val="tx1"/>
                </a:solidFill>
              </a:rPr>
              <a:t>Gedragen zijn vrienden zich net zoals hij?</a:t>
            </a:r>
          </a:p>
          <a:p>
            <a:pPr marL="285750" indent="-285750">
              <a:buFont typeface="Wingdings" panose="05000000000000000000" pitchFamily="2" charset="2"/>
              <a:buChar char="q"/>
            </a:pPr>
            <a:r>
              <a:rPr lang="nl-NL" sz="2000" dirty="0">
                <a:solidFill>
                  <a:schemeClr val="tx1"/>
                </a:solidFill>
              </a:rPr>
              <a:t>Stelt de jongere de Belgische wetgeving ter discussie?</a:t>
            </a:r>
          </a:p>
          <a:p>
            <a:pPr marL="285750" indent="-285750">
              <a:buFont typeface="Wingdings" panose="05000000000000000000" pitchFamily="2" charset="2"/>
              <a:buChar char="q"/>
            </a:pPr>
            <a:r>
              <a:rPr lang="nl-NL" sz="2000" dirty="0">
                <a:solidFill>
                  <a:schemeClr val="tx1"/>
                </a:solidFill>
              </a:rPr>
              <a:t>Neemt de jongere afstand van de Belgische wetgeving?</a:t>
            </a:r>
          </a:p>
          <a:p>
            <a:pPr marL="285750" indent="-285750">
              <a:buFont typeface="Wingdings" panose="05000000000000000000" pitchFamily="2" charset="2"/>
              <a:buChar char="q"/>
            </a:pPr>
            <a:r>
              <a:rPr lang="nl-NL" sz="2000" dirty="0">
                <a:solidFill>
                  <a:schemeClr val="tx1"/>
                </a:solidFill>
              </a:rPr>
              <a:t>Zijn er de laatste tijd veranderingen in het gedrag zichtbaar bij de jongere?</a:t>
            </a:r>
          </a:p>
          <a:p>
            <a:pPr marL="285750" indent="-285750">
              <a:buFont typeface="Wingdings" panose="05000000000000000000" pitchFamily="2" charset="2"/>
              <a:buChar char="q"/>
            </a:pPr>
            <a:r>
              <a:rPr lang="nl-NL" sz="2000" dirty="0">
                <a:solidFill>
                  <a:schemeClr val="tx1"/>
                </a:solidFill>
              </a:rPr>
              <a:t>Zijn er andere gedragingen waardoor je denkt aan radicalisering? Zo ja, welke?</a:t>
            </a: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4" y="466461"/>
            <a:ext cx="8785812" cy="925160"/>
          </a:xfrm>
        </p:spPr>
        <p:txBody>
          <a:bodyPr>
            <a:normAutofit fontScale="90000"/>
          </a:bodyPr>
          <a:lstStyle/>
          <a:p>
            <a:r>
              <a:rPr lang="nl-BE" dirty="0"/>
              <a:t>Domein 4: politieke/ideologische uitingen</a:t>
            </a:r>
          </a:p>
        </p:txBody>
      </p:sp>
      <p:pic>
        <p:nvPicPr>
          <p:cNvPr id="2" name="Afbeelding 1">
            <a:extLst>
              <a:ext uri="{FF2B5EF4-FFF2-40B4-BE49-F238E27FC236}">
                <a16:creationId xmlns:a16="http://schemas.microsoft.com/office/drawing/2014/main" id="{19FFC982-413D-10F8-49DC-ADA5C2B705F7}"/>
              </a:ext>
            </a:extLst>
          </p:cNvPr>
          <p:cNvPicPr>
            <a:picLocks noChangeAspect="1"/>
          </p:cNvPicPr>
          <p:nvPr/>
        </p:nvPicPr>
        <p:blipFill>
          <a:blip r:embed="rId2"/>
          <a:stretch>
            <a:fillRect/>
          </a:stretch>
        </p:blipFill>
        <p:spPr>
          <a:xfrm>
            <a:off x="9647623" y="1915067"/>
            <a:ext cx="2133785" cy="2133785"/>
          </a:xfrm>
          <a:prstGeom prst="rect">
            <a:avLst/>
          </a:prstGeom>
        </p:spPr>
      </p:pic>
    </p:spTree>
    <p:extLst>
      <p:ext uri="{BB962C8B-B14F-4D97-AF65-F5344CB8AC3E}">
        <p14:creationId xmlns:p14="http://schemas.microsoft.com/office/powerpoint/2010/main" val="34483921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11664" y="2126609"/>
            <a:ext cx="10651210" cy="2385442"/>
          </a:xfrm>
        </p:spPr>
        <p:txBody>
          <a:bodyPr>
            <a:noAutofit/>
          </a:bodyPr>
          <a:lstStyle/>
          <a:p>
            <a:pPr marL="285750" indent="-285750">
              <a:buFont typeface="Wingdings" panose="05000000000000000000" pitchFamily="2" charset="2"/>
              <a:buChar char="q"/>
            </a:pPr>
            <a:r>
              <a:rPr lang="nl-NL" sz="1800" dirty="0">
                <a:solidFill>
                  <a:schemeClr val="tx1"/>
                </a:solidFill>
              </a:rPr>
              <a:t>Voor de kolommen ‘gedragskenmerken’ en ‘contacten’ wordt er onderscheid gemaakt tussen ondersteunende, neutrale of bedreigende factoren.</a:t>
            </a:r>
          </a:p>
          <a:p>
            <a:pPr marL="285750" indent="-285750">
              <a:buFont typeface="Wingdings" panose="05000000000000000000" pitchFamily="2" charset="2"/>
              <a:buChar char="q"/>
            </a:pPr>
            <a:r>
              <a:rPr lang="nl-NL" sz="1800" dirty="0">
                <a:solidFill>
                  <a:schemeClr val="tx1"/>
                </a:solidFill>
              </a:rPr>
              <a:t>Bijvoorbeeld: een goed contact met de mentor of met de moeder, kan een ondersteunende factor zijn.</a:t>
            </a:r>
          </a:p>
          <a:p>
            <a:pPr marL="285750" indent="-285750">
              <a:buFont typeface="Wingdings" panose="05000000000000000000" pitchFamily="2" charset="2"/>
              <a:buChar char="q"/>
            </a:pPr>
            <a:r>
              <a:rPr lang="nl-NL" sz="1800" dirty="0">
                <a:solidFill>
                  <a:schemeClr val="tx1"/>
                </a:solidFill>
              </a:rPr>
              <a:t>Het feit dat iemand geen vrienden heeft kan een bedreigende factor zijn. Problemen in het gezin en een negatief zelfbeeld zijn weer bedreigende factoren.</a:t>
            </a:r>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4" y="466461"/>
            <a:ext cx="8785812" cy="925160"/>
          </a:xfrm>
        </p:spPr>
        <p:txBody>
          <a:bodyPr>
            <a:normAutofit fontScale="90000"/>
          </a:bodyPr>
          <a:lstStyle/>
          <a:p>
            <a:r>
              <a:rPr lang="nl-BE" dirty="0"/>
              <a:t>Stap 3: inventarisatie ondersteunende en bedreigende factoren</a:t>
            </a:r>
          </a:p>
        </p:txBody>
      </p:sp>
      <p:pic>
        <p:nvPicPr>
          <p:cNvPr id="5" name="Afbeelding 4" descr="Afbeelding met tekst, symbool, Graphics, Lettertype&#10;&#10;Automatisch gegenereerde beschrijving">
            <a:extLst>
              <a:ext uri="{FF2B5EF4-FFF2-40B4-BE49-F238E27FC236}">
                <a16:creationId xmlns:a16="http://schemas.microsoft.com/office/drawing/2014/main" id="{FB653454-F6B9-D5FC-DB9F-B24F0571264E}"/>
              </a:ext>
            </a:extLst>
          </p:cNvPr>
          <p:cNvPicPr>
            <a:picLocks noChangeAspect="1"/>
          </p:cNvPicPr>
          <p:nvPr/>
        </p:nvPicPr>
        <p:blipFill>
          <a:blip r:embed="rId2"/>
          <a:stretch>
            <a:fillRect/>
          </a:stretch>
        </p:blipFill>
        <p:spPr>
          <a:xfrm>
            <a:off x="4409757" y="4512051"/>
            <a:ext cx="2600325" cy="1752600"/>
          </a:xfrm>
          <a:prstGeom prst="rect">
            <a:avLst/>
          </a:prstGeom>
        </p:spPr>
      </p:pic>
    </p:spTree>
    <p:extLst>
      <p:ext uri="{BB962C8B-B14F-4D97-AF65-F5344CB8AC3E}">
        <p14:creationId xmlns:p14="http://schemas.microsoft.com/office/powerpoint/2010/main" val="8025992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A2540402-1D64-1FBB-2B36-0372216D78B2}"/>
              </a:ext>
            </a:extLst>
          </p:cNvPr>
          <p:cNvSpPr>
            <a:spLocks noGrp="1"/>
          </p:cNvSpPr>
          <p:nvPr>
            <p:ph type="ctrTitle"/>
          </p:nvPr>
        </p:nvSpPr>
        <p:spPr>
          <a:xfrm>
            <a:off x="7910285" y="741391"/>
            <a:ext cx="3443514" cy="1616203"/>
          </a:xfrm>
        </p:spPr>
        <p:txBody>
          <a:bodyPr vert="horz" lIns="91440" tIns="45720" rIns="91440" bIns="45720" rtlCol="0" anchor="b">
            <a:normAutofit/>
          </a:bodyPr>
          <a:lstStyle/>
          <a:p>
            <a:r>
              <a:rPr lang="en-US" sz="3200" kern="1200" dirty="0" err="1">
                <a:latin typeface="Flanders Art Sans"/>
              </a:rPr>
              <a:t>Stap</a:t>
            </a:r>
            <a:r>
              <a:rPr lang="en-US" sz="3200" kern="1200" dirty="0">
                <a:latin typeface="Flanders Art Sans"/>
              </a:rPr>
              <a:t> 4: </a:t>
            </a:r>
            <a:r>
              <a:rPr lang="en-US" sz="3200" kern="1200" dirty="0" err="1">
                <a:latin typeface="Flanders Art Sans"/>
              </a:rPr>
              <a:t>vragenronde</a:t>
            </a:r>
            <a:endParaRPr lang="en-US" sz="3200" kern="1200" dirty="0">
              <a:latin typeface="Flanders Art Sans"/>
            </a:endParaRPr>
          </a:p>
        </p:txBody>
      </p:sp>
      <p:pic>
        <p:nvPicPr>
          <p:cNvPr id="2" name="Afbeelding 1">
            <a:extLst>
              <a:ext uri="{FF2B5EF4-FFF2-40B4-BE49-F238E27FC236}">
                <a16:creationId xmlns:a16="http://schemas.microsoft.com/office/drawing/2014/main" id="{AAA73FC8-B3D6-6BCC-4D34-D0D173BF984B}"/>
              </a:ext>
            </a:extLst>
          </p:cNvPr>
          <p:cNvPicPr>
            <a:picLocks noChangeAspect="1"/>
          </p:cNvPicPr>
          <p:nvPr/>
        </p:nvPicPr>
        <p:blipFill>
          <a:blip r:embed="rId2"/>
          <a:stretch>
            <a:fillRect/>
          </a:stretch>
        </p:blipFill>
        <p:spPr>
          <a:xfrm>
            <a:off x="787114" y="1247738"/>
            <a:ext cx="6449549" cy="4291881"/>
          </a:xfrm>
          <a:prstGeom prst="rect">
            <a:avLst/>
          </a:prstGeom>
        </p:spPr>
      </p:pic>
      <p:sp>
        <p:nvSpPr>
          <p:cNvPr id="3" name="Tijdelijke aanduiding voor tekst 2">
            <a:extLst>
              <a:ext uri="{FF2B5EF4-FFF2-40B4-BE49-F238E27FC236}">
                <a16:creationId xmlns:a16="http://schemas.microsoft.com/office/drawing/2014/main" id="{71DFB38F-A10D-ED3E-6685-774F4355052B}"/>
              </a:ext>
            </a:extLst>
          </p:cNvPr>
          <p:cNvSpPr>
            <a:spLocks noGrp="1"/>
          </p:cNvSpPr>
          <p:nvPr>
            <p:ph type="body" sz="quarter" idx="14"/>
          </p:nvPr>
        </p:nvSpPr>
        <p:spPr>
          <a:xfrm>
            <a:off x="7910285" y="2533476"/>
            <a:ext cx="3443514" cy="3447832"/>
          </a:xfrm>
        </p:spPr>
        <p:txBody>
          <a:bodyPr vert="horz" lIns="91440" tIns="45720" rIns="91440" bIns="45720" rtlCol="0" anchor="t">
            <a:normAutofit/>
          </a:bodyPr>
          <a:lstStyle/>
          <a:p>
            <a:pPr marL="285750" indent="-228600">
              <a:buFont typeface="Arial" panose="020B0604020202020204" pitchFamily="34" charset="0"/>
              <a:buChar char="•"/>
            </a:pPr>
            <a:r>
              <a:rPr lang="en-US" sz="2000" dirty="0" err="1">
                <a:solidFill>
                  <a:schemeClr val="tx1"/>
                </a:solidFill>
                <a:latin typeface="Flanders Art Sans"/>
              </a:rPr>
              <a:t>Welke</a:t>
            </a:r>
            <a:r>
              <a:rPr lang="en-US" sz="2000" dirty="0">
                <a:solidFill>
                  <a:schemeClr val="tx1"/>
                </a:solidFill>
                <a:latin typeface="Flanders Art Sans"/>
              </a:rPr>
              <a:t> </a:t>
            </a:r>
            <a:r>
              <a:rPr lang="en-US" sz="2000" dirty="0" err="1">
                <a:solidFill>
                  <a:schemeClr val="tx1"/>
                </a:solidFill>
                <a:latin typeface="Flanders Art Sans"/>
              </a:rPr>
              <a:t>vragen</a:t>
            </a:r>
            <a:r>
              <a:rPr lang="en-US" sz="2000" dirty="0">
                <a:solidFill>
                  <a:schemeClr val="tx1"/>
                </a:solidFill>
                <a:latin typeface="Flanders Art Sans"/>
              </a:rPr>
              <a:t> </a:t>
            </a:r>
            <a:r>
              <a:rPr lang="en-US" sz="2000" dirty="0" err="1">
                <a:solidFill>
                  <a:schemeClr val="tx1"/>
                </a:solidFill>
                <a:latin typeface="Flanders Art Sans"/>
              </a:rPr>
              <a:t>leven</a:t>
            </a:r>
            <a:r>
              <a:rPr lang="en-US" sz="2000" dirty="0">
                <a:solidFill>
                  <a:schemeClr val="tx1"/>
                </a:solidFill>
                <a:latin typeface="Flanders Art Sans"/>
              </a:rPr>
              <a:t> er </a:t>
            </a:r>
            <a:r>
              <a:rPr lang="en-US" sz="2000" dirty="0" err="1">
                <a:solidFill>
                  <a:schemeClr val="tx1"/>
                </a:solidFill>
                <a:latin typeface="Flanders Art Sans"/>
              </a:rPr>
              <a:t>nog</a:t>
            </a:r>
            <a:r>
              <a:rPr lang="en-US" sz="2000" dirty="0">
                <a:solidFill>
                  <a:schemeClr val="tx1"/>
                </a:solidFill>
                <a:latin typeface="Flanders Art Sans"/>
              </a:rPr>
              <a:t>?</a:t>
            </a:r>
          </a:p>
          <a:p>
            <a:pPr marL="285750" indent="-228600">
              <a:buFont typeface="Arial" panose="020B0604020202020204" pitchFamily="34" charset="0"/>
              <a:buChar char="•"/>
            </a:pPr>
            <a:r>
              <a:rPr lang="en-US" sz="2000" dirty="0">
                <a:solidFill>
                  <a:schemeClr val="tx1"/>
                </a:solidFill>
                <a:latin typeface="Flanders Art Sans"/>
              </a:rPr>
              <a:t>Wat </a:t>
            </a:r>
            <a:r>
              <a:rPr lang="en-US" sz="2000" dirty="0" err="1">
                <a:solidFill>
                  <a:schemeClr val="tx1"/>
                </a:solidFill>
                <a:latin typeface="Flanders Art Sans"/>
              </a:rPr>
              <a:t>willen</a:t>
            </a:r>
            <a:r>
              <a:rPr lang="en-US" sz="2000" dirty="0">
                <a:solidFill>
                  <a:schemeClr val="tx1"/>
                </a:solidFill>
                <a:latin typeface="Flanders Art Sans"/>
              </a:rPr>
              <a:t> we </a:t>
            </a:r>
            <a:r>
              <a:rPr lang="en-US" sz="2000" dirty="0" err="1">
                <a:solidFill>
                  <a:schemeClr val="tx1"/>
                </a:solidFill>
                <a:latin typeface="Flanders Art Sans"/>
              </a:rPr>
              <a:t>nog</a:t>
            </a:r>
            <a:r>
              <a:rPr lang="en-US" sz="2000" dirty="0">
                <a:solidFill>
                  <a:schemeClr val="tx1"/>
                </a:solidFill>
                <a:latin typeface="Flanders Art Sans"/>
              </a:rPr>
              <a:t> </a:t>
            </a:r>
            <a:r>
              <a:rPr lang="en-US" sz="2000" dirty="0" err="1">
                <a:solidFill>
                  <a:schemeClr val="tx1"/>
                </a:solidFill>
                <a:latin typeface="Flanders Art Sans"/>
              </a:rPr>
              <a:t>weten</a:t>
            </a:r>
            <a:r>
              <a:rPr lang="en-US" sz="2000" dirty="0">
                <a:solidFill>
                  <a:schemeClr val="tx1"/>
                </a:solidFill>
                <a:latin typeface="Flanders Art Sans"/>
              </a:rPr>
              <a:t>? </a:t>
            </a:r>
          </a:p>
        </p:txBody>
      </p:sp>
      <p:grpSp>
        <p:nvGrpSpPr>
          <p:cNvPr id="9" name="Group 8">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682064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D13FEB6F-33C8-E690-9E34-5CD4AC929D9B}"/>
              </a:ext>
            </a:extLst>
          </p:cNvPr>
          <p:cNvSpPr>
            <a:spLocks noGrp="1"/>
          </p:cNvSpPr>
          <p:nvPr>
            <p:ph type="ctrTitle"/>
          </p:nvPr>
        </p:nvSpPr>
        <p:spPr>
          <a:xfrm>
            <a:off x="7910285" y="752277"/>
            <a:ext cx="3443514" cy="1616203"/>
          </a:xfrm>
        </p:spPr>
        <p:txBody>
          <a:bodyPr vert="horz" lIns="91440" tIns="45720" rIns="91440" bIns="45720" rtlCol="0" anchor="b">
            <a:normAutofit/>
          </a:bodyPr>
          <a:lstStyle/>
          <a:p>
            <a:r>
              <a:rPr lang="en-US" sz="3200" kern="1200" dirty="0" err="1">
                <a:latin typeface="Flanders Art Sans"/>
              </a:rPr>
              <a:t>Stap</a:t>
            </a:r>
            <a:r>
              <a:rPr lang="en-US" sz="3200" kern="1200" dirty="0">
                <a:latin typeface="Flanders Art Sans"/>
              </a:rPr>
              <a:t> 5: </a:t>
            </a:r>
            <a:r>
              <a:rPr lang="en-US" sz="3200" kern="1200" dirty="0" err="1">
                <a:latin typeface="Flanders Art Sans"/>
              </a:rPr>
              <a:t>opmaken</a:t>
            </a:r>
            <a:r>
              <a:rPr lang="en-US" sz="3200" kern="1200" dirty="0">
                <a:latin typeface="Flanders Art Sans"/>
              </a:rPr>
              <a:t> </a:t>
            </a:r>
            <a:r>
              <a:rPr lang="en-US" sz="3200" kern="1200" dirty="0" err="1">
                <a:latin typeface="Flanders Art Sans"/>
              </a:rPr>
              <a:t>balans</a:t>
            </a:r>
            <a:endParaRPr lang="en-US" sz="3200" kern="1200" dirty="0">
              <a:latin typeface="Flanders Art Sans"/>
            </a:endParaRPr>
          </a:p>
        </p:txBody>
      </p:sp>
      <p:pic>
        <p:nvPicPr>
          <p:cNvPr id="5" name="Afbeelding 4">
            <a:extLst>
              <a:ext uri="{FF2B5EF4-FFF2-40B4-BE49-F238E27FC236}">
                <a16:creationId xmlns:a16="http://schemas.microsoft.com/office/drawing/2014/main" id="{D935BF2B-B347-3AE9-637E-14FE91713016}"/>
              </a:ext>
            </a:extLst>
          </p:cNvPr>
          <p:cNvPicPr>
            <a:picLocks noChangeAspect="1"/>
          </p:cNvPicPr>
          <p:nvPr/>
        </p:nvPicPr>
        <p:blipFill>
          <a:blip r:embed="rId2"/>
          <a:stretch>
            <a:fillRect/>
          </a:stretch>
        </p:blipFill>
        <p:spPr>
          <a:xfrm>
            <a:off x="787114" y="1476545"/>
            <a:ext cx="6449549" cy="3834267"/>
          </a:xfrm>
          <a:prstGeom prst="rect">
            <a:avLst/>
          </a:prstGeom>
        </p:spPr>
      </p:pic>
      <p:sp>
        <p:nvSpPr>
          <p:cNvPr id="3" name="Tijdelijke aanduiding voor tekst 2">
            <a:extLst>
              <a:ext uri="{FF2B5EF4-FFF2-40B4-BE49-F238E27FC236}">
                <a16:creationId xmlns:a16="http://schemas.microsoft.com/office/drawing/2014/main" id="{946CC187-2931-2FB8-F90A-F7AE30B2FCEE}"/>
              </a:ext>
            </a:extLst>
          </p:cNvPr>
          <p:cNvSpPr>
            <a:spLocks noGrp="1"/>
          </p:cNvSpPr>
          <p:nvPr>
            <p:ph type="body" sz="quarter" idx="14"/>
          </p:nvPr>
        </p:nvSpPr>
        <p:spPr>
          <a:xfrm>
            <a:off x="7366000" y="2533476"/>
            <a:ext cx="4338320" cy="3447832"/>
          </a:xfrm>
        </p:spPr>
        <p:txBody>
          <a:bodyPr vert="horz" lIns="91440" tIns="45720" rIns="91440" bIns="45720" rtlCol="0" anchor="t">
            <a:normAutofit/>
          </a:bodyPr>
          <a:lstStyle/>
          <a:p>
            <a:pPr marL="285750" indent="-228600">
              <a:spcBef>
                <a:spcPts val="220"/>
              </a:spcBef>
              <a:spcAft>
                <a:spcPts val="0"/>
              </a:spcAft>
              <a:buFont typeface="Arial" panose="020B0604020202020204" pitchFamily="34" charset="0"/>
              <a:buChar char="•"/>
            </a:pPr>
            <a:r>
              <a:rPr lang="en-US" sz="1400" dirty="0">
                <a:solidFill>
                  <a:schemeClr val="tx1"/>
                </a:solidFill>
                <a:latin typeface="Flanders Art Sans"/>
              </a:rPr>
              <a:t>Maak de </a:t>
            </a:r>
            <a:r>
              <a:rPr lang="en-US" sz="1400" b="1" dirty="0" err="1">
                <a:solidFill>
                  <a:schemeClr val="tx1"/>
                </a:solidFill>
                <a:latin typeface="Flanders Art Sans"/>
              </a:rPr>
              <a:t>balans</a:t>
            </a:r>
            <a:r>
              <a:rPr lang="en-US" sz="1400" dirty="0">
                <a:solidFill>
                  <a:schemeClr val="tx1"/>
                </a:solidFill>
                <a:latin typeface="Flanders Art Sans"/>
              </a:rPr>
              <a:t> op: wat </a:t>
            </a:r>
            <a:r>
              <a:rPr lang="en-US" sz="1400" dirty="0" err="1">
                <a:solidFill>
                  <a:schemeClr val="tx1"/>
                </a:solidFill>
                <a:latin typeface="Flanders Art Sans"/>
              </a:rPr>
              <a:t>overheerst</a:t>
            </a:r>
            <a:r>
              <a:rPr lang="en-US" sz="1400" dirty="0">
                <a:solidFill>
                  <a:schemeClr val="tx1"/>
                </a:solidFill>
                <a:latin typeface="Flanders Art Sans"/>
              </a:rPr>
              <a:t> in de </a:t>
            </a:r>
            <a:r>
              <a:rPr lang="en-US" sz="1400" dirty="0" err="1">
                <a:solidFill>
                  <a:schemeClr val="tx1"/>
                </a:solidFill>
                <a:latin typeface="Flanders Art Sans"/>
              </a:rPr>
              <a:t>verschillende</a:t>
            </a:r>
            <a:r>
              <a:rPr lang="en-US" sz="1400" dirty="0">
                <a:solidFill>
                  <a:schemeClr val="tx1"/>
                </a:solidFill>
                <a:latin typeface="Flanders Art Sans"/>
              </a:rPr>
              <a:t> </a:t>
            </a:r>
            <a:r>
              <a:rPr lang="en-US" sz="1400" dirty="0" err="1">
                <a:solidFill>
                  <a:schemeClr val="tx1"/>
                </a:solidFill>
                <a:latin typeface="Flanders Art Sans"/>
              </a:rPr>
              <a:t>kolommen</a:t>
            </a:r>
            <a:r>
              <a:rPr lang="en-US" sz="1400" dirty="0">
                <a:solidFill>
                  <a:schemeClr val="tx1"/>
                </a:solidFill>
                <a:latin typeface="Flanders Art Sans"/>
              </a:rPr>
              <a:t>?</a:t>
            </a:r>
            <a:br>
              <a:rPr lang="en-US" sz="1400" dirty="0">
                <a:solidFill>
                  <a:schemeClr val="tx1"/>
                </a:solidFill>
                <a:latin typeface="Flanders Art Sans"/>
              </a:rPr>
            </a:br>
            <a:endParaRPr lang="en-US" sz="1400" dirty="0">
              <a:solidFill>
                <a:schemeClr val="tx1"/>
              </a:solidFill>
              <a:latin typeface="Flanders Art Sans"/>
            </a:endParaRPr>
          </a:p>
          <a:p>
            <a:pPr marL="285750" indent="-228600">
              <a:spcBef>
                <a:spcPts val="220"/>
              </a:spcBef>
              <a:spcAft>
                <a:spcPts val="0"/>
              </a:spcAft>
              <a:buFont typeface="Arial" panose="020B0604020202020204" pitchFamily="34" charset="0"/>
              <a:buChar char="•"/>
            </a:pPr>
            <a:r>
              <a:rPr lang="en-US" sz="1400" dirty="0">
                <a:solidFill>
                  <a:schemeClr val="tx1"/>
                </a:solidFill>
                <a:latin typeface="Flanders Art Sans"/>
              </a:rPr>
              <a:t>Is er </a:t>
            </a:r>
            <a:r>
              <a:rPr lang="en-US" sz="1400" dirty="0" err="1">
                <a:solidFill>
                  <a:schemeClr val="tx1"/>
                </a:solidFill>
                <a:latin typeface="Flanders Art Sans"/>
              </a:rPr>
              <a:t>sprake</a:t>
            </a:r>
            <a:r>
              <a:rPr lang="en-US" sz="1400" dirty="0">
                <a:solidFill>
                  <a:schemeClr val="tx1"/>
                </a:solidFill>
                <a:latin typeface="Flanders Art Sans"/>
              </a:rPr>
              <a:t> van </a:t>
            </a:r>
            <a:r>
              <a:rPr lang="en-US" sz="1400" b="1" dirty="0" err="1">
                <a:solidFill>
                  <a:schemeClr val="tx1"/>
                </a:solidFill>
                <a:latin typeface="Flanders Art Sans"/>
              </a:rPr>
              <a:t>uitgesproken</a:t>
            </a:r>
            <a:r>
              <a:rPr lang="en-US" sz="1400" b="1" dirty="0">
                <a:solidFill>
                  <a:schemeClr val="tx1"/>
                </a:solidFill>
                <a:latin typeface="Flanders Art Sans"/>
              </a:rPr>
              <a:t> </a:t>
            </a:r>
            <a:r>
              <a:rPr lang="en-US" sz="1400" b="1" dirty="0" err="1">
                <a:solidFill>
                  <a:schemeClr val="tx1"/>
                </a:solidFill>
                <a:latin typeface="Flanders Art Sans"/>
              </a:rPr>
              <a:t>risicovol</a:t>
            </a:r>
            <a:r>
              <a:rPr lang="en-US" sz="1400" b="1" dirty="0">
                <a:solidFill>
                  <a:schemeClr val="tx1"/>
                </a:solidFill>
                <a:latin typeface="Flanders Art Sans"/>
              </a:rPr>
              <a:t> </a:t>
            </a:r>
            <a:r>
              <a:rPr lang="en-US" sz="1400" b="1" dirty="0" err="1">
                <a:solidFill>
                  <a:schemeClr val="tx1"/>
                </a:solidFill>
                <a:latin typeface="Flanders Art Sans"/>
              </a:rPr>
              <a:t>gedrag</a:t>
            </a:r>
            <a:r>
              <a:rPr lang="en-US" sz="1400" b="1" dirty="0">
                <a:solidFill>
                  <a:schemeClr val="tx1"/>
                </a:solidFill>
                <a:latin typeface="Flanders Art Sans"/>
              </a:rPr>
              <a:t> </a:t>
            </a:r>
            <a:r>
              <a:rPr lang="en-US" sz="1400" dirty="0" err="1">
                <a:solidFill>
                  <a:schemeClr val="tx1"/>
                </a:solidFill>
                <a:latin typeface="Flanders Art Sans"/>
              </a:rPr>
              <a:t>en</a:t>
            </a:r>
            <a:r>
              <a:rPr lang="en-US" sz="1400" dirty="0">
                <a:solidFill>
                  <a:schemeClr val="tx1"/>
                </a:solidFill>
                <a:latin typeface="Flanders Art Sans"/>
              </a:rPr>
              <a:t> in </a:t>
            </a:r>
            <a:r>
              <a:rPr lang="en-US" sz="1400" dirty="0" err="1">
                <a:solidFill>
                  <a:schemeClr val="tx1"/>
                </a:solidFill>
                <a:latin typeface="Flanders Art Sans"/>
              </a:rPr>
              <a:t>welke</a:t>
            </a:r>
            <a:r>
              <a:rPr lang="en-US" sz="1400" dirty="0">
                <a:solidFill>
                  <a:schemeClr val="tx1"/>
                </a:solidFill>
                <a:latin typeface="Flanders Art Sans"/>
              </a:rPr>
              <a:t> </a:t>
            </a:r>
            <a:r>
              <a:rPr lang="en-US" sz="1400" dirty="0" err="1">
                <a:solidFill>
                  <a:schemeClr val="tx1"/>
                </a:solidFill>
                <a:latin typeface="Flanders Art Sans"/>
              </a:rPr>
              <a:t>kolom</a:t>
            </a:r>
            <a:r>
              <a:rPr lang="en-US" sz="1400" dirty="0">
                <a:solidFill>
                  <a:schemeClr val="tx1"/>
                </a:solidFill>
                <a:latin typeface="Flanders Art Sans"/>
              </a:rPr>
              <a:t>(men) is </a:t>
            </a:r>
            <a:r>
              <a:rPr lang="en-US" sz="1400" dirty="0" err="1">
                <a:solidFill>
                  <a:schemeClr val="tx1"/>
                </a:solidFill>
                <a:latin typeface="Flanders Art Sans"/>
              </a:rPr>
              <a:t>dat</a:t>
            </a:r>
            <a:r>
              <a:rPr lang="en-US" sz="1400" dirty="0">
                <a:solidFill>
                  <a:schemeClr val="tx1"/>
                </a:solidFill>
                <a:latin typeface="Flanders Art Sans"/>
              </a:rPr>
              <a:t> </a:t>
            </a:r>
            <a:r>
              <a:rPr lang="en-US" sz="1400" dirty="0" err="1">
                <a:solidFill>
                  <a:schemeClr val="tx1"/>
                </a:solidFill>
                <a:latin typeface="Flanders Art Sans"/>
              </a:rPr>
              <a:t>terug</a:t>
            </a:r>
            <a:r>
              <a:rPr lang="en-US" sz="1400" dirty="0">
                <a:solidFill>
                  <a:schemeClr val="tx1"/>
                </a:solidFill>
                <a:latin typeface="Flanders Art Sans"/>
              </a:rPr>
              <a:t> </a:t>
            </a:r>
            <a:r>
              <a:rPr lang="en-US" sz="1400" dirty="0" err="1">
                <a:solidFill>
                  <a:schemeClr val="tx1"/>
                </a:solidFill>
                <a:latin typeface="Flanders Art Sans"/>
              </a:rPr>
              <a:t>te</a:t>
            </a:r>
            <a:r>
              <a:rPr lang="en-US" sz="1400" dirty="0">
                <a:solidFill>
                  <a:schemeClr val="tx1"/>
                </a:solidFill>
                <a:latin typeface="Flanders Art Sans"/>
              </a:rPr>
              <a:t> </a:t>
            </a:r>
            <a:r>
              <a:rPr lang="en-US" sz="1400" dirty="0" err="1">
                <a:solidFill>
                  <a:schemeClr val="tx1"/>
                </a:solidFill>
                <a:latin typeface="Flanders Art Sans"/>
              </a:rPr>
              <a:t>vinden</a:t>
            </a:r>
            <a:r>
              <a:rPr lang="en-US" sz="1400" dirty="0">
                <a:solidFill>
                  <a:schemeClr val="tx1"/>
                </a:solidFill>
                <a:latin typeface="Flanders Art Sans"/>
              </a:rPr>
              <a:t>?</a:t>
            </a:r>
          </a:p>
          <a:p>
            <a:pPr indent="-228600">
              <a:spcBef>
                <a:spcPts val="445"/>
              </a:spcBef>
              <a:buFont typeface="Arial" panose="020B0604020202020204" pitchFamily="34" charset="0"/>
              <a:buChar char="•"/>
            </a:pPr>
            <a:r>
              <a:rPr lang="en-US" sz="1400" dirty="0">
                <a:solidFill>
                  <a:schemeClr val="tx1"/>
                </a:solidFill>
                <a:latin typeface="Flanders Art Sans"/>
              </a:rPr>
              <a:t> </a:t>
            </a:r>
          </a:p>
          <a:p>
            <a:pPr marL="285750" indent="-228600">
              <a:buFont typeface="Arial" panose="020B0604020202020204" pitchFamily="34" charset="0"/>
              <a:buChar char="•"/>
            </a:pPr>
            <a:r>
              <a:rPr lang="en-US" sz="1400" b="1" dirty="0" err="1">
                <a:solidFill>
                  <a:schemeClr val="tx1"/>
                </a:solidFill>
                <a:latin typeface="Flanders Art Sans"/>
              </a:rPr>
              <a:t>Vragen</a:t>
            </a:r>
            <a:r>
              <a:rPr lang="en-US" sz="1400" dirty="0">
                <a:solidFill>
                  <a:schemeClr val="tx1"/>
                </a:solidFill>
                <a:latin typeface="Flanders Art Sans"/>
              </a:rPr>
              <a:t> die </a:t>
            </a:r>
            <a:r>
              <a:rPr lang="en-US" sz="1400" dirty="0" err="1">
                <a:solidFill>
                  <a:schemeClr val="tx1"/>
                </a:solidFill>
                <a:latin typeface="Flanders Art Sans"/>
              </a:rPr>
              <a:t>gesteld</a:t>
            </a:r>
            <a:r>
              <a:rPr lang="en-US" sz="1400" dirty="0">
                <a:solidFill>
                  <a:schemeClr val="tx1"/>
                </a:solidFill>
                <a:latin typeface="Flanders Art Sans"/>
              </a:rPr>
              <a:t> </a:t>
            </a:r>
            <a:r>
              <a:rPr lang="en-US" sz="1400" dirty="0" err="1">
                <a:solidFill>
                  <a:schemeClr val="tx1"/>
                </a:solidFill>
                <a:latin typeface="Flanders Art Sans"/>
              </a:rPr>
              <a:t>kunnen</a:t>
            </a:r>
            <a:r>
              <a:rPr lang="en-US" sz="1400" dirty="0">
                <a:solidFill>
                  <a:schemeClr val="tx1"/>
                </a:solidFill>
                <a:latin typeface="Flanders Art Sans"/>
              </a:rPr>
              <a:t> </a:t>
            </a:r>
            <a:r>
              <a:rPr lang="en-US" sz="1400" dirty="0" err="1">
                <a:solidFill>
                  <a:schemeClr val="tx1"/>
                </a:solidFill>
                <a:latin typeface="Flanders Art Sans"/>
              </a:rPr>
              <a:t>worden</a:t>
            </a:r>
            <a:r>
              <a:rPr lang="en-US" sz="1400" dirty="0">
                <a:solidFill>
                  <a:schemeClr val="tx1"/>
                </a:solidFill>
                <a:latin typeface="Flanders Art Sans"/>
              </a:rPr>
              <a:t> </a:t>
            </a:r>
            <a:r>
              <a:rPr lang="en-US" sz="1400" dirty="0" err="1">
                <a:solidFill>
                  <a:schemeClr val="tx1"/>
                </a:solidFill>
                <a:latin typeface="Flanders Art Sans"/>
              </a:rPr>
              <a:t>bij</a:t>
            </a:r>
            <a:r>
              <a:rPr lang="en-US" sz="1400" dirty="0">
                <a:solidFill>
                  <a:schemeClr val="tx1"/>
                </a:solidFill>
                <a:latin typeface="Flanders Art Sans"/>
              </a:rPr>
              <a:t> de </a:t>
            </a:r>
            <a:r>
              <a:rPr lang="en-US" sz="1400" dirty="0" err="1">
                <a:solidFill>
                  <a:schemeClr val="tx1"/>
                </a:solidFill>
                <a:latin typeface="Flanders Art Sans"/>
              </a:rPr>
              <a:t>nabespreking</a:t>
            </a:r>
            <a:r>
              <a:rPr lang="en-US" sz="1400" dirty="0">
                <a:solidFill>
                  <a:schemeClr val="tx1"/>
                </a:solidFill>
                <a:latin typeface="Flanders Art Sans"/>
              </a:rPr>
              <a:t>:</a:t>
            </a:r>
          </a:p>
          <a:p>
            <a:pPr marL="971550" lvl="1">
              <a:spcBef>
                <a:spcPts val="225"/>
              </a:spcBef>
              <a:buSzPts val="850"/>
            </a:pPr>
            <a:r>
              <a:rPr lang="en-US" sz="1200" dirty="0">
                <a:solidFill>
                  <a:schemeClr val="tx1"/>
                </a:solidFill>
                <a:latin typeface="Flanders Art Sans"/>
              </a:rPr>
              <a:t>Wat is het </a:t>
            </a:r>
            <a:r>
              <a:rPr lang="en-US" sz="1200" dirty="0" err="1">
                <a:solidFill>
                  <a:schemeClr val="tx1"/>
                </a:solidFill>
                <a:latin typeface="Flanders Art Sans"/>
              </a:rPr>
              <a:t>algemene</a:t>
            </a:r>
            <a:r>
              <a:rPr lang="en-US" sz="1200" dirty="0">
                <a:solidFill>
                  <a:schemeClr val="tx1"/>
                </a:solidFill>
                <a:latin typeface="Flanders Art Sans"/>
              </a:rPr>
              <a:t> </a:t>
            </a:r>
            <a:r>
              <a:rPr lang="en-US" sz="1200" dirty="0" err="1">
                <a:solidFill>
                  <a:schemeClr val="tx1"/>
                </a:solidFill>
                <a:latin typeface="Flanders Art Sans"/>
              </a:rPr>
              <a:t>beeld</a:t>
            </a:r>
            <a:r>
              <a:rPr lang="en-US" sz="1200" dirty="0">
                <a:solidFill>
                  <a:schemeClr val="tx1"/>
                </a:solidFill>
                <a:latin typeface="Flanders Art Sans"/>
              </a:rPr>
              <a:t>? En wat </a:t>
            </a:r>
            <a:r>
              <a:rPr lang="en-US" sz="1200" dirty="0" err="1">
                <a:solidFill>
                  <a:schemeClr val="tx1"/>
                </a:solidFill>
                <a:latin typeface="Flanders Art Sans"/>
              </a:rPr>
              <a:t>valt</a:t>
            </a:r>
            <a:r>
              <a:rPr lang="en-US" sz="1200" dirty="0">
                <a:solidFill>
                  <a:schemeClr val="tx1"/>
                </a:solidFill>
                <a:latin typeface="Flanders Art Sans"/>
              </a:rPr>
              <a:t> </a:t>
            </a:r>
            <a:r>
              <a:rPr lang="en-US" sz="1200" dirty="0" err="1">
                <a:solidFill>
                  <a:schemeClr val="tx1"/>
                </a:solidFill>
                <a:latin typeface="Flanders Art Sans"/>
              </a:rPr>
              <a:t>daarbij</a:t>
            </a:r>
            <a:r>
              <a:rPr lang="en-US" sz="1200" dirty="0">
                <a:solidFill>
                  <a:schemeClr val="tx1"/>
                </a:solidFill>
                <a:latin typeface="Flanders Art Sans"/>
              </a:rPr>
              <a:t> op?</a:t>
            </a:r>
          </a:p>
          <a:p>
            <a:pPr marL="971550" lvl="1">
              <a:spcBef>
                <a:spcPts val="220"/>
              </a:spcBef>
              <a:buSzPts val="850"/>
            </a:pPr>
            <a:r>
              <a:rPr lang="en-US" sz="1200" dirty="0" err="1">
                <a:solidFill>
                  <a:schemeClr val="tx1"/>
                </a:solidFill>
                <a:latin typeface="Flanders Art Sans"/>
              </a:rPr>
              <a:t>Weten</a:t>
            </a:r>
            <a:r>
              <a:rPr lang="en-US" sz="1200" dirty="0">
                <a:solidFill>
                  <a:schemeClr val="tx1"/>
                </a:solidFill>
                <a:latin typeface="Flanders Art Sans"/>
              </a:rPr>
              <a:t> we </a:t>
            </a:r>
            <a:r>
              <a:rPr lang="en-US" sz="1200" dirty="0" err="1">
                <a:solidFill>
                  <a:schemeClr val="tx1"/>
                </a:solidFill>
                <a:latin typeface="Flanders Art Sans"/>
              </a:rPr>
              <a:t>genoeg</a:t>
            </a:r>
            <a:r>
              <a:rPr lang="en-US" sz="1200" dirty="0">
                <a:solidFill>
                  <a:schemeClr val="tx1"/>
                </a:solidFill>
                <a:latin typeface="Flanders Art Sans"/>
              </a:rPr>
              <a:t> over alle </a:t>
            </a:r>
            <a:r>
              <a:rPr lang="en-US" sz="1200" dirty="0" err="1">
                <a:solidFill>
                  <a:schemeClr val="tx1"/>
                </a:solidFill>
                <a:latin typeface="Flanders Art Sans"/>
              </a:rPr>
              <a:t>domeinen</a:t>
            </a:r>
            <a:r>
              <a:rPr lang="en-US" sz="1200" dirty="0">
                <a:solidFill>
                  <a:schemeClr val="tx1"/>
                </a:solidFill>
                <a:latin typeface="Flanders Art Sans"/>
              </a:rPr>
              <a:t>?</a:t>
            </a:r>
          </a:p>
          <a:p>
            <a:pPr marL="971550" lvl="1">
              <a:spcBef>
                <a:spcPts val="225"/>
              </a:spcBef>
              <a:buSzPts val="850"/>
            </a:pPr>
            <a:r>
              <a:rPr lang="en-US" sz="1200" dirty="0">
                <a:solidFill>
                  <a:schemeClr val="tx1"/>
                </a:solidFill>
                <a:latin typeface="Flanders Art Sans"/>
              </a:rPr>
              <a:t>Wat is de </a:t>
            </a:r>
            <a:r>
              <a:rPr lang="en-US" sz="1200" dirty="0" err="1">
                <a:solidFill>
                  <a:schemeClr val="tx1"/>
                </a:solidFill>
                <a:latin typeface="Flanders Art Sans"/>
              </a:rPr>
              <a:t>rol</a:t>
            </a:r>
            <a:r>
              <a:rPr lang="en-US" sz="1200" dirty="0">
                <a:solidFill>
                  <a:schemeClr val="tx1"/>
                </a:solidFill>
                <a:latin typeface="Flanders Art Sans"/>
              </a:rPr>
              <a:t> van de </a:t>
            </a:r>
            <a:r>
              <a:rPr lang="en-US" sz="1200" dirty="0" err="1">
                <a:solidFill>
                  <a:schemeClr val="tx1"/>
                </a:solidFill>
                <a:latin typeface="Flanders Art Sans"/>
              </a:rPr>
              <a:t>religie</a:t>
            </a:r>
            <a:r>
              <a:rPr lang="en-US" sz="1200" dirty="0">
                <a:solidFill>
                  <a:schemeClr val="tx1"/>
                </a:solidFill>
                <a:latin typeface="Flanders Art Sans"/>
              </a:rPr>
              <a:t>?</a:t>
            </a:r>
          </a:p>
          <a:p>
            <a:pPr marL="971550" lvl="1">
              <a:spcBef>
                <a:spcPts val="220"/>
              </a:spcBef>
              <a:buSzPts val="850"/>
            </a:pPr>
            <a:r>
              <a:rPr lang="en-US" sz="1200" dirty="0">
                <a:solidFill>
                  <a:schemeClr val="tx1"/>
                </a:solidFill>
                <a:latin typeface="Flanders Art Sans"/>
              </a:rPr>
              <a:t>Is er </a:t>
            </a:r>
            <a:r>
              <a:rPr lang="en-US" sz="1200" dirty="0" err="1">
                <a:solidFill>
                  <a:schemeClr val="tx1"/>
                </a:solidFill>
                <a:latin typeface="Flanders Art Sans"/>
              </a:rPr>
              <a:t>sprake</a:t>
            </a:r>
            <a:r>
              <a:rPr lang="en-US" sz="1200" dirty="0">
                <a:solidFill>
                  <a:schemeClr val="tx1"/>
                </a:solidFill>
                <a:latin typeface="Flanders Art Sans"/>
              </a:rPr>
              <a:t> van </a:t>
            </a:r>
            <a:r>
              <a:rPr lang="en-US" sz="1200" dirty="0" err="1">
                <a:solidFill>
                  <a:schemeClr val="tx1"/>
                </a:solidFill>
                <a:latin typeface="Flanders Art Sans"/>
              </a:rPr>
              <a:t>veel</a:t>
            </a:r>
            <a:r>
              <a:rPr lang="en-US" sz="1200" dirty="0">
                <a:solidFill>
                  <a:schemeClr val="tx1"/>
                </a:solidFill>
                <a:latin typeface="Flanders Art Sans"/>
              </a:rPr>
              <a:t> </a:t>
            </a:r>
            <a:r>
              <a:rPr lang="en-US" sz="1200" dirty="0" err="1">
                <a:solidFill>
                  <a:schemeClr val="tx1"/>
                </a:solidFill>
                <a:latin typeface="Flanders Art Sans"/>
              </a:rPr>
              <a:t>bedreigend</a:t>
            </a:r>
            <a:r>
              <a:rPr lang="en-US" sz="1200" dirty="0">
                <a:solidFill>
                  <a:schemeClr val="tx1"/>
                </a:solidFill>
                <a:latin typeface="Flanders Art Sans"/>
              </a:rPr>
              <a:t> </a:t>
            </a:r>
            <a:r>
              <a:rPr lang="en-US" sz="1200" dirty="0" err="1">
                <a:solidFill>
                  <a:schemeClr val="tx1"/>
                </a:solidFill>
                <a:latin typeface="Flanders Art Sans"/>
              </a:rPr>
              <a:t>gedrag</a:t>
            </a:r>
            <a:r>
              <a:rPr lang="en-US" sz="1200" dirty="0">
                <a:solidFill>
                  <a:schemeClr val="tx1"/>
                </a:solidFill>
                <a:latin typeface="Flanders Art Sans"/>
              </a:rPr>
              <a:t>/</a:t>
            </a:r>
            <a:r>
              <a:rPr lang="en-US" sz="1200" dirty="0" err="1">
                <a:solidFill>
                  <a:schemeClr val="tx1"/>
                </a:solidFill>
                <a:latin typeface="Flanders Art Sans"/>
              </a:rPr>
              <a:t>contacten</a:t>
            </a:r>
            <a:r>
              <a:rPr lang="en-US" sz="1200" dirty="0">
                <a:solidFill>
                  <a:schemeClr val="tx1"/>
                </a:solidFill>
                <a:latin typeface="Flanders Art Sans"/>
              </a:rPr>
              <a:t>/</a:t>
            </a:r>
            <a:r>
              <a:rPr lang="en-US" sz="1200" dirty="0" err="1">
                <a:solidFill>
                  <a:schemeClr val="tx1"/>
                </a:solidFill>
                <a:latin typeface="Flanders Art Sans"/>
              </a:rPr>
              <a:t>uitingen</a:t>
            </a:r>
            <a:r>
              <a:rPr lang="en-US" sz="1200" dirty="0">
                <a:solidFill>
                  <a:schemeClr val="tx1"/>
                </a:solidFill>
                <a:latin typeface="Flanders Art Sans"/>
              </a:rPr>
              <a:t>?</a:t>
            </a:r>
          </a:p>
          <a:p>
            <a:pPr marL="971550" lvl="1">
              <a:spcBef>
                <a:spcPts val="225"/>
              </a:spcBef>
              <a:buSzPts val="850"/>
            </a:pPr>
            <a:r>
              <a:rPr lang="en-US" sz="1200" dirty="0">
                <a:solidFill>
                  <a:schemeClr val="tx1"/>
                </a:solidFill>
                <a:latin typeface="Flanders Art Sans"/>
              </a:rPr>
              <a:t>Hoe </a:t>
            </a:r>
            <a:r>
              <a:rPr lang="en-US" sz="1200" dirty="0" err="1">
                <a:solidFill>
                  <a:schemeClr val="tx1"/>
                </a:solidFill>
                <a:latin typeface="Flanders Art Sans"/>
              </a:rPr>
              <a:t>ligt</a:t>
            </a:r>
            <a:r>
              <a:rPr lang="en-US" sz="1200" dirty="0">
                <a:solidFill>
                  <a:schemeClr val="tx1"/>
                </a:solidFill>
                <a:latin typeface="Flanders Art Sans"/>
              </a:rPr>
              <a:t> de </a:t>
            </a:r>
            <a:r>
              <a:rPr lang="en-US" sz="1200" dirty="0" err="1">
                <a:solidFill>
                  <a:schemeClr val="tx1"/>
                </a:solidFill>
                <a:latin typeface="Flanders Art Sans"/>
              </a:rPr>
              <a:t>verhouding</a:t>
            </a:r>
            <a:r>
              <a:rPr lang="en-US" sz="1200" dirty="0">
                <a:solidFill>
                  <a:schemeClr val="tx1"/>
                </a:solidFill>
                <a:latin typeface="Flanders Art Sans"/>
              </a:rPr>
              <a:t> </a:t>
            </a:r>
            <a:r>
              <a:rPr lang="en-US" sz="1200" dirty="0" err="1">
                <a:solidFill>
                  <a:schemeClr val="tx1"/>
                </a:solidFill>
                <a:latin typeface="Flanders Art Sans"/>
              </a:rPr>
              <a:t>tussen</a:t>
            </a:r>
            <a:r>
              <a:rPr lang="en-US" sz="1200" dirty="0">
                <a:solidFill>
                  <a:schemeClr val="tx1"/>
                </a:solidFill>
                <a:latin typeface="Flanders Art Sans"/>
              </a:rPr>
              <a:t> </a:t>
            </a:r>
            <a:r>
              <a:rPr lang="en-US" sz="1200" dirty="0" err="1">
                <a:solidFill>
                  <a:schemeClr val="tx1"/>
                </a:solidFill>
                <a:latin typeface="Flanders Art Sans"/>
              </a:rPr>
              <a:t>ondersteunend</a:t>
            </a:r>
            <a:r>
              <a:rPr lang="en-US" sz="1200" dirty="0">
                <a:solidFill>
                  <a:schemeClr val="tx1"/>
                </a:solidFill>
                <a:latin typeface="Flanders Art Sans"/>
              </a:rPr>
              <a:t> </a:t>
            </a:r>
            <a:r>
              <a:rPr lang="en-US" sz="1200" dirty="0" err="1">
                <a:solidFill>
                  <a:schemeClr val="tx1"/>
                </a:solidFill>
                <a:latin typeface="Flanders Art Sans"/>
              </a:rPr>
              <a:t>en</a:t>
            </a:r>
            <a:r>
              <a:rPr lang="en-US" sz="1200" dirty="0">
                <a:solidFill>
                  <a:schemeClr val="tx1"/>
                </a:solidFill>
                <a:latin typeface="Flanders Art Sans"/>
              </a:rPr>
              <a:t> </a:t>
            </a:r>
            <a:r>
              <a:rPr lang="en-US" sz="1200" dirty="0" err="1">
                <a:solidFill>
                  <a:schemeClr val="tx1"/>
                </a:solidFill>
                <a:latin typeface="Flanders Art Sans"/>
              </a:rPr>
              <a:t>bedreigend</a:t>
            </a:r>
            <a:r>
              <a:rPr lang="en-US" sz="1200" dirty="0">
                <a:solidFill>
                  <a:schemeClr val="tx1"/>
                </a:solidFill>
                <a:latin typeface="Flanders Art Sans"/>
              </a:rPr>
              <a:t> </a:t>
            </a:r>
            <a:r>
              <a:rPr lang="en-US" sz="1200" dirty="0" err="1">
                <a:solidFill>
                  <a:schemeClr val="tx1"/>
                </a:solidFill>
                <a:latin typeface="Flanders Art Sans"/>
              </a:rPr>
              <a:t>gedrag</a:t>
            </a:r>
            <a:r>
              <a:rPr lang="en-US" sz="1200" dirty="0">
                <a:solidFill>
                  <a:schemeClr val="tx1"/>
                </a:solidFill>
                <a:latin typeface="Flanders Art Sans"/>
              </a:rPr>
              <a:t>?</a:t>
            </a:r>
          </a:p>
        </p:txBody>
      </p:sp>
      <p:grpSp>
        <p:nvGrpSpPr>
          <p:cNvPr id="10" name="Group 9">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1" name="Rectangle 10">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079710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11664" y="1428173"/>
            <a:ext cx="10651210" cy="3405084"/>
          </a:xfrm>
        </p:spPr>
        <p:txBody>
          <a:bodyPr>
            <a:noAutofit/>
          </a:bodyPr>
          <a:lstStyle/>
          <a:p>
            <a:pPr>
              <a:spcBef>
                <a:spcPts val="220"/>
              </a:spcBef>
              <a:spcAft>
                <a:spcPts val="0"/>
              </a:spcAft>
            </a:pPr>
            <a:r>
              <a:rPr lang="nl-NL" sz="1800" dirty="0">
                <a:solidFill>
                  <a:schemeClr val="tx1"/>
                </a:solidFill>
              </a:rPr>
              <a:t>Nu de uitkomst van de bespreking van de casus besproken is en meer duidelijkheid over de mogelijke risico’s is, kan gekeken worden naar wat de school en CLB te doen staat. Hierbij zijn de volgende vragen aan de orde:</a:t>
            </a:r>
          </a:p>
          <a:p>
            <a:pPr>
              <a:spcBef>
                <a:spcPts val="220"/>
              </a:spcBef>
              <a:spcAft>
                <a:spcPts val="0"/>
              </a:spcAft>
            </a:pPr>
            <a:endParaRPr lang="nl-NL" sz="1800" dirty="0">
              <a:solidFill>
                <a:schemeClr val="tx1"/>
              </a:solidFill>
            </a:endParaRPr>
          </a:p>
          <a:p>
            <a:pPr marL="285750" indent="-285750">
              <a:spcBef>
                <a:spcPts val="220"/>
              </a:spcBef>
              <a:spcAft>
                <a:spcPts val="0"/>
              </a:spcAft>
              <a:buFont typeface="Wingdings" panose="05000000000000000000" pitchFamily="2" charset="2"/>
              <a:buChar char="q"/>
            </a:pPr>
            <a:r>
              <a:rPr lang="nl-NL" sz="1800" dirty="0">
                <a:solidFill>
                  <a:schemeClr val="tx1"/>
                </a:solidFill>
              </a:rPr>
              <a:t>Is er zorg nodig voor de jongere?</a:t>
            </a:r>
          </a:p>
          <a:p>
            <a:pPr marL="285750" indent="-285750">
              <a:spcBef>
                <a:spcPts val="220"/>
              </a:spcBef>
              <a:spcAft>
                <a:spcPts val="0"/>
              </a:spcAft>
              <a:buFont typeface="Wingdings" panose="05000000000000000000" pitchFamily="2" charset="2"/>
              <a:buChar char="q"/>
            </a:pPr>
            <a:r>
              <a:rPr lang="nl-NL" sz="1800" dirty="0">
                <a:solidFill>
                  <a:schemeClr val="tx1"/>
                </a:solidFill>
              </a:rPr>
              <a:t>Op welk gebied (gedrag, weerbaarheid, zoeken naar identiteit of mogelijke radicalisering) heeft de zorg betrekking?</a:t>
            </a:r>
          </a:p>
          <a:p>
            <a:pPr marL="285750" indent="-285750">
              <a:spcBef>
                <a:spcPts val="220"/>
              </a:spcBef>
              <a:spcAft>
                <a:spcPts val="0"/>
              </a:spcAft>
              <a:buFont typeface="Wingdings" panose="05000000000000000000" pitchFamily="2" charset="2"/>
              <a:buChar char="q"/>
            </a:pPr>
            <a:r>
              <a:rPr lang="nl-NL" sz="1800" dirty="0">
                <a:solidFill>
                  <a:schemeClr val="tx1"/>
                </a:solidFill>
              </a:rPr>
              <a:t>Wie is hiervoor de meest aangewezen persoon binnen het CLB/de school?</a:t>
            </a:r>
          </a:p>
          <a:p>
            <a:pPr marL="285750" indent="-285750">
              <a:spcBef>
                <a:spcPts val="220"/>
              </a:spcBef>
              <a:spcAft>
                <a:spcPts val="0"/>
              </a:spcAft>
              <a:buFont typeface="Wingdings" panose="05000000000000000000" pitchFamily="2" charset="2"/>
              <a:buChar char="q"/>
            </a:pPr>
            <a:r>
              <a:rPr lang="nl-NL" sz="1800" dirty="0">
                <a:solidFill>
                  <a:schemeClr val="tx1"/>
                </a:solidFill>
              </a:rPr>
              <a:t>Welke persoon of instantie kan er nog meer (eventueel extern) bij betrokken worden?</a:t>
            </a:r>
          </a:p>
          <a:p>
            <a:pPr>
              <a:spcBef>
                <a:spcPts val="220"/>
              </a:spcBef>
              <a:spcAft>
                <a:spcPts val="0"/>
              </a:spcAft>
            </a:pPr>
            <a:endParaRPr lang="nl-NL" sz="1800" dirty="0"/>
          </a:p>
          <a:p>
            <a:pPr>
              <a:spcBef>
                <a:spcPts val="220"/>
              </a:spcBef>
              <a:spcAft>
                <a:spcPts val="0"/>
              </a:spcAft>
            </a:pPr>
            <a:endParaRPr lang="nl-NL" sz="1800" dirty="0"/>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4" y="466461"/>
            <a:ext cx="8785812" cy="925160"/>
          </a:xfrm>
        </p:spPr>
        <p:txBody>
          <a:bodyPr>
            <a:normAutofit/>
          </a:bodyPr>
          <a:lstStyle/>
          <a:p>
            <a:r>
              <a:rPr lang="nl-BE" dirty="0"/>
              <a:t>Stap 6: welke acties zijn er nodig?</a:t>
            </a:r>
          </a:p>
        </p:txBody>
      </p:sp>
      <p:pic>
        <p:nvPicPr>
          <p:cNvPr id="5" name="Afbeelding 4" descr="Afbeelding met Graphics, Lettertype, grafische vormgeving, Karmijn&#10;&#10;Automatisch gegenereerde beschrijving">
            <a:extLst>
              <a:ext uri="{FF2B5EF4-FFF2-40B4-BE49-F238E27FC236}">
                <a16:creationId xmlns:a16="http://schemas.microsoft.com/office/drawing/2014/main" id="{EB35F080-A282-011C-C916-8BA68CCF029F}"/>
              </a:ext>
            </a:extLst>
          </p:cNvPr>
          <p:cNvPicPr>
            <a:picLocks noChangeAspect="1"/>
          </p:cNvPicPr>
          <p:nvPr/>
        </p:nvPicPr>
        <p:blipFill>
          <a:blip r:embed="rId2"/>
          <a:stretch>
            <a:fillRect/>
          </a:stretch>
        </p:blipFill>
        <p:spPr>
          <a:xfrm>
            <a:off x="8295414" y="4319002"/>
            <a:ext cx="3319644" cy="2408369"/>
          </a:xfrm>
          <a:prstGeom prst="rect">
            <a:avLst/>
          </a:prstGeom>
        </p:spPr>
      </p:pic>
    </p:spTree>
    <p:extLst>
      <p:ext uri="{BB962C8B-B14F-4D97-AF65-F5344CB8AC3E}">
        <p14:creationId xmlns:p14="http://schemas.microsoft.com/office/powerpoint/2010/main" val="277878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DD5700B-96EA-08DB-6529-41D2FC0EA6E7}"/>
              </a:ext>
            </a:extLst>
          </p:cNvPr>
          <p:cNvSpPr>
            <a:spLocks noGrp="1"/>
          </p:cNvSpPr>
          <p:nvPr>
            <p:ph type="body" sz="quarter" idx="14"/>
          </p:nvPr>
        </p:nvSpPr>
        <p:spPr>
          <a:xfrm>
            <a:off x="211664" y="1166916"/>
            <a:ext cx="10651210" cy="2385442"/>
          </a:xfrm>
        </p:spPr>
        <p:txBody>
          <a:bodyPr>
            <a:noAutofit/>
          </a:bodyPr>
          <a:lstStyle/>
          <a:p>
            <a:pPr>
              <a:spcBef>
                <a:spcPts val="220"/>
              </a:spcBef>
              <a:spcAft>
                <a:spcPts val="0"/>
              </a:spcAft>
            </a:pPr>
            <a:r>
              <a:rPr lang="nl-NL" sz="1800" b="1" dirty="0">
                <a:solidFill>
                  <a:schemeClr val="tx1"/>
                </a:solidFill>
              </a:rPr>
              <a:t>Voorbeelden</a:t>
            </a:r>
          </a:p>
          <a:p>
            <a:pPr>
              <a:spcBef>
                <a:spcPts val="220"/>
              </a:spcBef>
              <a:spcAft>
                <a:spcPts val="0"/>
              </a:spcAft>
            </a:pPr>
            <a:endParaRPr lang="nl-NL" sz="1800" dirty="0">
              <a:solidFill>
                <a:schemeClr val="tx1"/>
              </a:solidFill>
            </a:endParaRPr>
          </a:p>
          <a:p>
            <a:pPr marL="285750" indent="-285750">
              <a:spcBef>
                <a:spcPts val="220"/>
              </a:spcBef>
              <a:spcAft>
                <a:spcPts val="0"/>
              </a:spcAft>
              <a:buFont typeface="Wingdings" panose="05000000000000000000" pitchFamily="2" charset="2"/>
              <a:buChar char="q"/>
            </a:pPr>
            <a:r>
              <a:rPr lang="nl-NL" sz="1800" dirty="0">
                <a:solidFill>
                  <a:schemeClr val="tx1"/>
                </a:solidFill>
              </a:rPr>
              <a:t>Ondersteuning door leerkracht LBV, daar kan ook </a:t>
            </a:r>
            <a:r>
              <a:rPr lang="nl-NL" sz="1800" b="1" dirty="0">
                <a:solidFill>
                  <a:schemeClr val="tx1"/>
                </a:solidFill>
              </a:rPr>
              <a:t>consultatieve leerlingenbegeleiding </a:t>
            </a:r>
            <a:r>
              <a:rPr lang="nl-NL" sz="1800" dirty="0">
                <a:solidFill>
                  <a:schemeClr val="tx1"/>
                </a:solidFill>
              </a:rPr>
              <a:t>ondersteuning bieden</a:t>
            </a:r>
          </a:p>
          <a:p>
            <a:pPr marL="285750" indent="-285750">
              <a:spcBef>
                <a:spcPts val="220"/>
              </a:spcBef>
              <a:spcAft>
                <a:spcPts val="0"/>
              </a:spcAft>
              <a:buFont typeface="Wingdings" panose="05000000000000000000" pitchFamily="2" charset="2"/>
              <a:buChar char="q"/>
            </a:pPr>
            <a:endParaRPr lang="nl-NL" sz="1800" dirty="0">
              <a:solidFill>
                <a:schemeClr val="tx1"/>
              </a:solidFill>
            </a:endParaRPr>
          </a:p>
          <a:p>
            <a:pPr marL="285750" indent="-285750">
              <a:spcBef>
                <a:spcPts val="220"/>
              </a:spcBef>
              <a:spcAft>
                <a:spcPts val="0"/>
              </a:spcAft>
              <a:buFont typeface="Wingdings" panose="05000000000000000000" pitchFamily="2" charset="2"/>
              <a:buChar char="q"/>
            </a:pPr>
            <a:r>
              <a:rPr lang="nl-NL" sz="1800" dirty="0">
                <a:solidFill>
                  <a:schemeClr val="tx1"/>
                </a:solidFill>
              </a:rPr>
              <a:t>We willen doorverwijzen naar </a:t>
            </a:r>
            <a:r>
              <a:rPr lang="nl-NL" sz="1800" dirty="0" err="1">
                <a:solidFill>
                  <a:schemeClr val="tx1"/>
                </a:solidFill>
              </a:rPr>
              <a:t>Solentra</a:t>
            </a:r>
            <a:r>
              <a:rPr lang="nl-NL" sz="1800" dirty="0">
                <a:solidFill>
                  <a:schemeClr val="tx1"/>
                </a:solidFill>
              </a:rPr>
              <a:t> maar lopen eerst een </a:t>
            </a:r>
            <a:r>
              <a:rPr lang="nl-NL" sz="1800" b="1" dirty="0">
                <a:solidFill>
                  <a:schemeClr val="tx1"/>
                </a:solidFill>
              </a:rPr>
              <a:t>begeleiding</a:t>
            </a:r>
            <a:r>
              <a:rPr lang="nl-NL" sz="1800" dirty="0">
                <a:solidFill>
                  <a:schemeClr val="tx1"/>
                </a:solidFill>
              </a:rPr>
              <a:t> om de leerling te motiveren</a:t>
            </a:r>
          </a:p>
          <a:p>
            <a:pPr marL="285750" indent="-285750">
              <a:spcBef>
                <a:spcPts val="220"/>
              </a:spcBef>
              <a:spcAft>
                <a:spcPts val="0"/>
              </a:spcAft>
              <a:buFont typeface="Wingdings" panose="05000000000000000000" pitchFamily="2" charset="2"/>
              <a:buChar char="q"/>
            </a:pPr>
            <a:endParaRPr lang="nl-NL" sz="1800" dirty="0">
              <a:solidFill>
                <a:schemeClr val="tx1"/>
              </a:solidFill>
            </a:endParaRPr>
          </a:p>
          <a:p>
            <a:pPr marL="285750" indent="-285750">
              <a:spcBef>
                <a:spcPts val="220"/>
              </a:spcBef>
              <a:spcAft>
                <a:spcPts val="0"/>
              </a:spcAft>
              <a:buFont typeface="Wingdings" panose="05000000000000000000" pitchFamily="2" charset="2"/>
              <a:buChar char="q"/>
            </a:pPr>
            <a:r>
              <a:rPr lang="nl-NL" sz="1800" dirty="0">
                <a:solidFill>
                  <a:schemeClr val="tx1"/>
                </a:solidFill>
              </a:rPr>
              <a:t>Een jongere heeft het moeilijk om nee te zeggen tegen vriendengroep, we werken zelf rond assertiviteit in een </a:t>
            </a:r>
            <a:r>
              <a:rPr lang="nl-NL" sz="1800" b="1" dirty="0">
                <a:solidFill>
                  <a:schemeClr val="tx1"/>
                </a:solidFill>
              </a:rPr>
              <a:t>begeleiding</a:t>
            </a:r>
            <a:r>
              <a:rPr lang="nl-NL" sz="1800" dirty="0">
                <a:solidFill>
                  <a:schemeClr val="tx1"/>
                </a:solidFill>
              </a:rPr>
              <a:t>.</a:t>
            </a:r>
            <a:br>
              <a:rPr lang="nl-NL" sz="1800" dirty="0">
                <a:solidFill>
                  <a:schemeClr val="tx1"/>
                </a:solidFill>
              </a:rPr>
            </a:br>
            <a:endParaRPr lang="nl-NL" sz="1800" dirty="0">
              <a:solidFill>
                <a:schemeClr val="tx1"/>
              </a:solidFill>
            </a:endParaRPr>
          </a:p>
          <a:p>
            <a:pPr marL="285750" indent="-285750">
              <a:spcBef>
                <a:spcPts val="220"/>
              </a:spcBef>
              <a:spcAft>
                <a:spcPts val="0"/>
              </a:spcAft>
              <a:buFont typeface="Wingdings" panose="05000000000000000000" pitchFamily="2" charset="2"/>
              <a:buChar char="q"/>
            </a:pPr>
            <a:r>
              <a:rPr lang="nl-NL" sz="1800" dirty="0">
                <a:solidFill>
                  <a:schemeClr val="tx1"/>
                </a:solidFill>
              </a:rPr>
              <a:t>Het Netwerk Islamexperten wordt ingeschakeld.</a:t>
            </a:r>
            <a:br>
              <a:rPr lang="nl-NL" sz="1800" dirty="0">
                <a:solidFill>
                  <a:schemeClr val="tx1"/>
                </a:solidFill>
              </a:rPr>
            </a:br>
            <a:endParaRPr lang="nl-NL" sz="1800" dirty="0">
              <a:solidFill>
                <a:schemeClr val="tx1"/>
              </a:solidFill>
            </a:endParaRPr>
          </a:p>
          <a:p>
            <a:pPr marL="285750" indent="-285750">
              <a:spcBef>
                <a:spcPts val="220"/>
              </a:spcBef>
              <a:spcAft>
                <a:spcPts val="0"/>
              </a:spcAft>
              <a:buFont typeface="Wingdings" panose="05000000000000000000" pitchFamily="2" charset="2"/>
              <a:buChar char="q"/>
            </a:pPr>
            <a:r>
              <a:rPr lang="nl-NL" sz="1800" dirty="0">
                <a:solidFill>
                  <a:schemeClr val="tx1"/>
                </a:solidFill>
              </a:rPr>
              <a:t>Leerling wordt ter bespreking gebracht op een LIVC-R.</a:t>
            </a:r>
          </a:p>
          <a:p>
            <a:pPr marL="285750" indent="-285750">
              <a:buFont typeface="Wingdings" panose="05000000000000000000" pitchFamily="2" charset="2"/>
              <a:buChar char="q"/>
            </a:pPr>
            <a:r>
              <a:rPr lang="nl-NL" sz="1800" dirty="0">
                <a:solidFill>
                  <a:schemeClr val="tx1"/>
                </a:solidFill>
              </a:rPr>
              <a:t>Er zijn zorgen. Deze duiden niet op radicalisering maar op bijvoorbeeld problemen thuis of psychische problemen. </a:t>
            </a:r>
          </a:p>
          <a:p>
            <a:pPr marL="285750" indent="-285750">
              <a:buFont typeface="Wingdings" panose="05000000000000000000" pitchFamily="2" charset="2"/>
              <a:buChar char="q"/>
            </a:pPr>
            <a:r>
              <a:rPr lang="nl-NL" sz="1800" dirty="0">
                <a:solidFill>
                  <a:schemeClr val="tx1"/>
                </a:solidFill>
              </a:rPr>
              <a:t>Er is op een aantal terreinen nog onvoldoende informatie beschikbaar waardoor verder onderzoek nodig is, bijvoorbeeld door in gesprek te gaan met klasgenoten, ouders of andere belangrijke actoren; </a:t>
            </a:r>
          </a:p>
          <a:p>
            <a:pPr marL="285750" indent="-285750">
              <a:buFont typeface="Wingdings" panose="05000000000000000000" pitchFamily="2" charset="2"/>
              <a:buChar char="q"/>
            </a:pPr>
            <a:r>
              <a:rPr lang="nl-NL" sz="1800" dirty="0">
                <a:solidFill>
                  <a:schemeClr val="tx1"/>
                </a:solidFill>
              </a:rPr>
              <a:t>Het lijkt erop dat de jongere ‘extremer’ gedrag laat zien maar dit is passend bij de puberteit en heeft begrenzing nodig.</a:t>
            </a:r>
          </a:p>
          <a:p>
            <a:pPr marL="285750" indent="-285750">
              <a:spcBef>
                <a:spcPts val="220"/>
              </a:spcBef>
              <a:spcAft>
                <a:spcPts val="0"/>
              </a:spcAft>
              <a:buFont typeface="Wingdings" panose="05000000000000000000" pitchFamily="2" charset="2"/>
              <a:buChar char="q"/>
            </a:pPr>
            <a:endParaRPr lang="nl-NL" sz="1800" dirty="0"/>
          </a:p>
          <a:p>
            <a:pPr>
              <a:spcBef>
                <a:spcPts val="220"/>
              </a:spcBef>
              <a:spcAft>
                <a:spcPts val="0"/>
              </a:spcAft>
            </a:pPr>
            <a:endParaRPr lang="nl-NL" sz="1800" dirty="0"/>
          </a:p>
          <a:p>
            <a:pPr marL="285750" indent="-285750">
              <a:spcBef>
                <a:spcPts val="220"/>
              </a:spcBef>
              <a:spcAft>
                <a:spcPts val="0"/>
              </a:spcAft>
              <a:buFont typeface="Wingdings" panose="05000000000000000000" pitchFamily="2" charset="2"/>
              <a:buChar char="q"/>
            </a:pPr>
            <a:endParaRPr lang="nl-NL" sz="1800" dirty="0"/>
          </a:p>
          <a:p>
            <a:pPr marL="285750" indent="-285750">
              <a:spcBef>
                <a:spcPts val="220"/>
              </a:spcBef>
              <a:spcAft>
                <a:spcPts val="0"/>
              </a:spcAft>
              <a:buFont typeface="Wingdings" panose="05000000000000000000" pitchFamily="2" charset="2"/>
              <a:buChar char="q"/>
            </a:pPr>
            <a:endParaRPr lang="nl-NL" sz="1800" dirty="0"/>
          </a:p>
          <a:p>
            <a:pPr>
              <a:spcBef>
                <a:spcPts val="220"/>
              </a:spcBef>
              <a:spcAft>
                <a:spcPts val="0"/>
              </a:spcAft>
            </a:pPr>
            <a:endParaRPr lang="nl-NL" sz="1800" dirty="0"/>
          </a:p>
          <a:p>
            <a:pPr marL="285750" indent="-285750">
              <a:spcBef>
                <a:spcPts val="220"/>
              </a:spcBef>
              <a:spcAft>
                <a:spcPts val="0"/>
              </a:spcAft>
              <a:buFont typeface="Wingdings" panose="05000000000000000000" pitchFamily="2" charset="2"/>
              <a:buChar char="q"/>
            </a:pPr>
            <a:endParaRPr lang="nl-NL" sz="1800" dirty="0"/>
          </a:p>
        </p:txBody>
      </p:sp>
      <p:sp>
        <p:nvSpPr>
          <p:cNvPr id="4" name="Titel 3">
            <a:extLst>
              <a:ext uri="{FF2B5EF4-FFF2-40B4-BE49-F238E27FC236}">
                <a16:creationId xmlns:a16="http://schemas.microsoft.com/office/drawing/2014/main" id="{5BEF5697-9E74-C019-B6C2-659F1E47CB76}"/>
              </a:ext>
            </a:extLst>
          </p:cNvPr>
          <p:cNvSpPr>
            <a:spLocks noGrp="1"/>
          </p:cNvSpPr>
          <p:nvPr>
            <p:ph type="ctrTitle"/>
          </p:nvPr>
        </p:nvSpPr>
        <p:spPr>
          <a:xfrm>
            <a:off x="211664" y="466461"/>
            <a:ext cx="8785812" cy="925160"/>
          </a:xfrm>
        </p:spPr>
        <p:txBody>
          <a:bodyPr>
            <a:normAutofit/>
          </a:bodyPr>
          <a:lstStyle/>
          <a:p>
            <a:r>
              <a:rPr lang="nl-BE" dirty="0"/>
              <a:t>Stap 6: welke acties zijn er nodig?</a:t>
            </a:r>
          </a:p>
        </p:txBody>
      </p:sp>
      <p:pic>
        <p:nvPicPr>
          <p:cNvPr id="5" name="Afbeelding 4" descr="Afbeelding met Graphics, Lettertype, grafische vormgeving, Karmijn&#10;&#10;Automatisch gegenereerde beschrijving">
            <a:extLst>
              <a:ext uri="{FF2B5EF4-FFF2-40B4-BE49-F238E27FC236}">
                <a16:creationId xmlns:a16="http://schemas.microsoft.com/office/drawing/2014/main" id="{EB35F080-A282-011C-C916-8BA68CCF029F}"/>
              </a:ext>
            </a:extLst>
          </p:cNvPr>
          <p:cNvPicPr>
            <a:picLocks noChangeAspect="1"/>
          </p:cNvPicPr>
          <p:nvPr/>
        </p:nvPicPr>
        <p:blipFill>
          <a:blip r:embed="rId2"/>
          <a:stretch>
            <a:fillRect/>
          </a:stretch>
        </p:blipFill>
        <p:spPr>
          <a:xfrm>
            <a:off x="9900990" y="5276317"/>
            <a:ext cx="2180158" cy="1581683"/>
          </a:xfrm>
          <a:prstGeom prst="rect">
            <a:avLst/>
          </a:prstGeom>
        </p:spPr>
      </p:pic>
    </p:spTree>
    <p:extLst>
      <p:ext uri="{BB962C8B-B14F-4D97-AF65-F5344CB8AC3E}">
        <p14:creationId xmlns:p14="http://schemas.microsoft.com/office/powerpoint/2010/main" val="171893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2EAF154-5AD2-F542-9E5C-31B1DF181935}"/>
              </a:ext>
            </a:extLst>
          </p:cNvPr>
          <p:cNvPicPr>
            <a:picLocks noGrp="1" noChangeAspect="1"/>
          </p:cNvPicPr>
          <p:nvPr>
            <p:ph type="pic" sz="quarter" idx="10"/>
          </p:nvPr>
        </p:nvPicPr>
        <p:blipFill rotWithShape="1">
          <a:blip r:embed="rId2"/>
          <a:srcRect/>
          <a:stretch/>
        </p:blipFill>
        <p:spPr>
          <a:xfrm>
            <a:off x="0" y="0"/>
            <a:ext cx="6390639" cy="6857999"/>
          </a:xfrm>
        </p:spPr>
      </p:pic>
      <p:sp>
        <p:nvSpPr>
          <p:cNvPr id="7" name="Title 6">
            <a:extLst>
              <a:ext uri="{FF2B5EF4-FFF2-40B4-BE49-F238E27FC236}">
                <a16:creationId xmlns:a16="http://schemas.microsoft.com/office/drawing/2014/main" id="{48927D8B-542A-8849-8F43-EAC9512CA997}"/>
              </a:ext>
            </a:extLst>
          </p:cNvPr>
          <p:cNvSpPr>
            <a:spLocks noGrp="1"/>
          </p:cNvSpPr>
          <p:nvPr>
            <p:ph type="ctrTitle"/>
          </p:nvPr>
        </p:nvSpPr>
        <p:spPr/>
        <p:txBody>
          <a:bodyPr/>
          <a:lstStyle/>
          <a:p>
            <a:r>
              <a:rPr lang="en-US" dirty="0"/>
              <a:t>				LIVC-R</a:t>
            </a:r>
          </a:p>
        </p:txBody>
      </p:sp>
    </p:spTree>
    <p:extLst>
      <p:ext uri="{BB962C8B-B14F-4D97-AF65-F5344CB8AC3E}">
        <p14:creationId xmlns:p14="http://schemas.microsoft.com/office/powerpoint/2010/main" val="8251383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C9493467-7065-AE2B-7CD4-A9CC1D8539D5}"/>
              </a:ext>
            </a:extLst>
          </p:cNvPr>
          <p:cNvSpPr>
            <a:spLocks noGrp="1"/>
          </p:cNvSpPr>
          <p:nvPr>
            <p:ph type="body" sz="quarter" idx="11"/>
          </p:nvPr>
        </p:nvSpPr>
        <p:spPr/>
        <p:txBody>
          <a:bodyPr/>
          <a:lstStyle/>
          <a:p>
            <a:r>
              <a:rPr lang="nl-BE" dirty="0"/>
              <a:t>Lokale Integrale Veiligheidscel inzake radicalisering</a:t>
            </a:r>
          </a:p>
        </p:txBody>
      </p:sp>
      <p:sp>
        <p:nvSpPr>
          <p:cNvPr id="3" name="Tijdelijke aanduiding voor tekst 2">
            <a:extLst>
              <a:ext uri="{FF2B5EF4-FFF2-40B4-BE49-F238E27FC236}">
                <a16:creationId xmlns:a16="http://schemas.microsoft.com/office/drawing/2014/main" id="{5B6D47C8-6A36-524A-9651-621EB3D8C5F6}"/>
              </a:ext>
            </a:extLst>
          </p:cNvPr>
          <p:cNvSpPr>
            <a:spLocks noGrp="1"/>
          </p:cNvSpPr>
          <p:nvPr>
            <p:ph type="body" sz="quarter" idx="14"/>
          </p:nvPr>
        </p:nvSpPr>
        <p:spPr/>
        <p:txBody>
          <a:bodyPr/>
          <a:lstStyle/>
          <a:p>
            <a:pPr>
              <a:spcBef>
                <a:spcPct val="0"/>
              </a:spcBef>
            </a:pPr>
            <a:r>
              <a:rPr lang="nl-BE" sz="4000" b="1" dirty="0">
                <a:solidFill>
                  <a:srgbClr val="C4004B"/>
                </a:solidFill>
                <a:ea typeface="+mj-ea"/>
                <a:cs typeface="+mj-cs"/>
              </a:rPr>
              <a:t>Wat is een LTF?</a:t>
            </a:r>
          </a:p>
          <a:p>
            <a:endParaRPr lang="nl-BE" dirty="0"/>
          </a:p>
          <a:p>
            <a:r>
              <a:rPr lang="nl-BE" sz="2400" dirty="0" err="1">
                <a:solidFill>
                  <a:srgbClr val="A7BA19"/>
                </a:solidFill>
              </a:rPr>
              <a:t>Local</a:t>
            </a:r>
            <a:r>
              <a:rPr lang="nl-BE" sz="2400" dirty="0">
                <a:solidFill>
                  <a:srgbClr val="A7BA19"/>
                </a:solidFill>
              </a:rPr>
              <a:t> </a:t>
            </a:r>
            <a:r>
              <a:rPr lang="nl-BE" sz="2400" dirty="0" err="1">
                <a:solidFill>
                  <a:srgbClr val="A7BA19"/>
                </a:solidFill>
              </a:rPr>
              <a:t>Task</a:t>
            </a:r>
            <a:r>
              <a:rPr lang="nl-BE" sz="2400" dirty="0">
                <a:solidFill>
                  <a:srgbClr val="A7BA19"/>
                </a:solidFill>
              </a:rPr>
              <a:t> Force</a:t>
            </a:r>
          </a:p>
        </p:txBody>
      </p:sp>
      <p:sp>
        <p:nvSpPr>
          <p:cNvPr id="4" name="Titel 3">
            <a:extLst>
              <a:ext uri="{FF2B5EF4-FFF2-40B4-BE49-F238E27FC236}">
                <a16:creationId xmlns:a16="http://schemas.microsoft.com/office/drawing/2014/main" id="{61BA2424-F2D8-52BD-CACD-FDD8A7DF3683}"/>
              </a:ext>
            </a:extLst>
          </p:cNvPr>
          <p:cNvSpPr>
            <a:spLocks noGrp="1"/>
          </p:cNvSpPr>
          <p:nvPr>
            <p:ph type="ctrTitle"/>
          </p:nvPr>
        </p:nvSpPr>
        <p:spPr/>
        <p:txBody>
          <a:bodyPr>
            <a:normAutofit/>
          </a:bodyPr>
          <a:lstStyle/>
          <a:p>
            <a:r>
              <a:rPr lang="nl-BE" dirty="0"/>
              <a:t>Wat is een LIVC-R?</a:t>
            </a:r>
          </a:p>
        </p:txBody>
      </p:sp>
    </p:spTree>
    <p:extLst>
      <p:ext uri="{BB962C8B-B14F-4D97-AF65-F5344CB8AC3E}">
        <p14:creationId xmlns:p14="http://schemas.microsoft.com/office/powerpoint/2010/main" val="6594606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AFB4B-3727-F790-4AD3-F8CD6D8E456C}"/>
              </a:ext>
            </a:extLst>
          </p:cNvPr>
          <p:cNvSpPr>
            <a:spLocks noGrp="1"/>
          </p:cNvSpPr>
          <p:nvPr>
            <p:ph type="title"/>
          </p:nvPr>
        </p:nvSpPr>
        <p:spPr>
          <a:xfrm>
            <a:off x="322579" y="302894"/>
            <a:ext cx="7214234" cy="615553"/>
          </a:xfrm>
        </p:spPr>
        <p:txBody>
          <a:bodyPr/>
          <a:lstStyle/>
          <a:p>
            <a:r>
              <a:rPr lang="nl-BE" b="1" dirty="0"/>
              <a:t>Wat is een LIVC-R? </a:t>
            </a:r>
          </a:p>
        </p:txBody>
      </p:sp>
      <p:sp>
        <p:nvSpPr>
          <p:cNvPr id="4" name="Tekstvak 3">
            <a:extLst>
              <a:ext uri="{FF2B5EF4-FFF2-40B4-BE49-F238E27FC236}">
                <a16:creationId xmlns:a16="http://schemas.microsoft.com/office/drawing/2014/main" id="{4ADE738D-C225-3E2D-0181-CCFEA5831BC8}"/>
              </a:ext>
            </a:extLst>
          </p:cNvPr>
          <p:cNvSpPr txBox="1"/>
          <p:nvPr/>
        </p:nvSpPr>
        <p:spPr>
          <a:xfrm>
            <a:off x="3048000" y="3244334"/>
            <a:ext cx="6096000" cy="646331"/>
          </a:xfrm>
          <a:prstGeom prst="rect">
            <a:avLst/>
          </a:prstGeom>
          <a:noFill/>
        </p:spPr>
        <p:txBody>
          <a:bodyPr wrap="square">
            <a:spAutoFit/>
          </a:bodyPr>
          <a:lstStyle/>
          <a:p>
            <a:r>
              <a:rPr lang="nl-BE" dirty="0">
                <a:hlinkClick r:id="rId2"/>
              </a:rPr>
              <a:t>https://youtu.be/1kzkcTjD7RY?si=o6StPUU7KqVphoF9</a:t>
            </a:r>
            <a:endParaRPr lang="nl-BE" dirty="0"/>
          </a:p>
          <a:p>
            <a:endParaRPr lang="nl-BE" dirty="0"/>
          </a:p>
        </p:txBody>
      </p:sp>
    </p:spTree>
    <p:extLst>
      <p:ext uri="{BB962C8B-B14F-4D97-AF65-F5344CB8AC3E}">
        <p14:creationId xmlns:p14="http://schemas.microsoft.com/office/powerpoint/2010/main" val="3212724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4"/>
          <p:cNvPicPr/>
          <p:nvPr/>
        </p:nvPicPr>
        <p:blipFill>
          <a:blip r:embed="rId2" cstate="print"/>
          <a:stretch>
            <a:fillRect/>
          </a:stretch>
        </p:blipFill>
        <p:spPr>
          <a:xfrm>
            <a:off x="2794000" y="1009648"/>
            <a:ext cx="5924550" cy="575945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29565" y="1366202"/>
            <a:ext cx="8618220" cy="4888230"/>
          </a:xfrm>
          <a:prstGeom prst="rect">
            <a:avLst/>
          </a:prstGeom>
        </p:spPr>
        <p:txBody>
          <a:bodyPr vert="horz" wrap="square" lIns="0" tIns="12700" rIns="0" bIns="0" rtlCol="0">
            <a:spAutoFit/>
          </a:bodyPr>
          <a:lstStyle/>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r>
              <a:rPr lang="nl-BE" sz="2000" kern="0" spc="-10" dirty="0">
                <a:latin typeface="Flanders Art Sans"/>
                <a:cs typeface="Calibri"/>
              </a:rPr>
              <a:t>M</a:t>
            </a:r>
            <a:r>
              <a:rPr kumimoji="0" sz="2000" b="0" i="0" u="none" strike="noStrike" kern="0" cap="none" spc="-10" normalizeH="0" baseline="0" noProof="0" dirty="0" err="1">
                <a:ln>
                  <a:noFill/>
                </a:ln>
                <a:effectLst/>
                <a:uLnTx/>
                <a:uFillTx/>
                <a:latin typeface="Flanders Art Sans"/>
                <a:cs typeface="Calibri"/>
              </a:rPr>
              <a:t>aken</a:t>
            </a:r>
            <a:r>
              <a:rPr kumimoji="0" sz="2000" b="0" i="0" u="none" strike="noStrike" kern="0" cap="none" spc="-4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altijd</a:t>
            </a:r>
            <a:r>
              <a:rPr kumimoji="0" sz="2000" b="0" i="0" u="none" strike="noStrike" kern="0" cap="none" spc="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deel</a:t>
            </a:r>
            <a:r>
              <a:rPr kumimoji="0" sz="2000" b="0" i="0" u="none" strike="noStrike" kern="0" cap="none" spc="-5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uit</a:t>
            </a:r>
            <a:r>
              <a:rPr kumimoji="0" sz="2000" b="0" i="0" u="none" strike="noStrike" kern="0" cap="none" spc="-1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van de</a:t>
            </a:r>
            <a:r>
              <a:rPr kumimoji="0" sz="2000" b="0" i="0" u="none" strike="noStrike" kern="0" cap="none" spc="-35" normalizeH="0" baseline="0" noProof="0" dirty="0">
                <a:ln>
                  <a:noFill/>
                </a:ln>
                <a:effectLst/>
                <a:uLnTx/>
                <a:uFillTx/>
                <a:latin typeface="Flanders Art Sans"/>
                <a:cs typeface="Calibri"/>
              </a:rPr>
              <a:t> </a:t>
            </a:r>
            <a:r>
              <a:rPr kumimoji="0" sz="2000" b="0" i="0" u="none" strike="noStrike" kern="0" cap="none" spc="-20" normalizeH="0" baseline="0" noProof="0" dirty="0">
                <a:ln>
                  <a:noFill/>
                </a:ln>
                <a:effectLst/>
                <a:uLnTx/>
                <a:uFillTx/>
                <a:latin typeface="Flanders Art Sans"/>
                <a:cs typeface="Calibri"/>
              </a:rPr>
              <a:t>LIVC-</a:t>
            </a:r>
            <a:r>
              <a:rPr kumimoji="0" sz="2000" b="0" i="0" u="none" strike="noStrike" kern="0" cap="none" spc="-25" normalizeH="0" baseline="0" noProof="0" dirty="0">
                <a:ln>
                  <a:noFill/>
                </a:ln>
                <a:effectLst/>
                <a:uLnTx/>
                <a:uFillTx/>
                <a:latin typeface="Flanders Art Sans"/>
                <a:cs typeface="Calibri"/>
              </a:rPr>
              <a:t>R:</a:t>
            </a:r>
            <a:endParaRPr kumimoji="0" sz="2000" b="0" i="0" u="none" strike="noStrike" kern="0" cap="none" spc="0" normalizeH="0" baseline="0" noProof="0" dirty="0">
              <a:ln>
                <a:noFill/>
              </a:ln>
              <a:effectLst/>
              <a:uLnTx/>
              <a:uFillTx/>
              <a:latin typeface="Flanders Art Sans"/>
              <a:cs typeface="Calibri"/>
            </a:endParaRPr>
          </a:p>
          <a:p>
            <a:pPr marL="0" marR="0" lvl="0" indent="0" defTabSz="914400" eaLnBrk="1" fontAlgn="auto" latinLnBrk="0" hangingPunct="1">
              <a:lnSpc>
                <a:spcPct val="100000"/>
              </a:lnSpc>
              <a:spcBef>
                <a:spcPts val="515"/>
              </a:spcBef>
              <a:spcAft>
                <a:spcPts val="0"/>
              </a:spcAft>
              <a:buClr>
                <a:srgbClr val="666666"/>
              </a:buClr>
              <a:buSzTx/>
              <a:buFont typeface="Arial"/>
              <a:buChar char="•"/>
              <a:tabLst/>
              <a:defRPr/>
            </a:pP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0"/>
              </a:spcBef>
              <a:spcAft>
                <a:spcPts val="0"/>
              </a:spcAft>
              <a:buClrTx/>
              <a:buSzTx/>
              <a:buFont typeface="Arial"/>
              <a:buChar char="•"/>
              <a:tabLst>
                <a:tab pos="895350" algn="l"/>
              </a:tabLst>
              <a:defRPr/>
            </a:pPr>
            <a:r>
              <a:rPr kumimoji="0" sz="2000" b="0" i="0" u="none" strike="noStrike" kern="0" cap="none" spc="0" normalizeH="0" baseline="0" noProof="0" dirty="0">
                <a:ln>
                  <a:noFill/>
                </a:ln>
                <a:effectLst/>
                <a:uLnTx/>
                <a:uFillTx/>
                <a:latin typeface="Flanders Art Sans"/>
                <a:cs typeface="Calibri"/>
              </a:rPr>
              <a:t>de</a:t>
            </a:r>
            <a:r>
              <a:rPr kumimoji="0" sz="2000" b="0" i="0" u="none" strike="noStrike" kern="0" cap="none" spc="-65" normalizeH="0" baseline="0" noProof="0" dirty="0">
                <a:ln>
                  <a:noFill/>
                </a:ln>
                <a:effectLst/>
                <a:uLnTx/>
                <a:uFillTx/>
                <a:latin typeface="Flanders Art Sans"/>
                <a:cs typeface="Calibri"/>
              </a:rPr>
              <a:t> </a:t>
            </a:r>
            <a:r>
              <a:rPr kumimoji="0" sz="2000" b="1" i="0" u="none" strike="noStrike" kern="0" cap="none" spc="-10" normalizeH="0" baseline="0" noProof="0" dirty="0">
                <a:ln>
                  <a:noFill/>
                </a:ln>
                <a:effectLst/>
                <a:uLnTx/>
                <a:uFillTx/>
                <a:latin typeface="Flanders Art Sans"/>
                <a:cs typeface="Calibri"/>
              </a:rPr>
              <a:t>burgemeester</a:t>
            </a:r>
            <a:r>
              <a:rPr kumimoji="0" sz="2000" b="1" i="0" u="none" strike="noStrike" kern="0" cap="none" spc="-6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en/of</a:t>
            </a:r>
            <a:r>
              <a:rPr kumimoji="0" sz="2000" b="0" i="0" u="none" strike="noStrike" kern="0" cap="none" spc="-25" normalizeH="0" baseline="0" noProof="0" dirty="0">
                <a:ln>
                  <a:noFill/>
                </a:ln>
                <a:effectLst/>
                <a:uLnTx/>
                <a:uFillTx/>
                <a:latin typeface="Flanders Art Sans"/>
                <a:cs typeface="Calibri"/>
              </a:rPr>
              <a:t> </a:t>
            </a:r>
            <a:r>
              <a:rPr kumimoji="0" sz="2000" b="1" i="0" u="none" strike="noStrike" kern="0" cap="none" spc="-10" normalizeH="0" baseline="0" noProof="0" dirty="0">
                <a:ln>
                  <a:noFill/>
                </a:ln>
                <a:effectLst/>
                <a:uLnTx/>
                <a:uFillTx/>
                <a:latin typeface="Flanders Art Sans"/>
                <a:cs typeface="Calibri"/>
              </a:rPr>
              <a:t>aangestelde</a:t>
            </a:r>
            <a:r>
              <a:rPr kumimoji="0" sz="2000" b="1" i="0" u="none" strike="noStrike" kern="0" cap="none" spc="-105" normalizeH="0" baseline="0" noProof="0" dirty="0">
                <a:ln>
                  <a:noFill/>
                </a:ln>
                <a:effectLst/>
                <a:uLnTx/>
                <a:uFillTx/>
                <a:latin typeface="Flanders Art Sans"/>
                <a:cs typeface="Calibri"/>
              </a:rPr>
              <a:t> </a:t>
            </a:r>
            <a:r>
              <a:rPr kumimoji="0" sz="2000" b="1" i="0" u="none" strike="noStrike" kern="0" cap="none" spc="-10" normalizeH="0" baseline="0" noProof="0" dirty="0">
                <a:ln>
                  <a:noFill/>
                </a:ln>
                <a:effectLst/>
                <a:uLnTx/>
                <a:uFillTx/>
                <a:latin typeface="Flanders Art Sans"/>
                <a:cs typeface="Calibri"/>
              </a:rPr>
              <a:t>vertegenwoordiger</a:t>
            </a: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0"/>
              </a:spcBef>
              <a:spcAft>
                <a:spcPts val="0"/>
              </a:spcAft>
              <a:buClrTx/>
              <a:buSzTx/>
              <a:buFont typeface="Arial"/>
              <a:buChar char="•"/>
              <a:tabLst>
                <a:tab pos="895350" algn="l"/>
              </a:tabLst>
              <a:defRPr/>
            </a:pPr>
            <a:r>
              <a:rPr kumimoji="0" sz="2000" b="0" i="0" u="none" strike="noStrike" kern="0" cap="none" spc="0" normalizeH="0" baseline="0" noProof="0" dirty="0">
                <a:ln>
                  <a:noFill/>
                </a:ln>
                <a:effectLst/>
                <a:uLnTx/>
                <a:uFillTx/>
                <a:latin typeface="Flanders Art Sans"/>
                <a:cs typeface="Calibri"/>
              </a:rPr>
              <a:t>een</a:t>
            </a:r>
            <a:r>
              <a:rPr kumimoji="0" sz="2000" b="0" i="0" u="none" strike="noStrike" kern="0" cap="none" spc="-25" normalizeH="0" baseline="0" noProof="0" dirty="0">
                <a:ln>
                  <a:noFill/>
                </a:ln>
                <a:effectLst/>
                <a:uLnTx/>
                <a:uFillTx/>
                <a:latin typeface="Flanders Art Sans"/>
                <a:cs typeface="Calibri"/>
              </a:rPr>
              <a:t> </a:t>
            </a:r>
            <a:r>
              <a:rPr kumimoji="0" sz="2000" b="1" i="0" u="none" strike="noStrike" kern="0" cap="none" spc="-10" normalizeH="0" baseline="0" noProof="0" dirty="0">
                <a:ln>
                  <a:noFill/>
                </a:ln>
                <a:effectLst/>
                <a:uLnTx/>
                <a:uFillTx/>
                <a:latin typeface="Flanders Art Sans"/>
                <a:cs typeface="Calibri"/>
              </a:rPr>
              <a:t>gemeenteambtenaar</a:t>
            </a:r>
            <a:r>
              <a:rPr kumimoji="0" sz="2000" b="1" i="0" u="none" strike="noStrike" kern="0" cap="none" spc="-7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die</a:t>
            </a:r>
            <a:r>
              <a:rPr kumimoji="0" sz="2000" b="0" i="0" u="none" strike="noStrike" kern="0" cap="none" spc="-2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instaat</a:t>
            </a:r>
            <a:r>
              <a:rPr kumimoji="0" sz="2000" b="0" i="0" u="none" strike="noStrike" kern="0" cap="none" spc="-4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voor</a:t>
            </a:r>
            <a:r>
              <a:rPr kumimoji="0" sz="2000" b="0" i="0" u="none" strike="noStrike" kern="0" cap="none" spc="-2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preventiemaatregelen</a:t>
            </a: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0"/>
              </a:spcBef>
              <a:spcAft>
                <a:spcPts val="0"/>
              </a:spcAft>
              <a:buClrTx/>
              <a:buSzTx/>
              <a:buFont typeface="Arial"/>
              <a:buChar char="•"/>
              <a:tabLst>
                <a:tab pos="895350" algn="l"/>
              </a:tabLst>
              <a:defRPr/>
            </a:pPr>
            <a:r>
              <a:rPr kumimoji="0" sz="2000" b="0" i="0" u="none" strike="noStrike" kern="0" cap="none" spc="0" normalizeH="0" baseline="0" noProof="0" dirty="0">
                <a:ln>
                  <a:noFill/>
                </a:ln>
                <a:effectLst/>
                <a:uLnTx/>
                <a:uFillTx/>
                <a:latin typeface="Flanders Art Sans"/>
                <a:cs typeface="Calibri"/>
              </a:rPr>
              <a:t>de</a:t>
            </a:r>
            <a:r>
              <a:rPr kumimoji="0" sz="2000" b="0" i="0" u="none" strike="noStrike" kern="0" cap="none" spc="-100" normalizeH="0" baseline="0" noProof="0" dirty="0">
                <a:ln>
                  <a:noFill/>
                </a:ln>
                <a:effectLst/>
                <a:uLnTx/>
                <a:uFillTx/>
                <a:latin typeface="Flanders Art Sans"/>
                <a:cs typeface="Calibri"/>
              </a:rPr>
              <a:t> </a:t>
            </a:r>
            <a:r>
              <a:rPr kumimoji="0" sz="2000" b="1" i="0" u="none" strike="noStrike" kern="0" cap="none" spc="-10" normalizeH="0" baseline="0" noProof="0" dirty="0">
                <a:ln>
                  <a:noFill/>
                </a:ln>
                <a:effectLst/>
                <a:uLnTx/>
                <a:uFillTx/>
                <a:latin typeface="Flanders Art Sans"/>
                <a:cs typeface="Calibri"/>
              </a:rPr>
              <a:t>korpschef</a:t>
            </a:r>
            <a:r>
              <a:rPr kumimoji="0" sz="2000" b="1" i="0" u="none" strike="noStrike" kern="0" cap="none" spc="-1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en/of</a:t>
            </a:r>
            <a:r>
              <a:rPr kumimoji="0" sz="2000" b="0" i="0" u="none" strike="noStrike" kern="0" cap="none" spc="-1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aangestelde</a:t>
            </a:r>
            <a:r>
              <a:rPr kumimoji="0" sz="2000" b="0" i="0" u="none" strike="noStrike" kern="0" cap="none" spc="-40"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vertegenwoordiger</a:t>
            </a:r>
            <a:r>
              <a:rPr kumimoji="0" sz="2000" b="0" i="0" u="none" strike="noStrike" kern="0" cap="none" spc="-10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a:t>
            </a:r>
            <a:r>
              <a:rPr kumimoji="0" sz="2000" b="0" i="0" u="none" strike="noStrike" kern="0" cap="none" spc="-20" normalizeH="0" baseline="0" noProof="0" dirty="0">
                <a:ln>
                  <a:noFill/>
                </a:ln>
                <a:effectLst/>
                <a:uLnTx/>
                <a:uFillTx/>
                <a:latin typeface="Flanders Art Sans"/>
                <a:cs typeface="Calibri"/>
              </a:rPr>
              <a:t> </a:t>
            </a:r>
            <a:r>
              <a:rPr kumimoji="0" sz="2000" b="1" i="0" u="none" strike="noStrike" kern="0" cap="none" spc="-10" normalizeH="0" baseline="0" noProof="0" dirty="0">
                <a:ln>
                  <a:noFill/>
                </a:ln>
                <a:effectLst/>
                <a:uLnTx/>
                <a:uFillTx/>
                <a:latin typeface="Flanders Art Sans"/>
                <a:cs typeface="Calibri"/>
              </a:rPr>
              <a:t>Information</a:t>
            </a:r>
            <a:r>
              <a:rPr kumimoji="0" sz="2000" b="1" i="0" u="none" strike="noStrike" kern="0" cap="none" spc="-135" normalizeH="0" baseline="0" noProof="0" dirty="0">
                <a:ln>
                  <a:noFill/>
                </a:ln>
                <a:effectLst/>
                <a:uLnTx/>
                <a:uFillTx/>
                <a:latin typeface="Flanders Art Sans"/>
                <a:cs typeface="Calibri"/>
              </a:rPr>
              <a:t> </a:t>
            </a:r>
            <a:r>
              <a:rPr kumimoji="0" sz="2000" b="1" i="0" u="none" strike="noStrike" kern="0" cap="none" spc="-10" normalizeH="0" baseline="0" noProof="0" dirty="0">
                <a:ln>
                  <a:noFill/>
                </a:ln>
                <a:effectLst/>
                <a:uLnTx/>
                <a:uFillTx/>
                <a:latin typeface="Flanders Art Sans"/>
                <a:cs typeface="Calibri"/>
              </a:rPr>
              <a:t>officer)</a:t>
            </a:r>
            <a:endParaRPr kumimoji="0" sz="2000" b="0" i="0" u="none" strike="noStrike" kern="0" cap="none" spc="0" normalizeH="0" baseline="0" noProof="0" dirty="0">
              <a:ln>
                <a:noFill/>
              </a:ln>
              <a:effectLst/>
              <a:uLnTx/>
              <a:uFillTx/>
              <a:latin typeface="Flanders Art Sans"/>
              <a:cs typeface="Calibri"/>
            </a:endParaRPr>
          </a:p>
          <a:p>
            <a:pPr marL="0" marR="0" lvl="1" indent="0" defTabSz="914400" eaLnBrk="1" fontAlgn="auto" latinLnBrk="0" hangingPunct="1">
              <a:lnSpc>
                <a:spcPct val="100000"/>
              </a:lnSpc>
              <a:spcBef>
                <a:spcPts val="0"/>
              </a:spcBef>
              <a:spcAft>
                <a:spcPts val="0"/>
              </a:spcAft>
              <a:buClr>
                <a:srgbClr val="666666"/>
              </a:buClr>
              <a:buSzTx/>
              <a:buFont typeface="Arial"/>
              <a:buChar char="•"/>
              <a:tabLst/>
              <a:defRPr/>
            </a:pPr>
            <a:endParaRPr kumimoji="0" sz="2000" b="0" i="0" u="none" strike="noStrike" kern="0" cap="none" spc="0" normalizeH="0" baseline="0" noProof="0" dirty="0">
              <a:ln>
                <a:noFill/>
              </a:ln>
              <a:effectLst/>
              <a:uLnTx/>
              <a:uFillTx/>
              <a:latin typeface="Flanders Art Sans"/>
              <a:cs typeface="Calibri"/>
            </a:endParaRPr>
          </a:p>
          <a:p>
            <a:pPr marL="0" marR="0" lvl="1" indent="0" defTabSz="914400" eaLnBrk="1" fontAlgn="auto" latinLnBrk="0" hangingPunct="1">
              <a:lnSpc>
                <a:spcPct val="100000"/>
              </a:lnSpc>
              <a:spcBef>
                <a:spcPts val="1030"/>
              </a:spcBef>
              <a:spcAft>
                <a:spcPts val="0"/>
              </a:spcAft>
              <a:buClr>
                <a:srgbClr val="666666"/>
              </a:buClr>
              <a:buSzTx/>
              <a:buFont typeface="Arial"/>
              <a:buChar char="•"/>
              <a:tabLst/>
              <a:defRPr/>
            </a:pPr>
            <a:endParaRPr kumimoji="0" sz="20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0"/>
              </a:spcBef>
              <a:spcAft>
                <a:spcPts val="0"/>
              </a:spcAft>
              <a:buClrTx/>
              <a:buSzTx/>
              <a:buFont typeface="Arial"/>
              <a:buChar char="•"/>
              <a:tabLst>
                <a:tab pos="354965" algn="l"/>
              </a:tabLst>
              <a:defRPr/>
            </a:pPr>
            <a:r>
              <a:rPr kumimoji="0" sz="2000" b="1" i="0" u="none" strike="noStrike" kern="0" cap="none" spc="0" normalizeH="0" baseline="0" noProof="0" dirty="0">
                <a:ln>
                  <a:noFill/>
                </a:ln>
                <a:effectLst/>
                <a:uLnTx/>
                <a:uFillTx/>
                <a:latin typeface="Flanders Art Sans"/>
                <a:cs typeface="Calibri"/>
              </a:rPr>
              <a:t>Kan</a:t>
            </a:r>
            <a:r>
              <a:rPr kumimoji="0" sz="2000" b="1" i="0" u="none" strike="noStrike" kern="0" cap="none" spc="2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aanwezig</a:t>
            </a:r>
            <a:r>
              <a:rPr kumimoji="0" sz="2000" b="0" i="0" u="none" strike="noStrike" kern="0" cap="none" spc="-10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zijn</a:t>
            </a:r>
            <a:r>
              <a:rPr kumimoji="0" sz="2000" b="0" i="0" u="none" strike="noStrike" kern="0" cap="none" spc="-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op</a:t>
            </a:r>
            <a:r>
              <a:rPr kumimoji="0" sz="2000" b="0" i="0" u="none" strike="noStrike" kern="0" cap="none" spc="-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LIVC-</a:t>
            </a:r>
            <a:r>
              <a:rPr kumimoji="0" sz="2000" b="0" i="0" u="none" strike="noStrike" kern="0" cap="none" spc="-25" normalizeH="0" baseline="0" noProof="0" dirty="0">
                <a:ln>
                  <a:noFill/>
                </a:ln>
                <a:effectLst/>
                <a:uLnTx/>
                <a:uFillTx/>
                <a:latin typeface="Flanders Art Sans"/>
                <a:cs typeface="Calibri"/>
              </a:rPr>
              <a:t>R:</a:t>
            </a:r>
            <a:endParaRPr kumimoji="0" sz="2000" b="0" i="0" u="none" strike="noStrike" kern="0" cap="none" spc="0" normalizeH="0" baseline="0" noProof="0" dirty="0">
              <a:ln>
                <a:noFill/>
              </a:ln>
              <a:effectLst/>
              <a:uLnTx/>
              <a:uFillTx/>
              <a:latin typeface="Flanders Art Sans"/>
              <a:cs typeface="Calibri"/>
            </a:endParaRPr>
          </a:p>
          <a:p>
            <a:pPr marL="0" marR="0" lvl="0" indent="0" defTabSz="914400" eaLnBrk="1" fontAlgn="auto" latinLnBrk="0" hangingPunct="1">
              <a:lnSpc>
                <a:spcPct val="100000"/>
              </a:lnSpc>
              <a:spcBef>
                <a:spcPts val="459"/>
              </a:spcBef>
              <a:spcAft>
                <a:spcPts val="0"/>
              </a:spcAft>
              <a:buClr>
                <a:srgbClr val="666666"/>
              </a:buClr>
              <a:buSzTx/>
              <a:buFont typeface="Arial"/>
              <a:buChar char="•"/>
              <a:tabLst/>
              <a:defRPr/>
            </a:pP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5"/>
              </a:spcBef>
              <a:spcAft>
                <a:spcPts val="0"/>
              </a:spcAft>
              <a:buClrTx/>
              <a:buSzTx/>
              <a:buFont typeface="Arial"/>
              <a:buChar char="•"/>
              <a:tabLst>
                <a:tab pos="895350" algn="l"/>
              </a:tabLst>
              <a:defRPr/>
            </a:pPr>
            <a:r>
              <a:rPr kumimoji="0" sz="2000" b="0" i="0" u="none" strike="noStrike" kern="0" cap="none" spc="-20" normalizeH="0" baseline="0" noProof="0" dirty="0">
                <a:ln>
                  <a:noFill/>
                </a:ln>
                <a:effectLst/>
                <a:uLnTx/>
                <a:uFillTx/>
                <a:latin typeface="Flanders Art Sans"/>
                <a:cs typeface="Calibri"/>
              </a:rPr>
              <a:t>OCMW</a:t>
            </a: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45"/>
              </a:spcBef>
              <a:spcAft>
                <a:spcPts val="0"/>
              </a:spcAft>
              <a:buClrTx/>
              <a:buSzTx/>
              <a:buFont typeface="Arial"/>
              <a:buChar char="•"/>
              <a:tabLst>
                <a:tab pos="895350" algn="l"/>
              </a:tabLst>
              <a:defRPr/>
            </a:pPr>
            <a:r>
              <a:rPr kumimoji="0" sz="2000" b="0" i="0" u="none" strike="noStrike" kern="0" cap="none" spc="-25" normalizeH="0" baseline="0" noProof="0" dirty="0">
                <a:ln>
                  <a:noFill/>
                </a:ln>
                <a:effectLst/>
                <a:uLnTx/>
                <a:uFillTx/>
                <a:latin typeface="Flanders Art Sans"/>
                <a:cs typeface="Calibri"/>
              </a:rPr>
              <a:t>CLB</a:t>
            </a: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5"/>
              </a:spcBef>
              <a:spcAft>
                <a:spcPts val="0"/>
              </a:spcAft>
              <a:buClrTx/>
              <a:buSzTx/>
              <a:buFont typeface="Arial"/>
              <a:buChar char="•"/>
              <a:tabLst>
                <a:tab pos="895350" algn="l"/>
              </a:tabLst>
              <a:defRPr/>
            </a:pPr>
            <a:r>
              <a:rPr kumimoji="0" sz="2000" b="0" i="0" u="none" strike="noStrike" kern="0" cap="none" spc="-25" normalizeH="0" baseline="0" noProof="0" dirty="0">
                <a:ln>
                  <a:noFill/>
                </a:ln>
                <a:effectLst/>
                <a:uLnTx/>
                <a:uFillTx/>
                <a:latin typeface="Flanders Art Sans"/>
                <a:cs typeface="Calibri"/>
              </a:rPr>
              <a:t>CAW</a:t>
            </a: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55"/>
              </a:spcBef>
              <a:spcAft>
                <a:spcPts val="0"/>
              </a:spcAft>
              <a:buClrTx/>
              <a:buSzTx/>
              <a:buFont typeface="Arial"/>
              <a:buChar char="•"/>
              <a:tabLst>
                <a:tab pos="895350" algn="l"/>
              </a:tabLst>
              <a:defRPr/>
            </a:pPr>
            <a:r>
              <a:rPr kumimoji="0" sz="2000" b="0" i="0" u="none" strike="noStrike" kern="0" cap="none" spc="-10" normalizeH="0" baseline="0" noProof="0" dirty="0">
                <a:ln>
                  <a:noFill/>
                </a:ln>
                <a:effectLst/>
                <a:uLnTx/>
                <a:uFillTx/>
                <a:latin typeface="Flanders Art Sans"/>
                <a:cs typeface="Calibri"/>
              </a:rPr>
              <a:t>Buurtwerker</a:t>
            </a: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0"/>
              </a:spcBef>
              <a:spcAft>
                <a:spcPts val="0"/>
              </a:spcAft>
              <a:buClrTx/>
              <a:buSzTx/>
              <a:buFont typeface="Arial"/>
              <a:buChar char="•"/>
              <a:tabLst>
                <a:tab pos="895350" algn="l"/>
              </a:tabLst>
              <a:defRPr/>
            </a:pPr>
            <a:r>
              <a:rPr kumimoji="0" sz="2000" b="0" i="0" u="none" strike="noStrike" kern="0" cap="none" spc="0" normalizeH="0" baseline="0" noProof="0" dirty="0">
                <a:ln>
                  <a:noFill/>
                </a:ln>
                <a:effectLst/>
                <a:uLnTx/>
                <a:uFillTx/>
                <a:latin typeface="Flanders Art Sans"/>
                <a:cs typeface="Calibri"/>
              </a:rPr>
              <a:t>de</a:t>
            </a:r>
            <a:r>
              <a:rPr kumimoji="0" sz="2000" b="0" i="0" u="none" strike="noStrike" kern="0" cap="none" spc="-2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school</a:t>
            </a:r>
            <a:endParaRPr kumimoji="0" sz="2000" b="0" i="0" u="none" strike="noStrike" kern="0" cap="none" spc="0" normalizeH="0" baseline="0" noProof="0" dirty="0">
              <a:ln>
                <a:noFill/>
              </a:ln>
              <a:effectLst/>
              <a:uLnTx/>
              <a:uFillTx/>
              <a:latin typeface="Flanders Art Sans"/>
              <a:cs typeface="Calibri"/>
            </a:endParaRPr>
          </a:p>
          <a:p>
            <a:pPr marL="895350" marR="0" lvl="1" indent="-342900" defTabSz="914400" eaLnBrk="1" fontAlgn="auto" latinLnBrk="0" hangingPunct="1">
              <a:lnSpc>
                <a:spcPct val="100000"/>
              </a:lnSpc>
              <a:spcBef>
                <a:spcPts val="5"/>
              </a:spcBef>
              <a:spcAft>
                <a:spcPts val="0"/>
              </a:spcAft>
              <a:buClrTx/>
              <a:buSzTx/>
              <a:buFont typeface="Arial"/>
              <a:buChar char="•"/>
              <a:tabLst>
                <a:tab pos="895350" algn="l"/>
              </a:tabLst>
              <a:defRPr/>
            </a:pPr>
            <a:r>
              <a:rPr kumimoji="0" sz="2000" b="0" i="0" u="none" strike="noStrike" kern="0" cap="none" spc="-50" normalizeH="0" baseline="0" noProof="0" dirty="0">
                <a:ln>
                  <a:noFill/>
                </a:ln>
                <a:effectLst/>
                <a:uLnTx/>
                <a:uFillTx/>
                <a:latin typeface="Flanders Art Sans"/>
                <a:cs typeface="Calibri"/>
              </a:rPr>
              <a:t>…</a:t>
            </a:r>
            <a:endParaRPr kumimoji="0" sz="2000" b="0" i="0" u="none" strike="noStrike" kern="0" cap="none" spc="0" normalizeH="0" baseline="0" noProof="0" dirty="0">
              <a:ln>
                <a:noFill/>
              </a:ln>
              <a:effectLst/>
              <a:uLnTx/>
              <a:uFillTx/>
              <a:latin typeface="Flanders Art Sans"/>
              <a:cs typeface="Calibri"/>
            </a:endParaRPr>
          </a:p>
        </p:txBody>
      </p:sp>
      <p:sp>
        <p:nvSpPr>
          <p:cNvPr id="3" name="object 3"/>
          <p:cNvSpPr txBox="1">
            <a:spLocks noGrp="1"/>
          </p:cNvSpPr>
          <p:nvPr>
            <p:ph type="title"/>
          </p:nvPr>
        </p:nvSpPr>
        <p:spPr>
          <a:xfrm>
            <a:off x="322579" y="302894"/>
            <a:ext cx="7214234" cy="629018"/>
          </a:xfrm>
          <a:prstGeom prst="rect">
            <a:avLst/>
          </a:prstGeom>
        </p:spPr>
        <p:txBody>
          <a:bodyPr vert="horz" wrap="square" lIns="0" tIns="13335" rIns="0" bIns="0" rtlCol="0">
            <a:spAutoFit/>
          </a:bodyPr>
          <a:lstStyle/>
          <a:p>
            <a:pPr marL="12700">
              <a:lnSpc>
                <a:spcPct val="100000"/>
              </a:lnSpc>
              <a:spcBef>
                <a:spcPts val="105"/>
              </a:spcBef>
            </a:pPr>
            <a:r>
              <a:rPr b="1" spc="-30" dirty="0">
                <a:latin typeface="Flanders Art Sans"/>
              </a:rPr>
              <a:t>LIVC-</a:t>
            </a:r>
            <a:r>
              <a:rPr b="1" spc="-25" dirty="0">
                <a:latin typeface="Flanders Art Sans"/>
              </a:rPr>
              <a:t>R?</a:t>
            </a:r>
          </a:p>
        </p:txBody>
      </p:sp>
      <p:pic>
        <p:nvPicPr>
          <p:cNvPr id="4" name="object 4"/>
          <p:cNvPicPr/>
          <p:nvPr/>
        </p:nvPicPr>
        <p:blipFill>
          <a:blip r:embed="rId2" cstate="print"/>
          <a:stretch>
            <a:fillRect/>
          </a:stretch>
        </p:blipFill>
        <p:spPr>
          <a:xfrm>
            <a:off x="7048500" y="3441699"/>
            <a:ext cx="5143500" cy="3416298"/>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29565" y="1366202"/>
            <a:ext cx="8618220" cy="3500958"/>
          </a:xfrm>
          <a:prstGeom prst="rect">
            <a:avLst/>
          </a:prstGeom>
        </p:spPr>
        <p:txBody>
          <a:bodyPr vert="horz" wrap="square" lIns="0" tIns="12700" rIns="0" bIns="0" rtlCol="0">
            <a:spAutoFit/>
          </a:bodyPr>
          <a:lstStyle/>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r>
              <a:rPr kumimoji="0" lang="nl-BE" sz="2000" b="0" i="0" u="none" strike="noStrike" kern="0" cap="none" spc="-10" normalizeH="0" baseline="0" noProof="0" dirty="0">
                <a:ln>
                  <a:noFill/>
                </a:ln>
                <a:effectLst/>
                <a:uLnTx/>
                <a:uFillTx/>
                <a:latin typeface="Flanders Art Sans"/>
                <a:cs typeface="Calibri"/>
              </a:rPr>
              <a:t>School kan uitgenodigd worden op LIVC-R</a:t>
            </a:r>
          </a:p>
          <a:p>
            <a:pPr marL="12700" marR="0" lvl="0" defTabSz="914400" eaLnBrk="1" fontAlgn="auto" latinLnBrk="0" hangingPunct="1">
              <a:lnSpc>
                <a:spcPct val="100000"/>
              </a:lnSpc>
              <a:spcBef>
                <a:spcPts val="100"/>
              </a:spcBef>
              <a:spcAft>
                <a:spcPts val="0"/>
              </a:spcAft>
              <a:buClrTx/>
              <a:buSzTx/>
              <a:tabLst>
                <a:tab pos="354965" algn="l"/>
              </a:tabLst>
              <a:defRPr/>
            </a:pPr>
            <a:endParaRPr kumimoji="0" lang="nl-BE" sz="2000" b="0" i="0" u="none" strike="noStrike" kern="0" cap="none" spc="-1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r>
              <a:rPr lang="nl-BE" sz="2000" kern="0" spc="-10" dirty="0">
                <a:latin typeface="Flanders Art Sans"/>
                <a:cs typeface="Calibri"/>
              </a:rPr>
              <a:t>Hoe werkt het lokale LIVC-R? </a:t>
            </a:r>
            <a:endParaRPr kumimoji="0" lang="nl-BE" sz="2000" b="0" i="0" u="none" strike="noStrike" kern="0" cap="none" spc="-1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endParaRPr kumimoji="0" lang="nl-BE" sz="2000" b="0" i="0" u="none" strike="noStrike" kern="0" cap="none" spc="-1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r>
              <a:rPr lang="nl-BE" sz="2000" kern="0" spc="-10" dirty="0">
                <a:latin typeface="Flanders Art Sans"/>
                <a:cs typeface="Calibri"/>
              </a:rPr>
              <a:t>Maak afspraken met CLB en stem af</a:t>
            </a:r>
          </a:p>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endParaRPr lang="nl-BE" sz="2000" kern="0" spc="-10" dirty="0">
              <a:latin typeface="Flanders Art Sans"/>
              <a:cs typeface="Calibri"/>
            </a:endParaRPr>
          </a:p>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r>
              <a:rPr kumimoji="0" lang="nl-BE" sz="2000" b="0" i="0" u="none" strike="noStrike" kern="0" cap="none" spc="-10" normalizeH="0" baseline="0" noProof="0" dirty="0">
                <a:ln>
                  <a:noFill/>
                </a:ln>
                <a:effectLst/>
                <a:uLnTx/>
                <a:uFillTx/>
                <a:latin typeface="Flanders Art Sans"/>
                <a:cs typeface="Calibri"/>
              </a:rPr>
              <a:t>Weeg af of deelname en/of info </a:t>
            </a:r>
            <a:r>
              <a:rPr lang="nl-BE" sz="2000" kern="0" spc="-10" dirty="0">
                <a:latin typeface="Flanders Art Sans"/>
                <a:cs typeface="Calibri"/>
              </a:rPr>
              <a:t>delen rond een specifieke casus al dan niet aangewezen is</a:t>
            </a:r>
          </a:p>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endParaRPr lang="nl-BE" sz="2000" kern="0" spc="-10" dirty="0">
              <a:latin typeface="Flanders Art Sans"/>
              <a:cs typeface="Calibri"/>
            </a:endParaRPr>
          </a:p>
          <a:p>
            <a:pPr marL="354965" marR="0" lvl="0" indent="-342265" defTabSz="914400" eaLnBrk="1" fontAlgn="auto" latinLnBrk="0" hangingPunct="1">
              <a:lnSpc>
                <a:spcPct val="100000"/>
              </a:lnSpc>
              <a:spcBef>
                <a:spcPts val="100"/>
              </a:spcBef>
              <a:spcAft>
                <a:spcPts val="0"/>
              </a:spcAft>
              <a:buClrTx/>
              <a:buSzTx/>
              <a:buFont typeface="Arial"/>
              <a:buChar char="•"/>
              <a:tabLst>
                <a:tab pos="354965" algn="l"/>
              </a:tabLst>
              <a:defRPr/>
            </a:pPr>
            <a:r>
              <a:rPr kumimoji="0" lang="nl-BE" sz="2000" b="0" i="0" u="none" strike="noStrike" kern="0" cap="none" spc="-10" normalizeH="0" baseline="0" noProof="0" dirty="0">
                <a:ln>
                  <a:noFill/>
                </a:ln>
                <a:effectLst/>
                <a:uLnTx/>
                <a:uFillTx/>
                <a:latin typeface="Flanders Art Sans"/>
                <a:cs typeface="Calibri"/>
              </a:rPr>
              <a:t>Maak afspraken op LIVC-R </a:t>
            </a:r>
            <a:r>
              <a:rPr kumimoji="0" lang="nl-BE" sz="2000" b="0" i="0" u="none" strike="noStrike" kern="0" cap="none" spc="-10" normalizeH="0" baseline="0" noProof="0" dirty="0" err="1">
                <a:ln>
                  <a:noFill/>
                </a:ln>
                <a:effectLst/>
                <a:uLnTx/>
                <a:uFillTx/>
                <a:latin typeface="Flanders Art Sans"/>
                <a:cs typeface="Calibri"/>
              </a:rPr>
              <a:t>m.b</a:t>
            </a:r>
            <a:r>
              <a:rPr lang="nl-BE" sz="2000" kern="0" spc="-10" dirty="0">
                <a:latin typeface="Flanders Art Sans"/>
                <a:cs typeface="Calibri"/>
              </a:rPr>
              <a:t>.t. terugkoppeling t.a.v. directie en ruimere schoolteam</a:t>
            </a:r>
            <a:endParaRPr kumimoji="0" sz="2000" b="0" i="0" u="none" strike="noStrike" kern="0" cap="none" spc="0" normalizeH="0" baseline="0" noProof="0" dirty="0">
              <a:ln>
                <a:noFill/>
              </a:ln>
              <a:effectLst/>
              <a:uLnTx/>
              <a:uFillTx/>
              <a:latin typeface="Flanders Art Sans"/>
              <a:cs typeface="Calibri"/>
            </a:endParaRPr>
          </a:p>
        </p:txBody>
      </p:sp>
      <p:sp>
        <p:nvSpPr>
          <p:cNvPr id="3" name="object 3"/>
          <p:cNvSpPr txBox="1">
            <a:spLocks noGrp="1"/>
          </p:cNvSpPr>
          <p:nvPr>
            <p:ph type="title"/>
          </p:nvPr>
        </p:nvSpPr>
        <p:spPr>
          <a:xfrm>
            <a:off x="322579" y="302894"/>
            <a:ext cx="7214234" cy="629018"/>
          </a:xfrm>
          <a:prstGeom prst="rect">
            <a:avLst/>
          </a:prstGeom>
        </p:spPr>
        <p:txBody>
          <a:bodyPr vert="horz" wrap="square" lIns="0" tIns="13335" rIns="0" bIns="0" rtlCol="0">
            <a:spAutoFit/>
          </a:bodyPr>
          <a:lstStyle/>
          <a:p>
            <a:pPr marL="12700">
              <a:lnSpc>
                <a:spcPct val="100000"/>
              </a:lnSpc>
              <a:spcBef>
                <a:spcPts val="105"/>
              </a:spcBef>
            </a:pPr>
            <a:r>
              <a:rPr b="1" spc="-30" dirty="0">
                <a:latin typeface="Flanders Art Sans"/>
              </a:rPr>
              <a:t>LIVC-</a:t>
            </a:r>
            <a:r>
              <a:rPr b="1" spc="-25" dirty="0">
                <a:latin typeface="Flanders Art Sans"/>
              </a:rPr>
              <a:t>R</a:t>
            </a:r>
            <a:r>
              <a:rPr lang="nl-BE" b="1" spc="-25" dirty="0">
                <a:latin typeface="Flanders Art Sans"/>
              </a:rPr>
              <a:t> en school</a:t>
            </a:r>
            <a:endParaRPr b="1" spc="-25" dirty="0">
              <a:latin typeface="Flanders Art Sans"/>
            </a:endParaRPr>
          </a:p>
        </p:txBody>
      </p:sp>
      <p:pic>
        <p:nvPicPr>
          <p:cNvPr id="4" name="object 4"/>
          <p:cNvPicPr/>
          <p:nvPr/>
        </p:nvPicPr>
        <p:blipFill>
          <a:blip r:embed="rId2" cstate="print"/>
          <a:stretch>
            <a:fillRect/>
          </a:stretch>
        </p:blipFill>
        <p:spPr>
          <a:xfrm>
            <a:off x="7696199" y="302894"/>
            <a:ext cx="3819525" cy="2066922"/>
          </a:xfrm>
          <a:prstGeom prst="rect">
            <a:avLst/>
          </a:prstGeom>
        </p:spPr>
      </p:pic>
    </p:spTree>
    <p:extLst>
      <p:ext uri="{BB962C8B-B14F-4D97-AF65-F5344CB8AC3E}">
        <p14:creationId xmlns:p14="http://schemas.microsoft.com/office/powerpoint/2010/main" val="35575507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401050" y="0"/>
            <a:ext cx="3790950" cy="6857862"/>
          </a:xfrm>
          <a:prstGeom prst="rect">
            <a:avLst/>
          </a:prstGeom>
        </p:spPr>
      </p:pic>
      <p:sp>
        <p:nvSpPr>
          <p:cNvPr id="3" name="object 3"/>
          <p:cNvSpPr txBox="1"/>
          <p:nvPr/>
        </p:nvSpPr>
        <p:spPr>
          <a:xfrm>
            <a:off x="329565" y="1218120"/>
            <a:ext cx="7543165" cy="5377113"/>
          </a:xfrm>
          <a:prstGeom prst="rect">
            <a:avLst/>
          </a:prstGeom>
        </p:spPr>
        <p:txBody>
          <a:bodyPr vert="horz" wrap="square" lIns="0" tIns="49530" rIns="0" bIns="0" rtlCol="0">
            <a:spAutoFit/>
          </a:bodyPr>
          <a:lstStyle/>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r>
              <a:rPr kumimoji="0" lang="nl-BE" sz="1800" b="0" i="0" u="none" strike="noStrike" kern="0" cap="none" spc="0" normalizeH="0" baseline="0" noProof="0" dirty="0">
                <a:ln>
                  <a:noFill/>
                </a:ln>
                <a:effectLst/>
                <a:uLnTx/>
                <a:uFillTx/>
                <a:latin typeface="Flanders Art Sans"/>
                <a:cs typeface="Calibri"/>
              </a:rPr>
              <a:t>Gegevens van de school – leerlingvolgsysteem</a:t>
            </a:r>
            <a:r>
              <a:rPr kumimoji="0" lang="nl-BE" sz="1800" b="0" i="0" u="none" strike="noStrike" kern="0" cap="none" spc="0" normalizeH="0" noProof="0" dirty="0">
                <a:ln>
                  <a:noFill/>
                </a:ln>
                <a:effectLst/>
                <a:uLnTx/>
                <a:uFillTx/>
                <a:latin typeface="Flanders Art Sans"/>
                <a:cs typeface="Calibri"/>
              </a:rPr>
              <a:t> Smartschool &gt; verdwijnen na 1 jaar &gt; back up uitzonderingen + Privacy Perfect </a:t>
            </a:r>
          </a:p>
          <a:p>
            <a:pPr marL="12700" marR="0" lvl="0" defTabSz="914400" eaLnBrk="1" fontAlgn="auto" latinLnBrk="0" hangingPunct="1">
              <a:lnSpc>
                <a:spcPct val="100000"/>
              </a:lnSpc>
              <a:spcBef>
                <a:spcPts val="390"/>
              </a:spcBef>
              <a:spcAft>
                <a:spcPts val="0"/>
              </a:spcAft>
              <a:buClrTx/>
              <a:buSzTx/>
              <a:tabLst>
                <a:tab pos="354965" algn="l"/>
              </a:tabLst>
              <a:defRPr/>
            </a:pPr>
            <a:endParaRPr kumimoji="0" lang="nl-BE" sz="18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r>
              <a:rPr kumimoji="0" sz="1800" b="0" i="0" u="none" strike="noStrike" kern="0" cap="none" spc="0" normalizeH="0" baseline="0" noProof="0" dirty="0">
                <a:ln>
                  <a:noFill/>
                </a:ln>
                <a:effectLst/>
                <a:uLnTx/>
                <a:uFillTx/>
                <a:latin typeface="Flanders Art Sans"/>
                <a:cs typeface="Calibri"/>
              </a:rPr>
              <a:t>Elke</a:t>
            </a:r>
            <a:r>
              <a:rPr kumimoji="0" sz="1800" b="0" i="0" u="none" strike="noStrike" kern="0" cap="none" spc="-5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deelnemer</a:t>
            </a:r>
            <a:r>
              <a:rPr kumimoji="0" sz="1800" b="0" i="0" u="none" strike="noStrike" kern="0" cap="none" spc="-1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zelf</a:t>
            </a:r>
            <a:r>
              <a:rPr kumimoji="0" sz="1800" b="0" i="0" u="none" strike="noStrike" kern="0" cap="none" spc="5" normalizeH="0" baseline="0" noProof="0" dirty="0">
                <a:ln>
                  <a:noFill/>
                </a:ln>
                <a:effectLst/>
                <a:uLnTx/>
                <a:uFillTx/>
                <a:latin typeface="Flanders Art Sans"/>
                <a:cs typeface="Calibri"/>
              </a:rPr>
              <a:t> </a:t>
            </a:r>
            <a:r>
              <a:rPr kumimoji="0" sz="1800" b="0" i="0" u="none" strike="noStrike" kern="0" cap="none" spc="-10" normalizeH="0" baseline="0" noProof="0" dirty="0">
                <a:ln>
                  <a:noFill/>
                </a:ln>
                <a:effectLst/>
                <a:uLnTx/>
                <a:uFillTx/>
                <a:latin typeface="Flanders Art Sans"/>
                <a:cs typeface="Calibri"/>
              </a:rPr>
              <a:t>verantwoordelijk</a:t>
            </a:r>
            <a:r>
              <a:rPr kumimoji="0" sz="1800" b="0" i="0" u="none" strike="noStrike" kern="0" cap="none" spc="-12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voor</a:t>
            </a:r>
            <a:r>
              <a:rPr kumimoji="0" sz="1800" b="0" i="0" u="none" strike="noStrike" kern="0" cap="none" spc="-1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nemen</a:t>
            </a:r>
            <a:r>
              <a:rPr kumimoji="0" sz="1800" b="0" i="0" u="none" strike="noStrike" kern="0" cap="none" spc="-3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notities</a:t>
            </a:r>
            <a:r>
              <a:rPr kumimoji="0" sz="1800" b="0" i="0" u="none" strike="noStrike" kern="0" cap="none" spc="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(geen</a:t>
            </a:r>
            <a:r>
              <a:rPr kumimoji="0" sz="1800" b="0" i="0" u="none" strike="noStrike" kern="0" cap="none" spc="-30" normalizeH="0" baseline="0" noProof="0" dirty="0">
                <a:ln>
                  <a:noFill/>
                </a:ln>
                <a:effectLst/>
                <a:uLnTx/>
                <a:uFillTx/>
                <a:latin typeface="Flanders Art Sans"/>
                <a:cs typeface="Calibri"/>
              </a:rPr>
              <a:t> </a:t>
            </a:r>
            <a:r>
              <a:rPr kumimoji="0" sz="1800" b="0" i="0" u="none" strike="noStrike" kern="0" cap="none" spc="-10" normalizeH="0" baseline="0" noProof="0" dirty="0">
                <a:ln>
                  <a:noFill/>
                </a:ln>
                <a:effectLst/>
                <a:uLnTx/>
                <a:uFillTx/>
                <a:latin typeface="Flanders Art Sans"/>
                <a:cs typeface="Calibri"/>
              </a:rPr>
              <a:t>verplichting)</a:t>
            </a:r>
            <a:endParaRPr kumimoji="0" sz="1800" b="0" i="0" u="none" strike="noStrike" kern="0" cap="none" spc="0" normalizeH="0" baseline="0" noProof="0" dirty="0">
              <a:ln>
                <a:noFill/>
              </a:ln>
              <a:effectLst/>
              <a:uLnTx/>
              <a:uFillTx/>
              <a:latin typeface="Flanders Art Sans"/>
              <a:cs typeface="Calibri"/>
            </a:endParaRPr>
          </a:p>
          <a:p>
            <a:pPr marL="914400" marR="0" lvl="1" defTabSz="914400" eaLnBrk="1" fontAlgn="auto" latinLnBrk="0" hangingPunct="1">
              <a:lnSpc>
                <a:spcPts val="2055"/>
              </a:lnSpc>
              <a:spcBef>
                <a:spcPts val="290"/>
              </a:spcBef>
              <a:spcAft>
                <a:spcPts val="0"/>
              </a:spcAft>
              <a:buClrTx/>
              <a:buSzTx/>
              <a:tabLst>
                <a:tab pos="1257300" algn="l"/>
              </a:tabLst>
              <a:defRPr/>
            </a:pPr>
            <a:endParaRPr kumimoji="0" sz="18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ts val="2055"/>
              </a:lnSpc>
              <a:spcBef>
                <a:spcPts val="795"/>
              </a:spcBef>
              <a:spcAft>
                <a:spcPts val="0"/>
              </a:spcAft>
              <a:buClrTx/>
              <a:buSzTx/>
              <a:buFont typeface="Arial"/>
              <a:buChar char="•"/>
              <a:tabLst>
                <a:tab pos="354965" algn="l"/>
              </a:tabLst>
              <a:defRPr/>
            </a:pPr>
            <a:r>
              <a:rPr kumimoji="0" sz="1800" b="0" i="0" u="none" strike="noStrike" kern="0" cap="none" spc="-10" normalizeH="0" baseline="0" noProof="0" dirty="0">
                <a:ln>
                  <a:noFill/>
                </a:ln>
                <a:effectLst/>
                <a:uLnTx/>
                <a:uFillTx/>
                <a:latin typeface="Flanders Art Sans"/>
                <a:cs typeface="Calibri"/>
              </a:rPr>
              <a:t>Gegevens</a:t>
            </a:r>
            <a:r>
              <a:rPr kumimoji="0" sz="1800" b="0" i="0" u="none" strike="noStrike" kern="0" cap="none" spc="-8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mogen</a:t>
            </a:r>
            <a:r>
              <a:rPr kumimoji="0" sz="1800" b="0" i="0" u="none" strike="noStrike" kern="0" cap="none" spc="-35" normalizeH="0" baseline="0" noProof="0" dirty="0">
                <a:ln>
                  <a:noFill/>
                </a:ln>
                <a:effectLst/>
                <a:uLnTx/>
                <a:uFillTx/>
                <a:latin typeface="Flanders Art Sans"/>
                <a:cs typeface="Calibri"/>
              </a:rPr>
              <a:t> </a:t>
            </a:r>
            <a:r>
              <a:rPr kumimoji="0" sz="1800" b="1" i="0" u="none" strike="noStrike" kern="0" cap="none" spc="0" normalizeH="0" baseline="0" noProof="0" dirty="0">
                <a:ln>
                  <a:noFill/>
                </a:ln>
                <a:effectLst/>
                <a:uLnTx/>
                <a:uFillTx/>
                <a:latin typeface="Flanders Art Sans"/>
                <a:cs typeface="Calibri"/>
              </a:rPr>
              <a:t>maar</a:t>
            </a:r>
            <a:r>
              <a:rPr kumimoji="0" sz="1800" b="1" i="0" u="none" strike="noStrike" kern="0" cap="none" spc="-25" normalizeH="0" baseline="0" noProof="0" dirty="0">
                <a:ln>
                  <a:noFill/>
                </a:ln>
                <a:effectLst/>
                <a:uLnTx/>
                <a:uFillTx/>
                <a:latin typeface="Flanders Art Sans"/>
                <a:cs typeface="Calibri"/>
              </a:rPr>
              <a:t> </a:t>
            </a:r>
            <a:r>
              <a:rPr kumimoji="0" sz="1800" b="1" i="0" u="none" strike="noStrike" kern="0" cap="none" spc="0" normalizeH="0" baseline="0" noProof="0" dirty="0">
                <a:ln>
                  <a:noFill/>
                </a:ln>
                <a:effectLst/>
                <a:uLnTx/>
                <a:uFillTx/>
                <a:latin typeface="Flanders Art Sans"/>
                <a:cs typeface="Calibri"/>
              </a:rPr>
              <a:t>één</a:t>
            </a:r>
            <a:r>
              <a:rPr kumimoji="0" sz="1800" b="1" i="0" u="none" strike="noStrike" kern="0" cap="none" spc="-50" normalizeH="0" baseline="0" noProof="0" dirty="0">
                <a:ln>
                  <a:noFill/>
                </a:ln>
                <a:effectLst/>
                <a:uLnTx/>
                <a:uFillTx/>
                <a:latin typeface="Flanders Art Sans"/>
                <a:cs typeface="Calibri"/>
              </a:rPr>
              <a:t> </a:t>
            </a:r>
            <a:r>
              <a:rPr kumimoji="0" sz="1800" b="1" i="0" u="none" strike="noStrike" kern="0" cap="none" spc="0" normalizeH="0" baseline="0" noProof="0" dirty="0">
                <a:ln>
                  <a:noFill/>
                </a:ln>
                <a:effectLst/>
                <a:uLnTx/>
                <a:uFillTx/>
                <a:latin typeface="Flanders Art Sans"/>
                <a:cs typeface="Calibri"/>
              </a:rPr>
              <a:t>jaar</a:t>
            </a:r>
            <a:r>
              <a:rPr kumimoji="0" sz="1800" b="1" i="0" u="none" strike="noStrike" kern="0" cap="none" spc="-1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worden</a:t>
            </a:r>
            <a:r>
              <a:rPr kumimoji="0" sz="1800" b="0" i="0" u="none" strike="noStrike" kern="0" cap="none" spc="-7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bijgehouden</a:t>
            </a:r>
            <a:r>
              <a:rPr kumimoji="0" sz="1800" b="0" i="0" u="none" strike="noStrike" kern="0" cap="none" spc="-3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na</a:t>
            </a:r>
            <a:r>
              <a:rPr kumimoji="0" sz="1800" b="0" i="0" u="none" strike="noStrike" kern="0" cap="none" spc="-4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het</a:t>
            </a:r>
            <a:r>
              <a:rPr kumimoji="0" sz="1800" b="0" i="0" u="none" strike="noStrike" kern="0" cap="none" spc="-3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laatste</a:t>
            </a:r>
            <a:r>
              <a:rPr kumimoji="0" sz="1800" b="0" i="0" u="none" strike="noStrike" kern="0" cap="none" spc="-25" normalizeH="0" baseline="0" noProof="0" dirty="0">
                <a:ln>
                  <a:noFill/>
                </a:ln>
                <a:effectLst/>
                <a:uLnTx/>
                <a:uFillTx/>
                <a:latin typeface="Flanders Art Sans"/>
                <a:cs typeface="Calibri"/>
              </a:rPr>
              <a:t> </a:t>
            </a:r>
            <a:r>
              <a:rPr kumimoji="0" sz="1800" b="0" i="0" u="none" strike="noStrike" kern="0" cap="none" spc="-10" normalizeH="0" baseline="0" noProof="0" dirty="0">
                <a:ln>
                  <a:noFill/>
                </a:ln>
                <a:effectLst/>
                <a:uLnTx/>
                <a:uFillTx/>
                <a:latin typeface="Flanders Art Sans"/>
                <a:cs typeface="Calibri"/>
              </a:rPr>
              <a:t>overleg</a:t>
            </a:r>
            <a:endParaRPr kumimoji="0" sz="1800" b="0" i="0" u="none" strike="noStrike" kern="0" cap="none" spc="0" normalizeH="0" baseline="0" noProof="0" dirty="0">
              <a:ln>
                <a:noFill/>
              </a:ln>
              <a:effectLst/>
              <a:uLnTx/>
              <a:uFillTx/>
              <a:latin typeface="Flanders Art Sans"/>
              <a:cs typeface="Calibri"/>
            </a:endParaRPr>
          </a:p>
          <a:p>
            <a:pPr marL="355600" marR="0" lvl="0" indent="0" defTabSz="914400" eaLnBrk="1" fontAlgn="auto" latinLnBrk="0" hangingPunct="1">
              <a:lnSpc>
                <a:spcPts val="2055"/>
              </a:lnSpc>
              <a:spcBef>
                <a:spcPts val="0"/>
              </a:spcBef>
              <a:spcAft>
                <a:spcPts val="0"/>
              </a:spcAft>
              <a:buClrTx/>
              <a:buSzTx/>
              <a:buFontTx/>
              <a:buNone/>
              <a:tabLst/>
              <a:defRPr/>
            </a:pPr>
            <a:r>
              <a:rPr kumimoji="0" sz="1800" b="0" i="0" u="none" strike="noStrike" kern="0" cap="none" spc="-10" normalizeH="0" baseline="0" noProof="0" dirty="0">
                <a:ln>
                  <a:noFill/>
                </a:ln>
                <a:effectLst/>
                <a:uLnTx/>
                <a:uFillTx/>
                <a:latin typeface="Flanders Art Sans"/>
                <a:cs typeface="Calibri"/>
              </a:rPr>
              <a:t>betreffende</a:t>
            </a:r>
            <a:r>
              <a:rPr kumimoji="0" sz="1800" b="0" i="0" u="none" strike="noStrike" kern="0" cap="none" spc="-7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de</a:t>
            </a:r>
            <a:r>
              <a:rPr kumimoji="0" sz="1800" b="0" i="0" u="none" strike="noStrike" kern="0" cap="none" spc="-1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leerling</a:t>
            </a:r>
            <a:r>
              <a:rPr kumimoji="0" sz="1800" b="0" i="0" u="none" strike="noStrike" kern="0" cap="none" spc="-35"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a:t>
            </a:r>
            <a:r>
              <a:rPr kumimoji="0" sz="1800" b="0" i="0" u="none" strike="noStrike" kern="0" cap="none" spc="-5" normalizeH="0" baseline="0" noProof="0" dirty="0">
                <a:ln>
                  <a:noFill/>
                </a:ln>
                <a:effectLst/>
                <a:uLnTx/>
                <a:uFillTx/>
                <a:latin typeface="Flanders Art Sans"/>
                <a:cs typeface="Calibri"/>
              </a:rPr>
              <a:t> </a:t>
            </a:r>
            <a:r>
              <a:rPr kumimoji="0" sz="1800" b="0" i="0" u="sng" strike="noStrike" kern="0" cap="none" spc="0" normalizeH="0" baseline="0" noProof="0" dirty="0">
                <a:ln>
                  <a:noFill/>
                </a:ln>
                <a:effectLst/>
                <a:uLnTx/>
                <a:uFill>
                  <a:solidFill>
                    <a:srgbClr val="666666"/>
                  </a:solidFill>
                </a:uFill>
                <a:latin typeface="Flanders Art Sans"/>
                <a:cs typeface="Calibri"/>
              </a:rPr>
              <a:t>recht</a:t>
            </a:r>
            <a:r>
              <a:rPr kumimoji="0" sz="1800" b="0" i="0" u="sng" strike="noStrike" kern="0" cap="none" spc="-70" normalizeH="0" baseline="0" noProof="0" dirty="0">
                <a:ln>
                  <a:noFill/>
                </a:ln>
                <a:effectLst/>
                <a:uLnTx/>
                <a:uFill>
                  <a:solidFill>
                    <a:srgbClr val="666666"/>
                  </a:solidFill>
                </a:uFill>
                <a:latin typeface="Flanders Art Sans"/>
                <a:cs typeface="Calibri"/>
              </a:rPr>
              <a:t> </a:t>
            </a:r>
            <a:r>
              <a:rPr kumimoji="0" sz="1800" b="0" i="0" u="sng" strike="noStrike" kern="0" cap="none" spc="0" normalizeH="0" baseline="0" noProof="0" dirty="0">
                <a:ln>
                  <a:noFill/>
                </a:ln>
                <a:effectLst/>
                <a:uLnTx/>
                <a:uFill>
                  <a:solidFill>
                    <a:srgbClr val="666666"/>
                  </a:solidFill>
                </a:uFill>
                <a:latin typeface="Flanders Art Sans"/>
                <a:cs typeface="Calibri"/>
              </a:rPr>
              <a:t>op</a:t>
            </a:r>
            <a:r>
              <a:rPr kumimoji="0" sz="1800" b="0" i="0" u="sng" strike="noStrike" kern="0" cap="none" spc="-20" normalizeH="0" baseline="0" noProof="0" dirty="0">
                <a:ln>
                  <a:noFill/>
                </a:ln>
                <a:effectLst/>
                <a:uLnTx/>
                <a:uFill>
                  <a:solidFill>
                    <a:srgbClr val="666666"/>
                  </a:solidFill>
                </a:uFill>
                <a:latin typeface="Flanders Art Sans"/>
                <a:cs typeface="Calibri"/>
              </a:rPr>
              <a:t> </a:t>
            </a:r>
            <a:r>
              <a:rPr kumimoji="0" sz="1800" b="0" i="0" u="sng" strike="noStrike" kern="0" cap="none" spc="-10" normalizeH="0" baseline="0" noProof="0" dirty="0">
                <a:ln>
                  <a:noFill/>
                </a:ln>
                <a:effectLst/>
                <a:uLnTx/>
                <a:uFill>
                  <a:solidFill>
                    <a:srgbClr val="666666"/>
                  </a:solidFill>
                </a:uFill>
                <a:latin typeface="Flanders Art Sans"/>
                <a:cs typeface="Calibri"/>
              </a:rPr>
              <a:t>vergetelheid</a:t>
            </a:r>
            <a:endParaRPr kumimoji="0" sz="1800" b="0" i="0" u="none" strike="noStrike" kern="0" cap="none" spc="0" normalizeH="0" baseline="0" noProof="0" dirty="0">
              <a:ln>
                <a:noFill/>
              </a:ln>
              <a:effectLst/>
              <a:uLnTx/>
              <a:uFillTx/>
              <a:latin typeface="Flanders Art Sans"/>
              <a:cs typeface="Calibri"/>
            </a:endParaRPr>
          </a:p>
          <a:p>
            <a:pPr marL="0" marR="0" lvl="0" indent="0" defTabSz="914400" eaLnBrk="1" fontAlgn="auto" latinLnBrk="0" hangingPunct="1">
              <a:lnSpc>
                <a:spcPct val="100000"/>
              </a:lnSpc>
              <a:spcBef>
                <a:spcPts val="1045"/>
              </a:spcBef>
              <a:spcAft>
                <a:spcPts val="0"/>
              </a:spcAft>
              <a:buClrTx/>
              <a:buSzTx/>
              <a:buFontTx/>
              <a:buNone/>
              <a:tabLst/>
              <a:defRPr/>
            </a:pPr>
            <a:endParaRPr kumimoji="0" sz="1800" b="0" i="0" u="none" strike="noStrike" kern="0" cap="none" spc="0" normalizeH="0" baseline="0" noProof="0" dirty="0">
              <a:ln>
                <a:noFill/>
              </a:ln>
              <a:effectLst/>
              <a:uLnTx/>
              <a:uFillTx/>
              <a:latin typeface="Flanders Art Sans"/>
              <a:cs typeface="Calibri"/>
            </a:endParaRPr>
          </a:p>
          <a:p>
            <a:pPr marL="1257300" marR="0" lvl="1" indent="-342900" defTabSz="914400" eaLnBrk="1" fontAlgn="auto" latinLnBrk="0" hangingPunct="1">
              <a:lnSpc>
                <a:spcPct val="100000"/>
              </a:lnSpc>
              <a:spcBef>
                <a:spcPts val="5"/>
              </a:spcBef>
              <a:spcAft>
                <a:spcPts val="0"/>
              </a:spcAft>
              <a:buClrTx/>
              <a:buSzTx/>
              <a:buFont typeface="Courier New"/>
              <a:buChar char="o"/>
              <a:tabLst>
                <a:tab pos="1257300" algn="l"/>
              </a:tabLst>
              <a:defRPr/>
            </a:pPr>
            <a:r>
              <a:rPr kumimoji="0" sz="1800" b="0" i="0" u="none" strike="noStrike" kern="0" cap="none" spc="0" normalizeH="0" baseline="0" noProof="0" dirty="0">
                <a:ln>
                  <a:noFill/>
                </a:ln>
                <a:effectLst/>
                <a:uLnTx/>
                <a:uFillTx/>
                <a:latin typeface="Flanders Art Sans"/>
                <a:cs typeface="Calibri"/>
              </a:rPr>
              <a:t>Bij</a:t>
            </a:r>
            <a:r>
              <a:rPr kumimoji="0" sz="1800" b="0" i="0" u="none" strike="noStrike" kern="0" cap="none" spc="-10" normalizeH="0" baseline="0" noProof="0" dirty="0">
                <a:ln>
                  <a:noFill/>
                </a:ln>
                <a:effectLst/>
                <a:uLnTx/>
                <a:uFillTx/>
                <a:latin typeface="Flanders Art Sans"/>
                <a:cs typeface="Calibri"/>
              </a:rPr>
              <a:t> uitzonderingen</a:t>
            </a:r>
            <a:r>
              <a:rPr kumimoji="0" sz="1800" b="0" i="0" u="none" strike="noStrike" kern="0" cap="none" spc="-2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tot</a:t>
            </a:r>
            <a:r>
              <a:rPr kumimoji="0" sz="1800" b="0" i="0" u="none" strike="noStrike" kern="0" cap="none" spc="-15" normalizeH="0" baseline="0" noProof="0" dirty="0">
                <a:ln>
                  <a:noFill/>
                </a:ln>
                <a:effectLst/>
                <a:uLnTx/>
                <a:uFillTx/>
                <a:latin typeface="Flanders Art Sans"/>
                <a:cs typeface="Calibri"/>
              </a:rPr>
              <a:t> </a:t>
            </a:r>
            <a:r>
              <a:rPr kumimoji="0" sz="1800" b="1" i="0" u="none" strike="noStrike" kern="0" cap="none" spc="0" normalizeH="0" baseline="0" noProof="0" dirty="0">
                <a:ln>
                  <a:noFill/>
                </a:ln>
                <a:effectLst/>
                <a:uLnTx/>
                <a:uFillTx/>
                <a:latin typeface="Flanders Art Sans"/>
                <a:cs typeface="Calibri"/>
              </a:rPr>
              <a:t>5</a:t>
            </a:r>
            <a:r>
              <a:rPr kumimoji="0" sz="1800" b="1" i="0" u="none" strike="noStrike" kern="0" cap="none" spc="-40" normalizeH="0" baseline="0" noProof="0" dirty="0">
                <a:ln>
                  <a:noFill/>
                </a:ln>
                <a:effectLst/>
                <a:uLnTx/>
                <a:uFillTx/>
                <a:latin typeface="Flanders Art Sans"/>
                <a:cs typeface="Calibri"/>
              </a:rPr>
              <a:t> </a:t>
            </a:r>
            <a:r>
              <a:rPr kumimoji="0" sz="1800" b="1" i="0" u="none" strike="noStrike" kern="0" cap="none" spc="0" normalizeH="0" baseline="0" noProof="0" dirty="0">
                <a:ln>
                  <a:noFill/>
                </a:ln>
                <a:effectLst/>
                <a:uLnTx/>
                <a:uFillTx/>
                <a:latin typeface="Flanders Art Sans"/>
                <a:cs typeface="Calibri"/>
              </a:rPr>
              <a:t>jaar</a:t>
            </a:r>
            <a:r>
              <a:rPr kumimoji="0" sz="1800" b="1" i="0" u="none" strike="noStrike" kern="0" cap="none" spc="-1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na</a:t>
            </a:r>
            <a:r>
              <a:rPr kumimoji="0" sz="1800" b="0" i="0" u="none" strike="noStrike" kern="0" cap="none" spc="1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het</a:t>
            </a:r>
            <a:r>
              <a:rPr kumimoji="0" sz="1800" b="0" i="0" u="none" strike="noStrike" kern="0" cap="none" spc="-30" normalizeH="0" baseline="0" noProof="0" dirty="0">
                <a:ln>
                  <a:noFill/>
                </a:ln>
                <a:effectLst/>
                <a:uLnTx/>
                <a:uFillTx/>
                <a:latin typeface="Flanders Art Sans"/>
                <a:cs typeface="Calibri"/>
              </a:rPr>
              <a:t> </a:t>
            </a:r>
            <a:r>
              <a:rPr kumimoji="0" sz="1800" b="0" i="0" u="none" strike="noStrike" kern="0" cap="none" spc="0" normalizeH="0" baseline="0" noProof="0" dirty="0">
                <a:ln>
                  <a:noFill/>
                </a:ln>
                <a:effectLst/>
                <a:uLnTx/>
                <a:uFillTx/>
                <a:latin typeface="Flanders Art Sans"/>
                <a:cs typeface="Calibri"/>
              </a:rPr>
              <a:t>laatste</a:t>
            </a:r>
            <a:r>
              <a:rPr kumimoji="0" sz="1800" b="0" i="0" u="none" strike="noStrike" kern="0" cap="none" spc="-25" normalizeH="0" baseline="0" noProof="0" dirty="0">
                <a:ln>
                  <a:noFill/>
                </a:ln>
                <a:effectLst/>
                <a:uLnTx/>
                <a:uFillTx/>
                <a:latin typeface="Flanders Art Sans"/>
                <a:cs typeface="Calibri"/>
              </a:rPr>
              <a:t> </a:t>
            </a:r>
            <a:r>
              <a:rPr kumimoji="0" sz="1800" b="0" i="0" u="none" strike="noStrike" kern="0" cap="none" spc="-10" normalizeH="0" baseline="0" noProof="0" dirty="0" err="1">
                <a:ln>
                  <a:noFill/>
                </a:ln>
                <a:effectLst/>
                <a:uLnTx/>
                <a:uFillTx/>
                <a:latin typeface="Flanders Art Sans"/>
                <a:cs typeface="Calibri"/>
              </a:rPr>
              <a:t>overleg</a:t>
            </a:r>
            <a:r>
              <a:rPr kumimoji="0" sz="1800" b="0" i="0" u="none" strike="noStrike" kern="0" cap="none" spc="-10" normalizeH="0" baseline="0" noProof="0" dirty="0">
                <a:ln>
                  <a:noFill/>
                </a:ln>
                <a:effectLst/>
                <a:uLnTx/>
                <a:uFillTx/>
                <a:latin typeface="Flanders Art Sans"/>
                <a:cs typeface="Calibri"/>
              </a:rPr>
              <a:t>.</a:t>
            </a:r>
            <a:endParaRPr kumimoji="0" lang="nl-BE" sz="1800" b="0" i="0" u="none" strike="noStrike" kern="0" cap="none" spc="-10" normalizeH="0" baseline="0" noProof="0" dirty="0">
              <a:ln>
                <a:noFill/>
              </a:ln>
              <a:effectLst/>
              <a:uLnTx/>
              <a:uFillTx/>
              <a:latin typeface="Flanders Art Sans"/>
              <a:cs typeface="Calibri"/>
            </a:endParaRPr>
          </a:p>
          <a:p>
            <a:pPr marL="914400" marR="0" lvl="1" defTabSz="914400" eaLnBrk="1" fontAlgn="auto" latinLnBrk="0" hangingPunct="1">
              <a:lnSpc>
                <a:spcPct val="100000"/>
              </a:lnSpc>
              <a:spcBef>
                <a:spcPts val="5"/>
              </a:spcBef>
              <a:spcAft>
                <a:spcPts val="0"/>
              </a:spcAft>
              <a:buClrTx/>
              <a:buSzTx/>
              <a:tabLst>
                <a:tab pos="1257300" algn="l"/>
              </a:tabLst>
              <a:defRPr/>
            </a:pPr>
            <a:endParaRPr lang="nl-BE" kern="0" spc="-10" noProof="0" dirty="0">
              <a:latin typeface="Flanders Art Sans"/>
              <a:cs typeface="Calibri"/>
            </a:endParaRPr>
          </a:p>
          <a:p>
            <a:pPr marL="914400" marR="0" lvl="1" defTabSz="914400" eaLnBrk="1" fontAlgn="auto" latinLnBrk="0" hangingPunct="1">
              <a:lnSpc>
                <a:spcPct val="100000"/>
              </a:lnSpc>
              <a:spcBef>
                <a:spcPts val="5"/>
              </a:spcBef>
              <a:spcAft>
                <a:spcPts val="0"/>
              </a:spcAft>
              <a:buClrTx/>
              <a:buSzTx/>
              <a:tabLst>
                <a:tab pos="1257300" algn="l"/>
              </a:tabLst>
              <a:defRPr/>
            </a:pPr>
            <a:endParaRPr kumimoji="0" lang="nl-BE" sz="1800" b="0" i="0" u="none" strike="noStrike" kern="0" cap="none" spc="-10" normalizeH="0" baseline="0" noProof="0" dirty="0">
              <a:ln>
                <a:noFill/>
              </a:ln>
              <a:effectLst/>
              <a:uLnTx/>
              <a:uFillTx/>
              <a:latin typeface="Flanders Art Sans"/>
              <a:cs typeface="Calibri"/>
            </a:endParaRPr>
          </a:p>
          <a:p>
            <a:pPr marL="914400" lvl="1">
              <a:spcBef>
                <a:spcPts val="5"/>
              </a:spcBef>
              <a:tabLst>
                <a:tab pos="1257300" algn="l"/>
              </a:tabLst>
              <a:defRPr/>
            </a:pPr>
            <a:endParaRPr lang="nl-NL" kern="0" dirty="0">
              <a:latin typeface="Flanders Art Sans"/>
              <a:cs typeface="Calibri"/>
            </a:endParaRPr>
          </a:p>
          <a:p>
            <a:pPr marL="914400" marR="0" lvl="1" defTabSz="914400" eaLnBrk="1" fontAlgn="auto" latinLnBrk="0" hangingPunct="1">
              <a:lnSpc>
                <a:spcPct val="100000"/>
              </a:lnSpc>
              <a:spcBef>
                <a:spcPts val="5"/>
              </a:spcBef>
              <a:spcAft>
                <a:spcPts val="0"/>
              </a:spcAft>
              <a:buClrTx/>
              <a:buSzTx/>
              <a:tabLst>
                <a:tab pos="1257300" algn="l"/>
              </a:tabLst>
              <a:defRPr/>
            </a:pPr>
            <a:endParaRPr lang="nl-BE" kern="0" dirty="0">
              <a:latin typeface="Flanders Art Sans"/>
              <a:cs typeface="Calibri"/>
            </a:endParaRPr>
          </a:p>
          <a:p>
            <a:pPr marL="1257300" marR="0" lvl="1" indent="-342900" defTabSz="914400" eaLnBrk="1" fontAlgn="auto" latinLnBrk="0" hangingPunct="1">
              <a:lnSpc>
                <a:spcPct val="100000"/>
              </a:lnSpc>
              <a:spcBef>
                <a:spcPts val="5"/>
              </a:spcBef>
              <a:spcAft>
                <a:spcPts val="0"/>
              </a:spcAft>
              <a:buClrTx/>
              <a:buSzTx/>
              <a:buFont typeface="Courier New"/>
              <a:buChar char="o"/>
              <a:tabLst>
                <a:tab pos="1257300" algn="l"/>
              </a:tabLst>
              <a:defRPr/>
            </a:pPr>
            <a:endParaRPr kumimoji="0" lang="nl-BE" sz="1800" b="0" i="0" u="none" strike="noStrike" kern="0" cap="none" spc="-10" normalizeH="0" baseline="0" noProof="0" dirty="0">
              <a:ln>
                <a:noFill/>
              </a:ln>
              <a:solidFill>
                <a:sysClr val="windowText" lastClr="000000"/>
              </a:solidFill>
              <a:effectLst/>
              <a:uLnTx/>
              <a:uFillTx/>
              <a:latin typeface="Calibri"/>
              <a:cs typeface="Calibri"/>
            </a:endParaRPr>
          </a:p>
          <a:p>
            <a:pPr marL="1257300" marR="0" lvl="1" indent="-342900" defTabSz="914400" eaLnBrk="1" fontAlgn="auto" latinLnBrk="0" hangingPunct="1">
              <a:lnSpc>
                <a:spcPct val="100000"/>
              </a:lnSpc>
              <a:spcBef>
                <a:spcPts val="5"/>
              </a:spcBef>
              <a:spcAft>
                <a:spcPts val="0"/>
              </a:spcAft>
              <a:buClrTx/>
              <a:buSzTx/>
              <a:buFont typeface="Courier New"/>
              <a:buChar char="o"/>
              <a:tabLst>
                <a:tab pos="1257300" algn="l"/>
              </a:tabLst>
              <a:defRPr/>
            </a:pPr>
            <a:endParaRPr lang="nl-BE" kern="0" spc="-10" dirty="0">
              <a:solidFill>
                <a:sysClr val="windowText" lastClr="000000"/>
              </a:solidFill>
              <a:latin typeface="Calibri"/>
              <a:cs typeface="Calibri"/>
            </a:endParaRPr>
          </a:p>
          <a:p>
            <a:pPr marL="1257300" marR="0" lvl="1" indent="-342900" defTabSz="914400" eaLnBrk="1" fontAlgn="auto" latinLnBrk="0" hangingPunct="1">
              <a:lnSpc>
                <a:spcPct val="100000"/>
              </a:lnSpc>
              <a:spcBef>
                <a:spcPts val="5"/>
              </a:spcBef>
              <a:spcAft>
                <a:spcPts val="0"/>
              </a:spcAft>
              <a:buClrTx/>
              <a:buSzTx/>
              <a:buFont typeface="Courier New"/>
              <a:buChar char="o"/>
              <a:tabLst>
                <a:tab pos="1257300" algn="l"/>
              </a:tabLst>
              <a:defRPr/>
            </a:pPr>
            <a:endParaRPr kumimoji="0" lang="nl-BE" sz="1800" b="0" i="0" u="none" strike="noStrike" kern="0" cap="none" spc="-10" normalizeH="0" baseline="0" noProof="0" dirty="0">
              <a:ln>
                <a:noFill/>
              </a:ln>
              <a:solidFill>
                <a:srgbClr val="666666"/>
              </a:solidFill>
              <a:effectLst/>
              <a:uLnTx/>
              <a:uFillTx/>
              <a:latin typeface="Calibri"/>
              <a:cs typeface="Calibri"/>
            </a:endParaRPr>
          </a:p>
        </p:txBody>
      </p:sp>
      <p:sp>
        <p:nvSpPr>
          <p:cNvPr id="4" name="object 4"/>
          <p:cNvSpPr txBox="1">
            <a:spLocks noGrp="1"/>
          </p:cNvSpPr>
          <p:nvPr>
            <p:ph type="title"/>
          </p:nvPr>
        </p:nvSpPr>
        <p:spPr>
          <a:xfrm>
            <a:off x="322579" y="302894"/>
            <a:ext cx="7214234" cy="629018"/>
          </a:xfrm>
          <a:prstGeom prst="rect">
            <a:avLst/>
          </a:prstGeom>
        </p:spPr>
        <p:txBody>
          <a:bodyPr vert="horz" wrap="square" lIns="0" tIns="13335" rIns="0" bIns="0" rtlCol="0">
            <a:spAutoFit/>
          </a:bodyPr>
          <a:lstStyle/>
          <a:p>
            <a:pPr marL="12700">
              <a:lnSpc>
                <a:spcPct val="100000"/>
              </a:lnSpc>
              <a:spcBef>
                <a:spcPts val="105"/>
              </a:spcBef>
            </a:pPr>
            <a:r>
              <a:rPr b="1" spc="-10" dirty="0">
                <a:latin typeface="Flanders Art Sans"/>
              </a:rPr>
              <a:t>Registratie</a:t>
            </a:r>
            <a:r>
              <a:rPr b="1" spc="-120" dirty="0">
                <a:latin typeface="Flanders Art Sans"/>
              </a:rPr>
              <a:t> </a:t>
            </a:r>
            <a:r>
              <a:rPr b="1" dirty="0">
                <a:latin typeface="Flanders Art Sans"/>
              </a:rPr>
              <a:t>van</a:t>
            </a:r>
            <a:r>
              <a:rPr b="1" spc="-165" dirty="0">
                <a:latin typeface="Flanders Art Sans"/>
              </a:rPr>
              <a:t> </a:t>
            </a:r>
            <a:r>
              <a:rPr b="1" spc="-20" dirty="0">
                <a:latin typeface="Flanders Art Sans"/>
              </a:rPr>
              <a:t>info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878320" y="3515360"/>
            <a:ext cx="5313680" cy="3342636"/>
          </a:xfrm>
          <a:prstGeom prst="rect">
            <a:avLst/>
          </a:prstGeom>
        </p:spPr>
      </p:pic>
      <p:sp>
        <p:nvSpPr>
          <p:cNvPr id="3" name="object 3"/>
          <p:cNvSpPr txBox="1">
            <a:spLocks noGrp="1"/>
          </p:cNvSpPr>
          <p:nvPr>
            <p:ph type="title"/>
          </p:nvPr>
        </p:nvSpPr>
        <p:spPr>
          <a:xfrm>
            <a:off x="322579" y="302894"/>
            <a:ext cx="7214234" cy="816569"/>
          </a:xfrm>
          <a:prstGeom prst="rect">
            <a:avLst/>
          </a:prstGeom>
        </p:spPr>
        <p:txBody>
          <a:bodyPr vert="horz" wrap="square" lIns="0" tIns="199072" rIns="0" bIns="0" rtlCol="0">
            <a:spAutoFit/>
          </a:bodyPr>
          <a:lstStyle/>
          <a:p>
            <a:pPr marL="538480">
              <a:lnSpc>
                <a:spcPct val="100000"/>
              </a:lnSpc>
              <a:spcBef>
                <a:spcPts val="100"/>
              </a:spcBef>
            </a:pPr>
            <a:r>
              <a:rPr lang="nl-BE" b="1" spc="-10" dirty="0">
                <a:latin typeface="Flanders Art Sans"/>
              </a:rPr>
              <a:t>LIVC-R en CLB </a:t>
            </a:r>
            <a:endParaRPr b="1" spc="-10" dirty="0">
              <a:latin typeface="Flanders Art Sans"/>
            </a:endParaRPr>
          </a:p>
        </p:txBody>
      </p:sp>
      <p:sp>
        <p:nvSpPr>
          <p:cNvPr id="4" name="object 4"/>
          <p:cNvSpPr txBox="1"/>
          <p:nvPr/>
        </p:nvSpPr>
        <p:spPr>
          <a:xfrm>
            <a:off x="759459" y="1380545"/>
            <a:ext cx="6755765" cy="3186770"/>
          </a:xfrm>
          <a:prstGeom prst="rect">
            <a:avLst/>
          </a:prstGeom>
        </p:spPr>
        <p:txBody>
          <a:bodyPr vert="horz" wrap="square" lIns="0" tIns="107950" rIns="0" bIns="0" rtlCol="0">
            <a:spAutoFit/>
          </a:bodyPr>
          <a:lstStyle/>
          <a:p>
            <a:pPr marL="354965" marR="0" lvl="0" indent="-342265" defTabSz="914400" eaLnBrk="1" fontAlgn="auto" latinLnBrk="0" hangingPunct="1">
              <a:lnSpc>
                <a:spcPct val="100000"/>
              </a:lnSpc>
              <a:spcBef>
                <a:spcPts val="850"/>
              </a:spcBef>
              <a:spcAft>
                <a:spcPts val="0"/>
              </a:spcAft>
              <a:buClrTx/>
              <a:buSzTx/>
              <a:buFont typeface="Arial"/>
              <a:buChar char="•"/>
              <a:tabLst>
                <a:tab pos="354965" algn="l"/>
              </a:tabLst>
              <a:defRPr/>
            </a:pPr>
            <a:r>
              <a:rPr kumimoji="0" sz="2000" b="0" i="0" u="none" strike="noStrike" kern="0" cap="none" spc="0" normalizeH="0" baseline="0" noProof="0" dirty="0">
                <a:ln>
                  <a:noFill/>
                </a:ln>
                <a:effectLst/>
                <a:uLnTx/>
                <a:uFillTx/>
                <a:latin typeface="Flanders Art Sans"/>
                <a:cs typeface="Calibri"/>
              </a:rPr>
              <a:t>Deelname</a:t>
            </a:r>
            <a:r>
              <a:rPr kumimoji="0" sz="2000" b="0" i="0" u="none" strike="noStrike" kern="0" cap="none" spc="-4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is</a:t>
            </a:r>
            <a:r>
              <a:rPr kumimoji="0" sz="2000" b="0" i="0" u="none" strike="noStrike" kern="0" cap="none" spc="-30"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toegestaan</a:t>
            </a:r>
            <a:r>
              <a:rPr kumimoji="0" sz="2000" b="0" i="0" u="none" strike="noStrike" kern="0" cap="none" spc="-9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op</a:t>
            </a:r>
            <a:r>
              <a:rPr kumimoji="0" sz="2000" b="0" i="0" u="none" strike="noStrike" kern="0" cap="none" spc="-5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basis</a:t>
            </a:r>
            <a:r>
              <a:rPr kumimoji="0" sz="2000" b="0" i="0" u="none" strike="noStrike" kern="0" cap="none" spc="-3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van</a:t>
            </a:r>
            <a:r>
              <a:rPr kumimoji="0" sz="2000" b="0" i="0" u="none" strike="noStrike" kern="0" cap="none" spc="-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art.</a:t>
            </a:r>
            <a:r>
              <a:rPr kumimoji="0" sz="2000" b="0" i="0" u="none" strike="noStrike" kern="0" cap="none" spc="-1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458ter </a:t>
            </a:r>
            <a:r>
              <a:rPr kumimoji="0" sz="2000" b="0" i="0" u="none" strike="noStrike" kern="0" cap="none" spc="-10" normalizeH="0" baseline="0" noProof="0" dirty="0">
                <a:ln>
                  <a:noFill/>
                </a:ln>
                <a:effectLst/>
                <a:uLnTx/>
                <a:uFillTx/>
                <a:latin typeface="Flanders Art Sans"/>
                <a:cs typeface="Calibri"/>
              </a:rPr>
              <a:t>Strafwetboek</a:t>
            </a:r>
            <a:endParaRPr kumimoji="0" sz="20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750"/>
              </a:spcBef>
              <a:spcAft>
                <a:spcPts val="0"/>
              </a:spcAft>
              <a:buClrTx/>
              <a:buSzTx/>
              <a:buFont typeface="Arial"/>
              <a:buChar char="•"/>
              <a:tabLst>
                <a:tab pos="354965" algn="l"/>
              </a:tabLst>
              <a:defRPr/>
            </a:pPr>
            <a:r>
              <a:rPr kumimoji="0" sz="2000" b="0" i="0" u="none" strike="noStrike" kern="0" cap="none" spc="-10" normalizeH="0" baseline="0" noProof="0" dirty="0">
                <a:ln>
                  <a:noFill/>
                </a:ln>
                <a:effectLst/>
                <a:uLnTx/>
                <a:uFillTx/>
                <a:latin typeface="Flanders Art Sans"/>
                <a:cs typeface="Calibri"/>
              </a:rPr>
              <a:t>Deelnamevrijheid</a:t>
            </a:r>
            <a:endParaRPr kumimoji="0" sz="20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755"/>
              </a:spcBef>
              <a:spcAft>
                <a:spcPts val="0"/>
              </a:spcAft>
              <a:buClrTx/>
              <a:buSzTx/>
              <a:buFont typeface="Arial"/>
              <a:buChar char="•"/>
              <a:tabLst>
                <a:tab pos="354965" algn="l"/>
              </a:tabLst>
              <a:defRPr/>
            </a:pPr>
            <a:r>
              <a:rPr kumimoji="0" sz="2000" b="0" i="0" u="none" strike="noStrike" kern="0" cap="none" spc="-10" normalizeH="0" baseline="0" noProof="0" dirty="0">
                <a:ln>
                  <a:noFill/>
                </a:ln>
                <a:effectLst/>
                <a:uLnTx/>
                <a:uFillTx/>
                <a:latin typeface="Flanders Art Sans"/>
                <a:cs typeface="Calibri"/>
              </a:rPr>
              <a:t>Spreekrecht</a:t>
            </a:r>
            <a:r>
              <a:rPr kumimoji="0" sz="2000" b="0" i="0" u="none" strike="noStrike" kern="0" cap="none" spc="3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en</a:t>
            </a:r>
            <a:r>
              <a:rPr kumimoji="0" sz="2000" b="0" i="0" u="none" strike="noStrike" kern="0" cap="none" spc="-3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geen</a:t>
            </a:r>
            <a:r>
              <a:rPr kumimoji="0" sz="2000" b="0" i="0" u="none" strike="noStrike" kern="0" cap="none" spc="-8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spreekplicht </a:t>
            </a:r>
            <a:r>
              <a:rPr kumimoji="0" sz="2000" b="0" i="0" u="none" strike="noStrike" kern="0" cap="none" spc="0" normalizeH="0" baseline="0" noProof="0" dirty="0">
                <a:ln>
                  <a:noFill/>
                </a:ln>
                <a:effectLst/>
                <a:uLnTx/>
                <a:uFillTx/>
                <a:latin typeface="Flanders Art Sans"/>
                <a:cs typeface="Calibri"/>
              </a:rPr>
              <a:t>(‘need</a:t>
            </a:r>
            <a:r>
              <a:rPr kumimoji="0" sz="2000" b="0" i="0" u="none" strike="noStrike" kern="0" cap="none" spc="1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to</a:t>
            </a:r>
            <a:r>
              <a:rPr kumimoji="0" sz="2000" b="0" i="0" u="none" strike="noStrike" kern="0" cap="none" spc="-4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know’</a:t>
            </a:r>
            <a:r>
              <a:rPr kumimoji="0" sz="2000" b="0" i="0" u="none" strike="noStrike" kern="0" cap="none" spc="-8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info)</a:t>
            </a:r>
            <a:endParaRPr kumimoji="0" sz="20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750"/>
              </a:spcBef>
              <a:spcAft>
                <a:spcPts val="0"/>
              </a:spcAft>
              <a:buClrTx/>
              <a:buSzTx/>
              <a:buFont typeface="Arial"/>
              <a:buChar char="•"/>
              <a:tabLst>
                <a:tab pos="354965" algn="l"/>
              </a:tabLst>
              <a:defRPr/>
            </a:pPr>
            <a:r>
              <a:rPr kumimoji="0" sz="2000" b="0" i="0" u="none" strike="noStrike" kern="0" cap="none" spc="0" normalizeH="0" baseline="0" noProof="0" dirty="0">
                <a:ln>
                  <a:noFill/>
                </a:ln>
                <a:effectLst/>
                <a:uLnTx/>
                <a:uFillTx/>
                <a:latin typeface="Flanders Art Sans"/>
                <a:cs typeface="Calibri"/>
              </a:rPr>
              <a:t>Geheim</a:t>
            </a:r>
            <a:r>
              <a:rPr kumimoji="0" sz="2000" b="0" i="0" u="none" strike="noStrike" kern="0" cap="none" spc="-1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van</a:t>
            </a:r>
            <a:r>
              <a:rPr kumimoji="0" sz="2000" b="0" i="0" u="none" strike="noStrike" kern="0" cap="none" spc="-6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overleg</a:t>
            </a:r>
            <a:r>
              <a:rPr kumimoji="0" sz="2000" b="0" i="0" u="none" strike="noStrike" kern="0" cap="none" spc="-4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(voor</a:t>
            </a:r>
            <a:r>
              <a:rPr kumimoji="0" sz="2000" b="0" i="0" u="none" strike="noStrike" kern="0" cap="none" spc="-10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ALLE</a:t>
            </a:r>
            <a:r>
              <a:rPr kumimoji="0" sz="2000" b="0" i="0" u="none" strike="noStrike" kern="0" cap="none" spc="-40" normalizeH="0" baseline="0" noProof="0" dirty="0">
                <a:ln>
                  <a:noFill/>
                </a:ln>
                <a:effectLst/>
                <a:uLnTx/>
                <a:uFillTx/>
                <a:latin typeface="Flanders Art Sans"/>
                <a:cs typeface="Calibri"/>
              </a:rPr>
              <a:t> </a:t>
            </a:r>
            <a:r>
              <a:rPr kumimoji="0" sz="2000" b="0" i="0" u="none" strike="noStrike" kern="0" cap="none" spc="-10" normalizeH="0" baseline="0" noProof="0" dirty="0" err="1">
                <a:ln>
                  <a:noFill/>
                </a:ln>
                <a:effectLst/>
                <a:uLnTx/>
                <a:uFillTx/>
                <a:latin typeface="Flanders Art Sans"/>
                <a:cs typeface="Calibri"/>
              </a:rPr>
              <a:t>deelnemers</a:t>
            </a:r>
            <a:r>
              <a:rPr kumimoji="0" sz="2000" b="0" i="0" u="none" strike="noStrike" kern="0" cap="none" spc="-10" normalizeH="0" baseline="0" noProof="0" dirty="0">
                <a:ln>
                  <a:noFill/>
                </a:ln>
                <a:effectLst/>
                <a:uLnTx/>
                <a:uFillTx/>
                <a:latin typeface="Flanders Art Sans"/>
                <a:cs typeface="Calibri"/>
              </a:rPr>
              <a:t>)</a:t>
            </a:r>
            <a:endParaRPr kumimoji="0" lang="nl-BE" sz="2000" b="0" i="0" u="none" strike="noStrike" kern="0" cap="none" spc="-10" normalizeH="0" baseline="0" noProof="0" dirty="0">
              <a:ln>
                <a:noFill/>
              </a:ln>
              <a:effectLst/>
              <a:uLnTx/>
              <a:uFillTx/>
              <a:latin typeface="Flanders Art Sans"/>
              <a:cs typeface="Calibri"/>
            </a:endParaRPr>
          </a:p>
          <a:p>
            <a:pPr marL="354965" indent="-342265">
              <a:spcBef>
                <a:spcPts val="750"/>
              </a:spcBef>
              <a:buFont typeface="Arial"/>
              <a:buChar char="•"/>
              <a:tabLst>
                <a:tab pos="354965" algn="l"/>
              </a:tabLst>
              <a:defRPr/>
            </a:pPr>
            <a:r>
              <a:rPr kumimoji="0" lang="nl-BE" sz="2000" b="0" i="0" u="none" strike="noStrike" kern="0" cap="none" spc="-10" normalizeH="0" baseline="0" noProof="0" dirty="0">
                <a:ln>
                  <a:noFill/>
                </a:ln>
                <a:effectLst/>
                <a:uLnTx/>
                <a:uFillTx/>
                <a:latin typeface="Flanders Art Sans"/>
                <a:cs typeface="Calibri"/>
              </a:rPr>
              <a:t>Weeg af of deelname en/of info </a:t>
            </a:r>
            <a:r>
              <a:rPr lang="nl-BE" sz="2000" kern="0" spc="-10" dirty="0">
                <a:latin typeface="Flanders Art Sans"/>
                <a:cs typeface="Calibri"/>
              </a:rPr>
              <a:t>delen rond een specifieke casus al dan niet aangewezen is</a:t>
            </a:r>
          </a:p>
          <a:p>
            <a:pPr marL="354965" marR="0" lvl="0" indent="-342265" defTabSz="914400" eaLnBrk="1" fontAlgn="auto" latinLnBrk="0" hangingPunct="1">
              <a:lnSpc>
                <a:spcPct val="100000"/>
              </a:lnSpc>
              <a:spcBef>
                <a:spcPts val="750"/>
              </a:spcBef>
              <a:spcAft>
                <a:spcPts val="0"/>
              </a:spcAft>
              <a:buClrTx/>
              <a:buSzTx/>
              <a:buFont typeface="Arial"/>
              <a:buChar char="•"/>
              <a:tabLst>
                <a:tab pos="354965" algn="l"/>
              </a:tabLst>
              <a:defRPr/>
            </a:pPr>
            <a:r>
              <a:rPr lang="nl-BE" sz="2000" kern="0" spc="-10" dirty="0">
                <a:latin typeface="Flanders Art Sans"/>
                <a:cs typeface="Calibri"/>
              </a:rPr>
              <a:t>Denk intern na welke medewerker er zal deelnemen</a:t>
            </a:r>
            <a:endParaRPr kumimoji="0" lang="nl-BE" sz="2000" b="0" i="0" u="none" strike="noStrike" kern="0" cap="none" spc="-1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750"/>
              </a:spcBef>
              <a:spcAft>
                <a:spcPts val="0"/>
              </a:spcAft>
              <a:buClrTx/>
              <a:buSzTx/>
              <a:buFont typeface="Arial"/>
              <a:buChar char="•"/>
              <a:tabLst>
                <a:tab pos="354965" algn="l"/>
              </a:tabLst>
              <a:defRPr/>
            </a:pPr>
            <a:endParaRPr kumimoji="0" sz="2000" b="0" i="0" u="none" strike="noStrike" kern="0" cap="none" spc="0" normalizeH="0" baseline="0" noProof="0" dirty="0">
              <a:ln>
                <a:noFill/>
              </a:ln>
              <a:solidFill>
                <a:sysClr val="windowText" lastClr="000000"/>
              </a:solidFill>
              <a:effectLst/>
              <a:uLnTx/>
              <a:uFillTx/>
              <a:latin typeface="Calibri"/>
              <a:cs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0886"/>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F4F4F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 name="object 3"/>
          <p:cNvSpPr txBox="1"/>
          <p:nvPr/>
        </p:nvSpPr>
        <p:spPr>
          <a:xfrm>
            <a:off x="329565" y="1291792"/>
            <a:ext cx="6196965" cy="2370521"/>
          </a:xfrm>
          <a:prstGeom prst="rect">
            <a:avLst/>
          </a:prstGeom>
        </p:spPr>
        <p:txBody>
          <a:bodyPr vert="horz" wrap="square" lIns="0" tIns="112395" rIns="0" bIns="0" rtlCol="0">
            <a:spAutoFit/>
          </a:bodyPr>
          <a:lstStyle/>
          <a:p>
            <a:pPr marL="297815" marR="0" lvl="0" indent="-285115" defTabSz="914400" eaLnBrk="1" fontAlgn="auto" latinLnBrk="0" hangingPunct="1">
              <a:lnSpc>
                <a:spcPct val="100000"/>
              </a:lnSpc>
              <a:spcBef>
                <a:spcPts val="885"/>
              </a:spcBef>
              <a:spcAft>
                <a:spcPts val="0"/>
              </a:spcAft>
              <a:buClrTx/>
              <a:buSzTx/>
              <a:buFont typeface="Arial"/>
              <a:buChar char="•"/>
              <a:tabLst>
                <a:tab pos="297815" algn="l"/>
              </a:tabLst>
              <a:defRPr/>
            </a:pPr>
            <a:r>
              <a:rPr kumimoji="0" sz="2000" b="0" i="0" u="none" strike="noStrike" kern="0" cap="none" spc="0" normalizeH="0" baseline="0" noProof="0" dirty="0">
                <a:ln>
                  <a:noFill/>
                </a:ln>
                <a:effectLst/>
                <a:uLnTx/>
                <a:uFillTx/>
                <a:latin typeface="Flanders Art Sans"/>
                <a:cs typeface="Calibri"/>
              </a:rPr>
              <a:t>(Anoniem)</a:t>
            </a:r>
            <a:r>
              <a:rPr kumimoji="0" sz="2000" b="0" i="0" u="none" strike="noStrike" kern="0" cap="none" spc="-5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moeilijke</a:t>
            </a:r>
            <a:r>
              <a:rPr kumimoji="0" sz="2000" b="0" i="0" u="none" strike="noStrike" kern="0" cap="none" spc="-4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casus</a:t>
            </a:r>
            <a:r>
              <a:rPr kumimoji="0" sz="2000" b="0" i="0" u="none" strike="noStrike" kern="0" cap="none" spc="-20"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aftoetsen;</a:t>
            </a:r>
            <a:endParaRPr kumimoji="0" sz="2000" b="0" i="0" u="none" strike="noStrike" kern="0" cap="none" spc="0" normalizeH="0" baseline="0" noProof="0" dirty="0">
              <a:ln>
                <a:noFill/>
              </a:ln>
              <a:effectLst/>
              <a:uLnTx/>
              <a:uFillTx/>
              <a:latin typeface="Flanders Art Sans"/>
              <a:cs typeface="Calibri"/>
            </a:endParaRPr>
          </a:p>
          <a:p>
            <a:pPr marL="297815" marR="0" lvl="0" indent="-285115" defTabSz="914400" eaLnBrk="1" fontAlgn="auto" latinLnBrk="0" hangingPunct="1">
              <a:lnSpc>
                <a:spcPct val="100000"/>
              </a:lnSpc>
              <a:spcBef>
                <a:spcPts val="795"/>
              </a:spcBef>
              <a:spcAft>
                <a:spcPts val="0"/>
              </a:spcAft>
              <a:buClrTx/>
              <a:buSzTx/>
              <a:buFont typeface="Arial"/>
              <a:buChar char="•"/>
              <a:tabLst>
                <a:tab pos="297815" algn="l"/>
              </a:tabLst>
              <a:defRPr/>
            </a:pPr>
            <a:r>
              <a:rPr kumimoji="0" sz="2000" b="0" i="0" u="none" strike="noStrike" kern="0" cap="none" spc="0" normalizeH="0" baseline="0" noProof="0" dirty="0">
                <a:ln>
                  <a:noFill/>
                </a:ln>
                <a:effectLst/>
                <a:uLnTx/>
                <a:uFillTx/>
                <a:latin typeface="Flanders Art Sans"/>
                <a:cs typeface="Calibri"/>
              </a:rPr>
              <a:t>‘Need to</a:t>
            </a:r>
            <a:r>
              <a:rPr kumimoji="0" sz="2000" b="0" i="0" u="none" strike="noStrike" kern="0" cap="none" spc="-8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know’</a:t>
            </a:r>
            <a:r>
              <a:rPr kumimoji="0" sz="2000" b="0" i="0" u="none" strike="noStrike" kern="0" cap="none" spc="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info</a:t>
            </a:r>
            <a:r>
              <a:rPr kumimoji="0" sz="2000" b="0" i="0" u="none" strike="noStrike" kern="0" cap="none" spc="-4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delen</a:t>
            </a:r>
            <a:r>
              <a:rPr kumimoji="0" sz="2000" b="0" i="0" u="none" strike="noStrike" kern="0" cap="none" spc="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in</a:t>
            </a:r>
            <a:r>
              <a:rPr kumimoji="0" sz="2000" b="0" i="0" u="none" strike="noStrike" kern="0" cap="none" spc="-3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casusbespreking;</a:t>
            </a:r>
            <a:endParaRPr kumimoji="0" sz="2000" b="0" i="0" u="none" strike="noStrike" kern="0" cap="none" spc="0" normalizeH="0" baseline="0" noProof="0" dirty="0">
              <a:ln>
                <a:noFill/>
              </a:ln>
              <a:effectLst/>
              <a:uLnTx/>
              <a:uFillTx/>
              <a:latin typeface="Flanders Art Sans"/>
              <a:cs typeface="Calibri"/>
            </a:endParaRPr>
          </a:p>
          <a:p>
            <a:pPr marL="297815" marR="0" lvl="0" indent="-285115" defTabSz="914400" eaLnBrk="1" fontAlgn="auto" latinLnBrk="0" hangingPunct="1">
              <a:lnSpc>
                <a:spcPct val="100000"/>
              </a:lnSpc>
              <a:spcBef>
                <a:spcPts val="790"/>
              </a:spcBef>
              <a:spcAft>
                <a:spcPts val="0"/>
              </a:spcAft>
              <a:buClrTx/>
              <a:buSzTx/>
              <a:buFont typeface="Arial"/>
              <a:buChar char="•"/>
              <a:tabLst>
                <a:tab pos="297815" algn="l"/>
              </a:tabLst>
              <a:defRPr/>
            </a:pPr>
            <a:r>
              <a:rPr kumimoji="0" sz="2000" b="0" i="0" u="none" strike="noStrike" kern="0" cap="none" spc="0" normalizeH="0" baseline="0" noProof="0" dirty="0">
                <a:ln>
                  <a:noFill/>
                </a:ln>
                <a:effectLst/>
                <a:uLnTx/>
                <a:uFillTx/>
                <a:latin typeface="Flanders Art Sans"/>
                <a:cs typeface="Calibri"/>
              </a:rPr>
              <a:t>Het</a:t>
            </a:r>
            <a:r>
              <a:rPr kumimoji="0" sz="2000" b="0" i="0" u="none" strike="noStrike" kern="0" cap="none" spc="-2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beschikbare</a:t>
            </a:r>
            <a:r>
              <a:rPr kumimoji="0" sz="2000" b="0" i="0" u="none" strike="noStrike" kern="0" cap="none" spc="-5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lokale</a:t>
            </a:r>
            <a:r>
              <a:rPr kumimoji="0" sz="2000" b="0" i="0" u="none" strike="noStrike" kern="0" cap="none" spc="-2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netwerk</a:t>
            </a:r>
            <a:r>
              <a:rPr kumimoji="0" sz="2000" b="0" i="0" u="none" strike="noStrike" kern="0" cap="none" spc="-8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leren</a:t>
            </a:r>
            <a:r>
              <a:rPr kumimoji="0" sz="2000" b="0" i="0" u="none" strike="noStrike" kern="0" cap="none" spc="-105"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kennen;</a:t>
            </a:r>
            <a:endParaRPr kumimoji="0" sz="2000" b="0" i="0" u="none" strike="noStrike" kern="0" cap="none" spc="0" normalizeH="0" baseline="0" noProof="0" dirty="0">
              <a:ln>
                <a:noFill/>
              </a:ln>
              <a:effectLst/>
              <a:uLnTx/>
              <a:uFillTx/>
              <a:latin typeface="Flanders Art Sans"/>
              <a:cs typeface="Calibri"/>
            </a:endParaRPr>
          </a:p>
          <a:p>
            <a:pPr marL="297815" marR="0" lvl="0" indent="-285115" defTabSz="914400" eaLnBrk="1" fontAlgn="auto" latinLnBrk="0" hangingPunct="1">
              <a:lnSpc>
                <a:spcPct val="100000"/>
              </a:lnSpc>
              <a:spcBef>
                <a:spcPts val="795"/>
              </a:spcBef>
              <a:spcAft>
                <a:spcPts val="0"/>
              </a:spcAft>
              <a:buClrTx/>
              <a:buSzTx/>
              <a:buFont typeface="Arial"/>
              <a:buChar char="•"/>
              <a:tabLst>
                <a:tab pos="297815" algn="l"/>
              </a:tabLst>
              <a:defRPr/>
            </a:pPr>
            <a:r>
              <a:rPr kumimoji="0" sz="2000" b="0" i="0" u="none" strike="noStrike" kern="0" cap="none" spc="0" normalizeH="0" baseline="0" noProof="0" dirty="0">
                <a:ln>
                  <a:noFill/>
                </a:ln>
                <a:effectLst/>
                <a:uLnTx/>
                <a:uFillTx/>
                <a:latin typeface="Flanders Art Sans"/>
                <a:cs typeface="Calibri"/>
              </a:rPr>
              <a:t>Samenwerking</a:t>
            </a:r>
            <a:r>
              <a:rPr kumimoji="0" sz="2000" b="0" i="0" u="none" strike="noStrike" kern="0" cap="none" spc="-10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rond</a:t>
            </a:r>
            <a:r>
              <a:rPr kumimoji="0" sz="2000" b="0" i="0" u="none" strike="noStrike" kern="0" cap="none" spc="-70"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algemene</a:t>
            </a:r>
            <a:r>
              <a:rPr kumimoji="0" sz="2000" b="0" i="0" u="none" strike="noStrike" kern="0" cap="none" spc="-5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proactieve</a:t>
            </a:r>
            <a:r>
              <a:rPr kumimoji="0" sz="2000" b="0" i="0" u="none" strike="noStrike" kern="0" cap="none" spc="-25" normalizeH="0" baseline="0" noProof="0" dirty="0">
                <a:ln>
                  <a:noFill/>
                </a:ln>
                <a:effectLst/>
                <a:uLnTx/>
                <a:uFillTx/>
                <a:latin typeface="Flanders Art Sans"/>
                <a:cs typeface="Calibri"/>
              </a:rPr>
              <a:t> </a:t>
            </a:r>
            <a:r>
              <a:rPr kumimoji="0" sz="2000" b="0" i="0" u="none" strike="noStrike" kern="0" cap="none" spc="0" normalizeH="0" baseline="0" noProof="0" dirty="0">
                <a:ln>
                  <a:noFill/>
                </a:ln>
                <a:effectLst/>
                <a:uLnTx/>
                <a:uFillTx/>
                <a:latin typeface="Flanders Art Sans"/>
                <a:cs typeface="Calibri"/>
              </a:rPr>
              <a:t>en</a:t>
            </a:r>
            <a:r>
              <a:rPr kumimoji="0" sz="2000" b="0" i="0" u="none" strike="noStrike" kern="0" cap="none" spc="-60"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preventieve</a:t>
            </a:r>
            <a:r>
              <a:rPr kumimoji="0" sz="2000" b="0" i="0" u="none" strike="noStrike" kern="0" cap="none" spc="-90" normalizeH="0" baseline="0" noProof="0" dirty="0">
                <a:ln>
                  <a:noFill/>
                </a:ln>
                <a:effectLst/>
                <a:uLnTx/>
                <a:uFillTx/>
                <a:latin typeface="Flanders Art Sans"/>
                <a:cs typeface="Calibri"/>
              </a:rPr>
              <a:t> </a:t>
            </a:r>
            <a:r>
              <a:rPr kumimoji="0" sz="2000" b="0" i="0" u="none" strike="noStrike" kern="0" cap="none" spc="-10" normalizeH="0" baseline="0" noProof="0" dirty="0">
                <a:ln>
                  <a:noFill/>
                </a:ln>
                <a:effectLst/>
                <a:uLnTx/>
                <a:uFillTx/>
                <a:latin typeface="Flanders Art Sans"/>
                <a:cs typeface="Calibri"/>
              </a:rPr>
              <a:t>acties</a:t>
            </a:r>
            <a:endParaRPr kumimoji="0" sz="2000" b="0" i="0" u="none" strike="noStrike" kern="0" cap="none" spc="0" normalizeH="0" baseline="0" noProof="0" dirty="0">
              <a:ln>
                <a:noFill/>
              </a:ln>
              <a:effectLst/>
              <a:uLnTx/>
              <a:uFillTx/>
              <a:latin typeface="Flanders Art Sans"/>
              <a:cs typeface="Calibri"/>
            </a:endParaRPr>
          </a:p>
          <a:p>
            <a:pPr marL="297815" marR="0" lvl="0" indent="-285115" defTabSz="914400" eaLnBrk="1" fontAlgn="auto" latinLnBrk="0" hangingPunct="1">
              <a:lnSpc>
                <a:spcPct val="100000"/>
              </a:lnSpc>
              <a:spcBef>
                <a:spcPts val="790"/>
              </a:spcBef>
              <a:spcAft>
                <a:spcPts val="0"/>
              </a:spcAft>
              <a:buClrTx/>
              <a:buSzTx/>
              <a:buFont typeface="Arial"/>
              <a:buChar char="•"/>
              <a:tabLst>
                <a:tab pos="297815" algn="l"/>
              </a:tabLst>
              <a:defRPr/>
            </a:pPr>
            <a:r>
              <a:rPr kumimoji="0" sz="2000" b="0" i="0" u="none" strike="noStrike" kern="0" cap="none" spc="-50" normalizeH="0" baseline="0" noProof="0" dirty="0">
                <a:ln>
                  <a:noFill/>
                </a:ln>
                <a:effectLst/>
                <a:uLnTx/>
                <a:uFillTx/>
                <a:latin typeface="Flanders Art Sans"/>
                <a:cs typeface="Calibri"/>
              </a:rPr>
              <a:t>…</a:t>
            </a:r>
            <a:endParaRPr kumimoji="0" sz="2000" b="0" i="0" u="none" strike="noStrike" kern="0" cap="none" spc="0" normalizeH="0" baseline="0" noProof="0" dirty="0">
              <a:ln>
                <a:noFill/>
              </a:ln>
              <a:effectLst/>
              <a:uLnTx/>
              <a:uFillTx/>
              <a:latin typeface="Flanders Art Sans"/>
              <a:cs typeface="Calibri"/>
            </a:endParaRPr>
          </a:p>
        </p:txBody>
      </p:sp>
      <p:sp>
        <p:nvSpPr>
          <p:cNvPr id="4" name="object 4"/>
          <p:cNvSpPr txBox="1">
            <a:spLocks noGrp="1"/>
          </p:cNvSpPr>
          <p:nvPr>
            <p:ph type="title"/>
          </p:nvPr>
        </p:nvSpPr>
        <p:spPr>
          <a:xfrm>
            <a:off x="329565" y="469785"/>
            <a:ext cx="8165506" cy="1860125"/>
          </a:xfrm>
          <a:prstGeom prst="rect">
            <a:avLst/>
          </a:prstGeom>
        </p:spPr>
        <p:txBody>
          <a:bodyPr vert="horz" wrap="square" lIns="0" tIns="13335" rIns="0" bIns="0" rtlCol="0">
            <a:spAutoFit/>
          </a:bodyPr>
          <a:lstStyle/>
          <a:p>
            <a:pPr marL="12700">
              <a:lnSpc>
                <a:spcPct val="100000"/>
              </a:lnSpc>
              <a:spcBef>
                <a:spcPts val="105"/>
              </a:spcBef>
            </a:pPr>
            <a:r>
              <a:rPr b="1" spc="-10" dirty="0">
                <a:latin typeface="Flanders Art Sans"/>
              </a:rPr>
              <a:t>Mogelijke</a:t>
            </a:r>
            <a:r>
              <a:rPr b="1" spc="-20" dirty="0">
                <a:latin typeface="Flanders Art Sans"/>
              </a:rPr>
              <a:t> </a:t>
            </a:r>
            <a:r>
              <a:rPr b="1" dirty="0">
                <a:latin typeface="Flanders Art Sans"/>
              </a:rPr>
              <a:t>rollen</a:t>
            </a:r>
            <a:r>
              <a:rPr b="1" spc="-110" dirty="0">
                <a:latin typeface="Flanders Art Sans"/>
              </a:rPr>
              <a:t> </a:t>
            </a:r>
            <a:r>
              <a:rPr b="1" dirty="0">
                <a:latin typeface="Flanders Art Sans"/>
              </a:rPr>
              <a:t>CLB</a:t>
            </a:r>
            <a:r>
              <a:rPr b="1" spc="-135" dirty="0">
                <a:latin typeface="Flanders Art Sans"/>
              </a:rPr>
              <a:t> </a:t>
            </a:r>
            <a:r>
              <a:rPr b="1" dirty="0" err="1">
                <a:latin typeface="Flanders Art Sans"/>
              </a:rPr>
              <a:t>binnen</a:t>
            </a:r>
            <a:r>
              <a:rPr b="1" spc="-110" dirty="0">
                <a:latin typeface="Flanders Art Sans"/>
              </a:rPr>
              <a:t> </a:t>
            </a:r>
            <a:r>
              <a:rPr b="1" spc="-25" dirty="0">
                <a:latin typeface="Flanders Art Sans"/>
              </a:rPr>
              <a:t>LIVC-</a:t>
            </a:r>
            <a:r>
              <a:rPr b="1" spc="-50" dirty="0">
                <a:latin typeface="Flanders Art Sans"/>
              </a:rPr>
              <a:t>R</a:t>
            </a:r>
            <a:br>
              <a:rPr lang="nl-BE" spc="-50" dirty="0">
                <a:latin typeface="Flanders Art Sans"/>
              </a:rPr>
            </a:br>
            <a:endParaRPr spc="-50" dirty="0">
              <a:latin typeface="Flanders Art Sans"/>
            </a:endParaRPr>
          </a:p>
        </p:txBody>
      </p:sp>
      <p:pic>
        <p:nvPicPr>
          <p:cNvPr id="5" name="object 5"/>
          <p:cNvPicPr/>
          <p:nvPr/>
        </p:nvPicPr>
        <p:blipFill>
          <a:blip r:embed="rId2" cstate="print"/>
          <a:stretch>
            <a:fillRect/>
          </a:stretch>
        </p:blipFill>
        <p:spPr>
          <a:xfrm>
            <a:off x="8401050" y="0"/>
            <a:ext cx="3790950" cy="6858000"/>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401050" y="0"/>
            <a:ext cx="3790950" cy="6857862"/>
          </a:xfrm>
          <a:prstGeom prst="rect">
            <a:avLst/>
          </a:prstGeom>
        </p:spPr>
      </p:pic>
      <p:sp>
        <p:nvSpPr>
          <p:cNvPr id="3" name="object 3"/>
          <p:cNvSpPr txBox="1"/>
          <p:nvPr/>
        </p:nvSpPr>
        <p:spPr>
          <a:xfrm>
            <a:off x="329565" y="1218120"/>
            <a:ext cx="7543165" cy="4943661"/>
          </a:xfrm>
          <a:prstGeom prst="rect">
            <a:avLst/>
          </a:prstGeom>
        </p:spPr>
        <p:txBody>
          <a:bodyPr vert="horz" wrap="square" lIns="0" tIns="49530" rIns="0" bIns="0" rtlCol="0">
            <a:spAutoFit/>
          </a:bodyPr>
          <a:lstStyle/>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r>
              <a:rPr kumimoji="0" lang="nl-NL" sz="1800" b="0" i="0" u="none" strike="noStrike" kern="0" cap="none" spc="0" normalizeH="0" baseline="0" noProof="0" dirty="0">
                <a:ln>
                  <a:noFill/>
                </a:ln>
                <a:effectLst/>
                <a:uLnTx/>
                <a:uFillTx/>
                <a:latin typeface="Flanders Art Sans"/>
                <a:cs typeface="Calibri"/>
              </a:rPr>
              <a:t>Wordt altijd geregistreerd in LARS</a:t>
            </a:r>
          </a:p>
          <a:p>
            <a:pPr marL="12700" marR="0" lvl="0" defTabSz="914400" eaLnBrk="1" fontAlgn="auto" latinLnBrk="0" hangingPunct="1">
              <a:lnSpc>
                <a:spcPct val="100000"/>
              </a:lnSpc>
              <a:spcBef>
                <a:spcPts val="390"/>
              </a:spcBef>
              <a:spcAft>
                <a:spcPts val="0"/>
              </a:spcAft>
              <a:buClrTx/>
              <a:buSzTx/>
              <a:tabLst>
                <a:tab pos="354965" algn="l"/>
              </a:tabLst>
              <a:defRPr/>
            </a:pPr>
            <a:endParaRPr kumimoji="0" lang="nl-NL" sz="18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r>
              <a:rPr kumimoji="0" lang="nl-NL" sz="1800" b="0" i="0" u="none" strike="noStrike" kern="0" cap="none" spc="0" normalizeH="0" baseline="0" noProof="0" dirty="0">
                <a:ln>
                  <a:noFill/>
                </a:ln>
                <a:effectLst/>
                <a:uLnTx/>
                <a:uFillTx/>
                <a:latin typeface="Flanders Art Sans"/>
                <a:cs typeface="Calibri"/>
              </a:rPr>
              <a:t> Gezien de geheimhouding van zo'n overleg nemen we dit niet mee in het journaalblad maar staat dit als een apart item om te registeren.</a:t>
            </a:r>
          </a:p>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endParaRPr kumimoji="0" lang="nl-NL" sz="18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r>
              <a:rPr kumimoji="0" lang="nl-NL" sz="1800" b="0" i="0" u="none" strike="noStrike" kern="0" cap="none" spc="0" normalizeH="0" baseline="0" noProof="0" dirty="0">
                <a:ln>
                  <a:noFill/>
                </a:ln>
                <a:effectLst/>
                <a:uLnTx/>
                <a:uFillTx/>
                <a:latin typeface="Flanders Art Sans"/>
                <a:cs typeface="Calibri"/>
              </a:rPr>
              <a:t>Het zal ook automatisch verwijderd worden na een jaar of wanneer je </a:t>
            </a:r>
            <a:r>
              <a:rPr kumimoji="0" lang="nl-NL" sz="1800" b="0" i="0" u="none" strike="noStrike" kern="0" cap="none" spc="0" normalizeH="0" baseline="0" noProof="0" dirty="0" err="1">
                <a:ln>
                  <a:noFill/>
                </a:ln>
                <a:effectLst/>
                <a:uLnTx/>
                <a:uFillTx/>
                <a:latin typeface="Flanders Art Sans"/>
                <a:cs typeface="Calibri"/>
              </a:rPr>
              <a:t>aanvinkt</a:t>
            </a:r>
            <a:r>
              <a:rPr kumimoji="0" lang="nl-NL" sz="1800" b="0" i="0" u="none" strike="noStrike" kern="0" cap="none" spc="0" normalizeH="0" baseline="0" noProof="0" dirty="0">
                <a:ln>
                  <a:noFill/>
                </a:ln>
                <a:effectLst/>
                <a:uLnTx/>
                <a:uFillTx/>
                <a:latin typeface="Flanders Art Sans"/>
                <a:cs typeface="Calibri"/>
              </a:rPr>
              <a:t> dat het over een "uitzondering" gaat, dan zal het pas over 5 jaar verwijderd worden.</a:t>
            </a:r>
          </a:p>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endParaRPr kumimoji="0" lang="nl-NL" sz="1800" b="0" i="0" u="none" strike="noStrike" kern="0" cap="none" spc="0" normalizeH="0" baseline="0" noProof="0" dirty="0">
              <a:ln>
                <a:noFill/>
              </a:ln>
              <a:effectLst/>
              <a:uLnTx/>
              <a:uFillTx/>
              <a:latin typeface="Flanders Art Sans"/>
              <a:cs typeface="Calibri"/>
            </a:endParaRPr>
          </a:p>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r>
              <a:rPr kumimoji="0" lang="nl-NL" sz="1800" b="0" i="0" u="none" strike="noStrike" kern="0" cap="none" spc="0" normalizeH="0" baseline="0" noProof="0" dirty="0">
                <a:ln>
                  <a:noFill/>
                </a:ln>
                <a:effectLst/>
                <a:uLnTx/>
                <a:uFillTx/>
                <a:latin typeface="Flanders Art Sans"/>
                <a:cs typeface="Calibri"/>
              </a:rPr>
              <a:t>In LARS zal je dit terug vinden in het journaalblad van elke leerling onder dit icoontje</a:t>
            </a:r>
          </a:p>
          <a:p>
            <a:pPr marL="12700" marR="0" lvl="0" defTabSz="914400" eaLnBrk="1" fontAlgn="auto" latinLnBrk="0" hangingPunct="1">
              <a:lnSpc>
                <a:spcPct val="100000"/>
              </a:lnSpc>
              <a:spcBef>
                <a:spcPts val="390"/>
              </a:spcBef>
              <a:spcAft>
                <a:spcPts val="0"/>
              </a:spcAft>
              <a:buClrTx/>
              <a:buSzTx/>
              <a:tabLst>
                <a:tab pos="354965" algn="l"/>
              </a:tabLst>
              <a:defRPr/>
            </a:pPr>
            <a:endParaRPr lang="nl-NL" kern="0" dirty="0">
              <a:solidFill>
                <a:srgbClr val="666666"/>
              </a:solidFill>
              <a:latin typeface="Flanders Art Sans"/>
              <a:cs typeface="Calibri"/>
            </a:endParaRPr>
          </a:p>
          <a:p>
            <a:pPr marL="354965" indent="-342265">
              <a:spcBef>
                <a:spcPts val="390"/>
              </a:spcBef>
              <a:buFont typeface="Arial"/>
              <a:buChar char="•"/>
              <a:tabLst>
                <a:tab pos="354965" algn="l"/>
              </a:tabLst>
              <a:defRPr/>
            </a:pPr>
            <a:r>
              <a:rPr kumimoji="0" lang="nl-BE" sz="1800" b="0" i="0" u="none" strike="noStrike" kern="0" cap="none" spc="-10" normalizeH="0" baseline="0" noProof="0" dirty="0">
                <a:ln>
                  <a:noFill/>
                </a:ln>
                <a:effectLst/>
                <a:uLnTx/>
                <a:uFillTx/>
                <a:latin typeface="Flanders Art Sans"/>
                <a:cs typeface="Calibri"/>
              </a:rPr>
              <a:t>Zie handleiding LARS voor de registratie: </a:t>
            </a:r>
            <a:r>
              <a:rPr kumimoji="0" lang="nl-BE" sz="1800" b="0" i="0" u="none" strike="noStrike" kern="0" cap="none" spc="-10" normalizeH="0" baseline="0" noProof="0" dirty="0">
                <a:ln>
                  <a:noFill/>
                </a:ln>
                <a:solidFill>
                  <a:srgbClr val="666666"/>
                </a:solidFill>
                <a:effectLst/>
                <a:uLnTx/>
                <a:uFillTx/>
                <a:latin typeface="Flanders Art Sans"/>
                <a:cs typeface="Calibri"/>
                <a:hlinkClick r:id="rId3"/>
              </a:rPr>
              <a:t>https://mijnpro.g-o.be/sites/clb/themas-site/Documents/Registratie%20LIVC-R%20in%20LARS.pdf</a:t>
            </a:r>
            <a:endParaRPr kumimoji="0" lang="nl-BE" sz="1800" b="0" i="0" u="none" strike="noStrike" kern="0" cap="none" spc="-10" normalizeH="0" baseline="0" noProof="0" dirty="0">
              <a:ln>
                <a:noFill/>
              </a:ln>
              <a:solidFill>
                <a:srgbClr val="666666"/>
              </a:solidFill>
              <a:effectLst/>
              <a:uLnTx/>
              <a:uFillTx/>
              <a:latin typeface="Flanders Art Sans"/>
              <a:cs typeface="Calibri"/>
            </a:endParaRPr>
          </a:p>
          <a:p>
            <a:pPr marL="354965" marR="0" lvl="0" indent="-342265" defTabSz="914400" eaLnBrk="1" fontAlgn="auto" latinLnBrk="0" hangingPunct="1">
              <a:lnSpc>
                <a:spcPct val="100000"/>
              </a:lnSpc>
              <a:spcBef>
                <a:spcPts val="390"/>
              </a:spcBef>
              <a:spcAft>
                <a:spcPts val="0"/>
              </a:spcAft>
              <a:buClrTx/>
              <a:buSzTx/>
              <a:buFont typeface="Arial"/>
              <a:buChar char="•"/>
              <a:tabLst>
                <a:tab pos="354965" algn="l"/>
              </a:tabLst>
              <a:defRPr/>
            </a:pPr>
            <a:endParaRPr kumimoji="0" lang="nl-NL" sz="1800" b="0" i="0" u="none" strike="noStrike" kern="0" cap="none" spc="0" normalizeH="0" baseline="0" noProof="0" dirty="0">
              <a:ln>
                <a:noFill/>
              </a:ln>
              <a:solidFill>
                <a:srgbClr val="666666"/>
              </a:solidFill>
              <a:effectLst/>
              <a:uLnTx/>
              <a:uFillTx/>
              <a:latin typeface="Calibri"/>
              <a:cs typeface="Calibri"/>
            </a:endParaRPr>
          </a:p>
        </p:txBody>
      </p:sp>
      <p:sp>
        <p:nvSpPr>
          <p:cNvPr id="4" name="object 4"/>
          <p:cNvSpPr txBox="1">
            <a:spLocks noGrp="1"/>
          </p:cNvSpPr>
          <p:nvPr>
            <p:ph type="title"/>
          </p:nvPr>
        </p:nvSpPr>
        <p:spPr>
          <a:xfrm>
            <a:off x="322579" y="283844"/>
            <a:ext cx="7214234" cy="629018"/>
          </a:xfrm>
          <a:prstGeom prst="rect">
            <a:avLst/>
          </a:prstGeom>
        </p:spPr>
        <p:txBody>
          <a:bodyPr vert="horz" wrap="square" lIns="0" tIns="13335" rIns="0" bIns="0" rtlCol="0">
            <a:spAutoFit/>
          </a:bodyPr>
          <a:lstStyle/>
          <a:p>
            <a:pPr marL="12700">
              <a:lnSpc>
                <a:spcPct val="100000"/>
              </a:lnSpc>
              <a:spcBef>
                <a:spcPts val="105"/>
              </a:spcBef>
            </a:pPr>
            <a:r>
              <a:rPr b="1" spc="-10" dirty="0">
                <a:latin typeface="Flanders Art Sans"/>
              </a:rPr>
              <a:t>Registratie</a:t>
            </a:r>
            <a:r>
              <a:rPr b="1" spc="-120" dirty="0">
                <a:latin typeface="Flanders Art Sans"/>
              </a:rPr>
              <a:t> </a:t>
            </a:r>
            <a:r>
              <a:rPr b="1" dirty="0">
                <a:latin typeface="Flanders Art Sans"/>
              </a:rPr>
              <a:t>van</a:t>
            </a:r>
            <a:r>
              <a:rPr b="1" spc="-165" dirty="0">
                <a:latin typeface="Flanders Art Sans"/>
              </a:rPr>
              <a:t> </a:t>
            </a:r>
            <a:r>
              <a:rPr b="1" spc="-20" dirty="0">
                <a:latin typeface="Flanders Art Sans"/>
              </a:rPr>
              <a:t>info</a:t>
            </a:r>
            <a:r>
              <a:rPr lang="nl-BE" b="1" spc="-20" dirty="0">
                <a:latin typeface="Flanders Art Sans"/>
              </a:rPr>
              <a:t> door CLB</a:t>
            </a:r>
            <a:endParaRPr b="1" spc="-20" dirty="0">
              <a:latin typeface="Flanders Art Sans"/>
            </a:endParaRPr>
          </a:p>
        </p:txBody>
      </p:sp>
      <p:pic>
        <p:nvPicPr>
          <p:cNvPr id="7" name="Image 1">
            <a:extLst>
              <a:ext uri="{FF2B5EF4-FFF2-40B4-BE49-F238E27FC236}">
                <a16:creationId xmlns:a16="http://schemas.microsoft.com/office/drawing/2014/main" id="{8D434267-F083-9B95-11A4-5C449954D2A7}"/>
              </a:ext>
            </a:extLst>
          </p:cNvPr>
          <p:cNvPicPr>
            <a:picLocks/>
          </p:cNvPicPr>
          <p:nvPr/>
        </p:nvPicPr>
        <p:blipFill>
          <a:blip r:embed="rId4" cstate="print"/>
          <a:stretch>
            <a:fillRect/>
          </a:stretch>
        </p:blipFill>
        <p:spPr>
          <a:xfrm>
            <a:off x="1798636" y="4477385"/>
            <a:ext cx="650875" cy="372110"/>
          </a:xfrm>
          <a:prstGeom prst="rect">
            <a:avLst/>
          </a:prstGeom>
        </p:spPr>
      </p:pic>
    </p:spTree>
    <p:extLst>
      <p:ext uri="{BB962C8B-B14F-4D97-AF65-F5344CB8AC3E}">
        <p14:creationId xmlns:p14="http://schemas.microsoft.com/office/powerpoint/2010/main" val="13685666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21772"/>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F4F4F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3" name="object 3"/>
          <p:cNvPicPr/>
          <p:nvPr/>
        </p:nvPicPr>
        <p:blipFill>
          <a:blip r:embed="rId2" cstate="print"/>
          <a:stretch>
            <a:fillRect/>
          </a:stretch>
        </p:blipFill>
        <p:spPr>
          <a:xfrm>
            <a:off x="8401050" y="0"/>
            <a:ext cx="3790950" cy="6858000"/>
          </a:xfrm>
          <a:prstGeom prst="rect">
            <a:avLst/>
          </a:prstGeom>
        </p:spPr>
      </p:pic>
      <p:sp>
        <p:nvSpPr>
          <p:cNvPr id="4" name="object 4"/>
          <p:cNvSpPr txBox="1">
            <a:spLocks noGrp="1"/>
          </p:cNvSpPr>
          <p:nvPr>
            <p:ph type="body" idx="1"/>
          </p:nvPr>
        </p:nvSpPr>
        <p:spPr>
          <a:prstGeom prst="rect">
            <a:avLst/>
          </a:prstGeom>
        </p:spPr>
        <p:txBody>
          <a:bodyPr vert="horz" wrap="square" lIns="0" tIns="112395" rIns="0" bIns="0" rtlCol="0">
            <a:spAutoFit/>
          </a:bodyPr>
          <a:lstStyle/>
          <a:p>
            <a:pPr marL="12700">
              <a:lnSpc>
                <a:spcPct val="100000"/>
              </a:lnSpc>
              <a:spcBef>
                <a:spcPts val="885"/>
              </a:spcBef>
            </a:pPr>
            <a:r>
              <a:rPr b="0" dirty="0">
                <a:solidFill>
                  <a:schemeClr val="tx1"/>
                </a:solidFill>
                <a:latin typeface="Calibri"/>
                <a:cs typeface="Calibri"/>
              </a:rPr>
              <a:t>Maak</a:t>
            </a:r>
            <a:r>
              <a:rPr b="0" spc="-15" dirty="0">
                <a:solidFill>
                  <a:schemeClr val="tx1"/>
                </a:solidFill>
                <a:latin typeface="Calibri"/>
                <a:cs typeface="Calibri"/>
              </a:rPr>
              <a:t> </a:t>
            </a:r>
            <a:r>
              <a:rPr spc="-10" dirty="0">
                <a:solidFill>
                  <a:schemeClr val="tx1"/>
                </a:solidFill>
              </a:rPr>
              <a:t>samenwerkingsafspraken</a:t>
            </a:r>
          </a:p>
          <a:p>
            <a:pPr marL="297815" indent="-285115">
              <a:lnSpc>
                <a:spcPct val="100000"/>
              </a:lnSpc>
              <a:spcBef>
                <a:spcPts val="795"/>
              </a:spcBef>
              <a:buFont typeface="Arial"/>
              <a:buChar char="•"/>
              <a:tabLst>
                <a:tab pos="297815" algn="l"/>
              </a:tabLst>
            </a:pPr>
            <a:r>
              <a:rPr b="0" dirty="0">
                <a:solidFill>
                  <a:schemeClr val="tx1"/>
                </a:solidFill>
                <a:latin typeface="Calibri"/>
                <a:cs typeface="Calibri"/>
              </a:rPr>
              <a:t>Maak</a:t>
            </a:r>
            <a:r>
              <a:rPr b="0" spc="-10" dirty="0">
                <a:solidFill>
                  <a:schemeClr val="tx1"/>
                </a:solidFill>
                <a:latin typeface="Calibri"/>
                <a:cs typeface="Calibri"/>
              </a:rPr>
              <a:t> </a:t>
            </a:r>
            <a:r>
              <a:rPr b="0" dirty="0">
                <a:solidFill>
                  <a:schemeClr val="tx1"/>
                </a:solidFill>
                <a:latin typeface="Calibri"/>
                <a:cs typeface="Calibri"/>
              </a:rPr>
              <a:t>duidelijk</a:t>
            </a:r>
            <a:r>
              <a:rPr b="0" spc="-5" dirty="0">
                <a:solidFill>
                  <a:schemeClr val="tx1"/>
                </a:solidFill>
                <a:latin typeface="Calibri"/>
                <a:cs typeface="Calibri"/>
              </a:rPr>
              <a:t> </a:t>
            </a:r>
            <a:r>
              <a:rPr b="0" dirty="0">
                <a:solidFill>
                  <a:schemeClr val="tx1"/>
                </a:solidFill>
                <a:latin typeface="Calibri"/>
                <a:cs typeface="Calibri"/>
              </a:rPr>
              <a:t>wat</a:t>
            </a:r>
            <a:r>
              <a:rPr b="0" spc="-90" dirty="0">
                <a:solidFill>
                  <a:schemeClr val="tx1"/>
                </a:solidFill>
                <a:latin typeface="Calibri"/>
                <a:cs typeface="Calibri"/>
              </a:rPr>
              <a:t> </a:t>
            </a:r>
            <a:r>
              <a:rPr b="0" dirty="0">
                <a:solidFill>
                  <a:schemeClr val="tx1"/>
                </a:solidFill>
                <a:latin typeface="Calibri"/>
                <a:cs typeface="Calibri"/>
              </a:rPr>
              <a:t>je</a:t>
            </a:r>
            <a:r>
              <a:rPr b="0" spc="-25" dirty="0">
                <a:solidFill>
                  <a:schemeClr val="tx1"/>
                </a:solidFill>
                <a:latin typeface="Calibri"/>
                <a:cs typeface="Calibri"/>
              </a:rPr>
              <a:t> </a:t>
            </a:r>
            <a:r>
              <a:rPr b="0" dirty="0">
                <a:solidFill>
                  <a:schemeClr val="tx1"/>
                </a:solidFill>
                <a:latin typeface="Calibri"/>
                <a:cs typeface="Calibri"/>
              </a:rPr>
              <a:t>wil</a:t>
            </a:r>
            <a:r>
              <a:rPr b="0" spc="-50" dirty="0">
                <a:solidFill>
                  <a:schemeClr val="tx1"/>
                </a:solidFill>
                <a:latin typeface="Calibri"/>
                <a:cs typeface="Calibri"/>
              </a:rPr>
              <a:t> </a:t>
            </a:r>
            <a:r>
              <a:rPr b="0" dirty="0">
                <a:solidFill>
                  <a:schemeClr val="tx1"/>
                </a:solidFill>
                <a:latin typeface="Calibri"/>
                <a:cs typeface="Calibri"/>
              </a:rPr>
              <a:t>en</a:t>
            </a:r>
            <a:r>
              <a:rPr b="0" spc="10" dirty="0">
                <a:solidFill>
                  <a:schemeClr val="tx1"/>
                </a:solidFill>
                <a:latin typeface="Calibri"/>
                <a:cs typeface="Calibri"/>
              </a:rPr>
              <a:t> </a:t>
            </a:r>
            <a:r>
              <a:rPr b="0" dirty="0">
                <a:solidFill>
                  <a:schemeClr val="tx1"/>
                </a:solidFill>
                <a:latin typeface="Calibri"/>
                <a:cs typeface="Calibri"/>
              </a:rPr>
              <a:t>kan</a:t>
            </a:r>
            <a:r>
              <a:rPr b="0" spc="15" dirty="0">
                <a:solidFill>
                  <a:schemeClr val="tx1"/>
                </a:solidFill>
                <a:latin typeface="Calibri"/>
                <a:cs typeface="Calibri"/>
              </a:rPr>
              <a:t> </a:t>
            </a:r>
            <a:r>
              <a:rPr b="0" spc="-10" dirty="0">
                <a:solidFill>
                  <a:schemeClr val="tx1"/>
                </a:solidFill>
                <a:latin typeface="Calibri"/>
                <a:cs typeface="Calibri"/>
              </a:rPr>
              <a:t>inbrengen</a:t>
            </a:r>
            <a:r>
              <a:rPr b="0" spc="-80" dirty="0">
                <a:solidFill>
                  <a:schemeClr val="tx1"/>
                </a:solidFill>
                <a:latin typeface="Calibri"/>
                <a:cs typeface="Calibri"/>
              </a:rPr>
              <a:t> </a:t>
            </a:r>
            <a:r>
              <a:rPr b="0" dirty="0">
                <a:solidFill>
                  <a:schemeClr val="tx1"/>
                </a:solidFill>
                <a:latin typeface="Calibri"/>
                <a:cs typeface="Calibri"/>
              </a:rPr>
              <a:t>als</a:t>
            </a:r>
            <a:r>
              <a:rPr b="0" spc="5" dirty="0">
                <a:solidFill>
                  <a:schemeClr val="tx1"/>
                </a:solidFill>
                <a:latin typeface="Calibri"/>
                <a:cs typeface="Calibri"/>
              </a:rPr>
              <a:t> </a:t>
            </a:r>
            <a:r>
              <a:rPr b="0" spc="-20" dirty="0">
                <a:solidFill>
                  <a:schemeClr val="tx1"/>
                </a:solidFill>
                <a:latin typeface="Calibri"/>
                <a:cs typeface="Calibri"/>
              </a:rPr>
              <a:t>CLB.</a:t>
            </a:r>
          </a:p>
          <a:p>
            <a:pPr marL="297815" indent="-285115">
              <a:lnSpc>
                <a:spcPct val="100000"/>
              </a:lnSpc>
              <a:spcBef>
                <a:spcPts val="790"/>
              </a:spcBef>
              <a:buFont typeface="Arial"/>
              <a:buChar char="•"/>
              <a:tabLst>
                <a:tab pos="297815" algn="l"/>
              </a:tabLst>
            </a:pPr>
            <a:r>
              <a:rPr b="0" dirty="0">
                <a:solidFill>
                  <a:schemeClr val="tx1"/>
                </a:solidFill>
                <a:latin typeface="Calibri"/>
                <a:cs typeface="Calibri"/>
              </a:rPr>
              <a:t>Maak</a:t>
            </a:r>
            <a:r>
              <a:rPr b="0" spc="-20" dirty="0">
                <a:solidFill>
                  <a:schemeClr val="tx1"/>
                </a:solidFill>
                <a:latin typeface="Calibri"/>
                <a:cs typeface="Calibri"/>
              </a:rPr>
              <a:t> </a:t>
            </a:r>
            <a:r>
              <a:rPr b="0" spc="-10" dirty="0">
                <a:solidFill>
                  <a:schemeClr val="tx1"/>
                </a:solidFill>
                <a:latin typeface="Calibri"/>
                <a:cs typeface="Calibri"/>
              </a:rPr>
              <a:t>afspraken</a:t>
            </a:r>
            <a:r>
              <a:rPr b="0" spc="-40" dirty="0">
                <a:solidFill>
                  <a:schemeClr val="tx1"/>
                </a:solidFill>
                <a:latin typeface="Calibri"/>
                <a:cs typeface="Calibri"/>
              </a:rPr>
              <a:t> </a:t>
            </a:r>
            <a:r>
              <a:rPr b="0" dirty="0">
                <a:solidFill>
                  <a:schemeClr val="tx1"/>
                </a:solidFill>
                <a:latin typeface="Calibri"/>
                <a:cs typeface="Calibri"/>
              </a:rPr>
              <a:t>met</a:t>
            </a:r>
            <a:r>
              <a:rPr b="0" spc="-90" dirty="0">
                <a:solidFill>
                  <a:schemeClr val="tx1"/>
                </a:solidFill>
                <a:latin typeface="Calibri"/>
                <a:cs typeface="Calibri"/>
              </a:rPr>
              <a:t> </a:t>
            </a:r>
            <a:r>
              <a:rPr b="0" dirty="0">
                <a:solidFill>
                  <a:schemeClr val="tx1"/>
                </a:solidFill>
                <a:latin typeface="Calibri"/>
                <a:cs typeface="Calibri"/>
              </a:rPr>
              <a:t>de</a:t>
            </a:r>
            <a:r>
              <a:rPr b="0" spc="5" dirty="0">
                <a:solidFill>
                  <a:schemeClr val="tx1"/>
                </a:solidFill>
                <a:latin typeface="Calibri"/>
                <a:cs typeface="Calibri"/>
              </a:rPr>
              <a:t> </a:t>
            </a:r>
            <a:r>
              <a:rPr b="0" dirty="0">
                <a:solidFill>
                  <a:schemeClr val="tx1"/>
                </a:solidFill>
                <a:latin typeface="Calibri"/>
                <a:cs typeface="Calibri"/>
              </a:rPr>
              <a:t>school</a:t>
            </a:r>
            <a:r>
              <a:rPr b="0" spc="-55" dirty="0">
                <a:solidFill>
                  <a:schemeClr val="tx1"/>
                </a:solidFill>
                <a:latin typeface="Calibri"/>
                <a:cs typeface="Calibri"/>
              </a:rPr>
              <a:t> </a:t>
            </a:r>
            <a:r>
              <a:rPr b="0" dirty="0">
                <a:solidFill>
                  <a:schemeClr val="tx1"/>
                </a:solidFill>
                <a:latin typeface="Calibri"/>
                <a:cs typeface="Calibri"/>
              </a:rPr>
              <a:t>(ambtsgeheim</a:t>
            </a:r>
            <a:r>
              <a:rPr b="0" spc="-25" dirty="0">
                <a:solidFill>
                  <a:schemeClr val="tx1"/>
                </a:solidFill>
                <a:latin typeface="Calibri"/>
                <a:cs typeface="Calibri"/>
              </a:rPr>
              <a:t> </a:t>
            </a:r>
            <a:r>
              <a:rPr b="0" dirty="0">
                <a:solidFill>
                  <a:schemeClr val="tx1"/>
                </a:solidFill>
                <a:latin typeface="Calibri"/>
                <a:cs typeface="Calibri"/>
              </a:rPr>
              <a:t>vs </a:t>
            </a:r>
            <a:r>
              <a:rPr b="0" spc="-10" dirty="0">
                <a:solidFill>
                  <a:schemeClr val="tx1"/>
                </a:solidFill>
                <a:latin typeface="Calibri"/>
                <a:cs typeface="Calibri"/>
              </a:rPr>
              <a:t>beroepsgeheim).</a:t>
            </a:r>
          </a:p>
          <a:p>
            <a:pPr marL="297815" indent="-285115">
              <a:lnSpc>
                <a:spcPct val="100000"/>
              </a:lnSpc>
              <a:spcBef>
                <a:spcPts val="795"/>
              </a:spcBef>
              <a:buFont typeface="Arial"/>
              <a:buChar char="•"/>
              <a:tabLst>
                <a:tab pos="297815" algn="l"/>
              </a:tabLst>
            </a:pPr>
            <a:r>
              <a:rPr b="0" dirty="0">
                <a:solidFill>
                  <a:schemeClr val="tx1"/>
                </a:solidFill>
                <a:latin typeface="Calibri"/>
                <a:cs typeface="Calibri"/>
              </a:rPr>
              <a:t>Breng</a:t>
            </a:r>
            <a:r>
              <a:rPr b="0" spc="-75" dirty="0">
                <a:solidFill>
                  <a:schemeClr val="tx1"/>
                </a:solidFill>
                <a:latin typeface="Calibri"/>
                <a:cs typeface="Calibri"/>
              </a:rPr>
              <a:t> </a:t>
            </a:r>
            <a:r>
              <a:rPr b="0" dirty="0">
                <a:solidFill>
                  <a:schemeClr val="tx1"/>
                </a:solidFill>
                <a:latin typeface="Calibri"/>
                <a:cs typeface="Calibri"/>
              </a:rPr>
              <a:t>je</a:t>
            </a:r>
            <a:r>
              <a:rPr b="0" spc="-25" dirty="0">
                <a:solidFill>
                  <a:schemeClr val="tx1"/>
                </a:solidFill>
                <a:latin typeface="Calibri"/>
                <a:cs typeface="Calibri"/>
              </a:rPr>
              <a:t> </a:t>
            </a:r>
            <a:r>
              <a:rPr b="0" dirty="0">
                <a:solidFill>
                  <a:schemeClr val="tx1"/>
                </a:solidFill>
                <a:latin typeface="Calibri"/>
                <a:cs typeface="Calibri"/>
              </a:rPr>
              <a:t>de</a:t>
            </a:r>
            <a:r>
              <a:rPr b="0" spc="-30" dirty="0">
                <a:solidFill>
                  <a:schemeClr val="tx1"/>
                </a:solidFill>
                <a:latin typeface="Calibri"/>
                <a:cs typeface="Calibri"/>
              </a:rPr>
              <a:t> </a:t>
            </a:r>
            <a:r>
              <a:rPr b="0" dirty="0">
                <a:solidFill>
                  <a:schemeClr val="tx1"/>
                </a:solidFill>
                <a:latin typeface="Calibri"/>
                <a:cs typeface="Calibri"/>
              </a:rPr>
              <a:t>leerling</a:t>
            </a:r>
            <a:r>
              <a:rPr b="0" spc="-20" dirty="0">
                <a:solidFill>
                  <a:schemeClr val="tx1"/>
                </a:solidFill>
                <a:latin typeface="Calibri"/>
                <a:cs typeface="Calibri"/>
              </a:rPr>
              <a:t> </a:t>
            </a:r>
            <a:r>
              <a:rPr b="0" dirty="0">
                <a:solidFill>
                  <a:schemeClr val="tx1"/>
                </a:solidFill>
                <a:latin typeface="Calibri"/>
                <a:cs typeface="Calibri"/>
              </a:rPr>
              <a:t>op</a:t>
            </a:r>
            <a:r>
              <a:rPr b="0" spc="15" dirty="0">
                <a:solidFill>
                  <a:schemeClr val="tx1"/>
                </a:solidFill>
                <a:latin typeface="Calibri"/>
                <a:cs typeface="Calibri"/>
              </a:rPr>
              <a:t> </a:t>
            </a:r>
            <a:r>
              <a:rPr b="0" dirty="0">
                <a:solidFill>
                  <a:schemeClr val="tx1"/>
                </a:solidFill>
                <a:latin typeface="Calibri"/>
                <a:cs typeface="Calibri"/>
              </a:rPr>
              <a:t>de</a:t>
            </a:r>
            <a:r>
              <a:rPr b="0" spc="-25" dirty="0">
                <a:solidFill>
                  <a:schemeClr val="tx1"/>
                </a:solidFill>
                <a:latin typeface="Calibri"/>
                <a:cs typeface="Calibri"/>
              </a:rPr>
              <a:t> </a:t>
            </a:r>
            <a:r>
              <a:rPr b="0" dirty="0">
                <a:solidFill>
                  <a:schemeClr val="tx1"/>
                </a:solidFill>
                <a:latin typeface="Calibri"/>
                <a:cs typeface="Calibri"/>
              </a:rPr>
              <a:t>hoogte</a:t>
            </a:r>
            <a:r>
              <a:rPr b="0" spc="-30" dirty="0">
                <a:solidFill>
                  <a:schemeClr val="tx1"/>
                </a:solidFill>
                <a:latin typeface="Calibri"/>
                <a:cs typeface="Calibri"/>
              </a:rPr>
              <a:t> </a:t>
            </a:r>
            <a:r>
              <a:rPr b="0" dirty="0">
                <a:solidFill>
                  <a:schemeClr val="tx1"/>
                </a:solidFill>
                <a:latin typeface="Calibri"/>
                <a:cs typeface="Calibri"/>
              </a:rPr>
              <a:t>dat</a:t>
            </a:r>
            <a:r>
              <a:rPr b="0" spc="-40" dirty="0">
                <a:solidFill>
                  <a:schemeClr val="tx1"/>
                </a:solidFill>
                <a:latin typeface="Calibri"/>
                <a:cs typeface="Calibri"/>
              </a:rPr>
              <a:t> </a:t>
            </a:r>
            <a:r>
              <a:rPr b="0" dirty="0">
                <a:solidFill>
                  <a:schemeClr val="tx1"/>
                </a:solidFill>
                <a:latin typeface="Calibri"/>
                <a:cs typeface="Calibri"/>
              </a:rPr>
              <a:t>die</a:t>
            </a:r>
            <a:r>
              <a:rPr b="0" spc="20" dirty="0">
                <a:solidFill>
                  <a:schemeClr val="tx1"/>
                </a:solidFill>
                <a:latin typeface="Calibri"/>
                <a:cs typeface="Calibri"/>
              </a:rPr>
              <a:t> </a:t>
            </a:r>
            <a:r>
              <a:rPr b="0" spc="-10" dirty="0">
                <a:solidFill>
                  <a:schemeClr val="tx1"/>
                </a:solidFill>
                <a:latin typeface="Calibri"/>
                <a:cs typeface="Calibri"/>
              </a:rPr>
              <a:t>besproken</a:t>
            </a:r>
            <a:r>
              <a:rPr b="0" spc="-30" dirty="0">
                <a:solidFill>
                  <a:schemeClr val="tx1"/>
                </a:solidFill>
                <a:latin typeface="Calibri"/>
                <a:cs typeface="Calibri"/>
              </a:rPr>
              <a:t> </a:t>
            </a:r>
            <a:r>
              <a:rPr b="0" dirty="0">
                <a:solidFill>
                  <a:schemeClr val="tx1"/>
                </a:solidFill>
                <a:latin typeface="Calibri"/>
                <a:cs typeface="Calibri"/>
              </a:rPr>
              <a:t>wordt</a:t>
            </a:r>
            <a:r>
              <a:rPr b="0" spc="-75" dirty="0">
                <a:solidFill>
                  <a:schemeClr val="tx1"/>
                </a:solidFill>
                <a:latin typeface="Calibri"/>
                <a:cs typeface="Calibri"/>
              </a:rPr>
              <a:t> </a:t>
            </a:r>
            <a:r>
              <a:rPr b="0" dirty="0">
                <a:solidFill>
                  <a:schemeClr val="tx1"/>
                </a:solidFill>
                <a:latin typeface="Calibri"/>
                <a:cs typeface="Calibri"/>
              </a:rPr>
              <a:t>op</a:t>
            </a:r>
            <a:r>
              <a:rPr b="0" spc="-30" dirty="0">
                <a:solidFill>
                  <a:schemeClr val="tx1"/>
                </a:solidFill>
                <a:latin typeface="Calibri"/>
                <a:cs typeface="Calibri"/>
              </a:rPr>
              <a:t> </a:t>
            </a:r>
            <a:r>
              <a:rPr b="0" spc="-20" dirty="0">
                <a:solidFill>
                  <a:schemeClr val="tx1"/>
                </a:solidFill>
                <a:latin typeface="Calibri"/>
                <a:cs typeface="Calibri"/>
              </a:rPr>
              <a:t>LIVC-</a:t>
            </a:r>
            <a:r>
              <a:rPr b="0" spc="-25" dirty="0">
                <a:solidFill>
                  <a:schemeClr val="tx1"/>
                </a:solidFill>
                <a:latin typeface="Calibri"/>
                <a:cs typeface="Calibri"/>
              </a:rPr>
              <a:t>R?</a:t>
            </a:r>
          </a:p>
          <a:p>
            <a:pPr>
              <a:lnSpc>
                <a:spcPct val="100000"/>
              </a:lnSpc>
              <a:spcBef>
                <a:spcPts val="1045"/>
              </a:spcBef>
              <a:buClr>
                <a:srgbClr val="666666"/>
              </a:buClr>
              <a:buFont typeface="Arial"/>
              <a:buChar char="•"/>
            </a:pPr>
            <a:endParaRPr b="0" spc="-25" dirty="0">
              <a:solidFill>
                <a:schemeClr val="tx1"/>
              </a:solidFill>
              <a:latin typeface="Calibri"/>
              <a:cs typeface="Calibri"/>
            </a:endParaRPr>
          </a:p>
          <a:p>
            <a:pPr marL="838200" lvl="1" indent="-285750">
              <a:lnSpc>
                <a:spcPct val="100000"/>
              </a:lnSpc>
              <a:spcBef>
                <a:spcPts val="5"/>
              </a:spcBef>
              <a:buFont typeface="Arial"/>
              <a:buChar char="•"/>
              <a:tabLst>
                <a:tab pos="838200" algn="l"/>
              </a:tabLst>
            </a:pPr>
            <a:r>
              <a:rPr sz="1800" dirty="0">
                <a:solidFill>
                  <a:schemeClr val="tx1"/>
                </a:solidFill>
                <a:latin typeface="Calibri"/>
                <a:cs typeface="Calibri"/>
              </a:rPr>
              <a:t>Er</a:t>
            </a:r>
            <a:r>
              <a:rPr sz="1800" spc="-80" dirty="0">
                <a:solidFill>
                  <a:schemeClr val="tx1"/>
                </a:solidFill>
                <a:latin typeface="Calibri"/>
                <a:cs typeface="Calibri"/>
              </a:rPr>
              <a:t> </a:t>
            </a:r>
            <a:r>
              <a:rPr sz="1800" dirty="0">
                <a:solidFill>
                  <a:schemeClr val="tx1"/>
                </a:solidFill>
                <a:latin typeface="Calibri"/>
                <a:cs typeface="Calibri"/>
              </a:rPr>
              <a:t>mag</a:t>
            </a:r>
            <a:r>
              <a:rPr sz="1800" spc="-5" dirty="0">
                <a:solidFill>
                  <a:schemeClr val="tx1"/>
                </a:solidFill>
                <a:latin typeface="Calibri"/>
                <a:cs typeface="Calibri"/>
              </a:rPr>
              <a:t> </a:t>
            </a:r>
            <a:r>
              <a:rPr sz="1800" dirty="0">
                <a:solidFill>
                  <a:schemeClr val="tx1"/>
                </a:solidFill>
                <a:latin typeface="Calibri"/>
                <a:cs typeface="Calibri"/>
              </a:rPr>
              <a:t>geen</a:t>
            </a:r>
            <a:r>
              <a:rPr sz="1800" spc="-90" dirty="0">
                <a:solidFill>
                  <a:schemeClr val="tx1"/>
                </a:solidFill>
                <a:latin typeface="Calibri"/>
                <a:cs typeface="Calibri"/>
              </a:rPr>
              <a:t> </a:t>
            </a:r>
            <a:r>
              <a:rPr sz="1800" dirty="0">
                <a:solidFill>
                  <a:schemeClr val="tx1"/>
                </a:solidFill>
                <a:latin typeface="Calibri"/>
                <a:cs typeface="Calibri"/>
              </a:rPr>
              <a:t>risico</a:t>
            </a:r>
            <a:r>
              <a:rPr sz="1800" spc="-5" dirty="0">
                <a:solidFill>
                  <a:schemeClr val="tx1"/>
                </a:solidFill>
                <a:latin typeface="Calibri"/>
                <a:cs typeface="Calibri"/>
              </a:rPr>
              <a:t> </a:t>
            </a:r>
            <a:r>
              <a:rPr sz="1800" dirty="0">
                <a:solidFill>
                  <a:schemeClr val="tx1"/>
                </a:solidFill>
                <a:latin typeface="Calibri"/>
                <a:cs typeface="Calibri"/>
              </a:rPr>
              <a:t>zijn</a:t>
            </a:r>
            <a:r>
              <a:rPr sz="1800" spc="-45" dirty="0">
                <a:solidFill>
                  <a:schemeClr val="tx1"/>
                </a:solidFill>
                <a:latin typeface="Calibri"/>
                <a:cs typeface="Calibri"/>
              </a:rPr>
              <a:t> </a:t>
            </a:r>
            <a:r>
              <a:rPr sz="1800" dirty="0">
                <a:solidFill>
                  <a:schemeClr val="tx1"/>
                </a:solidFill>
                <a:latin typeface="Calibri"/>
                <a:cs typeface="Calibri"/>
              </a:rPr>
              <a:t>op</a:t>
            </a:r>
            <a:r>
              <a:rPr sz="1800" spc="-50" dirty="0">
                <a:solidFill>
                  <a:schemeClr val="tx1"/>
                </a:solidFill>
                <a:latin typeface="Calibri"/>
                <a:cs typeface="Calibri"/>
              </a:rPr>
              <a:t> </a:t>
            </a:r>
            <a:r>
              <a:rPr sz="1800" dirty="0">
                <a:solidFill>
                  <a:schemeClr val="tx1"/>
                </a:solidFill>
                <a:latin typeface="Calibri"/>
                <a:cs typeface="Calibri"/>
              </a:rPr>
              <a:t>schending van</a:t>
            </a:r>
            <a:r>
              <a:rPr sz="1800" spc="-5" dirty="0">
                <a:solidFill>
                  <a:schemeClr val="tx1"/>
                </a:solidFill>
                <a:latin typeface="Calibri"/>
                <a:cs typeface="Calibri"/>
              </a:rPr>
              <a:t> </a:t>
            </a:r>
            <a:r>
              <a:rPr sz="1800" dirty="0">
                <a:solidFill>
                  <a:schemeClr val="tx1"/>
                </a:solidFill>
                <a:latin typeface="Calibri"/>
                <a:cs typeface="Calibri"/>
              </a:rPr>
              <a:t>het</a:t>
            </a:r>
            <a:r>
              <a:rPr sz="1800" spc="-55" dirty="0">
                <a:solidFill>
                  <a:schemeClr val="tx1"/>
                </a:solidFill>
                <a:latin typeface="Calibri"/>
                <a:cs typeface="Calibri"/>
              </a:rPr>
              <a:t> </a:t>
            </a:r>
            <a:r>
              <a:rPr sz="1800" dirty="0">
                <a:solidFill>
                  <a:schemeClr val="tx1"/>
                </a:solidFill>
                <a:latin typeface="Calibri"/>
                <a:cs typeface="Calibri"/>
              </a:rPr>
              <a:t>geheim</a:t>
            </a:r>
            <a:r>
              <a:rPr sz="1800" spc="-45" dirty="0">
                <a:solidFill>
                  <a:schemeClr val="tx1"/>
                </a:solidFill>
                <a:latin typeface="Calibri"/>
                <a:cs typeface="Calibri"/>
              </a:rPr>
              <a:t> </a:t>
            </a:r>
            <a:r>
              <a:rPr sz="1800" dirty="0">
                <a:solidFill>
                  <a:schemeClr val="tx1"/>
                </a:solidFill>
                <a:latin typeface="Calibri"/>
                <a:cs typeface="Calibri"/>
              </a:rPr>
              <a:t>van</a:t>
            </a:r>
            <a:r>
              <a:rPr sz="1800" spc="-5" dirty="0">
                <a:solidFill>
                  <a:schemeClr val="tx1"/>
                </a:solidFill>
                <a:latin typeface="Calibri"/>
                <a:cs typeface="Calibri"/>
              </a:rPr>
              <a:t> </a:t>
            </a:r>
            <a:r>
              <a:rPr sz="1800" dirty="0">
                <a:solidFill>
                  <a:schemeClr val="tx1"/>
                </a:solidFill>
                <a:latin typeface="Calibri"/>
                <a:cs typeface="Calibri"/>
              </a:rPr>
              <a:t>het</a:t>
            </a:r>
            <a:r>
              <a:rPr sz="1800" spc="-55" dirty="0">
                <a:solidFill>
                  <a:schemeClr val="tx1"/>
                </a:solidFill>
                <a:latin typeface="Calibri"/>
                <a:cs typeface="Calibri"/>
              </a:rPr>
              <a:t> </a:t>
            </a:r>
            <a:r>
              <a:rPr sz="1800" spc="-10" dirty="0">
                <a:solidFill>
                  <a:schemeClr val="tx1"/>
                </a:solidFill>
                <a:latin typeface="Calibri"/>
                <a:cs typeface="Calibri"/>
              </a:rPr>
              <a:t>onderzoek.</a:t>
            </a:r>
            <a:endParaRPr sz="1800" dirty="0">
              <a:solidFill>
                <a:schemeClr val="tx1"/>
              </a:solidFill>
              <a:latin typeface="Calibri"/>
              <a:cs typeface="Calibri"/>
            </a:endParaRPr>
          </a:p>
          <a:p>
            <a:pPr marL="838200" lvl="1" indent="-285750">
              <a:lnSpc>
                <a:spcPct val="100000"/>
              </a:lnSpc>
              <a:spcBef>
                <a:spcPts val="290"/>
              </a:spcBef>
              <a:buFont typeface="Arial"/>
              <a:buChar char="•"/>
              <a:tabLst>
                <a:tab pos="838200" algn="l"/>
              </a:tabLst>
            </a:pPr>
            <a:r>
              <a:rPr sz="1800" dirty="0">
                <a:solidFill>
                  <a:schemeClr val="tx1"/>
                </a:solidFill>
                <a:latin typeface="Calibri"/>
                <a:cs typeface="Calibri"/>
              </a:rPr>
              <a:t>Alle</a:t>
            </a:r>
            <a:r>
              <a:rPr sz="1800" spc="-15" dirty="0">
                <a:solidFill>
                  <a:schemeClr val="tx1"/>
                </a:solidFill>
                <a:latin typeface="Calibri"/>
                <a:cs typeface="Calibri"/>
              </a:rPr>
              <a:t> </a:t>
            </a:r>
            <a:r>
              <a:rPr sz="1800" dirty="0">
                <a:solidFill>
                  <a:schemeClr val="tx1"/>
                </a:solidFill>
                <a:latin typeface="Calibri"/>
                <a:cs typeface="Calibri"/>
              </a:rPr>
              <a:t>deelnemers</a:t>
            </a:r>
            <a:r>
              <a:rPr sz="1800" spc="-60" dirty="0">
                <a:solidFill>
                  <a:schemeClr val="tx1"/>
                </a:solidFill>
                <a:latin typeface="Calibri"/>
                <a:cs typeface="Calibri"/>
              </a:rPr>
              <a:t> </a:t>
            </a:r>
            <a:r>
              <a:rPr sz="1800" dirty="0">
                <a:solidFill>
                  <a:schemeClr val="tx1"/>
                </a:solidFill>
                <a:latin typeface="Calibri"/>
                <a:cs typeface="Calibri"/>
              </a:rPr>
              <a:t>zijn</a:t>
            </a:r>
            <a:r>
              <a:rPr sz="1800" spc="-55" dirty="0">
                <a:solidFill>
                  <a:schemeClr val="tx1"/>
                </a:solidFill>
                <a:latin typeface="Calibri"/>
                <a:cs typeface="Calibri"/>
              </a:rPr>
              <a:t> </a:t>
            </a:r>
            <a:r>
              <a:rPr sz="1800" dirty="0">
                <a:solidFill>
                  <a:schemeClr val="tx1"/>
                </a:solidFill>
                <a:latin typeface="Calibri"/>
                <a:cs typeface="Calibri"/>
              </a:rPr>
              <a:t>op</a:t>
            </a:r>
            <a:r>
              <a:rPr sz="1800" spc="-55" dirty="0">
                <a:solidFill>
                  <a:schemeClr val="tx1"/>
                </a:solidFill>
                <a:latin typeface="Calibri"/>
                <a:cs typeface="Calibri"/>
              </a:rPr>
              <a:t> </a:t>
            </a:r>
            <a:r>
              <a:rPr sz="1800" dirty="0">
                <a:solidFill>
                  <a:schemeClr val="tx1"/>
                </a:solidFill>
                <a:latin typeface="Calibri"/>
                <a:cs typeface="Calibri"/>
              </a:rPr>
              <a:t>de</a:t>
            </a:r>
            <a:r>
              <a:rPr sz="1800" spc="-55" dirty="0">
                <a:solidFill>
                  <a:schemeClr val="tx1"/>
                </a:solidFill>
                <a:latin typeface="Calibri"/>
                <a:cs typeface="Calibri"/>
              </a:rPr>
              <a:t> </a:t>
            </a:r>
            <a:r>
              <a:rPr sz="1800" dirty="0">
                <a:solidFill>
                  <a:schemeClr val="tx1"/>
                </a:solidFill>
                <a:latin typeface="Calibri"/>
                <a:cs typeface="Calibri"/>
              </a:rPr>
              <a:t>hoogte</a:t>
            </a:r>
            <a:r>
              <a:rPr sz="1800" spc="-10" dirty="0">
                <a:solidFill>
                  <a:schemeClr val="tx1"/>
                </a:solidFill>
                <a:latin typeface="Calibri"/>
                <a:cs typeface="Calibri"/>
              </a:rPr>
              <a:t> </a:t>
            </a:r>
            <a:r>
              <a:rPr sz="1800" dirty="0">
                <a:solidFill>
                  <a:schemeClr val="tx1"/>
                </a:solidFill>
                <a:latin typeface="Calibri"/>
                <a:cs typeface="Calibri"/>
              </a:rPr>
              <a:t>en</a:t>
            </a:r>
            <a:r>
              <a:rPr sz="1800" spc="-50" dirty="0">
                <a:solidFill>
                  <a:schemeClr val="tx1"/>
                </a:solidFill>
                <a:latin typeface="Calibri"/>
                <a:cs typeface="Calibri"/>
              </a:rPr>
              <a:t> </a:t>
            </a:r>
            <a:r>
              <a:rPr sz="1800" dirty="0">
                <a:solidFill>
                  <a:schemeClr val="tx1"/>
                </a:solidFill>
                <a:latin typeface="Calibri"/>
                <a:cs typeface="Calibri"/>
              </a:rPr>
              <a:t>gaan</a:t>
            </a:r>
            <a:r>
              <a:rPr sz="1800" spc="-15" dirty="0">
                <a:solidFill>
                  <a:schemeClr val="tx1"/>
                </a:solidFill>
                <a:latin typeface="Calibri"/>
                <a:cs typeface="Calibri"/>
              </a:rPr>
              <a:t> </a:t>
            </a:r>
            <a:r>
              <a:rPr sz="1800" spc="-10" dirty="0">
                <a:solidFill>
                  <a:schemeClr val="tx1"/>
                </a:solidFill>
                <a:latin typeface="Calibri"/>
                <a:cs typeface="Calibri"/>
              </a:rPr>
              <a:t>akkoord.</a:t>
            </a:r>
            <a:endParaRPr sz="1800" dirty="0">
              <a:solidFill>
                <a:schemeClr val="tx1"/>
              </a:solidFill>
              <a:latin typeface="Calibri"/>
              <a:cs typeface="Calibri"/>
            </a:endParaRPr>
          </a:p>
          <a:p>
            <a:pPr marL="838200" marR="5080" lvl="1" indent="-285750">
              <a:lnSpc>
                <a:spcPts val="1900"/>
              </a:lnSpc>
              <a:spcBef>
                <a:spcPts val="575"/>
              </a:spcBef>
              <a:buFont typeface="Arial"/>
              <a:buChar char="•"/>
              <a:tabLst>
                <a:tab pos="838200" algn="l"/>
              </a:tabLst>
            </a:pPr>
            <a:r>
              <a:rPr sz="1800" dirty="0">
                <a:solidFill>
                  <a:schemeClr val="tx1"/>
                </a:solidFill>
                <a:latin typeface="Calibri"/>
                <a:cs typeface="Calibri"/>
              </a:rPr>
              <a:t>Enkel</a:t>
            </a:r>
            <a:r>
              <a:rPr sz="1800" spc="-85" dirty="0">
                <a:solidFill>
                  <a:schemeClr val="tx1"/>
                </a:solidFill>
                <a:latin typeface="Calibri"/>
                <a:cs typeface="Calibri"/>
              </a:rPr>
              <a:t> </a:t>
            </a:r>
            <a:r>
              <a:rPr sz="1800" dirty="0">
                <a:solidFill>
                  <a:schemeClr val="tx1"/>
                </a:solidFill>
                <a:latin typeface="Calibri"/>
                <a:cs typeface="Calibri"/>
              </a:rPr>
              <a:t>ter</a:t>
            </a:r>
            <a:r>
              <a:rPr sz="1800" spc="-75" dirty="0">
                <a:solidFill>
                  <a:schemeClr val="tx1"/>
                </a:solidFill>
                <a:latin typeface="Calibri"/>
                <a:cs typeface="Calibri"/>
              </a:rPr>
              <a:t> </a:t>
            </a:r>
            <a:r>
              <a:rPr sz="1800" dirty="0">
                <a:solidFill>
                  <a:schemeClr val="tx1"/>
                </a:solidFill>
                <a:latin typeface="Calibri"/>
                <a:cs typeface="Calibri"/>
              </a:rPr>
              <a:t>kennis</a:t>
            </a:r>
            <a:r>
              <a:rPr sz="1800" spc="-10" dirty="0">
                <a:solidFill>
                  <a:schemeClr val="tx1"/>
                </a:solidFill>
                <a:latin typeface="Calibri"/>
                <a:cs typeface="Calibri"/>
              </a:rPr>
              <a:t> </a:t>
            </a:r>
            <a:r>
              <a:rPr sz="1800" dirty="0">
                <a:solidFill>
                  <a:schemeClr val="tx1"/>
                </a:solidFill>
                <a:latin typeface="Calibri"/>
                <a:cs typeface="Calibri"/>
              </a:rPr>
              <a:t>brengen</a:t>
            </a:r>
            <a:r>
              <a:rPr sz="1800" spc="-85" dirty="0">
                <a:solidFill>
                  <a:schemeClr val="tx1"/>
                </a:solidFill>
                <a:latin typeface="Calibri"/>
                <a:cs typeface="Calibri"/>
              </a:rPr>
              <a:t> </a:t>
            </a:r>
            <a:r>
              <a:rPr sz="1800" dirty="0">
                <a:solidFill>
                  <a:schemeClr val="tx1"/>
                </a:solidFill>
                <a:latin typeface="Calibri"/>
                <a:cs typeface="Calibri"/>
              </a:rPr>
              <a:t>dat</a:t>
            </a:r>
            <a:r>
              <a:rPr sz="1800" spc="-50" dirty="0">
                <a:solidFill>
                  <a:schemeClr val="tx1"/>
                </a:solidFill>
                <a:latin typeface="Calibri"/>
                <a:cs typeface="Calibri"/>
              </a:rPr>
              <a:t> </a:t>
            </a:r>
            <a:r>
              <a:rPr sz="1800" dirty="0">
                <a:solidFill>
                  <a:schemeClr val="tx1"/>
                </a:solidFill>
                <a:latin typeface="Calibri"/>
                <a:cs typeface="Calibri"/>
              </a:rPr>
              <a:t>leerling</a:t>
            </a:r>
            <a:r>
              <a:rPr sz="1800" spc="5" dirty="0">
                <a:solidFill>
                  <a:schemeClr val="tx1"/>
                </a:solidFill>
                <a:latin typeface="Calibri"/>
                <a:cs typeface="Calibri"/>
              </a:rPr>
              <a:t> </a:t>
            </a:r>
            <a:r>
              <a:rPr sz="1800" spc="-10" dirty="0">
                <a:solidFill>
                  <a:schemeClr val="tx1"/>
                </a:solidFill>
                <a:latin typeface="Calibri"/>
                <a:cs typeface="Calibri"/>
              </a:rPr>
              <a:t>voorwerp</a:t>
            </a:r>
            <a:r>
              <a:rPr sz="1800" spc="-105" dirty="0">
                <a:solidFill>
                  <a:schemeClr val="tx1"/>
                </a:solidFill>
                <a:latin typeface="Calibri"/>
                <a:cs typeface="Calibri"/>
              </a:rPr>
              <a:t> </a:t>
            </a:r>
            <a:r>
              <a:rPr sz="1800" dirty="0">
                <a:solidFill>
                  <a:schemeClr val="tx1"/>
                </a:solidFill>
                <a:latin typeface="Calibri"/>
                <a:cs typeface="Calibri"/>
              </a:rPr>
              <a:t>is</a:t>
            </a:r>
            <a:r>
              <a:rPr sz="1800" spc="-5" dirty="0">
                <a:solidFill>
                  <a:schemeClr val="tx1"/>
                </a:solidFill>
                <a:latin typeface="Calibri"/>
                <a:cs typeface="Calibri"/>
              </a:rPr>
              <a:t> </a:t>
            </a:r>
            <a:r>
              <a:rPr sz="1800" dirty="0">
                <a:solidFill>
                  <a:schemeClr val="tx1"/>
                </a:solidFill>
                <a:latin typeface="Calibri"/>
                <a:cs typeface="Calibri"/>
              </a:rPr>
              <a:t>van bespreking.</a:t>
            </a:r>
            <a:r>
              <a:rPr sz="1800" spc="-50" dirty="0">
                <a:solidFill>
                  <a:schemeClr val="tx1"/>
                </a:solidFill>
                <a:latin typeface="Calibri"/>
                <a:cs typeface="Calibri"/>
              </a:rPr>
              <a:t> </a:t>
            </a:r>
            <a:r>
              <a:rPr sz="1800" spc="-10" dirty="0">
                <a:solidFill>
                  <a:schemeClr val="tx1"/>
                </a:solidFill>
                <a:latin typeface="Calibri"/>
                <a:cs typeface="Calibri"/>
              </a:rPr>
              <a:t>Verdere </a:t>
            </a:r>
            <a:r>
              <a:rPr sz="1800" dirty="0">
                <a:solidFill>
                  <a:schemeClr val="tx1"/>
                </a:solidFill>
                <a:latin typeface="Calibri"/>
                <a:cs typeface="Calibri"/>
              </a:rPr>
              <a:t>informatie</a:t>
            </a:r>
            <a:r>
              <a:rPr sz="1800" spc="-45" dirty="0">
                <a:solidFill>
                  <a:schemeClr val="tx1"/>
                </a:solidFill>
                <a:latin typeface="Calibri"/>
                <a:cs typeface="Calibri"/>
              </a:rPr>
              <a:t> </a:t>
            </a:r>
            <a:r>
              <a:rPr sz="1800" dirty="0">
                <a:solidFill>
                  <a:schemeClr val="tx1"/>
                </a:solidFill>
                <a:latin typeface="Calibri"/>
                <a:cs typeface="Calibri"/>
              </a:rPr>
              <a:t>uit</a:t>
            </a:r>
            <a:r>
              <a:rPr sz="1800" spc="-50" dirty="0">
                <a:solidFill>
                  <a:schemeClr val="tx1"/>
                </a:solidFill>
                <a:latin typeface="Calibri"/>
                <a:cs typeface="Calibri"/>
              </a:rPr>
              <a:t> </a:t>
            </a:r>
            <a:r>
              <a:rPr sz="1800" dirty="0">
                <a:solidFill>
                  <a:schemeClr val="tx1"/>
                </a:solidFill>
                <a:latin typeface="Calibri"/>
                <a:cs typeface="Calibri"/>
              </a:rPr>
              <a:t>het</a:t>
            </a:r>
            <a:r>
              <a:rPr sz="1800" spc="-10" dirty="0">
                <a:solidFill>
                  <a:schemeClr val="tx1"/>
                </a:solidFill>
                <a:latin typeface="Calibri"/>
                <a:cs typeface="Calibri"/>
              </a:rPr>
              <a:t> casusoverleg</a:t>
            </a:r>
            <a:r>
              <a:rPr sz="1800" spc="-90" dirty="0">
                <a:solidFill>
                  <a:schemeClr val="tx1"/>
                </a:solidFill>
                <a:latin typeface="Calibri"/>
                <a:cs typeface="Calibri"/>
              </a:rPr>
              <a:t> </a:t>
            </a:r>
            <a:r>
              <a:rPr sz="1800" dirty="0">
                <a:solidFill>
                  <a:schemeClr val="tx1"/>
                </a:solidFill>
                <a:latin typeface="Calibri"/>
                <a:cs typeface="Calibri"/>
              </a:rPr>
              <a:t>kan</a:t>
            </a:r>
            <a:r>
              <a:rPr sz="1800" spc="40" dirty="0">
                <a:solidFill>
                  <a:schemeClr val="tx1"/>
                </a:solidFill>
                <a:latin typeface="Calibri"/>
                <a:cs typeface="Calibri"/>
              </a:rPr>
              <a:t> </a:t>
            </a:r>
            <a:r>
              <a:rPr sz="1800" dirty="0">
                <a:solidFill>
                  <a:schemeClr val="tx1"/>
                </a:solidFill>
                <a:latin typeface="Calibri"/>
                <a:cs typeface="Calibri"/>
              </a:rPr>
              <a:t>dus</a:t>
            </a:r>
            <a:r>
              <a:rPr sz="1800" spc="-55" dirty="0">
                <a:solidFill>
                  <a:schemeClr val="tx1"/>
                </a:solidFill>
                <a:latin typeface="Calibri"/>
                <a:cs typeface="Calibri"/>
              </a:rPr>
              <a:t> </a:t>
            </a:r>
            <a:r>
              <a:rPr sz="1800" dirty="0">
                <a:solidFill>
                  <a:schemeClr val="tx1"/>
                </a:solidFill>
                <a:latin typeface="Calibri"/>
                <a:cs typeface="Calibri"/>
              </a:rPr>
              <a:t>niet</a:t>
            </a:r>
            <a:r>
              <a:rPr sz="1800" spc="-50" dirty="0">
                <a:solidFill>
                  <a:schemeClr val="tx1"/>
                </a:solidFill>
                <a:latin typeface="Calibri"/>
                <a:cs typeface="Calibri"/>
              </a:rPr>
              <a:t> </a:t>
            </a:r>
            <a:r>
              <a:rPr sz="1800" dirty="0">
                <a:solidFill>
                  <a:schemeClr val="tx1"/>
                </a:solidFill>
                <a:latin typeface="Calibri"/>
                <a:cs typeface="Calibri"/>
              </a:rPr>
              <a:t>gedeeld</a:t>
            </a:r>
            <a:r>
              <a:rPr sz="1800" spc="-45" dirty="0">
                <a:solidFill>
                  <a:schemeClr val="tx1"/>
                </a:solidFill>
                <a:latin typeface="Calibri"/>
                <a:cs typeface="Calibri"/>
              </a:rPr>
              <a:t> </a:t>
            </a:r>
            <a:r>
              <a:rPr sz="1800" spc="-10" dirty="0">
                <a:solidFill>
                  <a:schemeClr val="tx1"/>
                </a:solidFill>
                <a:latin typeface="Calibri"/>
                <a:cs typeface="Calibri"/>
              </a:rPr>
              <a:t>worden.</a:t>
            </a:r>
            <a:endParaRPr sz="1800" dirty="0">
              <a:solidFill>
                <a:schemeClr val="tx1"/>
              </a:solidFill>
              <a:latin typeface="Calibri"/>
              <a:cs typeface="Calibri"/>
            </a:endParaRPr>
          </a:p>
        </p:txBody>
      </p:sp>
      <p:sp>
        <p:nvSpPr>
          <p:cNvPr id="5" name="object 5"/>
          <p:cNvSpPr txBox="1">
            <a:spLocks noGrp="1"/>
          </p:cNvSpPr>
          <p:nvPr>
            <p:ph type="title"/>
          </p:nvPr>
        </p:nvSpPr>
        <p:spPr>
          <a:prstGeom prst="rect">
            <a:avLst/>
          </a:prstGeom>
        </p:spPr>
        <p:txBody>
          <a:bodyPr vert="horz" wrap="square" lIns="0" tIns="13335" rIns="0" bIns="0" rtlCol="0">
            <a:spAutoFit/>
          </a:bodyPr>
          <a:lstStyle/>
          <a:p>
            <a:pPr marL="12700">
              <a:lnSpc>
                <a:spcPct val="100000"/>
              </a:lnSpc>
              <a:spcBef>
                <a:spcPts val="105"/>
              </a:spcBef>
            </a:pPr>
            <a:r>
              <a:rPr spc="-40" dirty="0"/>
              <a:t>Voorafgaand</a:t>
            </a:r>
            <a:r>
              <a:rPr spc="-90" dirty="0"/>
              <a:t> </a:t>
            </a:r>
            <a:r>
              <a:rPr dirty="0"/>
              <a:t>aan</a:t>
            </a:r>
            <a:r>
              <a:rPr spc="-120" dirty="0"/>
              <a:t> </a:t>
            </a:r>
            <a:r>
              <a:rPr spc="-10" dirty="0"/>
              <a:t>overleg</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A437F5-5C4E-C926-084C-22F57C0CE04E}"/>
              </a:ext>
            </a:extLst>
          </p:cNvPr>
          <p:cNvSpPr>
            <a:spLocks noGrp="1"/>
          </p:cNvSpPr>
          <p:nvPr>
            <p:ph type="title"/>
          </p:nvPr>
        </p:nvSpPr>
        <p:spPr>
          <a:xfrm>
            <a:off x="322579" y="302894"/>
            <a:ext cx="7214234" cy="615553"/>
          </a:xfrm>
        </p:spPr>
        <p:txBody>
          <a:bodyPr/>
          <a:lstStyle/>
          <a:p>
            <a:r>
              <a:rPr lang="nl-BE" dirty="0"/>
              <a:t>Crisis of verontrusting?</a:t>
            </a:r>
          </a:p>
        </p:txBody>
      </p:sp>
      <p:sp>
        <p:nvSpPr>
          <p:cNvPr id="3" name="Tijdelijke aanduiding voor tekst 2">
            <a:extLst>
              <a:ext uri="{FF2B5EF4-FFF2-40B4-BE49-F238E27FC236}">
                <a16:creationId xmlns:a16="http://schemas.microsoft.com/office/drawing/2014/main" id="{E83072D7-8C49-5A77-6C03-77E6395306EE}"/>
              </a:ext>
            </a:extLst>
          </p:cNvPr>
          <p:cNvSpPr>
            <a:spLocks noGrp="1"/>
          </p:cNvSpPr>
          <p:nvPr>
            <p:ph type="body" idx="1"/>
          </p:nvPr>
        </p:nvSpPr>
        <p:spPr>
          <a:xfrm>
            <a:off x="375919" y="1341120"/>
            <a:ext cx="7639685" cy="3877985"/>
          </a:xfrm>
        </p:spPr>
        <p:txBody>
          <a:bodyPr/>
          <a:lstStyle/>
          <a:p>
            <a:r>
              <a:rPr lang="nl-BE" dirty="0">
                <a:solidFill>
                  <a:srgbClr val="A7BA19"/>
                </a:solidFill>
                <a:sym typeface="Wingdings" panose="05000000000000000000" pitchFamily="2" charset="2"/>
              </a:rPr>
              <a:t>School</a:t>
            </a:r>
          </a:p>
          <a:p>
            <a:pPr marL="285750" indent="-285750">
              <a:buFont typeface="Arial" panose="020B0604020202020204" pitchFamily="34" charset="0"/>
              <a:buChar char="•"/>
            </a:pPr>
            <a:r>
              <a:rPr lang="nl-BE" b="0" dirty="0">
                <a:solidFill>
                  <a:schemeClr val="tx1"/>
                </a:solidFill>
                <a:sym typeface="Wingdings" panose="05000000000000000000" pitchFamily="2" charset="2"/>
              </a:rPr>
              <a:t>Betrek het CLB</a:t>
            </a:r>
          </a:p>
          <a:p>
            <a:pPr marL="285750" indent="-285750">
              <a:buFont typeface="Arial" panose="020B0604020202020204" pitchFamily="34" charset="0"/>
              <a:buChar char="•"/>
            </a:pPr>
            <a:r>
              <a:rPr lang="nl-BE" b="0" dirty="0">
                <a:solidFill>
                  <a:schemeClr val="tx1"/>
                </a:solidFill>
                <a:sym typeface="Wingdings" panose="05000000000000000000" pitchFamily="2" charset="2"/>
              </a:rPr>
              <a:t>Casusoverleg LIVC-R</a:t>
            </a:r>
          </a:p>
          <a:p>
            <a:pPr marL="285750" indent="-285750">
              <a:buFont typeface="Arial" panose="020B0604020202020204" pitchFamily="34" charset="0"/>
              <a:buChar char="•"/>
            </a:pPr>
            <a:r>
              <a:rPr lang="nl-BE" b="0" dirty="0">
                <a:solidFill>
                  <a:schemeClr val="tx1"/>
                </a:solidFill>
                <a:sym typeface="Wingdings" panose="05000000000000000000" pitchFamily="2" charset="2"/>
              </a:rPr>
              <a:t>Contactpersoon politie (PLP 41)</a:t>
            </a:r>
          </a:p>
          <a:p>
            <a:endParaRPr lang="nl-BE" b="0" dirty="0">
              <a:solidFill>
                <a:schemeClr val="tx1"/>
              </a:solidFill>
              <a:sym typeface="Wingdings" panose="05000000000000000000" pitchFamily="2" charset="2"/>
            </a:endParaRPr>
          </a:p>
          <a:p>
            <a:r>
              <a:rPr lang="nl-BE" dirty="0">
                <a:solidFill>
                  <a:srgbClr val="A7BA19"/>
                </a:solidFill>
                <a:sym typeface="Wingdings" panose="05000000000000000000" pitchFamily="2" charset="2"/>
              </a:rPr>
              <a:t>CLB</a:t>
            </a:r>
          </a:p>
          <a:p>
            <a:r>
              <a:rPr lang="nl-BE" b="0" dirty="0">
                <a:solidFill>
                  <a:schemeClr val="tx1"/>
                </a:solidFill>
              </a:rPr>
              <a:t>Zit je vast in team? </a:t>
            </a:r>
            <a:r>
              <a:rPr lang="nl-BE" b="0" dirty="0">
                <a:solidFill>
                  <a:schemeClr val="tx1"/>
                </a:solidFill>
                <a:sym typeface="Wingdings" panose="05000000000000000000" pitchFamily="2" charset="2"/>
              </a:rPr>
              <a:t> </a:t>
            </a:r>
            <a:r>
              <a:rPr lang="nl-BE" b="0" dirty="0">
                <a:solidFill>
                  <a:schemeClr val="tx1"/>
                </a:solidFill>
              </a:rPr>
              <a:t>Morele dilemmatraining </a:t>
            </a:r>
          </a:p>
          <a:p>
            <a:r>
              <a:rPr lang="nl-BE" b="0" dirty="0">
                <a:solidFill>
                  <a:schemeClr val="tx1"/>
                </a:solidFill>
              </a:rPr>
              <a:t>Mogelijkheden binnen beroepsgeheim</a:t>
            </a:r>
          </a:p>
          <a:p>
            <a:pPr marL="285750" indent="-285750">
              <a:buFont typeface="Arial" panose="020B0604020202020204" pitchFamily="34" charset="0"/>
              <a:buChar char="•"/>
            </a:pPr>
            <a:r>
              <a:rPr lang="nl-BE" b="0" dirty="0">
                <a:solidFill>
                  <a:schemeClr val="tx1"/>
                </a:solidFill>
              </a:rPr>
              <a:t>Melding aan gemandateerde voorziening</a:t>
            </a:r>
          </a:p>
          <a:p>
            <a:pPr marL="285750" indent="-285750">
              <a:buFont typeface="Arial" panose="020B0604020202020204" pitchFamily="34" charset="0"/>
              <a:buChar char="•"/>
            </a:pPr>
            <a:r>
              <a:rPr lang="nl-BE" b="0" dirty="0">
                <a:solidFill>
                  <a:schemeClr val="tx1"/>
                </a:solidFill>
              </a:rPr>
              <a:t>Melding aan de procureur op basis van 458bis</a:t>
            </a:r>
          </a:p>
          <a:p>
            <a:pPr marL="285750" indent="-285750">
              <a:buFont typeface="Arial" panose="020B0604020202020204" pitchFamily="34" charset="0"/>
              <a:buChar char="•"/>
            </a:pPr>
            <a:r>
              <a:rPr lang="nl-BE" b="0" dirty="0">
                <a:solidFill>
                  <a:schemeClr val="tx1"/>
                </a:solidFill>
              </a:rPr>
              <a:t>Noodsituatie (schuldig verzuim) </a:t>
            </a:r>
          </a:p>
          <a:p>
            <a:pPr marL="285750" indent="-285750">
              <a:buFont typeface="Arial" panose="020B0604020202020204" pitchFamily="34" charset="0"/>
              <a:buChar char="•"/>
            </a:pPr>
            <a:r>
              <a:rPr lang="nl-BE" b="0" dirty="0">
                <a:solidFill>
                  <a:schemeClr val="tx1"/>
                </a:solidFill>
              </a:rPr>
              <a:t>Casusoverleg op basis van 458ter </a:t>
            </a:r>
            <a:r>
              <a:rPr lang="nl-BE" b="0" dirty="0">
                <a:solidFill>
                  <a:schemeClr val="tx1"/>
                </a:solidFill>
                <a:sym typeface="Wingdings" panose="05000000000000000000" pitchFamily="2" charset="2"/>
              </a:rPr>
              <a:t> LIVC-R</a:t>
            </a:r>
          </a:p>
          <a:p>
            <a:pPr marL="285750" indent="-285750">
              <a:buFont typeface="Arial" panose="020B0604020202020204" pitchFamily="34" charset="0"/>
              <a:buChar char="•"/>
            </a:pPr>
            <a:endParaRPr lang="nl-BE" dirty="0">
              <a:sym typeface="Wingdings" panose="05000000000000000000" pitchFamily="2" charset="2"/>
            </a:endParaRPr>
          </a:p>
          <a:p>
            <a:endParaRPr lang="nl-BE" dirty="0"/>
          </a:p>
        </p:txBody>
      </p:sp>
      <p:pic>
        <p:nvPicPr>
          <p:cNvPr id="7" name="Afbeelding 6" descr="Afbeelding met tekst, tekenfilm, handschrift, Tekenfilm&#10;&#10;Automatisch gegenereerde beschrijving">
            <a:extLst>
              <a:ext uri="{FF2B5EF4-FFF2-40B4-BE49-F238E27FC236}">
                <a16:creationId xmlns:a16="http://schemas.microsoft.com/office/drawing/2014/main" id="{BCCD8D2A-2221-82B7-0CB8-3F743422818E}"/>
              </a:ext>
            </a:extLst>
          </p:cNvPr>
          <p:cNvPicPr>
            <a:picLocks noChangeAspect="1"/>
          </p:cNvPicPr>
          <p:nvPr/>
        </p:nvPicPr>
        <p:blipFill>
          <a:blip r:embed="rId2"/>
          <a:stretch>
            <a:fillRect/>
          </a:stretch>
        </p:blipFill>
        <p:spPr>
          <a:xfrm>
            <a:off x="6680779" y="610670"/>
            <a:ext cx="4667941" cy="3786844"/>
          </a:xfrm>
          <a:prstGeom prst="rect">
            <a:avLst/>
          </a:prstGeom>
        </p:spPr>
      </p:pic>
    </p:spTree>
    <p:extLst>
      <p:ext uri="{BB962C8B-B14F-4D97-AF65-F5344CB8AC3E}">
        <p14:creationId xmlns:p14="http://schemas.microsoft.com/office/powerpoint/2010/main" val="42162919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142040" y="6055867"/>
            <a:ext cx="855980" cy="614045"/>
          </a:xfrm>
          <a:custGeom>
            <a:avLst/>
            <a:gdLst/>
            <a:ahLst/>
            <a:cxnLst/>
            <a:rect l="l" t="t" r="r" b="b"/>
            <a:pathLst>
              <a:path w="855979" h="614045">
                <a:moveTo>
                  <a:pt x="751586" y="421259"/>
                </a:moveTo>
                <a:lnTo>
                  <a:pt x="750265" y="363905"/>
                </a:lnTo>
                <a:lnTo>
                  <a:pt x="740029" y="307225"/>
                </a:lnTo>
                <a:lnTo>
                  <a:pt x="721931" y="258267"/>
                </a:lnTo>
                <a:lnTo>
                  <a:pt x="696671" y="217678"/>
                </a:lnTo>
                <a:lnTo>
                  <a:pt x="664997" y="186118"/>
                </a:lnTo>
                <a:lnTo>
                  <a:pt x="656983" y="181432"/>
                </a:lnTo>
                <a:lnTo>
                  <a:pt x="656983" y="372783"/>
                </a:lnTo>
                <a:lnTo>
                  <a:pt x="656805" y="424192"/>
                </a:lnTo>
                <a:lnTo>
                  <a:pt x="644512" y="469849"/>
                </a:lnTo>
                <a:lnTo>
                  <a:pt x="618350" y="503745"/>
                </a:lnTo>
                <a:lnTo>
                  <a:pt x="576554" y="519861"/>
                </a:lnTo>
                <a:lnTo>
                  <a:pt x="532333" y="512597"/>
                </a:lnTo>
                <a:lnTo>
                  <a:pt x="499757" y="484593"/>
                </a:lnTo>
                <a:lnTo>
                  <a:pt x="478396" y="442201"/>
                </a:lnTo>
                <a:lnTo>
                  <a:pt x="467829" y="391795"/>
                </a:lnTo>
                <a:lnTo>
                  <a:pt x="468007" y="340372"/>
                </a:lnTo>
                <a:lnTo>
                  <a:pt x="480301" y="294716"/>
                </a:lnTo>
                <a:lnTo>
                  <a:pt x="506463" y="260832"/>
                </a:lnTo>
                <a:lnTo>
                  <a:pt x="548259" y="244716"/>
                </a:lnTo>
                <a:lnTo>
                  <a:pt x="592480" y="251891"/>
                </a:lnTo>
                <a:lnTo>
                  <a:pt x="625055" y="279742"/>
                </a:lnTo>
                <a:lnTo>
                  <a:pt x="646417" y="322097"/>
                </a:lnTo>
                <a:lnTo>
                  <a:pt x="656983" y="372783"/>
                </a:lnTo>
                <a:lnTo>
                  <a:pt x="656983" y="181432"/>
                </a:lnTo>
                <a:lnTo>
                  <a:pt x="627608" y="164249"/>
                </a:lnTo>
                <a:lnTo>
                  <a:pt x="585241" y="152704"/>
                </a:lnTo>
                <a:lnTo>
                  <a:pt x="538607" y="152158"/>
                </a:lnTo>
                <a:lnTo>
                  <a:pt x="493115" y="162229"/>
                </a:lnTo>
                <a:lnTo>
                  <a:pt x="454088" y="182156"/>
                </a:lnTo>
                <a:lnTo>
                  <a:pt x="422033" y="211137"/>
                </a:lnTo>
                <a:lnTo>
                  <a:pt x="397510" y="248399"/>
                </a:lnTo>
                <a:lnTo>
                  <a:pt x="384873" y="282752"/>
                </a:lnTo>
                <a:lnTo>
                  <a:pt x="379691" y="273951"/>
                </a:lnTo>
                <a:lnTo>
                  <a:pt x="362597" y="263144"/>
                </a:lnTo>
                <a:lnTo>
                  <a:pt x="340448" y="261200"/>
                </a:lnTo>
                <a:lnTo>
                  <a:pt x="238150" y="271348"/>
                </a:lnTo>
                <a:lnTo>
                  <a:pt x="218681" y="276936"/>
                </a:lnTo>
                <a:lnTo>
                  <a:pt x="204927" y="288544"/>
                </a:lnTo>
                <a:lnTo>
                  <a:pt x="197345" y="305485"/>
                </a:lnTo>
                <a:lnTo>
                  <a:pt x="196329" y="327126"/>
                </a:lnTo>
                <a:lnTo>
                  <a:pt x="201764" y="347281"/>
                </a:lnTo>
                <a:lnTo>
                  <a:pt x="212813" y="362318"/>
                </a:lnTo>
                <a:lnTo>
                  <a:pt x="228803" y="371170"/>
                </a:lnTo>
                <a:lnTo>
                  <a:pt x="249072" y="372783"/>
                </a:lnTo>
                <a:lnTo>
                  <a:pt x="303771" y="367068"/>
                </a:lnTo>
                <a:lnTo>
                  <a:pt x="298919" y="406107"/>
                </a:lnTo>
                <a:lnTo>
                  <a:pt x="283260" y="437362"/>
                </a:lnTo>
                <a:lnTo>
                  <a:pt x="258076" y="458990"/>
                </a:lnTo>
                <a:lnTo>
                  <a:pt x="224637" y="469138"/>
                </a:lnTo>
                <a:lnTo>
                  <a:pt x="184391" y="464667"/>
                </a:lnTo>
                <a:lnTo>
                  <a:pt x="128282" y="412991"/>
                </a:lnTo>
                <a:lnTo>
                  <a:pt x="112128" y="373392"/>
                </a:lnTo>
                <a:lnTo>
                  <a:pt x="103682" y="329666"/>
                </a:lnTo>
                <a:lnTo>
                  <a:pt x="103365" y="281152"/>
                </a:lnTo>
                <a:lnTo>
                  <a:pt x="112864" y="238391"/>
                </a:lnTo>
                <a:lnTo>
                  <a:pt x="131660" y="203771"/>
                </a:lnTo>
                <a:lnTo>
                  <a:pt x="159232" y="179730"/>
                </a:lnTo>
                <a:lnTo>
                  <a:pt x="195046" y="168643"/>
                </a:lnTo>
                <a:lnTo>
                  <a:pt x="235724" y="172453"/>
                </a:lnTo>
                <a:lnTo>
                  <a:pt x="265734" y="186791"/>
                </a:lnTo>
                <a:lnTo>
                  <a:pt x="290309" y="201714"/>
                </a:lnTo>
                <a:lnTo>
                  <a:pt x="314706" y="207302"/>
                </a:lnTo>
                <a:lnTo>
                  <a:pt x="351523" y="176199"/>
                </a:lnTo>
                <a:lnTo>
                  <a:pt x="339547" y="121145"/>
                </a:lnTo>
                <a:lnTo>
                  <a:pt x="311518" y="94272"/>
                </a:lnTo>
                <a:lnTo>
                  <a:pt x="272808" y="76479"/>
                </a:lnTo>
                <a:lnTo>
                  <a:pt x="227634" y="67703"/>
                </a:lnTo>
                <a:lnTo>
                  <a:pt x="180251" y="67843"/>
                </a:lnTo>
                <a:lnTo>
                  <a:pt x="138150" y="77000"/>
                </a:lnTo>
                <a:lnTo>
                  <a:pt x="100545" y="94907"/>
                </a:lnTo>
                <a:lnTo>
                  <a:pt x="68008" y="120738"/>
                </a:lnTo>
                <a:lnTo>
                  <a:pt x="41109" y="153657"/>
                </a:lnTo>
                <a:lnTo>
                  <a:pt x="20434" y="192849"/>
                </a:lnTo>
                <a:lnTo>
                  <a:pt x="6527" y="237490"/>
                </a:lnTo>
                <a:lnTo>
                  <a:pt x="0" y="286753"/>
                </a:lnTo>
                <a:lnTo>
                  <a:pt x="1384" y="339813"/>
                </a:lnTo>
                <a:lnTo>
                  <a:pt x="9994" y="389953"/>
                </a:lnTo>
                <a:lnTo>
                  <a:pt x="24980" y="436054"/>
                </a:lnTo>
                <a:lnTo>
                  <a:pt x="46050" y="477100"/>
                </a:lnTo>
                <a:lnTo>
                  <a:pt x="72885" y="512089"/>
                </a:lnTo>
                <a:lnTo>
                  <a:pt x="105181" y="540004"/>
                </a:lnTo>
                <a:lnTo>
                  <a:pt x="142621" y="559841"/>
                </a:lnTo>
                <a:lnTo>
                  <a:pt x="184899" y="570572"/>
                </a:lnTo>
                <a:lnTo>
                  <a:pt x="231724" y="571207"/>
                </a:lnTo>
                <a:lnTo>
                  <a:pt x="278091" y="560666"/>
                </a:lnTo>
                <a:lnTo>
                  <a:pt x="317627" y="539699"/>
                </a:lnTo>
                <a:lnTo>
                  <a:pt x="349923" y="509574"/>
                </a:lnTo>
                <a:lnTo>
                  <a:pt x="374510" y="471589"/>
                </a:lnTo>
                <a:lnTo>
                  <a:pt x="383006" y="448589"/>
                </a:lnTo>
                <a:lnTo>
                  <a:pt x="384784" y="458381"/>
                </a:lnTo>
                <a:lnTo>
                  <a:pt x="402882" y="507187"/>
                </a:lnTo>
                <a:lnTo>
                  <a:pt x="428142" y="547687"/>
                </a:lnTo>
                <a:lnTo>
                  <a:pt x="459816" y="579247"/>
                </a:lnTo>
                <a:lnTo>
                  <a:pt x="497205" y="601205"/>
                </a:lnTo>
                <a:lnTo>
                  <a:pt x="539572" y="612902"/>
                </a:lnTo>
                <a:lnTo>
                  <a:pt x="586206" y="613689"/>
                </a:lnTo>
                <a:lnTo>
                  <a:pt x="631698" y="603605"/>
                </a:lnTo>
                <a:lnTo>
                  <a:pt x="670725" y="583679"/>
                </a:lnTo>
                <a:lnTo>
                  <a:pt x="702779" y="554697"/>
                </a:lnTo>
                <a:lnTo>
                  <a:pt x="725703" y="519861"/>
                </a:lnTo>
                <a:lnTo>
                  <a:pt x="743737" y="472694"/>
                </a:lnTo>
                <a:lnTo>
                  <a:pt x="751586" y="421259"/>
                </a:lnTo>
                <a:close/>
              </a:path>
              <a:path w="855979" h="614045">
                <a:moveTo>
                  <a:pt x="837133" y="268173"/>
                </a:moveTo>
                <a:lnTo>
                  <a:pt x="814603" y="50088"/>
                </a:lnTo>
                <a:lnTo>
                  <a:pt x="799731" y="13157"/>
                </a:lnTo>
                <a:lnTo>
                  <a:pt x="766991" y="0"/>
                </a:lnTo>
                <a:lnTo>
                  <a:pt x="749782" y="6184"/>
                </a:lnTo>
                <a:lnTo>
                  <a:pt x="737882" y="19494"/>
                </a:lnTo>
                <a:lnTo>
                  <a:pt x="731532" y="37807"/>
                </a:lnTo>
                <a:lnTo>
                  <a:pt x="730961" y="58966"/>
                </a:lnTo>
                <a:lnTo>
                  <a:pt x="753491" y="276415"/>
                </a:lnTo>
                <a:lnTo>
                  <a:pt x="758482" y="297002"/>
                </a:lnTo>
                <a:lnTo>
                  <a:pt x="768362" y="313664"/>
                </a:lnTo>
                <a:lnTo>
                  <a:pt x="782713" y="324383"/>
                </a:lnTo>
                <a:lnTo>
                  <a:pt x="801090" y="327126"/>
                </a:lnTo>
                <a:lnTo>
                  <a:pt x="818311" y="320675"/>
                </a:lnTo>
                <a:lnTo>
                  <a:pt x="830211" y="307403"/>
                </a:lnTo>
                <a:lnTo>
                  <a:pt x="836561" y="289242"/>
                </a:lnTo>
                <a:lnTo>
                  <a:pt x="837133" y="268173"/>
                </a:lnTo>
                <a:close/>
              </a:path>
              <a:path w="855979" h="614045">
                <a:moveTo>
                  <a:pt x="855789" y="403212"/>
                </a:moveTo>
                <a:lnTo>
                  <a:pt x="850087" y="382828"/>
                </a:lnTo>
                <a:lnTo>
                  <a:pt x="838174" y="366598"/>
                </a:lnTo>
                <a:lnTo>
                  <a:pt x="822032" y="356311"/>
                </a:lnTo>
                <a:lnTo>
                  <a:pt x="803668" y="353758"/>
                </a:lnTo>
                <a:lnTo>
                  <a:pt x="786295" y="359841"/>
                </a:lnTo>
                <a:lnTo>
                  <a:pt x="772706" y="372935"/>
                </a:lnTo>
                <a:lnTo>
                  <a:pt x="764311" y="391020"/>
                </a:lnTo>
                <a:lnTo>
                  <a:pt x="762495" y="412076"/>
                </a:lnTo>
                <a:lnTo>
                  <a:pt x="768464" y="432739"/>
                </a:lnTo>
                <a:lnTo>
                  <a:pt x="780338" y="448932"/>
                </a:lnTo>
                <a:lnTo>
                  <a:pt x="796328" y="459066"/>
                </a:lnTo>
                <a:lnTo>
                  <a:pt x="814603" y="461530"/>
                </a:lnTo>
                <a:lnTo>
                  <a:pt x="832078" y="455803"/>
                </a:lnTo>
                <a:lnTo>
                  <a:pt x="845807" y="442836"/>
                </a:lnTo>
                <a:lnTo>
                  <a:pt x="854240" y="424624"/>
                </a:lnTo>
                <a:lnTo>
                  <a:pt x="855789" y="403212"/>
                </a:lnTo>
                <a:close/>
              </a:path>
            </a:pathLst>
          </a:custGeom>
          <a:solidFill>
            <a:srgbClr val="C4004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 name="object 3"/>
          <p:cNvSpPr/>
          <p:nvPr/>
        </p:nvSpPr>
        <p:spPr>
          <a:xfrm>
            <a:off x="8672696" y="6833442"/>
            <a:ext cx="78740" cy="24765"/>
          </a:xfrm>
          <a:custGeom>
            <a:avLst/>
            <a:gdLst/>
            <a:ahLst/>
            <a:cxnLst/>
            <a:rect l="l" t="t" r="r" b="b"/>
            <a:pathLst>
              <a:path w="78740" h="24765">
                <a:moveTo>
                  <a:pt x="78519" y="24557"/>
                </a:moveTo>
                <a:lnTo>
                  <a:pt x="69180" y="7402"/>
                </a:lnTo>
                <a:lnTo>
                  <a:pt x="64026" y="2319"/>
                </a:lnTo>
                <a:lnTo>
                  <a:pt x="56294" y="0"/>
                </a:lnTo>
                <a:lnTo>
                  <a:pt x="47085" y="566"/>
                </a:lnTo>
                <a:lnTo>
                  <a:pt x="37498" y="4142"/>
                </a:lnTo>
                <a:lnTo>
                  <a:pt x="0" y="24557"/>
                </a:lnTo>
                <a:lnTo>
                  <a:pt x="78519" y="24557"/>
                </a:lnTo>
                <a:close/>
              </a:path>
            </a:pathLst>
          </a:custGeom>
          <a:solidFill>
            <a:srgbClr val="92C022"/>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4" name="object 4"/>
          <p:cNvSpPr/>
          <p:nvPr/>
        </p:nvSpPr>
        <p:spPr>
          <a:xfrm>
            <a:off x="10525887" y="6709557"/>
            <a:ext cx="278130" cy="148590"/>
          </a:xfrm>
          <a:custGeom>
            <a:avLst/>
            <a:gdLst/>
            <a:ahLst/>
            <a:cxnLst/>
            <a:rect l="l" t="t" r="r" b="b"/>
            <a:pathLst>
              <a:path w="278129" h="148590">
                <a:moveTo>
                  <a:pt x="277866" y="148442"/>
                </a:moveTo>
                <a:lnTo>
                  <a:pt x="266567" y="82810"/>
                </a:lnTo>
                <a:lnTo>
                  <a:pt x="244985" y="47768"/>
                </a:lnTo>
                <a:lnTo>
                  <a:pt x="184567" y="6718"/>
                </a:lnTo>
                <a:lnTo>
                  <a:pt x="149695" y="0"/>
                </a:lnTo>
                <a:lnTo>
                  <a:pt x="114354" y="2011"/>
                </a:lnTo>
                <a:lnTo>
                  <a:pt x="50199" y="30802"/>
                </a:lnTo>
                <a:lnTo>
                  <a:pt x="7953" y="90248"/>
                </a:lnTo>
                <a:lnTo>
                  <a:pt x="0" y="130577"/>
                </a:lnTo>
                <a:lnTo>
                  <a:pt x="1221" y="148442"/>
                </a:lnTo>
                <a:lnTo>
                  <a:pt x="277866" y="148442"/>
                </a:lnTo>
                <a:close/>
              </a:path>
            </a:pathLst>
          </a:custGeom>
          <a:solidFill>
            <a:srgbClr val="EBEBD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5" name="object 5"/>
          <p:cNvSpPr/>
          <p:nvPr/>
        </p:nvSpPr>
        <p:spPr>
          <a:xfrm>
            <a:off x="9631786" y="6598273"/>
            <a:ext cx="410845" cy="260350"/>
          </a:xfrm>
          <a:custGeom>
            <a:avLst/>
            <a:gdLst/>
            <a:ahLst/>
            <a:cxnLst/>
            <a:rect l="l" t="t" r="r" b="b"/>
            <a:pathLst>
              <a:path w="410845" h="260350">
                <a:moveTo>
                  <a:pt x="410617" y="259726"/>
                </a:moveTo>
                <a:lnTo>
                  <a:pt x="329155" y="9479"/>
                </a:lnTo>
                <a:lnTo>
                  <a:pt x="325737" y="3494"/>
                </a:lnTo>
                <a:lnTo>
                  <a:pt x="320277" y="221"/>
                </a:lnTo>
                <a:lnTo>
                  <a:pt x="313920" y="0"/>
                </a:lnTo>
                <a:lnTo>
                  <a:pt x="307809" y="3167"/>
                </a:lnTo>
                <a:lnTo>
                  <a:pt x="0" y="259726"/>
                </a:lnTo>
                <a:lnTo>
                  <a:pt x="410617" y="259726"/>
                </a:lnTo>
                <a:close/>
              </a:path>
            </a:pathLst>
          </a:custGeom>
          <a:solidFill>
            <a:srgbClr val="92C022"/>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6" name="object 6"/>
          <p:cNvSpPr/>
          <p:nvPr/>
        </p:nvSpPr>
        <p:spPr>
          <a:xfrm>
            <a:off x="8814710" y="6454070"/>
            <a:ext cx="379095" cy="404495"/>
          </a:xfrm>
          <a:custGeom>
            <a:avLst/>
            <a:gdLst/>
            <a:ahLst/>
            <a:cxnLst/>
            <a:rect l="l" t="t" r="r" b="b"/>
            <a:pathLst>
              <a:path w="379095" h="404495">
                <a:moveTo>
                  <a:pt x="215061" y="403929"/>
                </a:moveTo>
                <a:lnTo>
                  <a:pt x="375923" y="48486"/>
                </a:lnTo>
                <a:lnTo>
                  <a:pt x="378574" y="30248"/>
                </a:lnTo>
                <a:lnTo>
                  <a:pt x="372186" y="14208"/>
                </a:lnTo>
                <a:lnTo>
                  <a:pt x="358936" y="3185"/>
                </a:lnTo>
                <a:lnTo>
                  <a:pt x="340998" y="0"/>
                </a:lnTo>
                <a:lnTo>
                  <a:pt x="30152" y="29118"/>
                </a:lnTo>
                <a:lnTo>
                  <a:pt x="15915" y="33798"/>
                </a:lnTo>
                <a:lnTo>
                  <a:pt x="5503" y="43605"/>
                </a:lnTo>
                <a:lnTo>
                  <a:pt x="0" y="56827"/>
                </a:lnTo>
                <a:lnTo>
                  <a:pt x="487" y="71752"/>
                </a:lnTo>
                <a:lnTo>
                  <a:pt x="85047" y="403929"/>
                </a:lnTo>
                <a:lnTo>
                  <a:pt x="215061" y="403929"/>
                </a:lnTo>
                <a:close/>
              </a:path>
            </a:pathLst>
          </a:custGeom>
          <a:solidFill>
            <a:srgbClr val="92C022"/>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object 7"/>
          <p:cNvSpPr/>
          <p:nvPr/>
        </p:nvSpPr>
        <p:spPr>
          <a:xfrm>
            <a:off x="9788911" y="6277021"/>
            <a:ext cx="262890" cy="262890"/>
          </a:xfrm>
          <a:custGeom>
            <a:avLst/>
            <a:gdLst/>
            <a:ahLst/>
            <a:cxnLst/>
            <a:rect l="l" t="t" r="r" b="b"/>
            <a:pathLst>
              <a:path w="262890" h="262890">
                <a:moveTo>
                  <a:pt x="183320" y="252122"/>
                </a:moveTo>
                <a:lnTo>
                  <a:pt x="214785" y="232720"/>
                </a:lnTo>
                <a:lnTo>
                  <a:pt x="239958" y="205564"/>
                </a:lnTo>
                <a:lnTo>
                  <a:pt x="256639" y="172018"/>
                </a:lnTo>
                <a:lnTo>
                  <a:pt x="262631" y="133449"/>
                </a:lnTo>
                <a:lnTo>
                  <a:pt x="255736" y="91220"/>
                </a:lnTo>
                <a:lnTo>
                  <a:pt x="221930" y="37545"/>
                </a:lnTo>
                <a:lnTo>
                  <a:pt x="167534" y="5969"/>
                </a:lnTo>
                <a:lnTo>
                  <a:pt x="125555" y="0"/>
                </a:lnTo>
                <a:lnTo>
                  <a:pt x="87482" y="6734"/>
                </a:lnTo>
                <a:lnTo>
                  <a:pt x="54602" y="23973"/>
                </a:lnTo>
                <a:lnTo>
                  <a:pt x="28203" y="49519"/>
                </a:lnTo>
                <a:lnTo>
                  <a:pt x="9573" y="81171"/>
                </a:lnTo>
                <a:lnTo>
                  <a:pt x="0" y="116732"/>
                </a:lnTo>
                <a:lnTo>
                  <a:pt x="770" y="154001"/>
                </a:lnTo>
                <a:lnTo>
                  <a:pt x="13174" y="190782"/>
                </a:lnTo>
                <a:lnTo>
                  <a:pt x="38496" y="224873"/>
                </a:lnTo>
                <a:lnTo>
                  <a:pt x="73150" y="250144"/>
                </a:lnTo>
                <a:lnTo>
                  <a:pt x="110304" y="262199"/>
                </a:lnTo>
                <a:lnTo>
                  <a:pt x="147760" y="262403"/>
                </a:lnTo>
                <a:lnTo>
                  <a:pt x="183320" y="252122"/>
                </a:lnTo>
                <a:close/>
              </a:path>
            </a:pathLst>
          </a:custGeom>
          <a:solidFill>
            <a:srgbClr val="F47913"/>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object 8"/>
          <p:cNvSpPr/>
          <p:nvPr/>
        </p:nvSpPr>
        <p:spPr>
          <a:xfrm>
            <a:off x="9218146" y="6704333"/>
            <a:ext cx="269240" cy="153670"/>
          </a:xfrm>
          <a:custGeom>
            <a:avLst/>
            <a:gdLst/>
            <a:ahLst/>
            <a:cxnLst/>
            <a:rect l="l" t="t" r="r" b="b"/>
            <a:pathLst>
              <a:path w="269240" h="153670">
                <a:moveTo>
                  <a:pt x="269240" y="153666"/>
                </a:moveTo>
                <a:lnTo>
                  <a:pt x="266008" y="28867"/>
                </a:lnTo>
                <a:lnTo>
                  <a:pt x="235851" y="0"/>
                </a:lnTo>
                <a:lnTo>
                  <a:pt x="28808" y="5067"/>
                </a:lnTo>
                <a:lnTo>
                  <a:pt x="17469" y="7624"/>
                </a:lnTo>
                <a:lnTo>
                  <a:pt x="8265" y="14224"/>
                </a:lnTo>
                <a:lnTo>
                  <a:pt x="2131" y="23798"/>
                </a:lnTo>
                <a:lnTo>
                  <a:pt x="0" y="35280"/>
                </a:lnTo>
                <a:lnTo>
                  <a:pt x="3066" y="153666"/>
                </a:lnTo>
                <a:lnTo>
                  <a:pt x="269240" y="153666"/>
                </a:lnTo>
                <a:close/>
              </a:path>
            </a:pathLst>
          </a:custGeom>
          <a:solidFill>
            <a:srgbClr val="C4124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9" name="object 9"/>
          <p:cNvPicPr/>
          <p:nvPr/>
        </p:nvPicPr>
        <p:blipFill>
          <a:blip r:embed="rId2" cstate="print"/>
          <a:stretch>
            <a:fillRect/>
          </a:stretch>
        </p:blipFill>
        <p:spPr>
          <a:xfrm>
            <a:off x="10108788" y="6687436"/>
            <a:ext cx="202440" cy="170563"/>
          </a:xfrm>
          <a:prstGeom prst="rect">
            <a:avLst/>
          </a:prstGeom>
        </p:spPr>
      </p:pic>
      <p:pic>
        <p:nvPicPr>
          <p:cNvPr id="10" name="object 10"/>
          <p:cNvPicPr/>
          <p:nvPr/>
        </p:nvPicPr>
        <p:blipFill>
          <a:blip r:embed="rId3" cstate="print"/>
          <a:stretch>
            <a:fillRect/>
          </a:stretch>
        </p:blipFill>
        <p:spPr>
          <a:xfrm>
            <a:off x="9394569" y="6340896"/>
            <a:ext cx="205841" cy="197033"/>
          </a:xfrm>
          <a:prstGeom prst="rect">
            <a:avLst/>
          </a:prstGeom>
        </p:spPr>
      </p:pic>
      <p:sp>
        <p:nvSpPr>
          <p:cNvPr id="11" name="object 11"/>
          <p:cNvSpPr txBox="1"/>
          <p:nvPr/>
        </p:nvSpPr>
        <p:spPr>
          <a:xfrm>
            <a:off x="322579" y="1254823"/>
            <a:ext cx="9011920" cy="30035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800" b="0" i="0" u="none" strike="noStrike" kern="0" cap="none" spc="0" normalizeH="0" baseline="0" noProof="0" dirty="0">
                <a:ln>
                  <a:noFill/>
                </a:ln>
                <a:effectLst/>
                <a:uLnTx/>
                <a:uFillTx/>
                <a:latin typeface="Calibri"/>
                <a:cs typeface="Calibri"/>
              </a:rPr>
              <a:t>Mijn</a:t>
            </a:r>
            <a:r>
              <a:rPr kumimoji="0" sz="1800" b="0" i="0" u="none" strike="noStrike" kern="0" cap="none" spc="-20"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CLB</a:t>
            </a:r>
            <a:r>
              <a:rPr kumimoji="0" sz="1800" b="0" i="0" u="none" strike="noStrike" kern="0" cap="none" spc="-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&gt;</a:t>
            </a:r>
            <a:r>
              <a:rPr kumimoji="0" sz="1800" b="0" i="0" u="none" strike="noStrike" kern="0" cap="none" spc="-10" normalizeH="0" baseline="0" noProof="0" dirty="0">
                <a:ln>
                  <a:noFill/>
                </a:ln>
                <a:effectLst/>
                <a:uLnTx/>
                <a:uFillTx/>
                <a:latin typeface="Calibri"/>
                <a:cs typeface="Calibri"/>
              </a:rPr>
              <a:t> Thema’s</a:t>
            </a:r>
            <a:r>
              <a:rPr kumimoji="0" sz="1800" b="0" i="0" u="none" strike="noStrike" kern="0" cap="none" spc="-2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&gt;</a:t>
            </a:r>
            <a:r>
              <a:rPr kumimoji="0" sz="1800" b="0" i="0" u="none" strike="noStrike" kern="0" cap="none" spc="-1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JGZ</a:t>
            </a:r>
            <a:r>
              <a:rPr kumimoji="0" sz="1800" b="0" i="0" u="none" strike="noStrike" kern="0" cap="none" spc="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a:t>
            </a:r>
            <a:r>
              <a:rPr kumimoji="0" sz="1800" b="0" i="0" u="none" strike="noStrike" kern="0" cap="none" spc="3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PSF</a:t>
            </a:r>
            <a:r>
              <a:rPr kumimoji="0" sz="1800" b="0" i="0" u="none" strike="noStrike" kern="0" cap="none" spc="-100"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&gt;</a:t>
            </a:r>
            <a:r>
              <a:rPr kumimoji="0" sz="1800" b="0" i="0" u="none" strike="noStrike" kern="0" cap="none" spc="25" normalizeH="0" baseline="0" noProof="0" dirty="0">
                <a:ln>
                  <a:noFill/>
                </a:ln>
                <a:effectLst/>
                <a:uLnTx/>
                <a:uFillTx/>
                <a:latin typeface="Calibri"/>
                <a:cs typeface="Calibri"/>
              </a:rPr>
              <a:t> </a:t>
            </a:r>
            <a:r>
              <a:rPr kumimoji="0" sz="1800" b="0" i="0" u="none" strike="noStrike" kern="0" cap="none" spc="-10" normalizeH="0" baseline="0" noProof="0" dirty="0">
                <a:ln>
                  <a:noFill/>
                </a:ln>
                <a:effectLst/>
                <a:uLnTx/>
                <a:uFillTx/>
                <a:latin typeface="Calibri"/>
                <a:cs typeface="Calibri"/>
              </a:rPr>
              <a:t>Radicalisering</a:t>
            </a:r>
            <a:r>
              <a:rPr kumimoji="0" sz="1800" b="0" i="0" u="none" strike="noStrike" kern="0" cap="none" spc="-1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&gt;</a:t>
            </a:r>
            <a:r>
              <a:rPr kumimoji="0" sz="1800" b="0" i="0" u="none" strike="noStrike" kern="0" cap="none" spc="30" normalizeH="0" baseline="0" noProof="0" dirty="0">
                <a:ln>
                  <a:noFill/>
                </a:ln>
                <a:effectLst/>
                <a:uLnTx/>
                <a:uFillTx/>
                <a:latin typeface="Calibri"/>
                <a:cs typeface="Calibri"/>
              </a:rPr>
              <a:t> </a:t>
            </a:r>
            <a:r>
              <a:rPr kumimoji="0" sz="1800" b="0" i="0" u="none" strike="noStrike" kern="0" cap="none" spc="-20" normalizeH="0" baseline="0" noProof="0" dirty="0">
                <a:ln>
                  <a:noFill/>
                </a:ln>
                <a:effectLst/>
                <a:uLnTx/>
                <a:uFillTx/>
                <a:latin typeface="Calibri"/>
                <a:cs typeface="Calibri"/>
              </a:rPr>
              <a:t>LIVC-</a:t>
            </a:r>
            <a:r>
              <a:rPr kumimoji="0" sz="1800" b="0" i="0" u="none" strike="noStrike" kern="0" cap="none" spc="0" normalizeH="0" baseline="0" noProof="0" dirty="0">
                <a:ln>
                  <a:noFill/>
                </a:ln>
                <a:effectLst/>
                <a:uLnTx/>
                <a:uFillTx/>
                <a:latin typeface="Calibri"/>
                <a:cs typeface="Calibri"/>
              </a:rPr>
              <a:t>R</a:t>
            </a:r>
            <a:r>
              <a:rPr kumimoji="0" sz="1800" b="0" i="0" u="none" strike="noStrike" kern="0" cap="none" spc="-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en</a:t>
            </a:r>
            <a:r>
              <a:rPr kumimoji="0" sz="1800" b="0" i="0" u="none" strike="noStrike" kern="0" cap="none" spc="-1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samenwerking</a:t>
            </a:r>
            <a:r>
              <a:rPr kumimoji="0" sz="1800" b="0" i="0" u="none" strike="noStrike" kern="0" cap="none" spc="37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met</a:t>
            </a:r>
            <a:r>
              <a:rPr kumimoji="0" sz="1800" b="0" i="0" u="none" strike="noStrike" kern="0" cap="none" spc="-25" normalizeH="0" baseline="0" noProof="0" dirty="0">
                <a:ln>
                  <a:noFill/>
                </a:ln>
                <a:effectLst/>
                <a:uLnTx/>
                <a:uFillTx/>
                <a:latin typeface="Calibri"/>
                <a:cs typeface="Calibri"/>
              </a:rPr>
              <a:t> </a:t>
            </a:r>
            <a:r>
              <a:rPr kumimoji="0" sz="1800" b="0" i="0" u="none" strike="noStrike" kern="0" cap="none" spc="0" normalizeH="0" baseline="0" noProof="0" dirty="0">
                <a:ln>
                  <a:noFill/>
                </a:ln>
                <a:effectLst/>
                <a:uLnTx/>
                <a:uFillTx/>
                <a:latin typeface="Calibri"/>
                <a:cs typeface="Calibri"/>
              </a:rPr>
              <a:t>externe</a:t>
            </a:r>
            <a:r>
              <a:rPr kumimoji="0" sz="1800" b="0" i="0" u="none" strike="noStrike" kern="0" cap="none" spc="-65" normalizeH="0" baseline="0" noProof="0" dirty="0">
                <a:ln>
                  <a:noFill/>
                </a:ln>
                <a:effectLst/>
                <a:uLnTx/>
                <a:uFillTx/>
                <a:latin typeface="Calibri"/>
                <a:cs typeface="Calibri"/>
              </a:rPr>
              <a:t> </a:t>
            </a:r>
            <a:r>
              <a:rPr kumimoji="0" sz="1800" b="0" i="0" u="none" strike="noStrike" kern="0" cap="none" spc="-10" normalizeH="0" baseline="0" noProof="0" dirty="0">
                <a:ln>
                  <a:noFill/>
                </a:ln>
                <a:effectLst/>
                <a:uLnTx/>
                <a:uFillTx/>
                <a:latin typeface="Calibri"/>
                <a:cs typeface="Calibri"/>
              </a:rPr>
              <a:t>partners</a:t>
            </a:r>
            <a:endParaRPr kumimoji="0" sz="1800" b="0" i="0" u="none" strike="noStrike" kern="0" cap="none" spc="0" normalizeH="0" baseline="0" noProof="0" dirty="0">
              <a:ln>
                <a:noFill/>
              </a:ln>
              <a:effectLst/>
              <a:uLnTx/>
              <a:uFillTx/>
              <a:latin typeface="Calibri"/>
              <a:cs typeface="Calibri"/>
            </a:endParaRPr>
          </a:p>
        </p:txBody>
      </p:sp>
      <p:sp>
        <p:nvSpPr>
          <p:cNvPr id="12" name="object 12"/>
          <p:cNvSpPr txBox="1"/>
          <p:nvPr/>
        </p:nvSpPr>
        <p:spPr>
          <a:xfrm>
            <a:off x="322579" y="302894"/>
            <a:ext cx="3287395" cy="636270"/>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4000" b="0" i="0" u="none" strike="noStrike" kern="0" cap="none" spc="-10" normalizeH="0" baseline="0" noProof="0" dirty="0">
                <a:ln>
                  <a:noFill/>
                </a:ln>
                <a:solidFill>
                  <a:srgbClr val="C30049"/>
                </a:solidFill>
                <a:effectLst/>
                <a:uLnTx/>
                <a:uFillTx/>
                <a:latin typeface="Calibri"/>
                <a:cs typeface="Calibri"/>
              </a:rPr>
              <a:t>Materialenbank</a:t>
            </a:r>
            <a:endParaRPr kumimoji="0" sz="4000" b="0" i="0" u="none" strike="noStrike" kern="0" cap="none" spc="0" normalizeH="0" baseline="0" noProof="0">
              <a:ln>
                <a:noFill/>
              </a:ln>
              <a:solidFill>
                <a:sysClr val="windowText" lastClr="000000"/>
              </a:solidFill>
              <a:effectLst/>
              <a:uLnTx/>
              <a:uFillTx/>
              <a:latin typeface="Calibri"/>
              <a:cs typeface="Calibri"/>
            </a:endParaRPr>
          </a:p>
        </p:txBody>
      </p:sp>
      <p:pic>
        <p:nvPicPr>
          <p:cNvPr id="14" name="Afbeelding 13">
            <a:extLst>
              <a:ext uri="{FF2B5EF4-FFF2-40B4-BE49-F238E27FC236}">
                <a16:creationId xmlns:a16="http://schemas.microsoft.com/office/drawing/2014/main" id="{255FE438-25FB-9D38-4202-2B56E5C8208D}"/>
              </a:ext>
            </a:extLst>
          </p:cNvPr>
          <p:cNvPicPr>
            <a:picLocks noChangeAspect="1"/>
          </p:cNvPicPr>
          <p:nvPr/>
        </p:nvPicPr>
        <p:blipFill rotWithShape="1">
          <a:blip r:embed="rId4"/>
          <a:srcRect t="15629" r="77817" b="73481"/>
          <a:stretch/>
        </p:blipFill>
        <p:spPr>
          <a:xfrm>
            <a:off x="3067843" y="3159759"/>
            <a:ext cx="7122018" cy="1966595"/>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9ACCFB-9009-264D-B6D5-1C5F5222A232}"/>
              </a:ext>
            </a:extLst>
          </p:cNvPr>
          <p:cNvSpPr>
            <a:spLocks noGrp="1"/>
          </p:cNvSpPr>
          <p:nvPr>
            <p:ph type="body" sz="quarter" idx="11"/>
          </p:nvPr>
        </p:nvSpPr>
        <p:spPr/>
        <p:txBody>
          <a:bodyPr/>
          <a:lstStyle/>
          <a:p>
            <a:r>
              <a:rPr lang="en-US" dirty="0" err="1"/>
              <a:t>Referentiepersonen</a:t>
            </a:r>
            <a:r>
              <a:rPr lang="en-US" dirty="0"/>
              <a:t> </a:t>
            </a:r>
            <a:r>
              <a:rPr lang="en-US" dirty="0" err="1"/>
              <a:t>radicalisering</a:t>
            </a:r>
            <a:r>
              <a:rPr lang="en-US" dirty="0"/>
              <a:t> GO!</a:t>
            </a:r>
          </a:p>
        </p:txBody>
      </p:sp>
      <p:sp>
        <p:nvSpPr>
          <p:cNvPr id="3" name="Text Placeholder 2">
            <a:extLst>
              <a:ext uri="{FF2B5EF4-FFF2-40B4-BE49-F238E27FC236}">
                <a16:creationId xmlns:a16="http://schemas.microsoft.com/office/drawing/2014/main" id="{2B9BAA0D-B623-A845-8A17-0331204B92CE}"/>
              </a:ext>
            </a:extLst>
          </p:cNvPr>
          <p:cNvSpPr>
            <a:spLocks noGrp="1"/>
          </p:cNvSpPr>
          <p:nvPr>
            <p:ph type="body" sz="quarter" idx="14"/>
          </p:nvPr>
        </p:nvSpPr>
        <p:spPr/>
        <p:txBody>
          <a:bodyPr>
            <a:normAutofit/>
          </a:bodyPr>
          <a:lstStyle/>
          <a:p>
            <a:r>
              <a:rPr lang="en-US" sz="2000" dirty="0" err="1">
                <a:solidFill>
                  <a:schemeClr val="tx1"/>
                </a:solidFill>
              </a:rPr>
              <a:t>Referentiepersoon</a:t>
            </a:r>
            <a:r>
              <a:rPr lang="en-US" sz="2000" dirty="0">
                <a:solidFill>
                  <a:schemeClr val="tx1"/>
                </a:solidFill>
              </a:rPr>
              <a:t> </a:t>
            </a:r>
            <a:r>
              <a:rPr lang="en-US" sz="2000" dirty="0" err="1">
                <a:solidFill>
                  <a:schemeClr val="tx1"/>
                </a:solidFill>
              </a:rPr>
              <a:t>radicalisering</a:t>
            </a:r>
            <a:r>
              <a:rPr lang="en-US" sz="2000" dirty="0">
                <a:solidFill>
                  <a:schemeClr val="tx1"/>
                </a:solidFill>
              </a:rPr>
              <a:t> </a:t>
            </a:r>
            <a:r>
              <a:rPr lang="en-US" sz="2000" dirty="0" err="1">
                <a:solidFill>
                  <a:schemeClr val="tx1"/>
                </a:solidFill>
              </a:rPr>
              <a:t>voor</a:t>
            </a:r>
            <a:r>
              <a:rPr lang="en-US" sz="2000" dirty="0">
                <a:solidFill>
                  <a:schemeClr val="tx1"/>
                </a:solidFill>
              </a:rPr>
              <a:t> de </a:t>
            </a:r>
            <a:r>
              <a:rPr lang="en-US" sz="2000" dirty="0" err="1">
                <a:solidFill>
                  <a:schemeClr val="tx1"/>
                </a:solidFill>
              </a:rPr>
              <a:t>scholen</a:t>
            </a:r>
            <a:r>
              <a:rPr lang="en-US" sz="2000" dirty="0">
                <a:solidFill>
                  <a:schemeClr val="tx1"/>
                </a:solidFill>
              </a:rPr>
              <a:t>: </a:t>
            </a:r>
            <a:r>
              <a:rPr lang="en-US" sz="2000" dirty="0">
                <a:hlinkClick r:id="rId2"/>
              </a:rPr>
              <a:t>Karin.Heremans@g-o.be</a:t>
            </a:r>
            <a:endParaRPr lang="en-US" sz="2000" dirty="0"/>
          </a:p>
          <a:p>
            <a:r>
              <a:rPr lang="en-US" sz="2000" dirty="0" err="1">
                <a:solidFill>
                  <a:schemeClr val="tx1"/>
                </a:solidFill>
              </a:rPr>
              <a:t>Referentiepersoon</a:t>
            </a:r>
            <a:r>
              <a:rPr lang="en-US" sz="2000" dirty="0">
                <a:solidFill>
                  <a:schemeClr val="tx1"/>
                </a:solidFill>
              </a:rPr>
              <a:t> </a:t>
            </a:r>
            <a:r>
              <a:rPr lang="en-US" sz="2000" dirty="0" err="1">
                <a:solidFill>
                  <a:schemeClr val="tx1"/>
                </a:solidFill>
              </a:rPr>
              <a:t>radicalisering</a:t>
            </a:r>
            <a:r>
              <a:rPr lang="en-US" sz="2000" dirty="0">
                <a:solidFill>
                  <a:schemeClr val="tx1"/>
                </a:solidFill>
              </a:rPr>
              <a:t> </a:t>
            </a:r>
            <a:r>
              <a:rPr lang="en-US" sz="2000" dirty="0" err="1">
                <a:solidFill>
                  <a:schemeClr val="tx1"/>
                </a:solidFill>
              </a:rPr>
              <a:t>voor</a:t>
            </a:r>
            <a:r>
              <a:rPr lang="en-US" sz="2000" dirty="0">
                <a:solidFill>
                  <a:schemeClr val="tx1"/>
                </a:solidFill>
              </a:rPr>
              <a:t> de CLB’s: </a:t>
            </a:r>
            <a:r>
              <a:rPr lang="en-US" sz="2000" dirty="0">
                <a:hlinkClick r:id="rId3"/>
              </a:rPr>
              <a:t>Sofie.Van.den.Bussche@g-o.be</a:t>
            </a:r>
            <a:r>
              <a:rPr lang="en-US" sz="2000" dirty="0"/>
              <a:t> </a:t>
            </a:r>
          </a:p>
        </p:txBody>
      </p:sp>
      <p:sp>
        <p:nvSpPr>
          <p:cNvPr id="6" name="Title 5">
            <a:extLst>
              <a:ext uri="{FF2B5EF4-FFF2-40B4-BE49-F238E27FC236}">
                <a16:creationId xmlns:a16="http://schemas.microsoft.com/office/drawing/2014/main" id="{3DE26B65-8B77-0E4E-8B3F-991F4E6DFB76}"/>
              </a:ext>
            </a:extLst>
          </p:cNvPr>
          <p:cNvSpPr>
            <a:spLocks noGrp="1"/>
          </p:cNvSpPr>
          <p:nvPr>
            <p:ph type="ctrTitle"/>
          </p:nvPr>
        </p:nvSpPr>
        <p:spPr/>
        <p:txBody>
          <a:bodyPr/>
          <a:lstStyle/>
          <a:p>
            <a:r>
              <a:rPr lang="en-US" dirty="0" err="1"/>
              <a:t>Ondersteuning</a:t>
            </a:r>
            <a:endParaRPr lang="en-US" dirty="0"/>
          </a:p>
        </p:txBody>
      </p:sp>
    </p:spTree>
    <p:extLst>
      <p:ext uri="{BB962C8B-B14F-4D97-AF65-F5344CB8AC3E}">
        <p14:creationId xmlns:p14="http://schemas.microsoft.com/office/powerpoint/2010/main" val="42088887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2EAF154-5AD2-F542-9E5C-31B1DF181935}"/>
              </a:ext>
            </a:extLst>
          </p:cNvPr>
          <p:cNvPicPr>
            <a:picLocks noGrp="1" noChangeAspect="1"/>
          </p:cNvPicPr>
          <p:nvPr>
            <p:ph type="pic" sz="quarter" idx="10"/>
          </p:nvPr>
        </p:nvPicPr>
        <p:blipFill rotWithShape="1">
          <a:blip r:embed="rId2" cstate="screen">
            <a:extLst>
              <a:ext uri="{28A0092B-C50C-407E-A947-70E740481C1C}">
                <a14:useLocalDpi xmlns:a14="http://schemas.microsoft.com/office/drawing/2010/main"/>
              </a:ext>
            </a:extLst>
          </a:blip>
          <a:srcRect/>
          <a:stretch/>
        </p:blipFill>
        <p:spPr>
          <a:xfrm>
            <a:off x="1" y="0"/>
            <a:ext cx="3805518" cy="6857999"/>
          </a:xfrm>
        </p:spPr>
      </p:pic>
      <p:sp>
        <p:nvSpPr>
          <p:cNvPr id="4" name="Text Placeholder 3">
            <a:extLst>
              <a:ext uri="{FF2B5EF4-FFF2-40B4-BE49-F238E27FC236}">
                <a16:creationId xmlns:a16="http://schemas.microsoft.com/office/drawing/2014/main" id="{465EA0E7-0FEB-3D46-BFFF-874B60CC66B8}"/>
              </a:ext>
            </a:extLst>
          </p:cNvPr>
          <p:cNvSpPr>
            <a:spLocks noGrp="1"/>
          </p:cNvSpPr>
          <p:nvPr>
            <p:ph type="body" sz="quarter" idx="15"/>
          </p:nvPr>
        </p:nvSpPr>
        <p:spPr>
          <a:xfrm>
            <a:off x="4212894" y="1878657"/>
            <a:ext cx="5996953" cy="4119372"/>
          </a:xfrm>
        </p:spPr>
        <p:txBody>
          <a:bodyPr>
            <a:normAutofit/>
          </a:bodyPr>
          <a:lstStyle/>
          <a:p>
            <a:r>
              <a:rPr lang="en-US" dirty="0">
                <a:solidFill>
                  <a:schemeClr val="tx1"/>
                </a:solidFill>
                <a:hlinkClick r:id="rId3">
                  <a:extLst>
                    <a:ext uri="{A12FA001-AC4F-418D-AE19-62706E023703}">
                      <ahyp:hlinkClr xmlns:ahyp="http://schemas.microsoft.com/office/drawing/2018/hyperlinkcolor" val="tx"/>
                    </a:ext>
                  </a:extLst>
                </a:hlinkClick>
              </a:rPr>
              <a:t>https://www.schoolenveiligheid.nl/wp-content/uploads/2020/11/Puberaal-lastig-of-radicaliserend.pdf</a:t>
            </a:r>
            <a:endParaRPr lang="en-US" dirty="0">
              <a:solidFill>
                <a:schemeClr val="tx1"/>
              </a:solidFill>
            </a:endParaRPr>
          </a:p>
          <a:p>
            <a:r>
              <a:rPr lang="en-US" dirty="0">
                <a:solidFill>
                  <a:schemeClr val="tx1"/>
                </a:solidFill>
                <a:hlinkClick r:id="rId4">
                  <a:extLst>
                    <a:ext uri="{A12FA001-AC4F-418D-AE19-62706E023703}">
                      <ahyp:hlinkClr xmlns:ahyp="http://schemas.microsoft.com/office/drawing/2018/hyperlinkcolor" val="tx"/>
                    </a:ext>
                  </a:extLst>
                </a:hlinkClick>
              </a:rPr>
              <a:t>https://netwerkislamexperten.be/</a:t>
            </a:r>
            <a:endParaRPr lang="en-US" dirty="0">
              <a:solidFill>
                <a:schemeClr val="tx1"/>
              </a:solidFill>
            </a:endParaRPr>
          </a:p>
          <a:p>
            <a:r>
              <a:rPr lang="en-US" dirty="0">
                <a:solidFill>
                  <a:schemeClr val="tx1"/>
                </a:solidFill>
                <a:hlinkClick r:id="rId5">
                  <a:extLst>
                    <a:ext uri="{A12FA001-AC4F-418D-AE19-62706E023703}">
                      <ahyp:hlinkClr xmlns:ahyp="http://schemas.microsoft.com/office/drawing/2018/hyperlinkcolor" val="tx"/>
                    </a:ext>
                  </a:extLst>
                </a:hlinkClick>
              </a:rPr>
              <a:t>https://dotvzw.be/</a:t>
            </a:r>
            <a:endParaRPr lang="en-US" dirty="0">
              <a:solidFill>
                <a:schemeClr val="tx1"/>
              </a:solidFill>
            </a:endParaRPr>
          </a:p>
          <a:p>
            <a:r>
              <a:rPr lang="en-US" dirty="0">
                <a:solidFill>
                  <a:schemeClr val="tx1"/>
                </a:solidFill>
                <a:hlinkClick r:id="rId6">
                  <a:extLst>
                    <a:ext uri="{A12FA001-AC4F-418D-AE19-62706E023703}">
                      <ahyp:hlinkClr xmlns:ahyp="http://schemas.microsoft.com/office/drawing/2018/hyperlinkcolor" val="tx"/>
                    </a:ext>
                  </a:extLst>
                </a:hlinkClick>
              </a:rPr>
              <a:t>https://www.solentra.be/nl/</a:t>
            </a:r>
            <a:endParaRPr lang="en-US" dirty="0">
              <a:solidFill>
                <a:schemeClr val="tx1"/>
              </a:solidFill>
            </a:endParaRPr>
          </a:p>
          <a:p>
            <a:r>
              <a:rPr lang="en-US" dirty="0">
                <a:solidFill>
                  <a:schemeClr val="tx1"/>
                </a:solidFill>
                <a:hlinkClick r:id="rId7">
                  <a:extLst>
                    <a:ext uri="{A12FA001-AC4F-418D-AE19-62706E023703}">
                      <ahyp:hlinkClr xmlns:ahyp="http://schemas.microsoft.com/office/drawing/2018/hyperlinkcolor" val="tx"/>
                    </a:ext>
                  </a:extLst>
                </a:hlinkClick>
              </a:rPr>
              <a:t>https://www.ceapire.be/</a:t>
            </a:r>
            <a:endParaRPr lang="en-US" dirty="0">
              <a:solidFill>
                <a:schemeClr val="tx1"/>
              </a:solidFill>
            </a:endParaRPr>
          </a:p>
          <a:p>
            <a:r>
              <a:rPr lang="en-US" dirty="0">
                <a:solidFill>
                  <a:schemeClr val="tx1"/>
                </a:solidFill>
                <a:hlinkClick r:id="rId8">
                  <a:extLst>
                    <a:ext uri="{A12FA001-AC4F-418D-AE19-62706E023703}">
                      <ahyp:hlinkClr xmlns:ahyp="http://schemas.microsoft.com/office/drawing/2018/hyperlinkcolor" val="tx"/>
                    </a:ext>
                  </a:extLst>
                </a:hlinkClick>
              </a:rPr>
              <a:t>https://www.klasse.be/thema/radicalisering/</a:t>
            </a:r>
            <a:endParaRPr lang="en-US" dirty="0">
              <a:solidFill>
                <a:schemeClr val="tx1"/>
              </a:solidFill>
            </a:endParaRPr>
          </a:p>
          <a:p>
            <a:endParaRPr lang="en-US" dirty="0">
              <a:solidFill>
                <a:schemeClr val="tx1"/>
              </a:solidFill>
            </a:endParaRPr>
          </a:p>
          <a:p>
            <a:endParaRPr lang="en-US" dirty="0"/>
          </a:p>
          <a:p>
            <a:endParaRPr lang="en-US" dirty="0"/>
          </a:p>
        </p:txBody>
      </p:sp>
      <p:sp>
        <p:nvSpPr>
          <p:cNvPr id="7" name="Title 6">
            <a:extLst>
              <a:ext uri="{FF2B5EF4-FFF2-40B4-BE49-F238E27FC236}">
                <a16:creationId xmlns:a16="http://schemas.microsoft.com/office/drawing/2014/main" id="{48927D8B-542A-8849-8F43-EAC9512CA997}"/>
              </a:ext>
            </a:extLst>
          </p:cNvPr>
          <p:cNvSpPr>
            <a:spLocks noGrp="1"/>
          </p:cNvSpPr>
          <p:nvPr>
            <p:ph type="ctrTitle"/>
          </p:nvPr>
        </p:nvSpPr>
        <p:spPr/>
        <p:txBody>
          <a:bodyPr/>
          <a:lstStyle/>
          <a:p>
            <a:r>
              <a:rPr lang="en-US" dirty="0" err="1"/>
              <a:t>Interessante</a:t>
            </a:r>
            <a:r>
              <a:rPr lang="en-US" dirty="0"/>
              <a:t> </a:t>
            </a:r>
            <a:r>
              <a:rPr lang="en-US" dirty="0" err="1"/>
              <a:t>linken</a:t>
            </a:r>
            <a:endParaRPr lang="en-US" dirty="0"/>
          </a:p>
        </p:txBody>
      </p:sp>
    </p:spTree>
    <p:extLst>
      <p:ext uri="{BB962C8B-B14F-4D97-AF65-F5344CB8AC3E}">
        <p14:creationId xmlns:p14="http://schemas.microsoft.com/office/powerpoint/2010/main" val="31740048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g2973ff8fbb8_0_12"/>
          <p:cNvSpPr txBox="1">
            <a:spLocks noGrp="1"/>
          </p:cNvSpPr>
          <p:nvPr>
            <p:ph type="body" idx="1"/>
          </p:nvPr>
        </p:nvSpPr>
        <p:spPr>
          <a:xfrm rot="10800000" flipH="1">
            <a:off x="214076" y="1854241"/>
            <a:ext cx="7362900" cy="106126"/>
          </a:xfrm>
          <a:prstGeom prst="rect">
            <a:avLst/>
          </a:prstGeom>
          <a:noFill/>
          <a:ln>
            <a:noFill/>
          </a:ln>
        </p:spPr>
        <p:txBody>
          <a:bodyPr spcFirstLastPara="1" wrap="square" lIns="91425" tIns="45700" rIns="91425" bIns="45700" anchor="t" anchorCtr="0">
            <a:normAutofit fontScale="25000" lnSpcReduction="20000"/>
          </a:bodyPr>
          <a:lstStyle/>
          <a:p>
            <a:pPr marL="0" lvl="0" indent="0" algn="l" rtl="0">
              <a:lnSpc>
                <a:spcPct val="90000"/>
              </a:lnSpc>
              <a:spcBef>
                <a:spcPts val="1000"/>
              </a:spcBef>
              <a:spcAft>
                <a:spcPts val="0"/>
              </a:spcAft>
              <a:buSzPct val="129032"/>
              <a:buNone/>
            </a:pPr>
            <a:endParaRPr/>
          </a:p>
        </p:txBody>
      </p:sp>
      <p:sp>
        <p:nvSpPr>
          <p:cNvPr id="742" name="Google Shape;742;g2973ff8fbb8_0_12"/>
          <p:cNvSpPr txBox="1">
            <a:spLocks noGrp="1"/>
          </p:cNvSpPr>
          <p:nvPr>
            <p:ph type="body" idx="2"/>
          </p:nvPr>
        </p:nvSpPr>
        <p:spPr>
          <a:xfrm>
            <a:off x="208947" y="1032387"/>
            <a:ext cx="10651200" cy="5751871"/>
          </a:xfrm>
          <a:prstGeom prst="rect">
            <a:avLst/>
          </a:prstGeom>
          <a:noFill/>
          <a:ln>
            <a:noFill/>
          </a:ln>
        </p:spPr>
        <p:txBody>
          <a:bodyPr spcFirstLastPara="1" wrap="square" lIns="91425" tIns="45700" rIns="91425" bIns="45700" anchor="t" anchorCtr="0">
            <a:normAutofit lnSpcReduction="10000"/>
          </a:bodyPr>
          <a:lstStyle/>
          <a:p>
            <a:pPr marL="457200" lvl="0" indent="-330200" algn="l" rtl="0">
              <a:lnSpc>
                <a:spcPct val="90000"/>
              </a:lnSpc>
              <a:spcBef>
                <a:spcPts val="1000"/>
              </a:spcBef>
              <a:spcAft>
                <a:spcPts val="0"/>
              </a:spcAft>
              <a:buSzPts val="1600"/>
              <a:buFont typeface="Comic Sans MS"/>
              <a:buChar char="●"/>
            </a:pPr>
            <a:r>
              <a:rPr lang="nl-BE" b="1" dirty="0">
                <a:solidFill>
                  <a:schemeClr val="dk2"/>
                </a:solidFill>
                <a:latin typeface="Comic Sans MS"/>
                <a:ea typeface="Comic Sans MS"/>
                <a:cs typeface="Comic Sans MS"/>
                <a:sym typeface="Comic Sans MS"/>
              </a:rPr>
              <a:t>Informatie of hulp en ondersteuning voor de Lokale Integrale Veiligheidscel (LIVC)</a:t>
            </a:r>
            <a:r>
              <a:rPr lang="nl-BE" b="1" dirty="0">
                <a:solidFill>
                  <a:schemeClr val="dk1"/>
                </a:solidFill>
                <a:latin typeface="Comic Sans MS"/>
                <a:ea typeface="Comic Sans MS"/>
                <a:cs typeface="Comic Sans MS"/>
                <a:sym typeface="Comic Sans MS"/>
              </a:rPr>
              <a:t> </a:t>
            </a:r>
            <a:endParaRPr b="1" dirty="0">
              <a:solidFill>
                <a:schemeClr val="dk1"/>
              </a:solidFill>
              <a:latin typeface="Comic Sans MS"/>
              <a:ea typeface="Comic Sans MS"/>
              <a:cs typeface="Comic Sans MS"/>
              <a:sym typeface="Comic Sans MS"/>
            </a:endParaRPr>
          </a:p>
          <a:p>
            <a:pPr marL="0" lvl="0" indent="0" algn="l" rtl="0">
              <a:lnSpc>
                <a:spcPct val="90000"/>
              </a:lnSpc>
              <a:spcBef>
                <a:spcPts val="1000"/>
              </a:spcBef>
              <a:spcAft>
                <a:spcPts val="0"/>
              </a:spcAft>
              <a:buSzPts val="1600"/>
              <a:buNone/>
            </a:pPr>
            <a:r>
              <a:rPr lang="nl-BE" u="sng" dirty="0">
                <a:solidFill>
                  <a:schemeClr val="hlink"/>
                </a:solidFill>
                <a:latin typeface="Comic Sans MS"/>
                <a:ea typeface="Comic Sans MS"/>
                <a:cs typeface="Comic Sans MS"/>
                <a:sym typeface="Comic Sans MS"/>
                <a:hlinkClick r:id="rId3"/>
              </a:rPr>
              <a:t>	https://preventie-radicalisering-polarisering.vlaanderen.be/tools/lokale-integraleveiligheidscel-	</a:t>
            </a:r>
            <a:r>
              <a:rPr lang="nl-BE" u="sng" dirty="0" err="1">
                <a:solidFill>
                  <a:schemeClr val="hlink"/>
                </a:solidFill>
                <a:latin typeface="Comic Sans MS"/>
                <a:ea typeface="Comic Sans MS"/>
                <a:cs typeface="Comic Sans MS"/>
                <a:sym typeface="Comic Sans MS"/>
                <a:hlinkClick r:id="rId3"/>
              </a:rPr>
              <a:t>livc</a:t>
            </a:r>
            <a:r>
              <a:rPr lang="nl-BE" dirty="0">
                <a:latin typeface="Comic Sans MS"/>
                <a:ea typeface="Comic Sans MS"/>
                <a:cs typeface="Comic Sans MS"/>
                <a:sym typeface="Comic Sans MS"/>
              </a:rPr>
              <a:t>  </a:t>
            </a:r>
            <a:r>
              <a:rPr lang="nl-BE" u="sng" dirty="0">
                <a:solidFill>
                  <a:schemeClr val="hlink"/>
                </a:solidFill>
                <a:latin typeface="Comic Sans MS"/>
                <a:ea typeface="Comic Sans MS"/>
                <a:cs typeface="Comic Sans MS"/>
                <a:sym typeface="Comic Sans MS"/>
                <a:hlinkClick r:id="rId4"/>
              </a:rPr>
              <a:t>https://www.vvsg.be/veiligheid/radicalisering</a:t>
            </a:r>
            <a:r>
              <a:rPr lang="nl-BE" dirty="0">
                <a:latin typeface="Comic Sans MS"/>
                <a:ea typeface="Comic Sans MS"/>
                <a:cs typeface="Comic Sans MS"/>
                <a:sym typeface="Comic Sans MS"/>
              </a:rPr>
              <a:t> </a:t>
            </a:r>
            <a:endParaRPr dirty="0"/>
          </a:p>
          <a:p>
            <a:pPr marL="457200" lvl="0" indent="-330200" algn="l" rtl="0">
              <a:lnSpc>
                <a:spcPct val="90000"/>
              </a:lnSpc>
              <a:spcBef>
                <a:spcPts val="1000"/>
              </a:spcBef>
              <a:spcAft>
                <a:spcPts val="0"/>
              </a:spcAft>
              <a:buSzPts val="1600"/>
              <a:buFont typeface="Comic Sans MS"/>
              <a:buChar char="●"/>
            </a:pPr>
            <a:r>
              <a:rPr lang="nl-BE" b="1" dirty="0">
                <a:solidFill>
                  <a:schemeClr val="dk2"/>
                </a:solidFill>
                <a:latin typeface="Comic Sans MS"/>
                <a:ea typeface="Comic Sans MS"/>
                <a:cs typeface="Comic Sans MS"/>
                <a:sym typeface="Comic Sans MS"/>
              </a:rPr>
              <a:t>Het wij-zij netwerk</a:t>
            </a:r>
            <a:r>
              <a:rPr lang="nl-BE" dirty="0">
                <a:latin typeface="Comic Sans MS"/>
                <a:ea typeface="Comic Sans MS"/>
                <a:cs typeface="Comic Sans MS"/>
                <a:sym typeface="Comic Sans MS"/>
              </a:rPr>
              <a:t>: Info over omgaan met toxische polarisatie. </a:t>
            </a:r>
            <a:r>
              <a:rPr lang="nl-BE" u="sng" dirty="0">
                <a:solidFill>
                  <a:schemeClr val="hlink"/>
                </a:solidFill>
                <a:latin typeface="Comic Sans MS"/>
                <a:ea typeface="Comic Sans MS"/>
                <a:cs typeface="Comic Sans MS"/>
                <a:sym typeface="Comic Sans MS"/>
                <a:hlinkClick r:id="rId5"/>
              </a:rPr>
              <a:t>https://wij-zij.be/</a:t>
            </a:r>
            <a:endParaRPr dirty="0">
              <a:latin typeface="Comic Sans MS"/>
              <a:ea typeface="Comic Sans MS"/>
              <a:cs typeface="Comic Sans MS"/>
              <a:sym typeface="Comic Sans MS"/>
            </a:endParaRPr>
          </a:p>
          <a:p>
            <a:pPr marL="457200" lvl="0" indent="-330200" algn="l" rtl="0">
              <a:lnSpc>
                <a:spcPct val="90000"/>
              </a:lnSpc>
              <a:spcBef>
                <a:spcPts val="0"/>
              </a:spcBef>
              <a:spcAft>
                <a:spcPts val="0"/>
              </a:spcAft>
              <a:buSzPts val="1600"/>
              <a:buFont typeface="Comic Sans MS"/>
              <a:buChar char="●"/>
            </a:pPr>
            <a:r>
              <a:rPr lang="nl-BE" b="1" dirty="0">
                <a:solidFill>
                  <a:schemeClr val="dk2"/>
                </a:solidFill>
                <a:latin typeface="Comic Sans MS"/>
                <a:ea typeface="Comic Sans MS"/>
                <a:cs typeface="Comic Sans MS"/>
                <a:sym typeface="Comic Sans MS"/>
              </a:rPr>
              <a:t>Het Euroguide project</a:t>
            </a:r>
            <a:r>
              <a:rPr lang="nl-BE" dirty="0">
                <a:latin typeface="Comic Sans MS"/>
                <a:ea typeface="Comic Sans MS"/>
                <a:cs typeface="Comic Sans MS"/>
                <a:sym typeface="Comic Sans MS"/>
              </a:rPr>
              <a:t>: Een uitgebreide handleiding en </a:t>
            </a:r>
            <a:r>
              <a:rPr lang="nl-BE" dirty="0" err="1">
                <a:latin typeface="Comic Sans MS"/>
                <a:ea typeface="Comic Sans MS"/>
                <a:cs typeface="Comic Sans MS"/>
                <a:sym typeface="Comic Sans MS"/>
              </a:rPr>
              <a:t>toolkit</a:t>
            </a:r>
            <a:r>
              <a:rPr lang="nl-BE" dirty="0">
                <a:latin typeface="Comic Sans MS"/>
                <a:ea typeface="Comic Sans MS"/>
                <a:cs typeface="Comic Sans MS"/>
                <a:sym typeface="Comic Sans MS"/>
              </a:rPr>
              <a:t> over omgaan met onder andere polarisering, internationale conflicten en fake </a:t>
            </a:r>
            <a:r>
              <a:rPr lang="nl-BE" dirty="0" err="1">
                <a:latin typeface="Comic Sans MS"/>
                <a:ea typeface="Comic Sans MS"/>
                <a:cs typeface="Comic Sans MS"/>
                <a:sym typeface="Comic Sans MS"/>
              </a:rPr>
              <a:t>news</a:t>
            </a:r>
            <a:r>
              <a:rPr lang="nl-BE" dirty="0">
                <a:latin typeface="Comic Sans MS"/>
                <a:ea typeface="Comic Sans MS"/>
                <a:cs typeface="Comic Sans MS"/>
                <a:sym typeface="Comic Sans MS"/>
              </a:rPr>
              <a:t> op school. </a:t>
            </a:r>
            <a:r>
              <a:rPr lang="nl-BE" u="sng" dirty="0">
                <a:solidFill>
                  <a:schemeClr val="hlink"/>
                </a:solidFill>
                <a:latin typeface="Comic Sans MS"/>
                <a:ea typeface="Comic Sans MS"/>
                <a:cs typeface="Comic Sans MS"/>
                <a:sym typeface="Comic Sans MS"/>
                <a:hlinkClick r:id="rId6"/>
              </a:rPr>
              <a:t>https://euroguide-toolkit.eu</a:t>
            </a:r>
            <a:r>
              <a:rPr lang="nl-BE" dirty="0">
                <a:latin typeface="Comic Sans MS"/>
                <a:ea typeface="Comic Sans MS"/>
                <a:cs typeface="Comic Sans MS"/>
                <a:sym typeface="Comic Sans MS"/>
              </a:rPr>
              <a:t> </a:t>
            </a:r>
            <a:endParaRPr dirty="0">
              <a:latin typeface="Comic Sans MS"/>
              <a:ea typeface="Comic Sans MS"/>
              <a:cs typeface="Comic Sans MS"/>
              <a:sym typeface="Comic Sans MS"/>
            </a:endParaRPr>
          </a:p>
          <a:p>
            <a:pPr marL="457200" lvl="0" indent="-330200" algn="l" rtl="0">
              <a:lnSpc>
                <a:spcPct val="90000"/>
              </a:lnSpc>
              <a:spcBef>
                <a:spcPts val="0"/>
              </a:spcBef>
              <a:spcAft>
                <a:spcPts val="0"/>
              </a:spcAft>
              <a:buSzPts val="1600"/>
              <a:buFont typeface="Comic Sans MS"/>
              <a:buChar char="●"/>
            </a:pPr>
            <a:r>
              <a:rPr lang="nl-BE" b="1" dirty="0">
                <a:solidFill>
                  <a:schemeClr val="dk2"/>
                </a:solidFill>
                <a:latin typeface="Comic Sans MS"/>
                <a:ea typeface="Comic Sans MS"/>
                <a:cs typeface="Comic Sans MS"/>
                <a:sym typeface="Comic Sans MS"/>
              </a:rPr>
              <a:t>Het NO CAP traject: </a:t>
            </a:r>
            <a:r>
              <a:rPr lang="nl-BE" dirty="0">
                <a:latin typeface="Comic Sans MS"/>
                <a:ea typeface="Comic Sans MS"/>
                <a:cs typeface="Comic Sans MS"/>
                <a:sym typeface="Comic Sans MS"/>
              </a:rPr>
              <a:t>Een online training met drie modules die handvaten biedt over hoe om te gaan met polarisering en identiteit op school ontwikkeld door het Hannah </a:t>
            </a:r>
            <a:r>
              <a:rPr lang="nl-BE" dirty="0" err="1">
                <a:latin typeface="Comic Sans MS"/>
                <a:ea typeface="Comic Sans MS"/>
                <a:cs typeface="Comic Sans MS"/>
                <a:sym typeface="Comic Sans MS"/>
              </a:rPr>
              <a:t>Arendt</a:t>
            </a:r>
            <a:r>
              <a:rPr lang="nl-BE" dirty="0">
                <a:latin typeface="Comic Sans MS"/>
                <a:ea typeface="Comic Sans MS"/>
                <a:cs typeface="Comic Sans MS"/>
                <a:sym typeface="Comic Sans MS"/>
              </a:rPr>
              <a:t> Instituut. </a:t>
            </a:r>
            <a:r>
              <a:rPr lang="nl-BE" u="sng" dirty="0">
                <a:solidFill>
                  <a:schemeClr val="hlink"/>
                </a:solidFill>
                <a:latin typeface="Comic Sans MS"/>
                <a:ea typeface="Comic Sans MS"/>
                <a:cs typeface="Comic Sans MS"/>
                <a:sym typeface="Comic Sans MS"/>
                <a:hlinkClick r:id="rId7"/>
              </a:rPr>
              <a:t>https://hannah-arendt.institute/wat-we-doen/vormingen-opleidingen/no-cap-opnieuwbeschikbaar-op-arendt-academy</a:t>
            </a:r>
            <a:endParaRPr dirty="0">
              <a:latin typeface="Comic Sans MS"/>
              <a:ea typeface="Comic Sans MS"/>
              <a:cs typeface="Comic Sans MS"/>
              <a:sym typeface="Comic Sans MS"/>
            </a:endParaRPr>
          </a:p>
          <a:p>
            <a:pPr marL="457200" lvl="0" indent="-330200" algn="l" rtl="0">
              <a:lnSpc>
                <a:spcPct val="90000"/>
              </a:lnSpc>
              <a:spcBef>
                <a:spcPts val="0"/>
              </a:spcBef>
              <a:spcAft>
                <a:spcPts val="0"/>
              </a:spcAft>
              <a:buSzPts val="1600"/>
              <a:buFont typeface="Comic Sans MS"/>
              <a:buChar char="●"/>
            </a:pPr>
            <a:r>
              <a:rPr lang="nl-BE" b="1" dirty="0">
                <a:solidFill>
                  <a:schemeClr val="dk2"/>
                </a:solidFill>
                <a:latin typeface="Comic Sans MS"/>
                <a:ea typeface="Comic Sans MS"/>
                <a:cs typeface="Comic Sans MS"/>
                <a:sym typeface="Comic Sans MS"/>
              </a:rPr>
              <a:t>Mediawijs</a:t>
            </a:r>
            <a:r>
              <a:rPr lang="nl-BE" dirty="0">
                <a:latin typeface="Comic Sans MS"/>
                <a:ea typeface="Comic Sans MS"/>
                <a:cs typeface="Comic Sans MS"/>
                <a:sym typeface="Comic Sans MS"/>
              </a:rPr>
              <a:t>: Het Vlaamse Kenniscentrum Digitale en Mediawijsheid van de Vlaamse overheid en </a:t>
            </a:r>
            <a:r>
              <a:rPr lang="nl-BE" dirty="0" err="1">
                <a:latin typeface="Comic Sans MS"/>
                <a:ea typeface="Comic Sans MS"/>
                <a:cs typeface="Comic Sans MS"/>
                <a:sym typeface="Comic Sans MS"/>
              </a:rPr>
              <a:t>imec</a:t>
            </a:r>
            <a:r>
              <a:rPr lang="nl-BE" dirty="0">
                <a:latin typeface="Comic Sans MS"/>
                <a:ea typeface="Comic Sans MS"/>
                <a:cs typeface="Comic Sans MS"/>
                <a:sym typeface="Comic Sans MS"/>
              </a:rPr>
              <a:t> vzw. Mediawijs helpt de inwoners van Vlaanderen en Brussel om digitale technologie en media actief, creatief, kritisch en bewust te gebruiken en begrijpen om deel te nemen aan onze maatschappij. </a:t>
            </a:r>
            <a:r>
              <a:rPr lang="nl-BE" u="sng" dirty="0">
                <a:solidFill>
                  <a:srgbClr val="0070C0"/>
                </a:solidFill>
                <a:latin typeface="Comic Sans MS"/>
                <a:ea typeface="Comic Sans MS"/>
                <a:cs typeface="Comic Sans MS"/>
                <a:sym typeface="Comic Sans MS"/>
                <a:hlinkClick r:id="rId8">
                  <a:extLst>
                    <a:ext uri="{A12FA001-AC4F-418D-AE19-62706E023703}">
                      <ahyp:hlinkClr xmlns:ahyp="http://schemas.microsoft.com/office/drawing/2018/hyperlinkcolor" val="tx"/>
                    </a:ext>
                  </a:extLst>
                </a:hlinkClick>
              </a:rPr>
              <a:t>www.mediawijs.be</a:t>
            </a:r>
            <a:endParaRPr dirty="0">
              <a:solidFill>
                <a:srgbClr val="0070C0"/>
              </a:solidFill>
              <a:latin typeface="Comic Sans MS"/>
              <a:ea typeface="Comic Sans MS"/>
              <a:cs typeface="Comic Sans MS"/>
              <a:sym typeface="Comic Sans MS"/>
            </a:endParaRPr>
          </a:p>
          <a:p>
            <a:pPr marL="457200" lvl="0" indent="-330200" algn="l" rtl="0">
              <a:lnSpc>
                <a:spcPct val="90000"/>
              </a:lnSpc>
              <a:spcBef>
                <a:spcPts val="0"/>
              </a:spcBef>
              <a:spcAft>
                <a:spcPts val="0"/>
              </a:spcAft>
              <a:buSzPts val="1600"/>
              <a:buFont typeface="Comic Sans MS"/>
              <a:buChar char="●"/>
            </a:pPr>
            <a:r>
              <a:rPr lang="nl-BE" b="1" dirty="0">
                <a:solidFill>
                  <a:schemeClr val="dk2"/>
                </a:solidFill>
                <a:latin typeface="Comic Sans MS"/>
                <a:ea typeface="Comic Sans MS"/>
                <a:cs typeface="Comic Sans MS"/>
                <a:sym typeface="Comic Sans MS"/>
              </a:rPr>
              <a:t>Het Vlaamse ministerie van onderwijs</a:t>
            </a:r>
            <a:r>
              <a:rPr lang="nl-BE" dirty="0">
                <a:latin typeface="Comic Sans MS"/>
                <a:ea typeface="Comic Sans MS"/>
                <a:cs typeface="Comic Sans MS"/>
                <a:sym typeface="Comic Sans MS"/>
              </a:rPr>
              <a:t>: meer informatie over de aanpak van radicalisering en polarisering op scholen. </a:t>
            </a:r>
            <a:r>
              <a:rPr lang="nl-BE" u="sng" dirty="0">
                <a:solidFill>
                  <a:schemeClr val="hlink"/>
                </a:solidFill>
                <a:latin typeface="Comic Sans MS"/>
                <a:ea typeface="Comic Sans MS"/>
                <a:cs typeface="Comic Sans MS"/>
                <a:sym typeface="Comic Sans MS"/>
                <a:hlinkClick r:id="rId9"/>
              </a:rPr>
              <a:t>https://onderwijs.vlaanderen.be/nl/directies-en-administraties/onderwijsinhoud-enleerlingenbegeleiding/secundair-onderwijs/deradicalisering/je-schoolbeleid-en-radicalisering</a:t>
            </a:r>
            <a:endParaRPr dirty="0">
              <a:latin typeface="Comic Sans MS"/>
              <a:ea typeface="Comic Sans MS"/>
              <a:cs typeface="Comic Sans MS"/>
              <a:sym typeface="Comic Sans MS"/>
            </a:endParaRPr>
          </a:p>
          <a:p>
            <a:pPr marL="457200" lvl="0" indent="-330200" algn="l" rtl="0">
              <a:lnSpc>
                <a:spcPct val="90000"/>
              </a:lnSpc>
              <a:spcBef>
                <a:spcPts val="0"/>
              </a:spcBef>
              <a:spcAft>
                <a:spcPts val="0"/>
              </a:spcAft>
              <a:buClr>
                <a:schemeClr val="dk2"/>
              </a:buClr>
              <a:buSzPts val="1600"/>
              <a:buFont typeface="Comic Sans MS"/>
              <a:buChar char="●"/>
            </a:pPr>
            <a:r>
              <a:rPr lang="nl-BE" b="1" dirty="0">
                <a:solidFill>
                  <a:schemeClr val="dk2"/>
                </a:solidFill>
                <a:latin typeface="Comic Sans MS"/>
                <a:ea typeface="Comic Sans MS"/>
                <a:cs typeface="Comic Sans MS"/>
                <a:sym typeface="Comic Sans MS"/>
              </a:rPr>
              <a:t>EDU-Box: </a:t>
            </a:r>
            <a:r>
              <a:rPr lang="nl-BE" dirty="0">
                <a:solidFill>
                  <a:srgbClr val="9E9E9E"/>
                </a:solidFill>
                <a:latin typeface="Comic Sans MS"/>
                <a:ea typeface="Comic Sans MS"/>
                <a:cs typeface="Comic Sans MS"/>
                <a:sym typeface="Comic Sans MS"/>
              </a:rPr>
              <a:t>E</a:t>
            </a:r>
            <a:r>
              <a:rPr lang="nl-BE" dirty="0">
                <a:solidFill>
                  <a:srgbClr val="9E9E9E"/>
                </a:solidFill>
                <a:highlight>
                  <a:srgbClr val="FFFFFF"/>
                </a:highlight>
                <a:latin typeface="Comic Sans MS"/>
                <a:ea typeface="Comic Sans MS"/>
                <a:cs typeface="Comic Sans MS"/>
                <a:sym typeface="Comic Sans MS"/>
              </a:rPr>
              <a:t>ducatief materiaal dat in de zijlijn bruikbaar is, zoals de </a:t>
            </a:r>
            <a:r>
              <a:rPr lang="nl-BE" u="sng" dirty="0" err="1">
                <a:solidFill>
                  <a:srgbClr val="1155CC"/>
                </a:solidFill>
                <a:highlight>
                  <a:srgbClr val="FFFFFF"/>
                </a:highlight>
                <a:latin typeface="Comic Sans MS"/>
                <a:ea typeface="Comic Sans MS"/>
                <a:cs typeface="Comic Sans MS"/>
                <a:sym typeface="Comic Sans MS"/>
                <a:hlinkClick r:id="rId10">
                  <a:extLst>
                    <a:ext uri="{A12FA001-AC4F-418D-AE19-62706E023703}">
                      <ahyp:hlinkClr xmlns:ahyp="http://schemas.microsoft.com/office/drawing/2018/hyperlinkcolor" val="tx"/>
                    </a:ext>
                  </a:extLst>
                </a:hlinkClick>
              </a:rPr>
              <a:t>EDUbox</a:t>
            </a:r>
            <a:r>
              <a:rPr lang="nl-BE" u="sng" dirty="0">
                <a:solidFill>
                  <a:srgbClr val="1155CC"/>
                </a:solidFill>
                <a:highlight>
                  <a:srgbClr val="FFFFFF"/>
                </a:highlight>
                <a:latin typeface="Comic Sans MS"/>
                <a:ea typeface="Comic Sans MS"/>
                <a:cs typeface="Comic Sans MS"/>
                <a:sym typeface="Comic Sans MS"/>
                <a:hlinkClick r:id="rId10">
                  <a:extLst>
                    <a:ext uri="{A12FA001-AC4F-418D-AE19-62706E023703}">
                      <ahyp:hlinkClr xmlns:ahyp="http://schemas.microsoft.com/office/drawing/2018/hyperlinkcolor" val="tx"/>
                    </a:ext>
                  </a:extLst>
                </a:hlinkClick>
              </a:rPr>
              <a:t> nepnieuws</a:t>
            </a:r>
            <a:r>
              <a:rPr lang="nl-BE" dirty="0">
                <a:solidFill>
                  <a:srgbClr val="222222"/>
                </a:solidFill>
                <a:highlight>
                  <a:srgbClr val="FFFFFF"/>
                </a:highlight>
                <a:latin typeface="Comic Sans MS"/>
                <a:ea typeface="Comic Sans MS"/>
                <a:cs typeface="Comic Sans MS"/>
                <a:sym typeface="Comic Sans MS"/>
              </a:rPr>
              <a:t>, de</a:t>
            </a:r>
            <a:r>
              <a:rPr lang="nl-BE" dirty="0">
                <a:solidFill>
                  <a:srgbClr val="222222"/>
                </a:solidFill>
                <a:highlight>
                  <a:srgbClr val="FFFFFF"/>
                </a:highlight>
                <a:uFill>
                  <a:noFill/>
                </a:uFill>
                <a:latin typeface="Comic Sans MS"/>
                <a:ea typeface="Comic Sans MS"/>
                <a:cs typeface="Comic Sans MS"/>
                <a:sym typeface="Comic Sans MS"/>
                <a:hlinkClick r:id="rId11">
                  <a:extLst>
                    <a:ext uri="{A12FA001-AC4F-418D-AE19-62706E023703}">
                      <ahyp:hlinkClr xmlns:ahyp="http://schemas.microsoft.com/office/drawing/2018/hyperlinkcolor" val="tx"/>
                    </a:ext>
                  </a:extLst>
                </a:hlinkClick>
              </a:rPr>
              <a:t> </a:t>
            </a:r>
            <a:r>
              <a:rPr lang="nl-BE" u="sng" dirty="0" err="1">
                <a:solidFill>
                  <a:srgbClr val="1155CC"/>
                </a:solidFill>
                <a:highlight>
                  <a:srgbClr val="FFFFFF"/>
                </a:highlight>
                <a:latin typeface="Comic Sans MS"/>
                <a:ea typeface="Comic Sans MS"/>
                <a:cs typeface="Comic Sans MS"/>
                <a:sym typeface="Comic Sans MS"/>
                <a:hlinkClick r:id="rId11">
                  <a:extLst>
                    <a:ext uri="{A12FA001-AC4F-418D-AE19-62706E023703}">
                      <ahyp:hlinkClr xmlns:ahyp="http://schemas.microsoft.com/office/drawing/2018/hyperlinkcolor" val="tx"/>
                    </a:ext>
                  </a:extLst>
                </a:hlinkClick>
              </a:rPr>
              <a:t>EDUbox</a:t>
            </a:r>
            <a:r>
              <a:rPr lang="nl-BE" u="sng" dirty="0">
                <a:solidFill>
                  <a:srgbClr val="1155CC"/>
                </a:solidFill>
                <a:highlight>
                  <a:srgbClr val="FFFFFF"/>
                </a:highlight>
                <a:latin typeface="Comic Sans MS"/>
                <a:ea typeface="Comic Sans MS"/>
                <a:cs typeface="Comic Sans MS"/>
                <a:sym typeface="Comic Sans MS"/>
                <a:hlinkClick r:id="rId11">
                  <a:extLst>
                    <a:ext uri="{A12FA001-AC4F-418D-AE19-62706E023703}">
                      <ahyp:hlinkClr xmlns:ahyp="http://schemas.microsoft.com/office/drawing/2018/hyperlinkcolor" val="tx"/>
                    </a:ext>
                  </a:extLst>
                </a:hlinkClick>
              </a:rPr>
              <a:t> overtuigen</a:t>
            </a:r>
            <a:r>
              <a:rPr lang="nl-BE" dirty="0">
                <a:solidFill>
                  <a:srgbClr val="222222"/>
                </a:solidFill>
                <a:highlight>
                  <a:srgbClr val="FFFFFF"/>
                </a:highlight>
                <a:latin typeface="Comic Sans MS"/>
                <a:ea typeface="Comic Sans MS"/>
                <a:cs typeface="Comic Sans MS"/>
                <a:sym typeface="Comic Sans MS"/>
              </a:rPr>
              <a:t>, de</a:t>
            </a:r>
            <a:r>
              <a:rPr lang="nl-BE" dirty="0">
                <a:solidFill>
                  <a:srgbClr val="222222"/>
                </a:solidFill>
                <a:highlight>
                  <a:srgbClr val="FFFFFF"/>
                </a:highlight>
                <a:uFill>
                  <a:noFill/>
                </a:uFill>
                <a:latin typeface="Comic Sans MS"/>
                <a:ea typeface="Comic Sans MS"/>
                <a:cs typeface="Comic Sans MS"/>
                <a:sym typeface="Comic Sans MS"/>
                <a:hlinkClick r:id="rId12">
                  <a:extLst>
                    <a:ext uri="{A12FA001-AC4F-418D-AE19-62706E023703}">
                      <ahyp:hlinkClr xmlns:ahyp="http://schemas.microsoft.com/office/drawing/2018/hyperlinkcolor" val="tx"/>
                    </a:ext>
                  </a:extLst>
                </a:hlinkClick>
              </a:rPr>
              <a:t> </a:t>
            </a:r>
            <a:r>
              <a:rPr lang="nl-BE" u="sng" dirty="0" err="1">
                <a:solidFill>
                  <a:srgbClr val="1155CC"/>
                </a:solidFill>
                <a:highlight>
                  <a:srgbClr val="FFFFFF"/>
                </a:highlight>
                <a:latin typeface="Comic Sans MS"/>
                <a:ea typeface="Comic Sans MS"/>
                <a:cs typeface="Comic Sans MS"/>
                <a:sym typeface="Comic Sans MS"/>
                <a:hlinkClick r:id="rId12">
                  <a:extLst>
                    <a:ext uri="{A12FA001-AC4F-418D-AE19-62706E023703}">
                      <ahyp:hlinkClr xmlns:ahyp="http://schemas.microsoft.com/office/drawing/2018/hyperlinkcolor" val="tx"/>
                    </a:ext>
                  </a:extLst>
                </a:hlinkClick>
              </a:rPr>
              <a:t>EDUbox</a:t>
            </a:r>
            <a:r>
              <a:rPr lang="nl-BE" u="sng" dirty="0">
                <a:solidFill>
                  <a:srgbClr val="1155CC"/>
                </a:solidFill>
                <a:highlight>
                  <a:srgbClr val="FFFFFF"/>
                </a:highlight>
                <a:latin typeface="Comic Sans MS"/>
                <a:ea typeface="Comic Sans MS"/>
                <a:cs typeface="Comic Sans MS"/>
                <a:sym typeface="Comic Sans MS"/>
                <a:hlinkClick r:id="rId12">
                  <a:extLst>
                    <a:ext uri="{A12FA001-AC4F-418D-AE19-62706E023703}">
                      <ahyp:hlinkClr xmlns:ahyp="http://schemas.microsoft.com/office/drawing/2018/hyperlinkcolor" val="tx"/>
                    </a:ext>
                  </a:extLst>
                </a:hlinkClick>
              </a:rPr>
              <a:t> Wij-Zij-denken</a:t>
            </a:r>
            <a:r>
              <a:rPr lang="nl-BE" dirty="0">
                <a:solidFill>
                  <a:srgbClr val="222222"/>
                </a:solidFill>
                <a:highlight>
                  <a:srgbClr val="FFFFFF"/>
                </a:highlight>
                <a:latin typeface="Comic Sans MS"/>
                <a:ea typeface="Comic Sans MS"/>
                <a:cs typeface="Comic Sans MS"/>
                <a:sym typeface="Comic Sans MS"/>
              </a:rPr>
              <a:t>, </a:t>
            </a:r>
            <a:endParaRPr b="1" dirty="0">
              <a:solidFill>
                <a:schemeClr val="dk2"/>
              </a:solidFill>
              <a:latin typeface="Comic Sans MS"/>
              <a:ea typeface="Comic Sans MS"/>
              <a:cs typeface="Comic Sans MS"/>
              <a:sym typeface="Comic Sans MS"/>
            </a:endParaRPr>
          </a:p>
          <a:p>
            <a:pPr marL="457200" lvl="0" indent="-330200" algn="l" rtl="0">
              <a:lnSpc>
                <a:spcPct val="90000"/>
              </a:lnSpc>
              <a:spcBef>
                <a:spcPts val="0"/>
              </a:spcBef>
              <a:spcAft>
                <a:spcPts val="0"/>
              </a:spcAft>
              <a:buClr>
                <a:schemeClr val="dk2"/>
              </a:buClr>
              <a:buSzPts val="1600"/>
              <a:buFont typeface="Comic Sans MS"/>
              <a:buChar char="●"/>
            </a:pPr>
            <a:r>
              <a:rPr lang="nl-BE" b="1" dirty="0">
                <a:solidFill>
                  <a:schemeClr val="dk2"/>
                </a:solidFill>
                <a:latin typeface="Comic Sans MS"/>
                <a:ea typeface="Comic Sans MS"/>
                <a:cs typeface="Comic Sans MS"/>
                <a:sym typeface="Comic Sans MS"/>
              </a:rPr>
              <a:t>Hannah </a:t>
            </a:r>
            <a:r>
              <a:rPr lang="nl-BE" b="1" dirty="0" err="1">
                <a:solidFill>
                  <a:schemeClr val="dk2"/>
                </a:solidFill>
                <a:latin typeface="Comic Sans MS"/>
                <a:ea typeface="Comic Sans MS"/>
                <a:cs typeface="Comic Sans MS"/>
                <a:sym typeface="Comic Sans MS"/>
              </a:rPr>
              <a:t>Arendt</a:t>
            </a:r>
            <a:r>
              <a:rPr lang="nl-BE" b="1" dirty="0">
                <a:solidFill>
                  <a:schemeClr val="dk2"/>
                </a:solidFill>
                <a:latin typeface="Comic Sans MS"/>
                <a:ea typeface="Comic Sans MS"/>
                <a:cs typeface="Comic Sans MS"/>
                <a:sym typeface="Comic Sans MS"/>
              </a:rPr>
              <a:t>:</a:t>
            </a:r>
            <a:r>
              <a:rPr lang="nl-BE" b="1" dirty="0">
                <a:solidFill>
                  <a:srgbClr val="AAAAAA"/>
                </a:solidFill>
                <a:latin typeface="Comic Sans MS"/>
                <a:ea typeface="Comic Sans MS"/>
                <a:cs typeface="Comic Sans MS"/>
                <a:sym typeface="Comic Sans MS"/>
              </a:rPr>
              <a:t> </a:t>
            </a:r>
            <a:r>
              <a:rPr lang="nl-BE" dirty="0">
                <a:solidFill>
                  <a:srgbClr val="AAAAAA"/>
                </a:solidFill>
                <a:latin typeface="Comic Sans MS"/>
                <a:ea typeface="Comic Sans MS"/>
                <a:cs typeface="Comic Sans MS"/>
                <a:sym typeface="Comic Sans MS"/>
              </a:rPr>
              <a:t>een online leeromgeving voor iedereen die op zoek is naar handvatten bij polarisering, vragen over identiteit in een diverse samenleving en kritisch leren omgaan met (valse) informatie. </a:t>
            </a:r>
            <a:endParaRPr b="1" dirty="0">
              <a:solidFill>
                <a:srgbClr val="AAAAAA"/>
              </a:solidFill>
              <a:latin typeface="Comic Sans MS"/>
              <a:ea typeface="Comic Sans MS"/>
              <a:cs typeface="Comic Sans MS"/>
              <a:sym typeface="Comic Sans MS"/>
            </a:endParaRPr>
          </a:p>
          <a:p>
            <a:pPr marL="457200" lvl="0" indent="-330200" algn="l" rtl="0">
              <a:lnSpc>
                <a:spcPct val="90000"/>
              </a:lnSpc>
              <a:spcBef>
                <a:spcPts val="0"/>
              </a:spcBef>
              <a:spcAft>
                <a:spcPts val="0"/>
              </a:spcAft>
              <a:buClr>
                <a:schemeClr val="dk2"/>
              </a:buClr>
              <a:buSzPts val="1600"/>
              <a:buFont typeface="Comic Sans MS"/>
              <a:buChar char="●"/>
            </a:pPr>
            <a:r>
              <a:rPr lang="nl-BE" b="1" dirty="0">
                <a:solidFill>
                  <a:schemeClr val="dk2"/>
                </a:solidFill>
                <a:latin typeface="Comic Sans MS"/>
                <a:ea typeface="Comic Sans MS"/>
                <a:cs typeface="Comic Sans MS"/>
                <a:sym typeface="Comic Sans MS"/>
              </a:rPr>
              <a:t>Parallel histories: </a:t>
            </a:r>
            <a:r>
              <a:rPr lang="nl-BE" b="1" dirty="0">
                <a:solidFill>
                  <a:schemeClr val="dk2"/>
                </a:solidFill>
                <a:latin typeface="Comic Sans MS"/>
                <a:ea typeface="Comic Sans MS"/>
                <a:cs typeface="Comic Sans MS"/>
                <a:sym typeface="Comic Sans MS"/>
                <a:hlinkClick r:id="rId13"/>
              </a:rPr>
              <a:t>https://parallelhistories.org.uk/</a:t>
            </a:r>
            <a:r>
              <a:rPr lang="nl-BE" b="1" dirty="0">
                <a:solidFill>
                  <a:schemeClr val="dk2"/>
                </a:solidFill>
                <a:latin typeface="Comic Sans MS"/>
                <a:ea typeface="Comic Sans MS"/>
                <a:cs typeface="Comic Sans MS"/>
                <a:sym typeface="Comic Sans MS"/>
              </a:rPr>
              <a:t> </a:t>
            </a:r>
            <a:r>
              <a:rPr lang="nl-BE" dirty="0">
                <a:solidFill>
                  <a:srgbClr val="AAAAAA"/>
                </a:solidFill>
                <a:highlight>
                  <a:srgbClr val="F8F9FA"/>
                </a:highlight>
                <a:latin typeface="Comic Sans MS"/>
                <a:ea typeface="Comic Sans MS"/>
                <a:cs typeface="Comic Sans MS"/>
                <a:sym typeface="Comic Sans MS"/>
              </a:rPr>
              <a:t>Parallel Histories biedt een nieuwe manier om de geschiedenis van conflicten te bestuderen; een geschiedenis die nog steeds omstreden, controversieel en relevant is.</a:t>
            </a:r>
            <a:endParaRPr b="1" dirty="0">
              <a:solidFill>
                <a:schemeClr val="dk2"/>
              </a:solidFill>
              <a:latin typeface="Comic Sans MS"/>
              <a:ea typeface="Comic Sans MS"/>
              <a:cs typeface="Comic Sans MS"/>
              <a:sym typeface="Comic Sans MS"/>
            </a:endParaRPr>
          </a:p>
        </p:txBody>
      </p:sp>
      <p:sp>
        <p:nvSpPr>
          <p:cNvPr id="743" name="Google Shape;743;g2973ff8fbb8_0_12"/>
          <p:cNvSpPr txBox="1">
            <a:spLocks noGrp="1"/>
          </p:cNvSpPr>
          <p:nvPr>
            <p:ph type="ctrTitle"/>
          </p:nvPr>
        </p:nvSpPr>
        <p:spPr>
          <a:xfrm>
            <a:off x="211664" y="285135"/>
            <a:ext cx="8785800" cy="81607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000"/>
              <a:buNone/>
            </a:pPr>
            <a:r>
              <a:rPr lang="nl-BE" dirty="0">
                <a:latin typeface="Comic Sans MS"/>
                <a:ea typeface="Comic Sans MS"/>
                <a:cs typeface="Comic Sans MS"/>
                <a:sym typeface="Comic Sans MS"/>
              </a:rPr>
              <a:t>  Nuttige info   </a:t>
            </a:r>
            <a:endParaRPr dirty="0">
              <a:latin typeface="Comic Sans MS"/>
              <a:ea typeface="Comic Sans MS"/>
              <a:cs typeface="Comic Sans MS"/>
              <a:sym typeface="Comic Sans MS"/>
            </a:endParaRPr>
          </a:p>
        </p:txBody>
      </p:sp>
    </p:spTree>
    <p:extLst>
      <p:ext uri="{BB962C8B-B14F-4D97-AF65-F5344CB8AC3E}">
        <p14:creationId xmlns:p14="http://schemas.microsoft.com/office/powerpoint/2010/main" val="26585932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71F56-184A-8348-8732-02CD4CBE1EF9}"/>
              </a:ext>
            </a:extLst>
          </p:cNvPr>
          <p:cNvSpPr>
            <a:spLocks noGrp="1"/>
          </p:cNvSpPr>
          <p:nvPr>
            <p:ph type="ctrTitle"/>
          </p:nvPr>
        </p:nvSpPr>
        <p:spPr/>
        <p:txBody>
          <a:bodyPr/>
          <a:lstStyle/>
          <a:p>
            <a:r>
              <a:rPr lang="en-US" dirty="0" err="1"/>
              <a:t>Bedankt</a:t>
            </a:r>
            <a:r>
              <a:rPr lang="en-US" dirty="0"/>
              <a:t>!</a:t>
            </a:r>
          </a:p>
        </p:txBody>
      </p:sp>
      <p:pic>
        <p:nvPicPr>
          <p:cNvPr id="5" name="Picture Placeholder 4">
            <a:extLst>
              <a:ext uri="{FF2B5EF4-FFF2-40B4-BE49-F238E27FC236}">
                <a16:creationId xmlns:a16="http://schemas.microsoft.com/office/drawing/2014/main" id="{A8EE8814-1609-224D-A218-6A2EE8BC7FF2}"/>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502676303"/>
      </p:ext>
    </p:extLst>
  </p:cSld>
  <p:clrMapOvr>
    <a:masterClrMapping/>
  </p:clrMapOvr>
</p:sld>
</file>

<file path=ppt/theme/theme1.xml><?xml version="1.0" encoding="utf-8"?>
<a:theme xmlns:a="http://schemas.openxmlformats.org/drawingml/2006/main" name="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02_GO!-Blauw">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03_GO!-Oranje">
  <a:themeElements>
    <a:clrScheme name="GO!">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A7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04_GO!-Groen">
  <a:themeElements>
    <a:clrScheme name="GO! 2">
      <a:dk1>
        <a:srgbClr val="000000"/>
      </a:dk1>
      <a:lt1>
        <a:srgbClr val="FFFFFF"/>
      </a:lt1>
      <a:dk2>
        <a:srgbClr val="44546A"/>
      </a:dk2>
      <a:lt2>
        <a:srgbClr val="E7E6E6"/>
      </a:lt2>
      <a:accent1>
        <a:srgbClr val="C3014B"/>
      </a:accent1>
      <a:accent2>
        <a:srgbClr val="F18500"/>
      </a:accent2>
      <a:accent3>
        <a:srgbClr val="00B3D9"/>
      </a:accent3>
      <a:accent4>
        <a:srgbClr val="A7BA19"/>
      </a:accent4>
      <a:accent5>
        <a:srgbClr val="8369D5"/>
      </a:accent5>
      <a:accent6>
        <a:srgbClr val="FF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14</Value>
      <Value>26</Value>
      <Value>1</Value>
      <Value>7</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2023</TermName>
          <TermId xmlns="http://schemas.microsoft.com/office/infopath/2007/PartnerControls">e8366ff5-4b3f-428d-9ccd-a5c4c61391d7</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GOPRO-1830562155-15611</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https://gemeenschapsonderwijs.sharepoint.com/sites/prodoc/_layouts/15/DocIdRedir.aspx?ID=GOPRO-1830562155-15611</Url>
      <Description>GOPRO-1830562155-15611</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Communicatie</TermName>
          <TermId xmlns="http://schemas.microsoft.com/office/infopath/2007/PartnerControls">68acdb1b-ea92-427d-8c6e-8b03257e1fbb</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737F7F42-A2B7-4154-8A8A-FF72070EF6E7}">
  <ds:schemaRefs>
    <ds:schemaRef ds:uri="http://schemas.microsoft.com/sharepoint/v3/contenttype/forms"/>
  </ds:schemaRefs>
</ds:datastoreItem>
</file>

<file path=customXml/itemProps2.xml><?xml version="1.0" encoding="utf-8"?>
<ds:datastoreItem xmlns:ds="http://schemas.openxmlformats.org/officeDocument/2006/customXml" ds:itemID="{936B0FE5-3E21-42F2-B2B4-E52EBD14D3C7}"/>
</file>

<file path=customXml/itemProps3.xml><?xml version="1.0" encoding="utf-8"?>
<ds:datastoreItem xmlns:ds="http://schemas.openxmlformats.org/officeDocument/2006/customXml" ds:itemID="{CE346C26-7C66-40DF-8C38-78A13F18CEC0}">
  <ds:schemaRefs>
    <ds:schemaRef ds:uri="http://purl.org/dc/terms/"/>
    <ds:schemaRef ds:uri="http://schemas.microsoft.com/office/2006/documentManagement/types"/>
    <ds:schemaRef ds:uri="http://purl.org/dc/dcmitype/"/>
    <ds:schemaRef ds:uri="6331f67b-2dbd-4758-9da6-855264e6d0e8"/>
    <ds:schemaRef ds:uri="http://www.w3.org/XML/1998/namespace"/>
    <ds:schemaRef ds:uri="68ae350d-59fa-45a2-a2f7-7bb9f21f6a8e"/>
    <ds:schemaRef ds:uri="http://schemas.openxmlformats.org/package/2006/metadata/core-properties"/>
    <ds:schemaRef ds:uri="http://purl.org/dc/elements/1.1/"/>
    <ds:schemaRef ds:uri="http://schemas.microsoft.com/office/infopath/2007/PartnerControls"/>
    <ds:schemaRef ds:uri="0fe7b86a-bce5-4772-9a72-ffd304ebc604"/>
    <ds:schemaRef ds:uri="http://schemas.microsoft.com/office/2006/metadata/properties"/>
  </ds:schemaRefs>
</ds:datastoreItem>
</file>

<file path=customXml/itemProps4.xml><?xml version="1.0" encoding="utf-8"?>
<ds:datastoreItem xmlns:ds="http://schemas.openxmlformats.org/officeDocument/2006/customXml" ds:itemID="{CFC442DA-B1C0-4B7E-A51B-93FA36652F05}"/>
</file>

<file path=docProps/app.xml><?xml version="1.0" encoding="utf-8"?>
<Properties xmlns="http://schemas.openxmlformats.org/officeDocument/2006/extended-properties" xmlns:vt="http://schemas.openxmlformats.org/officeDocument/2006/docPropsVTypes">
  <Template/>
  <TotalTime>0</TotalTime>
  <Words>3707</Words>
  <Application>Microsoft Office PowerPoint</Application>
  <PresentationFormat>Breedbeeld</PresentationFormat>
  <Paragraphs>377</Paragraphs>
  <Slides>57</Slides>
  <Notes>11</Notes>
  <HiddenSlides>0</HiddenSlides>
  <MMClips>0</MMClips>
  <ScaleCrop>false</ScaleCrop>
  <HeadingPairs>
    <vt:vector size="6" baseType="variant">
      <vt:variant>
        <vt:lpstr>Gebruikte lettertypen</vt:lpstr>
      </vt:variant>
      <vt:variant>
        <vt:i4>8</vt:i4>
      </vt:variant>
      <vt:variant>
        <vt:lpstr>Thema</vt:lpstr>
      </vt:variant>
      <vt:variant>
        <vt:i4>5</vt:i4>
      </vt:variant>
      <vt:variant>
        <vt:lpstr>Diatitels</vt:lpstr>
      </vt:variant>
      <vt:variant>
        <vt:i4>57</vt:i4>
      </vt:variant>
    </vt:vector>
  </HeadingPairs>
  <TitlesOfParts>
    <vt:vector size="70" baseType="lpstr">
      <vt:lpstr>Arial</vt:lpstr>
      <vt:lpstr>Calibri</vt:lpstr>
      <vt:lpstr>Comic Sans MS</vt:lpstr>
      <vt:lpstr>Courier New</vt:lpstr>
      <vt:lpstr>Flanders Art Sans</vt:lpstr>
      <vt:lpstr>Flanders Art Sans Medium</vt:lpstr>
      <vt:lpstr>Flanders Art Sans Regular</vt:lpstr>
      <vt:lpstr>Wingdings</vt:lpstr>
      <vt:lpstr>GO!-Magenta</vt:lpstr>
      <vt:lpstr>02_GO!-Blauw</vt:lpstr>
      <vt:lpstr>03_GO!-Oranje</vt:lpstr>
      <vt:lpstr>04_GO!-Groen</vt:lpstr>
      <vt:lpstr>Office Theme</vt:lpstr>
      <vt:lpstr>Samenwerking school &amp; CLB - samenwerking op lokaal niveau LIVC-R -Radicxtool   </vt:lpstr>
      <vt:lpstr>Overzicht vormingen</vt:lpstr>
      <vt:lpstr>Wat is radicalisering?</vt:lpstr>
      <vt:lpstr>      Vraag-en aanbodmodel </vt:lpstr>
      <vt:lpstr>Ondersteuning bij radicalisering</vt:lpstr>
      <vt:lpstr>Preventie op verschillende niveaus  Preventiedriehoek van Johan Deklerck</vt:lpstr>
      <vt:lpstr>PowerPoint-presentatie</vt:lpstr>
      <vt:lpstr>PowerPoint-presentatie</vt:lpstr>
      <vt:lpstr>Zorgcontinuüm</vt:lpstr>
      <vt:lpstr>Ondersteuning van CLB</vt:lpstr>
      <vt:lpstr>PowerPoint-presentatie</vt:lpstr>
      <vt:lpstr>Signaalfunctie</vt:lpstr>
      <vt:lpstr>Consultatieve leerlingenbegeleiding</vt:lpstr>
      <vt:lpstr>Draaischijffunctie</vt:lpstr>
      <vt:lpstr>Begeleiding</vt:lpstr>
      <vt:lpstr>PowerPoint-presentatie</vt:lpstr>
      <vt:lpstr>Voorbeeld</vt:lpstr>
      <vt:lpstr>HGD-traject radicalisering = traject verontrusting</vt:lpstr>
      <vt:lpstr>Fasen van HGD</vt:lpstr>
      <vt:lpstr>Strategiefase en onderzoeksfase: de Radicx-tool om aan beeldvorming te doen</vt:lpstr>
      <vt:lpstr>PowerPoint-presentatie</vt:lpstr>
      <vt:lpstr>Gebruik maken van de Radicx-tool</vt:lpstr>
      <vt:lpstr>De Radicx-tool: breng de leefwereld in kaart</vt:lpstr>
      <vt:lpstr>De Radicx-tool: 6 stappen</vt:lpstr>
      <vt:lpstr>Stap 1: start casus</vt:lpstr>
      <vt:lpstr>Stap 2: opschrijven feiten en gedrag</vt:lpstr>
      <vt:lpstr>Domein 1: gedrag</vt:lpstr>
      <vt:lpstr>Domein 2: contacten</vt:lpstr>
      <vt:lpstr>Domein 2: contacten</vt:lpstr>
      <vt:lpstr>Domein 2: contacten</vt:lpstr>
      <vt:lpstr>Domein 2: contacten</vt:lpstr>
      <vt:lpstr>Domein 3: culturele/religieuze uitingen</vt:lpstr>
      <vt:lpstr>Domein 4: politieke/ideologische uitingen</vt:lpstr>
      <vt:lpstr>Domein 4: politieke/ideologische uitingen</vt:lpstr>
      <vt:lpstr>Domein 4: politieke/ideologische uitingen</vt:lpstr>
      <vt:lpstr>Stap 3: inventarisatie ondersteunende en bedreigende factoren</vt:lpstr>
      <vt:lpstr>Stap 4: vragenronde</vt:lpstr>
      <vt:lpstr>Stap 5: opmaken balans</vt:lpstr>
      <vt:lpstr>Stap 6: welke acties zijn er nodig?</vt:lpstr>
      <vt:lpstr>Stap 6: welke acties zijn er nodig?</vt:lpstr>
      <vt:lpstr>    LIVC-R</vt:lpstr>
      <vt:lpstr>Wat is een LIVC-R?</vt:lpstr>
      <vt:lpstr>Wat is een LIVC-R? </vt:lpstr>
      <vt:lpstr>PowerPoint-presentatie</vt:lpstr>
      <vt:lpstr>LIVC-R?</vt:lpstr>
      <vt:lpstr>LIVC-R en school</vt:lpstr>
      <vt:lpstr>Registratie van info</vt:lpstr>
      <vt:lpstr>LIVC-R en CLB </vt:lpstr>
      <vt:lpstr>Mogelijke rollen CLB binnen LIVC-R </vt:lpstr>
      <vt:lpstr>Registratie van info door CLB</vt:lpstr>
      <vt:lpstr>Voorafgaand aan overleg</vt:lpstr>
      <vt:lpstr>Crisis of verontrusting?</vt:lpstr>
      <vt:lpstr>PowerPoint-presentatie</vt:lpstr>
      <vt:lpstr>Ondersteuning</vt:lpstr>
      <vt:lpstr>Interessante linken</vt:lpstr>
      <vt:lpstr>  Nuttige info   </vt:lpstr>
      <vt:lpstr>Bedankt!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Presentatie samenwerking School en CLB- LIVC-R - Radicxtool</dc:title>
  <dc:creator>Jelmer Dam</dc:creator>
  <cp:lastModifiedBy>Sofie Van den Bussche</cp:lastModifiedBy>
  <cp:revision>60</cp:revision>
  <cp:lastPrinted>2023-12-12T19:56:42Z</cp:lastPrinted>
  <dcterms:created xsi:type="dcterms:W3CDTF">2020-02-26T12:40:32Z</dcterms:created>
  <dcterms:modified xsi:type="dcterms:W3CDTF">2023-12-18T13:38:54Z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_Thema2">
    <vt:lpwstr>3336;#Over GO!|afa28d29-0a89-47d6-9861-c0f1d5d3a720</vt:lpwstr>
  </property>
  <property fmtid="{D5CDD505-2E9C-101B-9397-08002B2CF9AE}" pid="4" name="GO_TonenOp">
    <vt:lpwstr/>
  </property>
  <property fmtid="{D5CDD505-2E9C-101B-9397-08002B2CF9AE}" pid="5" name="GO_Onderwijsniveau2">
    <vt:lpwstr>3326;#Basisonderwijs|d9e3cb5b-02c3-472f-ab26-b417b1d64ed0;#3330;#Buitengewoon onderwijs|32c098c8-e350-450c-affd-f05bb010f767;#3331;#CLB|09382a59-7e74-4be5-bad6-b247d20f16f1;#3332;#Deeltijds kunstonderwijs|7b9c2fe1-75ca-4678-95d6-ebe13b290632;#3340;#Hoger Onderwijs|84310c9b-6dba-4133-b184-5db84b3341ed</vt:lpwstr>
  </property>
  <property fmtid="{D5CDD505-2E9C-101B-9397-08002B2CF9AE}" pid="6" name="Order">
    <vt:r8>100</vt:r8>
  </property>
  <property fmtid="{D5CDD505-2E9C-101B-9397-08002B2CF9AE}" pid="7" name="xd_Signature">
    <vt:bool>false</vt:bool>
  </property>
  <property fmtid="{D5CDD505-2E9C-101B-9397-08002B2CF9AE}" pid="8" name="xd_ProgID">
    <vt:lpwstr/>
  </property>
  <property fmtid="{D5CDD505-2E9C-101B-9397-08002B2CF9AE}" pid="9" name="_ExtendedDescription">
    <vt:lpwstr/>
  </property>
  <property fmtid="{D5CDD505-2E9C-101B-9397-08002B2CF9AE}" pid="10" name="_ColorTag">
    <vt:lpwstr/>
  </property>
  <property fmtid="{D5CDD505-2E9C-101B-9397-08002B2CF9AE}" pid="11" name="TriggerFlowInfo">
    <vt:lpwstr/>
  </property>
  <property fmtid="{D5CDD505-2E9C-101B-9397-08002B2CF9AE}" pid="12" name="_ColorHex">
    <vt:lpwstr/>
  </property>
  <property fmtid="{D5CDD505-2E9C-101B-9397-08002B2CF9AE}" pid="13" name="_Emoji">
    <vt:lpwstr/>
  </property>
  <property fmtid="{D5CDD505-2E9C-101B-9397-08002B2CF9AE}" pid="14" name="ComplianceAssetId">
    <vt:lpwstr/>
  </property>
  <property fmtid="{D5CDD505-2E9C-101B-9397-08002B2CF9AE}" pid="15" name="TemplateUrl">
    <vt:lpwstr/>
  </property>
  <property fmtid="{D5CDD505-2E9C-101B-9397-08002B2CF9AE}" pid="16" name="GOBoxSchooljaar">
    <vt:lpwstr/>
  </property>
  <property fmtid="{D5CDD505-2E9C-101B-9397-08002B2CF9AE}" pid="17" name="Ambt CLB">
    <vt:lpwstr/>
  </property>
  <property fmtid="{D5CDD505-2E9C-101B-9397-08002B2CF9AE}" pid="18" name="MediaServiceImageTags">
    <vt:lpwstr/>
  </property>
  <property fmtid="{D5CDD505-2E9C-101B-9397-08002B2CF9AE}" pid="19" name="GOProPublicatiestatus">
    <vt:lpwstr>1;#Online|5d773375-47c0-4896-afa8-6eac5ed3e165</vt:lpwstr>
  </property>
  <property fmtid="{D5CDD505-2E9C-101B-9397-08002B2CF9AE}" pid="20" name="_dlc_DocIdItemGuid">
    <vt:lpwstr>149ad5b9-e494-47f6-b3af-7ff3da889ad3</vt:lpwstr>
  </property>
  <property fmtid="{D5CDD505-2E9C-101B-9397-08002B2CF9AE}" pid="21" name="GOProOnderwijsniveaus">
    <vt:lpwstr>14;#Alle onderwijsniveaus|2fe7c676-0ce6-4fab-b265-4b19c15279a5</vt:lpwstr>
  </property>
  <property fmtid="{D5CDD505-2E9C-101B-9397-08002B2CF9AE}" pid="22" name="GOProOorsprong">
    <vt:lpwstr/>
  </property>
  <property fmtid="{D5CDD505-2E9C-101B-9397-08002B2CF9AE}" pid="23" name="GOProThemas">
    <vt:lpwstr>26;#Communicatie|68acdb1b-ea92-427d-8c6e-8b03257e1fbb</vt:lpwstr>
  </property>
  <property fmtid="{D5CDD505-2E9C-101B-9397-08002B2CF9AE}" pid="24" name="GOProSchooljaar">
    <vt:lpwstr/>
  </property>
  <property fmtid="{D5CDD505-2E9C-101B-9397-08002B2CF9AE}" pid="25" name="GOProJaar">
    <vt:lpwstr>7;#2023|e8366ff5-4b3f-428d-9ccd-a5c4c61391d7</vt:lpwstr>
  </property>
</Properties>
</file>