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74.xml" ContentType="application/vnd.openxmlformats-officedocument.presentationml.slide+xml"/>
  <Override PartName="/ppt/diagrams/data1.xml" ContentType="application/vnd.openxmlformats-officedocument.drawingml.diagramData+xml"/>
  <Override PartName="/ppt/slides/slide76.xml" ContentType="application/vnd.openxmlformats-officedocument.presentationml.slide+xml"/>
  <Override PartName="/ppt/slides/slide75.xml" ContentType="application/vnd.openxmlformats-officedocument.presentationml.slide+xml"/>
  <Override PartName="/ppt/presentation.xml" ContentType="application/vnd.openxmlformats-officedocument.presentationml.presentation.main+xml"/>
  <Override PartName="/ppt/slides/slide73.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70.xml" ContentType="application/vnd.openxmlformats-officedocument.presentationml.slide+xml"/>
  <Override PartName="/ppt/slides/slide50.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notesSlides/notesSlide13.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14.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4.xml" ContentType="application/vnd.openxmlformats-officedocument.presentationml.slideMaster+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13.xml" ContentType="application/vnd.openxmlformats-officedocument.presentationml.slideLayou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3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slideLayouts/slideLayout35.xml" ContentType="application/vnd.openxmlformats-officedocument.presentationml.slideLayout+xml"/>
  <Override PartName="/ppt/slideLayouts/slideLayout12.xml" ContentType="application/vnd.openxmlformats-officedocument.presentationml.slideLayout+xml"/>
  <Override PartName="/ppt/slideLayouts/slideLayout33.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24.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4.xml" ContentType="application/vnd.openxmlformats-officedocument.theme+xml"/>
  <Override PartName="/ppt/theme/theme5.xml" ContentType="application/vnd.openxmlformats-officedocument.theme+xml"/>
  <Override PartName="/ppt/theme/theme1.xml" ContentType="application/vnd.openxmlformats-officedocument.theme+xml"/>
  <Override PartName="/ppt/commentAuthors.xml" ContentType="application/vnd.openxmlformats-officedocument.presentationml.commentAuthors+xml"/>
  <Override PartName="/ppt/theme/theme3.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7" r:id="rId5"/>
    <p:sldMasterId id="2147483666" r:id="rId6"/>
    <p:sldMasterId id="2147483675" r:id="rId7"/>
  </p:sldMasterIdLst>
  <p:notesMasterIdLst>
    <p:notesMasterId r:id="rId84"/>
  </p:notesMasterIdLst>
  <p:sldIdLst>
    <p:sldId id="256" r:id="rId8"/>
    <p:sldId id="501" r:id="rId9"/>
    <p:sldId id="472" r:id="rId10"/>
    <p:sldId id="453" r:id="rId11"/>
    <p:sldId id="268" r:id="rId12"/>
    <p:sldId id="267" r:id="rId13"/>
    <p:sldId id="474" r:id="rId14"/>
    <p:sldId id="488" r:id="rId15"/>
    <p:sldId id="489" r:id="rId16"/>
    <p:sldId id="462" r:id="rId17"/>
    <p:sldId id="503" r:id="rId18"/>
    <p:sldId id="463" r:id="rId19"/>
    <p:sldId id="476" r:id="rId20"/>
    <p:sldId id="479" r:id="rId21"/>
    <p:sldId id="477" r:id="rId22"/>
    <p:sldId id="478" r:id="rId23"/>
    <p:sldId id="480" r:id="rId24"/>
    <p:sldId id="481" r:id="rId25"/>
    <p:sldId id="482" r:id="rId26"/>
    <p:sldId id="483" r:id="rId27"/>
    <p:sldId id="484" r:id="rId28"/>
    <p:sldId id="485" r:id="rId29"/>
    <p:sldId id="486" r:id="rId30"/>
    <p:sldId id="487" r:id="rId31"/>
    <p:sldId id="427" r:id="rId32"/>
    <p:sldId id="491" r:id="rId33"/>
    <p:sldId id="466" r:id="rId34"/>
    <p:sldId id="490" r:id="rId35"/>
    <p:sldId id="492" r:id="rId36"/>
    <p:sldId id="467" r:id="rId37"/>
    <p:sldId id="432" r:id="rId38"/>
    <p:sldId id="433" r:id="rId39"/>
    <p:sldId id="434" r:id="rId40"/>
    <p:sldId id="435" r:id="rId41"/>
    <p:sldId id="436" r:id="rId42"/>
    <p:sldId id="437" r:id="rId43"/>
    <p:sldId id="438" r:id="rId44"/>
    <p:sldId id="439" r:id="rId45"/>
    <p:sldId id="440" r:id="rId46"/>
    <p:sldId id="493" r:id="rId47"/>
    <p:sldId id="494" r:id="rId48"/>
    <p:sldId id="384" r:id="rId49"/>
    <p:sldId id="401" r:id="rId50"/>
    <p:sldId id="337" r:id="rId51"/>
    <p:sldId id="338" r:id="rId52"/>
    <p:sldId id="339" r:id="rId53"/>
    <p:sldId id="402" r:id="rId54"/>
    <p:sldId id="340" r:id="rId55"/>
    <p:sldId id="341" r:id="rId56"/>
    <p:sldId id="342" r:id="rId57"/>
    <p:sldId id="343" r:id="rId58"/>
    <p:sldId id="344" r:id="rId59"/>
    <p:sldId id="345" r:id="rId60"/>
    <p:sldId id="346" r:id="rId61"/>
    <p:sldId id="347" r:id="rId62"/>
    <p:sldId id="385" r:id="rId63"/>
    <p:sldId id="348" r:id="rId64"/>
    <p:sldId id="396" r:id="rId65"/>
    <p:sldId id="349" r:id="rId66"/>
    <p:sldId id="350" r:id="rId67"/>
    <p:sldId id="395" r:id="rId68"/>
    <p:sldId id="495" r:id="rId69"/>
    <p:sldId id="496" r:id="rId70"/>
    <p:sldId id="497" r:id="rId71"/>
    <p:sldId id="498" r:id="rId72"/>
    <p:sldId id="499" r:id="rId73"/>
    <p:sldId id="500" r:id="rId74"/>
    <p:sldId id="420" r:id="rId75"/>
    <p:sldId id="421" r:id="rId76"/>
    <p:sldId id="422" r:id="rId77"/>
    <p:sldId id="423" r:id="rId78"/>
    <p:sldId id="424" r:id="rId79"/>
    <p:sldId id="403" r:id="rId80"/>
    <p:sldId id="502" r:id="rId81"/>
    <p:sldId id="294" r:id="rId82"/>
    <p:sldId id="295" r:id="rId83"/>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oeman Ann" initials="G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ijl, gemiddeld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35" autoAdjust="0"/>
    <p:restoredTop sz="90409" autoAdjust="0"/>
  </p:normalViewPr>
  <p:slideViewPr>
    <p:cSldViewPr showGuides="1">
      <p:cViewPr varScale="1">
        <p:scale>
          <a:sx n="50" d="100"/>
          <a:sy n="50" d="100"/>
        </p:scale>
        <p:origin x="1694" y="29"/>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notesMaster" Target="notesMasters/notesMaster1.xml"/><Relationship Id="rId89" Type="http://schemas.openxmlformats.org/officeDocument/2006/relationships/tableStyles" Target="tableStyles.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90" Type="http://schemas.openxmlformats.org/officeDocument/2006/relationships/customXml" Target="../customXml/item4.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viewProps" Target="viewProps.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5DDDB0-9969-4624-A1A0-409191576F3D}" type="doc">
      <dgm:prSet loTypeId="urn:microsoft.com/office/officeart/2005/8/layout/cycle6" loCatId="cycle" qsTypeId="urn:microsoft.com/office/officeart/2005/8/quickstyle/simple1" qsCatId="simple" csTypeId="urn:microsoft.com/office/officeart/2005/8/colors/colorful5" csCatId="colorful" phldr="1"/>
      <dgm:spPr/>
    </dgm:pt>
    <dgm:pt modelId="{0D7D8811-BB75-4BE5-B436-512D283A574C}">
      <dgm:prSet phldrT="[Tekst]" custT="1"/>
      <dgm:spPr>
        <a:solidFill>
          <a:schemeClr val="tx2"/>
        </a:solidFill>
      </dgm:spPr>
      <dgm:t>
        <a:bodyPr/>
        <a:lstStyle/>
        <a:p>
          <a:r>
            <a:rPr lang="nl-BE" sz="2100" b="1" dirty="0"/>
            <a:t>Werkgever</a:t>
          </a:r>
        </a:p>
      </dgm:t>
    </dgm:pt>
    <dgm:pt modelId="{FEDF5DE7-2221-46C3-8E47-E96DA976AB96}" type="parTrans" cxnId="{FAFAF341-EDE7-4284-9D63-7DF104CF15A0}">
      <dgm:prSet/>
      <dgm:spPr/>
      <dgm:t>
        <a:bodyPr/>
        <a:lstStyle/>
        <a:p>
          <a:endParaRPr lang="nl-BE"/>
        </a:p>
      </dgm:t>
    </dgm:pt>
    <dgm:pt modelId="{E0575A42-F3D3-4730-BA02-1B286869429D}" type="sibTrans" cxnId="{FAFAF341-EDE7-4284-9D63-7DF104CF15A0}">
      <dgm:prSet/>
      <dgm:spPr/>
      <dgm:t>
        <a:bodyPr/>
        <a:lstStyle/>
        <a:p>
          <a:endParaRPr lang="nl-BE"/>
        </a:p>
      </dgm:t>
    </dgm:pt>
    <dgm:pt modelId="{FB490CAD-6112-49CB-B128-587CDCBEFA1E}">
      <dgm:prSet phldrT="[Tekst]" custT="1"/>
      <dgm:spPr>
        <a:solidFill>
          <a:schemeClr val="tx2"/>
        </a:solidFill>
      </dgm:spPr>
      <dgm:t>
        <a:bodyPr/>
        <a:lstStyle/>
        <a:p>
          <a:r>
            <a:rPr lang="nl-BE" sz="2100" b="1" dirty="0"/>
            <a:t>Personeelslid en HL </a:t>
          </a:r>
        </a:p>
      </dgm:t>
    </dgm:pt>
    <dgm:pt modelId="{01CAB543-F8B8-4479-8E45-8AE504B3FF41}" type="parTrans" cxnId="{ABB7BF30-A806-4D0F-9291-E4D23F423F11}">
      <dgm:prSet/>
      <dgm:spPr/>
      <dgm:t>
        <a:bodyPr/>
        <a:lstStyle/>
        <a:p>
          <a:endParaRPr lang="nl-BE"/>
        </a:p>
      </dgm:t>
    </dgm:pt>
    <dgm:pt modelId="{43E79C53-5D4E-4000-9A56-C0C68D0B7369}" type="sibTrans" cxnId="{ABB7BF30-A806-4D0F-9291-E4D23F423F11}">
      <dgm:prSet/>
      <dgm:spPr/>
      <dgm:t>
        <a:bodyPr/>
        <a:lstStyle/>
        <a:p>
          <a:endParaRPr lang="nl-BE"/>
        </a:p>
      </dgm:t>
    </dgm:pt>
    <dgm:pt modelId="{552D26D1-6A73-4BB7-9CBE-C8467A15AE42}">
      <dgm:prSet phldrT="[Tekst]" custT="1"/>
      <dgm:spPr>
        <a:solidFill>
          <a:schemeClr val="tx2"/>
        </a:solidFill>
      </dgm:spPr>
      <dgm:t>
        <a:bodyPr/>
        <a:lstStyle/>
        <a:p>
          <a:r>
            <a:rPr lang="nl-BE" sz="2100" b="1" dirty="0"/>
            <a:t>Comité</a:t>
          </a:r>
        </a:p>
      </dgm:t>
    </dgm:pt>
    <dgm:pt modelId="{204318D6-5E45-4048-8FF6-1C1F03A8D1EC}" type="parTrans" cxnId="{AA2D2E30-E902-4937-9E3E-8635B35B193E}">
      <dgm:prSet/>
      <dgm:spPr/>
      <dgm:t>
        <a:bodyPr/>
        <a:lstStyle/>
        <a:p>
          <a:endParaRPr lang="nl-BE"/>
        </a:p>
      </dgm:t>
    </dgm:pt>
    <dgm:pt modelId="{E34F7AC3-4A1F-40EE-B67F-8BE3997FD93C}" type="sibTrans" cxnId="{AA2D2E30-E902-4937-9E3E-8635B35B193E}">
      <dgm:prSet/>
      <dgm:spPr/>
      <dgm:t>
        <a:bodyPr/>
        <a:lstStyle/>
        <a:p>
          <a:endParaRPr lang="nl-BE"/>
        </a:p>
      </dgm:t>
    </dgm:pt>
    <dgm:pt modelId="{BF02FD45-D711-4E0E-8374-AF9872E04B0B}">
      <dgm:prSet phldrT="[Tekst]" custT="1"/>
      <dgm:spPr>
        <a:solidFill>
          <a:schemeClr val="tx2"/>
        </a:solidFill>
      </dgm:spPr>
      <dgm:t>
        <a:bodyPr/>
        <a:lstStyle/>
        <a:p>
          <a:r>
            <a:rPr lang="nl-BE" sz="2100" b="1" dirty="0"/>
            <a:t>PAPA</a:t>
          </a:r>
        </a:p>
      </dgm:t>
    </dgm:pt>
    <dgm:pt modelId="{338A642E-1EC5-4726-9796-FEF47969E1B2}" type="parTrans" cxnId="{633C2E35-52D4-48F6-9595-4A0E8BB89023}">
      <dgm:prSet/>
      <dgm:spPr/>
      <dgm:t>
        <a:bodyPr/>
        <a:lstStyle/>
        <a:p>
          <a:endParaRPr lang="nl-BE"/>
        </a:p>
      </dgm:t>
    </dgm:pt>
    <dgm:pt modelId="{0D7D7733-0CC9-4618-860A-B47FAE726744}" type="sibTrans" cxnId="{633C2E35-52D4-48F6-9595-4A0E8BB89023}">
      <dgm:prSet/>
      <dgm:spPr/>
      <dgm:t>
        <a:bodyPr/>
        <a:lstStyle/>
        <a:p>
          <a:endParaRPr lang="nl-BE"/>
        </a:p>
      </dgm:t>
    </dgm:pt>
    <dgm:pt modelId="{303DC4FF-E06A-480A-AC4F-E4EE37B374C1}">
      <dgm:prSet phldrT="[Tekst]" custT="1"/>
      <dgm:spPr>
        <a:solidFill>
          <a:schemeClr val="tx2"/>
        </a:solidFill>
      </dgm:spPr>
      <dgm:t>
        <a:bodyPr/>
        <a:lstStyle/>
        <a:p>
          <a:r>
            <a:rPr lang="nl-BE" sz="2100" b="1" dirty="0"/>
            <a:t>VP</a:t>
          </a:r>
        </a:p>
      </dgm:t>
    </dgm:pt>
    <dgm:pt modelId="{A66E78D6-5340-4AB5-8045-1E736E8359E3}" type="parTrans" cxnId="{D509A6CE-FAF4-4FB2-8A7C-9380C481EF66}">
      <dgm:prSet/>
      <dgm:spPr/>
      <dgm:t>
        <a:bodyPr/>
        <a:lstStyle/>
        <a:p>
          <a:endParaRPr lang="nl-BE"/>
        </a:p>
      </dgm:t>
    </dgm:pt>
    <dgm:pt modelId="{7C9FF866-F102-450C-B0F6-6AF6390200E7}" type="sibTrans" cxnId="{D509A6CE-FAF4-4FB2-8A7C-9380C481EF66}">
      <dgm:prSet/>
      <dgm:spPr/>
      <dgm:t>
        <a:bodyPr/>
        <a:lstStyle/>
        <a:p>
          <a:endParaRPr lang="nl-BE"/>
        </a:p>
      </dgm:t>
    </dgm:pt>
    <dgm:pt modelId="{F0006A14-4B2E-40A8-B8EE-A1E54F8A4C89}">
      <dgm:prSet phldrT="[Tekst]" custT="1"/>
      <dgm:spPr>
        <a:solidFill>
          <a:schemeClr val="tx2"/>
        </a:solidFill>
      </dgm:spPr>
      <dgm:t>
        <a:bodyPr/>
        <a:lstStyle/>
        <a:p>
          <a:r>
            <a:rPr lang="nl-BE" sz="2100" b="1" dirty="0"/>
            <a:t>PA arbeidsarts</a:t>
          </a:r>
        </a:p>
      </dgm:t>
    </dgm:pt>
    <dgm:pt modelId="{391DD53E-57D2-4FB0-99DE-1FC276F11D5F}" type="parTrans" cxnId="{7B1CF6EB-49C3-47AB-BFFB-D026AD66607B}">
      <dgm:prSet/>
      <dgm:spPr/>
      <dgm:t>
        <a:bodyPr/>
        <a:lstStyle/>
        <a:p>
          <a:endParaRPr lang="nl-BE"/>
        </a:p>
      </dgm:t>
    </dgm:pt>
    <dgm:pt modelId="{573CC88E-1C89-4110-B03D-89329B8814C3}" type="sibTrans" cxnId="{7B1CF6EB-49C3-47AB-BFFB-D026AD66607B}">
      <dgm:prSet/>
      <dgm:spPr/>
      <dgm:t>
        <a:bodyPr/>
        <a:lstStyle/>
        <a:p>
          <a:endParaRPr lang="nl-BE"/>
        </a:p>
      </dgm:t>
    </dgm:pt>
    <dgm:pt modelId="{170F2EC3-F96A-4DC9-9A87-09422537285C}">
      <dgm:prSet phldrT="[Tekst]" custT="1"/>
      <dgm:spPr>
        <a:solidFill>
          <a:schemeClr val="tx2"/>
        </a:solidFill>
      </dgm:spPr>
      <dgm:t>
        <a:bodyPr/>
        <a:lstStyle/>
        <a:p>
          <a:r>
            <a:rPr lang="nl-BE" sz="2100" b="1" dirty="0"/>
            <a:t>Interne PA</a:t>
          </a:r>
        </a:p>
      </dgm:t>
    </dgm:pt>
    <dgm:pt modelId="{BDD70CE5-3F8A-435C-AEC0-2CC46540941F}" type="parTrans" cxnId="{BA855B5F-8323-45DB-B75F-E075E07EC951}">
      <dgm:prSet/>
      <dgm:spPr/>
      <dgm:t>
        <a:bodyPr/>
        <a:lstStyle/>
        <a:p>
          <a:endParaRPr lang="nl-BE"/>
        </a:p>
      </dgm:t>
    </dgm:pt>
    <dgm:pt modelId="{ACD1A5D5-0B0F-4B84-BF8A-AE02E80D87DA}" type="sibTrans" cxnId="{BA855B5F-8323-45DB-B75F-E075E07EC951}">
      <dgm:prSet/>
      <dgm:spPr/>
      <dgm:t>
        <a:bodyPr/>
        <a:lstStyle/>
        <a:p>
          <a:endParaRPr lang="nl-BE"/>
        </a:p>
      </dgm:t>
    </dgm:pt>
    <dgm:pt modelId="{78EA5232-E79D-4CA8-BD3C-70BD3CDE3CD3}" type="pres">
      <dgm:prSet presAssocID="{AB5DDDB0-9969-4624-A1A0-409191576F3D}" presName="cycle" presStyleCnt="0">
        <dgm:presLayoutVars>
          <dgm:dir/>
          <dgm:resizeHandles val="exact"/>
        </dgm:presLayoutVars>
      </dgm:prSet>
      <dgm:spPr/>
    </dgm:pt>
    <dgm:pt modelId="{112A8CE9-2FF5-4C5D-A603-125B964A2194}" type="pres">
      <dgm:prSet presAssocID="{0D7D8811-BB75-4BE5-B436-512D283A574C}" presName="node" presStyleLbl="node1" presStyleIdx="0" presStyleCnt="7" custScaleX="151189" custScaleY="127042">
        <dgm:presLayoutVars>
          <dgm:bulletEnabled val="1"/>
        </dgm:presLayoutVars>
      </dgm:prSet>
      <dgm:spPr/>
    </dgm:pt>
    <dgm:pt modelId="{79F8B5AB-AE58-4351-944B-CE6951EFB98D}" type="pres">
      <dgm:prSet presAssocID="{0D7D8811-BB75-4BE5-B436-512D283A574C}" presName="spNode" presStyleCnt="0"/>
      <dgm:spPr/>
    </dgm:pt>
    <dgm:pt modelId="{17795D99-F09C-4D7E-8AF0-66E24BDD2621}" type="pres">
      <dgm:prSet presAssocID="{E0575A42-F3D3-4730-BA02-1B286869429D}" presName="sibTrans" presStyleLbl="sibTrans1D1" presStyleIdx="0" presStyleCnt="7"/>
      <dgm:spPr/>
    </dgm:pt>
    <dgm:pt modelId="{1C05A962-963C-4167-A897-6BF0FB4CB511}" type="pres">
      <dgm:prSet presAssocID="{FB490CAD-6112-49CB-B128-587CDCBEFA1E}" presName="node" presStyleLbl="node1" presStyleIdx="1" presStyleCnt="7" custScaleX="151189" custScaleY="127042" custRadScaleRad="101414" custRadScaleInc="23357">
        <dgm:presLayoutVars>
          <dgm:bulletEnabled val="1"/>
        </dgm:presLayoutVars>
      </dgm:prSet>
      <dgm:spPr/>
    </dgm:pt>
    <dgm:pt modelId="{7B0CEC01-514E-4252-915F-C1995579B3E1}" type="pres">
      <dgm:prSet presAssocID="{FB490CAD-6112-49CB-B128-587CDCBEFA1E}" presName="spNode" presStyleCnt="0"/>
      <dgm:spPr/>
    </dgm:pt>
    <dgm:pt modelId="{B1A86942-A276-4BFE-82BD-2A952469706F}" type="pres">
      <dgm:prSet presAssocID="{43E79C53-5D4E-4000-9A56-C0C68D0B7369}" presName="sibTrans" presStyleLbl="sibTrans1D1" presStyleIdx="1" presStyleCnt="7"/>
      <dgm:spPr/>
    </dgm:pt>
    <dgm:pt modelId="{34AA8E59-027F-4A68-B267-DD7FA8F4B48C}" type="pres">
      <dgm:prSet presAssocID="{552D26D1-6A73-4BB7-9CBE-C8467A15AE42}" presName="node" presStyleLbl="node1" presStyleIdx="2" presStyleCnt="7" custScaleX="151189" custScaleY="127042" custRadScaleRad="98666" custRadScaleInc="-46935">
        <dgm:presLayoutVars>
          <dgm:bulletEnabled val="1"/>
        </dgm:presLayoutVars>
      </dgm:prSet>
      <dgm:spPr/>
    </dgm:pt>
    <dgm:pt modelId="{23E6E35F-67D1-4C34-B6D8-5AEE22B5E966}" type="pres">
      <dgm:prSet presAssocID="{552D26D1-6A73-4BB7-9CBE-C8467A15AE42}" presName="spNode" presStyleCnt="0"/>
      <dgm:spPr/>
    </dgm:pt>
    <dgm:pt modelId="{67308B57-3BE9-407F-A05A-AB37207B0C69}" type="pres">
      <dgm:prSet presAssocID="{E34F7AC3-4A1F-40EE-B67F-8BE3997FD93C}" presName="sibTrans" presStyleLbl="sibTrans1D1" presStyleIdx="2" presStyleCnt="7"/>
      <dgm:spPr/>
    </dgm:pt>
    <dgm:pt modelId="{633327DE-A2E7-4B37-86EA-B2A458A9000B}" type="pres">
      <dgm:prSet presAssocID="{BF02FD45-D711-4E0E-8374-AF9872E04B0B}" presName="node" presStyleLbl="node1" presStyleIdx="3" presStyleCnt="7" custScaleX="151189" custScaleY="127042" custRadScaleRad="97479" custRadScaleInc="-111404">
        <dgm:presLayoutVars>
          <dgm:bulletEnabled val="1"/>
        </dgm:presLayoutVars>
      </dgm:prSet>
      <dgm:spPr/>
    </dgm:pt>
    <dgm:pt modelId="{56A8356B-8002-42AC-A063-A34C171FCEA5}" type="pres">
      <dgm:prSet presAssocID="{BF02FD45-D711-4E0E-8374-AF9872E04B0B}" presName="spNode" presStyleCnt="0"/>
      <dgm:spPr/>
    </dgm:pt>
    <dgm:pt modelId="{55A84E43-19E8-42FC-AACB-A3E8D8F2A313}" type="pres">
      <dgm:prSet presAssocID="{0D7D7733-0CC9-4618-860A-B47FAE726744}" presName="sibTrans" presStyleLbl="sibTrans1D1" presStyleIdx="3" presStyleCnt="7"/>
      <dgm:spPr/>
    </dgm:pt>
    <dgm:pt modelId="{C58B7753-4461-4521-8A48-632601E802BA}" type="pres">
      <dgm:prSet presAssocID="{303DC4FF-E06A-480A-AC4F-E4EE37B374C1}" presName="node" presStyleLbl="node1" presStyleIdx="4" presStyleCnt="7" custScaleX="140606" custScaleY="127042" custRadScaleRad="98968" custRadScaleInc="100518">
        <dgm:presLayoutVars>
          <dgm:bulletEnabled val="1"/>
        </dgm:presLayoutVars>
      </dgm:prSet>
      <dgm:spPr/>
    </dgm:pt>
    <dgm:pt modelId="{72FF394D-DBAA-4175-AF8F-F59A30F37B82}" type="pres">
      <dgm:prSet presAssocID="{303DC4FF-E06A-480A-AC4F-E4EE37B374C1}" presName="spNode" presStyleCnt="0"/>
      <dgm:spPr/>
    </dgm:pt>
    <dgm:pt modelId="{896FCE9E-D981-45EB-9E1B-273FBEEA0740}" type="pres">
      <dgm:prSet presAssocID="{7C9FF866-F102-450C-B0F6-6AF6390200E7}" presName="sibTrans" presStyleLbl="sibTrans1D1" presStyleIdx="4" presStyleCnt="7"/>
      <dgm:spPr/>
    </dgm:pt>
    <dgm:pt modelId="{46C3ED7A-F1CA-49C4-B060-218BC982847E}" type="pres">
      <dgm:prSet presAssocID="{170F2EC3-F96A-4DC9-9A87-09422537285C}" presName="node" presStyleLbl="node1" presStyleIdx="5" presStyleCnt="7" custScaleX="151594" custScaleY="133727" custRadScaleRad="99636" custRadScaleInc="37712">
        <dgm:presLayoutVars>
          <dgm:bulletEnabled val="1"/>
        </dgm:presLayoutVars>
      </dgm:prSet>
      <dgm:spPr/>
    </dgm:pt>
    <dgm:pt modelId="{0C7F160B-EACC-42E1-8E42-6E5B5D647329}" type="pres">
      <dgm:prSet presAssocID="{170F2EC3-F96A-4DC9-9A87-09422537285C}" presName="spNode" presStyleCnt="0"/>
      <dgm:spPr/>
    </dgm:pt>
    <dgm:pt modelId="{8C22D7AF-2BA5-4F88-B33D-57C912628A1A}" type="pres">
      <dgm:prSet presAssocID="{ACD1A5D5-0B0F-4B84-BF8A-AE02E80D87DA}" presName="sibTrans" presStyleLbl="sibTrans1D1" presStyleIdx="5" presStyleCnt="7"/>
      <dgm:spPr/>
    </dgm:pt>
    <dgm:pt modelId="{9C3DBFC0-1F6B-4427-97D1-70222DB89EED}" type="pres">
      <dgm:prSet presAssocID="{F0006A14-4B2E-40A8-B8EE-A1E54F8A4C89}" presName="node" presStyleLbl="node1" presStyleIdx="6" presStyleCnt="7" custScaleX="151189" custScaleY="127042" custRadScaleRad="100725" custRadScaleInc="-21780">
        <dgm:presLayoutVars>
          <dgm:bulletEnabled val="1"/>
        </dgm:presLayoutVars>
      </dgm:prSet>
      <dgm:spPr/>
    </dgm:pt>
    <dgm:pt modelId="{F666C699-7793-4F54-9EBC-22F33040BB08}" type="pres">
      <dgm:prSet presAssocID="{F0006A14-4B2E-40A8-B8EE-A1E54F8A4C89}" presName="spNode" presStyleCnt="0"/>
      <dgm:spPr/>
    </dgm:pt>
    <dgm:pt modelId="{F85FFA13-29D8-4B74-A44C-E5F45940CA35}" type="pres">
      <dgm:prSet presAssocID="{573CC88E-1C89-4110-B03D-89329B8814C3}" presName="sibTrans" presStyleLbl="sibTrans1D1" presStyleIdx="6" presStyleCnt="7"/>
      <dgm:spPr/>
    </dgm:pt>
  </dgm:ptLst>
  <dgm:cxnLst>
    <dgm:cxn modelId="{C1C2E911-ED8A-4F00-A62F-64981DD501AB}" type="presOf" srcId="{ACD1A5D5-0B0F-4B84-BF8A-AE02E80D87DA}" destId="{8C22D7AF-2BA5-4F88-B33D-57C912628A1A}" srcOrd="0" destOrd="0" presId="urn:microsoft.com/office/officeart/2005/8/layout/cycle6"/>
    <dgm:cxn modelId="{FE58171C-CC2B-4FE6-83FC-51FD8FA3719A}" type="presOf" srcId="{7C9FF866-F102-450C-B0F6-6AF6390200E7}" destId="{896FCE9E-D981-45EB-9E1B-273FBEEA0740}" srcOrd="0" destOrd="0" presId="urn:microsoft.com/office/officeart/2005/8/layout/cycle6"/>
    <dgm:cxn modelId="{CFA7B61D-A089-4AE4-8E60-599AF7E5E684}" type="presOf" srcId="{F0006A14-4B2E-40A8-B8EE-A1E54F8A4C89}" destId="{9C3DBFC0-1F6B-4427-97D1-70222DB89EED}" srcOrd="0" destOrd="0" presId="urn:microsoft.com/office/officeart/2005/8/layout/cycle6"/>
    <dgm:cxn modelId="{B6E03020-BBF6-4436-9E78-D8A251956EDC}" type="presOf" srcId="{BF02FD45-D711-4E0E-8374-AF9872E04B0B}" destId="{633327DE-A2E7-4B37-86EA-B2A458A9000B}" srcOrd="0" destOrd="0" presId="urn:microsoft.com/office/officeart/2005/8/layout/cycle6"/>
    <dgm:cxn modelId="{AA2D2E30-E902-4937-9E3E-8635B35B193E}" srcId="{AB5DDDB0-9969-4624-A1A0-409191576F3D}" destId="{552D26D1-6A73-4BB7-9CBE-C8467A15AE42}" srcOrd="2" destOrd="0" parTransId="{204318D6-5E45-4048-8FF6-1C1F03A8D1EC}" sibTransId="{E34F7AC3-4A1F-40EE-B67F-8BE3997FD93C}"/>
    <dgm:cxn modelId="{ABB7BF30-A806-4D0F-9291-E4D23F423F11}" srcId="{AB5DDDB0-9969-4624-A1A0-409191576F3D}" destId="{FB490CAD-6112-49CB-B128-587CDCBEFA1E}" srcOrd="1" destOrd="0" parTransId="{01CAB543-F8B8-4479-8E45-8AE504B3FF41}" sibTransId="{43E79C53-5D4E-4000-9A56-C0C68D0B7369}"/>
    <dgm:cxn modelId="{633C2E35-52D4-48F6-9595-4A0E8BB89023}" srcId="{AB5DDDB0-9969-4624-A1A0-409191576F3D}" destId="{BF02FD45-D711-4E0E-8374-AF9872E04B0B}" srcOrd="3" destOrd="0" parTransId="{338A642E-1EC5-4726-9796-FEF47969E1B2}" sibTransId="{0D7D7733-0CC9-4618-860A-B47FAE726744}"/>
    <dgm:cxn modelId="{D5976F38-60B8-4213-BD82-035C369A36E4}" type="presOf" srcId="{E0575A42-F3D3-4730-BA02-1B286869429D}" destId="{17795D99-F09C-4D7E-8AF0-66E24BDD2621}" srcOrd="0" destOrd="0" presId="urn:microsoft.com/office/officeart/2005/8/layout/cycle6"/>
    <dgm:cxn modelId="{4F31B539-39EF-41B4-83AF-B9E2C13BB2D5}" type="presOf" srcId="{E34F7AC3-4A1F-40EE-B67F-8BE3997FD93C}" destId="{67308B57-3BE9-407F-A05A-AB37207B0C69}" srcOrd="0" destOrd="0" presId="urn:microsoft.com/office/officeart/2005/8/layout/cycle6"/>
    <dgm:cxn modelId="{BA855B5F-8323-45DB-B75F-E075E07EC951}" srcId="{AB5DDDB0-9969-4624-A1A0-409191576F3D}" destId="{170F2EC3-F96A-4DC9-9A87-09422537285C}" srcOrd="5" destOrd="0" parTransId="{BDD70CE5-3F8A-435C-AEC0-2CC46540941F}" sibTransId="{ACD1A5D5-0B0F-4B84-BF8A-AE02E80D87DA}"/>
    <dgm:cxn modelId="{FAFAF341-EDE7-4284-9D63-7DF104CF15A0}" srcId="{AB5DDDB0-9969-4624-A1A0-409191576F3D}" destId="{0D7D8811-BB75-4BE5-B436-512D283A574C}" srcOrd="0" destOrd="0" parTransId="{FEDF5DE7-2221-46C3-8E47-E96DA976AB96}" sibTransId="{E0575A42-F3D3-4730-BA02-1B286869429D}"/>
    <dgm:cxn modelId="{B9FBBE6E-CAD7-4368-833F-C61C42E23A33}" type="presOf" srcId="{303DC4FF-E06A-480A-AC4F-E4EE37B374C1}" destId="{C58B7753-4461-4521-8A48-632601E802BA}" srcOrd="0" destOrd="0" presId="urn:microsoft.com/office/officeart/2005/8/layout/cycle6"/>
    <dgm:cxn modelId="{18E9134F-5943-474D-9928-E7654FC6EFE2}" type="presOf" srcId="{573CC88E-1C89-4110-B03D-89329B8814C3}" destId="{F85FFA13-29D8-4B74-A44C-E5F45940CA35}" srcOrd="0" destOrd="0" presId="urn:microsoft.com/office/officeart/2005/8/layout/cycle6"/>
    <dgm:cxn modelId="{2A234B7B-DABF-43F9-BD7D-963FC8570123}" type="presOf" srcId="{FB490CAD-6112-49CB-B128-587CDCBEFA1E}" destId="{1C05A962-963C-4167-A897-6BF0FB4CB511}" srcOrd="0" destOrd="0" presId="urn:microsoft.com/office/officeart/2005/8/layout/cycle6"/>
    <dgm:cxn modelId="{0A22048A-B838-4BFD-BEA2-17F8C5EBF863}" type="presOf" srcId="{AB5DDDB0-9969-4624-A1A0-409191576F3D}" destId="{78EA5232-E79D-4CA8-BD3C-70BD3CDE3CD3}" srcOrd="0" destOrd="0" presId="urn:microsoft.com/office/officeart/2005/8/layout/cycle6"/>
    <dgm:cxn modelId="{FFDD0C8F-CCF3-4578-8557-A0AAF4D8E98F}" type="presOf" srcId="{0D7D7733-0CC9-4618-860A-B47FAE726744}" destId="{55A84E43-19E8-42FC-AACB-A3E8D8F2A313}" srcOrd="0" destOrd="0" presId="urn:microsoft.com/office/officeart/2005/8/layout/cycle6"/>
    <dgm:cxn modelId="{35FEF9B6-4EFD-410A-A396-7EAA8FF35046}" type="presOf" srcId="{43E79C53-5D4E-4000-9A56-C0C68D0B7369}" destId="{B1A86942-A276-4BFE-82BD-2A952469706F}" srcOrd="0" destOrd="0" presId="urn:microsoft.com/office/officeart/2005/8/layout/cycle6"/>
    <dgm:cxn modelId="{40BE1AC7-7D86-4845-BE7C-A9D40BFFF4C9}" type="presOf" srcId="{0D7D8811-BB75-4BE5-B436-512D283A574C}" destId="{112A8CE9-2FF5-4C5D-A603-125B964A2194}" srcOrd="0" destOrd="0" presId="urn:microsoft.com/office/officeart/2005/8/layout/cycle6"/>
    <dgm:cxn modelId="{D509A6CE-FAF4-4FB2-8A7C-9380C481EF66}" srcId="{AB5DDDB0-9969-4624-A1A0-409191576F3D}" destId="{303DC4FF-E06A-480A-AC4F-E4EE37B374C1}" srcOrd="4" destOrd="0" parTransId="{A66E78D6-5340-4AB5-8045-1E736E8359E3}" sibTransId="{7C9FF866-F102-450C-B0F6-6AF6390200E7}"/>
    <dgm:cxn modelId="{7B1CF6EB-49C3-47AB-BFFB-D026AD66607B}" srcId="{AB5DDDB0-9969-4624-A1A0-409191576F3D}" destId="{F0006A14-4B2E-40A8-B8EE-A1E54F8A4C89}" srcOrd="6" destOrd="0" parTransId="{391DD53E-57D2-4FB0-99DE-1FC276F11D5F}" sibTransId="{573CC88E-1C89-4110-B03D-89329B8814C3}"/>
    <dgm:cxn modelId="{22AEADF8-11E7-42D5-9D11-76D87C9ACFB1}" type="presOf" srcId="{170F2EC3-F96A-4DC9-9A87-09422537285C}" destId="{46C3ED7A-F1CA-49C4-B060-218BC982847E}" srcOrd="0" destOrd="0" presId="urn:microsoft.com/office/officeart/2005/8/layout/cycle6"/>
    <dgm:cxn modelId="{298803FA-90AE-4EC2-A65C-AB36A202ABDF}" type="presOf" srcId="{552D26D1-6A73-4BB7-9CBE-C8467A15AE42}" destId="{34AA8E59-027F-4A68-B267-DD7FA8F4B48C}" srcOrd="0" destOrd="0" presId="urn:microsoft.com/office/officeart/2005/8/layout/cycle6"/>
    <dgm:cxn modelId="{B6B3D7A6-6DD4-4885-88D3-1C5DDD8777C9}" type="presParOf" srcId="{78EA5232-E79D-4CA8-BD3C-70BD3CDE3CD3}" destId="{112A8CE9-2FF5-4C5D-A603-125B964A2194}" srcOrd="0" destOrd="0" presId="urn:microsoft.com/office/officeart/2005/8/layout/cycle6"/>
    <dgm:cxn modelId="{5AC06DAD-E9DF-4947-BDFA-6F24836E22F3}" type="presParOf" srcId="{78EA5232-E79D-4CA8-BD3C-70BD3CDE3CD3}" destId="{79F8B5AB-AE58-4351-944B-CE6951EFB98D}" srcOrd="1" destOrd="0" presId="urn:microsoft.com/office/officeart/2005/8/layout/cycle6"/>
    <dgm:cxn modelId="{4D898520-F5CD-4E3E-8530-AC3F3047BC25}" type="presParOf" srcId="{78EA5232-E79D-4CA8-BD3C-70BD3CDE3CD3}" destId="{17795D99-F09C-4D7E-8AF0-66E24BDD2621}" srcOrd="2" destOrd="0" presId="urn:microsoft.com/office/officeart/2005/8/layout/cycle6"/>
    <dgm:cxn modelId="{9EA5F92A-0F33-49E8-AC00-4881E844A5EC}" type="presParOf" srcId="{78EA5232-E79D-4CA8-BD3C-70BD3CDE3CD3}" destId="{1C05A962-963C-4167-A897-6BF0FB4CB511}" srcOrd="3" destOrd="0" presId="urn:microsoft.com/office/officeart/2005/8/layout/cycle6"/>
    <dgm:cxn modelId="{023CC5E1-DE41-44D8-9398-48473B2D5F13}" type="presParOf" srcId="{78EA5232-E79D-4CA8-BD3C-70BD3CDE3CD3}" destId="{7B0CEC01-514E-4252-915F-C1995579B3E1}" srcOrd="4" destOrd="0" presId="urn:microsoft.com/office/officeart/2005/8/layout/cycle6"/>
    <dgm:cxn modelId="{F692B19D-F1F0-4820-93B5-CBE58068A3CF}" type="presParOf" srcId="{78EA5232-E79D-4CA8-BD3C-70BD3CDE3CD3}" destId="{B1A86942-A276-4BFE-82BD-2A952469706F}" srcOrd="5" destOrd="0" presId="urn:microsoft.com/office/officeart/2005/8/layout/cycle6"/>
    <dgm:cxn modelId="{D8F40DE6-212B-4217-8FB0-59F570CE4101}" type="presParOf" srcId="{78EA5232-E79D-4CA8-BD3C-70BD3CDE3CD3}" destId="{34AA8E59-027F-4A68-B267-DD7FA8F4B48C}" srcOrd="6" destOrd="0" presId="urn:microsoft.com/office/officeart/2005/8/layout/cycle6"/>
    <dgm:cxn modelId="{7BB7E525-9550-46A1-A655-351BC3ADBFFA}" type="presParOf" srcId="{78EA5232-E79D-4CA8-BD3C-70BD3CDE3CD3}" destId="{23E6E35F-67D1-4C34-B6D8-5AEE22B5E966}" srcOrd="7" destOrd="0" presId="urn:microsoft.com/office/officeart/2005/8/layout/cycle6"/>
    <dgm:cxn modelId="{93321EED-7E20-46C0-848F-05F17EA7263C}" type="presParOf" srcId="{78EA5232-E79D-4CA8-BD3C-70BD3CDE3CD3}" destId="{67308B57-3BE9-407F-A05A-AB37207B0C69}" srcOrd="8" destOrd="0" presId="urn:microsoft.com/office/officeart/2005/8/layout/cycle6"/>
    <dgm:cxn modelId="{D33DBCCE-9913-4E1A-8509-BB819D122FC1}" type="presParOf" srcId="{78EA5232-E79D-4CA8-BD3C-70BD3CDE3CD3}" destId="{633327DE-A2E7-4B37-86EA-B2A458A9000B}" srcOrd="9" destOrd="0" presId="urn:microsoft.com/office/officeart/2005/8/layout/cycle6"/>
    <dgm:cxn modelId="{F65F137B-E306-42EC-8981-BA632AF1C440}" type="presParOf" srcId="{78EA5232-E79D-4CA8-BD3C-70BD3CDE3CD3}" destId="{56A8356B-8002-42AC-A063-A34C171FCEA5}" srcOrd="10" destOrd="0" presId="urn:microsoft.com/office/officeart/2005/8/layout/cycle6"/>
    <dgm:cxn modelId="{75D13EF2-3D6B-429A-8154-ADAE4440474E}" type="presParOf" srcId="{78EA5232-E79D-4CA8-BD3C-70BD3CDE3CD3}" destId="{55A84E43-19E8-42FC-AACB-A3E8D8F2A313}" srcOrd="11" destOrd="0" presId="urn:microsoft.com/office/officeart/2005/8/layout/cycle6"/>
    <dgm:cxn modelId="{48870D14-25D9-4411-88B9-8F6B59936170}" type="presParOf" srcId="{78EA5232-E79D-4CA8-BD3C-70BD3CDE3CD3}" destId="{C58B7753-4461-4521-8A48-632601E802BA}" srcOrd="12" destOrd="0" presId="urn:microsoft.com/office/officeart/2005/8/layout/cycle6"/>
    <dgm:cxn modelId="{3051B33C-BCDE-4AFF-98BF-22B64145BF1C}" type="presParOf" srcId="{78EA5232-E79D-4CA8-BD3C-70BD3CDE3CD3}" destId="{72FF394D-DBAA-4175-AF8F-F59A30F37B82}" srcOrd="13" destOrd="0" presId="urn:microsoft.com/office/officeart/2005/8/layout/cycle6"/>
    <dgm:cxn modelId="{8A2A0E78-8027-4987-9033-1397A9E7CCAF}" type="presParOf" srcId="{78EA5232-E79D-4CA8-BD3C-70BD3CDE3CD3}" destId="{896FCE9E-D981-45EB-9E1B-273FBEEA0740}" srcOrd="14" destOrd="0" presId="urn:microsoft.com/office/officeart/2005/8/layout/cycle6"/>
    <dgm:cxn modelId="{D6288B39-1B6A-4AD5-BEDB-9D536A8D3792}" type="presParOf" srcId="{78EA5232-E79D-4CA8-BD3C-70BD3CDE3CD3}" destId="{46C3ED7A-F1CA-49C4-B060-218BC982847E}" srcOrd="15" destOrd="0" presId="urn:microsoft.com/office/officeart/2005/8/layout/cycle6"/>
    <dgm:cxn modelId="{23D650BF-8696-42B5-A0F2-F0947C74C6BE}" type="presParOf" srcId="{78EA5232-E79D-4CA8-BD3C-70BD3CDE3CD3}" destId="{0C7F160B-EACC-42E1-8E42-6E5B5D647329}" srcOrd="16" destOrd="0" presId="urn:microsoft.com/office/officeart/2005/8/layout/cycle6"/>
    <dgm:cxn modelId="{AE201276-BE70-45CC-91CF-00E9139AFD21}" type="presParOf" srcId="{78EA5232-E79D-4CA8-BD3C-70BD3CDE3CD3}" destId="{8C22D7AF-2BA5-4F88-B33D-57C912628A1A}" srcOrd="17" destOrd="0" presId="urn:microsoft.com/office/officeart/2005/8/layout/cycle6"/>
    <dgm:cxn modelId="{6B7F3576-0086-499C-950F-392135F692C2}" type="presParOf" srcId="{78EA5232-E79D-4CA8-BD3C-70BD3CDE3CD3}" destId="{9C3DBFC0-1F6B-4427-97D1-70222DB89EED}" srcOrd="18" destOrd="0" presId="urn:microsoft.com/office/officeart/2005/8/layout/cycle6"/>
    <dgm:cxn modelId="{5EB3E00A-E1DC-4240-8454-F90AA93B08A7}" type="presParOf" srcId="{78EA5232-E79D-4CA8-BD3C-70BD3CDE3CD3}" destId="{F666C699-7793-4F54-9EBC-22F33040BB08}" srcOrd="19" destOrd="0" presId="urn:microsoft.com/office/officeart/2005/8/layout/cycle6"/>
    <dgm:cxn modelId="{0D460566-37CA-4A20-A30E-00F838E9791B}" type="presParOf" srcId="{78EA5232-E79D-4CA8-BD3C-70BD3CDE3CD3}" destId="{F85FFA13-29D8-4B74-A44C-E5F45940CA35}" srcOrd="20"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A8CE9-2FF5-4C5D-A603-125B964A2194}">
      <dsp:nvSpPr>
        <dsp:cNvPr id="0" name=""/>
        <dsp:cNvSpPr/>
      </dsp:nvSpPr>
      <dsp:spPr>
        <a:xfrm>
          <a:off x="3465218" y="-101027"/>
          <a:ext cx="1784922" cy="9748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Werkgever</a:t>
          </a:r>
        </a:p>
      </dsp:txBody>
      <dsp:txXfrm>
        <a:off x="3512809" y="-53436"/>
        <a:ext cx="1689740" cy="879717"/>
      </dsp:txXfrm>
    </dsp:sp>
    <dsp:sp modelId="{17795D99-F09C-4D7E-8AF0-66E24BDD2621}">
      <dsp:nvSpPr>
        <dsp:cNvPr id="0" name=""/>
        <dsp:cNvSpPr/>
      </dsp:nvSpPr>
      <dsp:spPr>
        <a:xfrm>
          <a:off x="2286995" y="434872"/>
          <a:ext cx="4376404" cy="4376404"/>
        </a:xfrm>
        <a:custGeom>
          <a:avLst/>
          <a:gdLst/>
          <a:ahLst/>
          <a:cxnLst/>
          <a:rect l="0" t="0" r="0" b="0"/>
          <a:pathLst>
            <a:path>
              <a:moveTo>
                <a:pt x="2968182" y="143731"/>
              </a:moveTo>
              <a:arcTo wR="2188202" hR="2188202" stAng="17452932" swAng="831701"/>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C05A962-963C-4167-A897-6BF0FB4CB511}">
      <dsp:nvSpPr>
        <dsp:cNvPr id="0" name=""/>
        <dsp:cNvSpPr/>
      </dsp:nvSpPr>
      <dsp:spPr>
        <a:xfrm>
          <a:off x="5292592" y="828088"/>
          <a:ext cx="1784922" cy="9748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Personeelslid en HL </a:t>
          </a:r>
        </a:p>
      </dsp:txBody>
      <dsp:txXfrm>
        <a:off x="5340183" y="875679"/>
        <a:ext cx="1689740" cy="879717"/>
      </dsp:txXfrm>
    </dsp:sp>
    <dsp:sp modelId="{B1A86942-A276-4BFE-82BD-2A952469706F}">
      <dsp:nvSpPr>
        <dsp:cNvPr id="0" name=""/>
        <dsp:cNvSpPr/>
      </dsp:nvSpPr>
      <dsp:spPr>
        <a:xfrm>
          <a:off x="2118639" y="109675"/>
          <a:ext cx="4376404" cy="4376404"/>
        </a:xfrm>
        <a:custGeom>
          <a:avLst/>
          <a:gdLst/>
          <a:ahLst/>
          <a:cxnLst/>
          <a:rect l="0" t="0" r="0" b="0"/>
          <a:pathLst>
            <a:path>
              <a:moveTo>
                <a:pt x="4320761" y="1697878"/>
              </a:moveTo>
              <a:arcTo wR="2188202" hR="2188202" stAng="20823088" swAng="723009"/>
            </a:path>
          </a:pathLst>
        </a:custGeom>
        <a:noFill/>
        <a:ln w="9525" cap="flat" cmpd="sng" algn="ctr">
          <a:solidFill>
            <a:schemeClr val="accent5">
              <a:hueOff val="0"/>
              <a:satOff val="0"/>
              <a:lumOff val="-5555"/>
              <a:alphaOff val="0"/>
            </a:schemeClr>
          </a:solidFill>
          <a:prstDash val="solid"/>
        </a:ln>
        <a:effectLst/>
      </dsp:spPr>
      <dsp:style>
        <a:lnRef idx="1">
          <a:scrgbClr r="0" g="0" b="0"/>
        </a:lnRef>
        <a:fillRef idx="0">
          <a:scrgbClr r="0" g="0" b="0"/>
        </a:fillRef>
        <a:effectRef idx="0">
          <a:scrgbClr r="0" g="0" b="0"/>
        </a:effectRef>
        <a:fontRef idx="minor"/>
      </dsp:style>
    </dsp:sp>
    <dsp:sp modelId="{34AA8E59-027F-4A68-B267-DD7FA8F4B48C}">
      <dsp:nvSpPr>
        <dsp:cNvPr id="0" name=""/>
        <dsp:cNvSpPr/>
      </dsp:nvSpPr>
      <dsp:spPr>
        <a:xfrm>
          <a:off x="5616622" y="2268254"/>
          <a:ext cx="1784922" cy="9748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Comité</a:t>
          </a:r>
        </a:p>
      </dsp:txBody>
      <dsp:txXfrm>
        <a:off x="5664213" y="2315845"/>
        <a:ext cx="1689740" cy="879717"/>
      </dsp:txXfrm>
    </dsp:sp>
    <dsp:sp modelId="{67308B57-3BE9-407F-A05A-AB37207B0C69}">
      <dsp:nvSpPr>
        <dsp:cNvPr id="0" name=""/>
        <dsp:cNvSpPr/>
      </dsp:nvSpPr>
      <dsp:spPr>
        <a:xfrm>
          <a:off x="2191027" y="241413"/>
          <a:ext cx="4376404" cy="4376404"/>
        </a:xfrm>
        <a:custGeom>
          <a:avLst/>
          <a:gdLst/>
          <a:ahLst/>
          <a:cxnLst/>
          <a:rect l="0" t="0" r="0" b="0"/>
          <a:pathLst>
            <a:path>
              <a:moveTo>
                <a:pt x="4218057" y="3005464"/>
              </a:moveTo>
              <a:arcTo wR="2188202" hR="2188202" stAng="1315845" swAng="618661"/>
            </a:path>
          </a:pathLst>
        </a:custGeom>
        <a:noFill/>
        <a:ln w="9525" cap="flat" cmpd="sng" algn="ctr">
          <a:solidFill>
            <a:schemeClr val="accent5">
              <a:hueOff val="0"/>
              <a:satOff val="0"/>
              <a:lumOff val="-11111"/>
              <a:alphaOff val="0"/>
            </a:schemeClr>
          </a:solidFill>
          <a:prstDash val="solid"/>
        </a:ln>
        <a:effectLst/>
      </dsp:spPr>
      <dsp:style>
        <a:lnRef idx="1">
          <a:scrgbClr r="0" g="0" b="0"/>
        </a:lnRef>
        <a:fillRef idx="0">
          <a:scrgbClr r="0" g="0" b="0"/>
        </a:fillRef>
        <a:effectRef idx="0">
          <a:scrgbClr r="0" g="0" b="0"/>
        </a:effectRef>
        <a:fontRef idx="minor"/>
      </dsp:style>
    </dsp:sp>
    <dsp:sp modelId="{633327DE-A2E7-4B37-86EA-B2A458A9000B}">
      <dsp:nvSpPr>
        <dsp:cNvPr id="0" name=""/>
        <dsp:cNvSpPr/>
      </dsp:nvSpPr>
      <dsp:spPr>
        <a:xfrm>
          <a:off x="4968549" y="3600397"/>
          <a:ext cx="1784922" cy="9748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PAPA</a:t>
          </a:r>
        </a:p>
      </dsp:txBody>
      <dsp:txXfrm>
        <a:off x="5016140" y="3647988"/>
        <a:ext cx="1689740" cy="879717"/>
      </dsp:txXfrm>
    </dsp:sp>
    <dsp:sp modelId="{55A84E43-19E8-42FC-AACB-A3E8D8F2A313}">
      <dsp:nvSpPr>
        <dsp:cNvPr id="0" name=""/>
        <dsp:cNvSpPr/>
      </dsp:nvSpPr>
      <dsp:spPr>
        <a:xfrm>
          <a:off x="2117041" y="347303"/>
          <a:ext cx="4376404" cy="4376404"/>
        </a:xfrm>
        <a:custGeom>
          <a:avLst/>
          <a:gdLst/>
          <a:ahLst/>
          <a:cxnLst/>
          <a:rect l="0" t="0" r="0" b="0"/>
          <a:pathLst>
            <a:path>
              <a:moveTo>
                <a:pt x="2967395" y="4232972"/>
              </a:moveTo>
              <a:arcTo wR="2188202" hR="2188202" stAng="4148390" swAng="2173292"/>
            </a:path>
          </a:pathLst>
        </a:custGeom>
        <a:noFill/>
        <a:ln w="9525" cap="flat" cmpd="sng" algn="ctr">
          <a:solidFill>
            <a:schemeClr val="accent5">
              <a:hueOff val="0"/>
              <a:satOff val="0"/>
              <a:lumOff val="-16666"/>
              <a:alphaOff val="0"/>
            </a:schemeClr>
          </a:solidFill>
          <a:prstDash val="solid"/>
        </a:ln>
        <a:effectLst/>
      </dsp:spPr>
      <dsp:style>
        <a:lnRef idx="1">
          <a:scrgbClr r="0" g="0" b="0"/>
        </a:lnRef>
        <a:fillRef idx="0">
          <a:scrgbClr r="0" g="0" b="0"/>
        </a:fillRef>
        <a:effectRef idx="0">
          <a:scrgbClr r="0" g="0" b="0"/>
        </a:effectRef>
        <a:fontRef idx="minor"/>
      </dsp:style>
    </dsp:sp>
    <dsp:sp modelId="{C58B7753-4461-4521-8A48-632601E802BA}">
      <dsp:nvSpPr>
        <dsp:cNvPr id="0" name=""/>
        <dsp:cNvSpPr/>
      </dsp:nvSpPr>
      <dsp:spPr>
        <a:xfrm>
          <a:off x="2052234" y="3672401"/>
          <a:ext cx="1659980" cy="9748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VP</a:t>
          </a:r>
        </a:p>
      </dsp:txBody>
      <dsp:txXfrm>
        <a:off x="2099825" y="3719992"/>
        <a:ext cx="1564798" cy="879717"/>
      </dsp:txXfrm>
    </dsp:sp>
    <dsp:sp modelId="{896FCE9E-D981-45EB-9E1B-273FBEEA0740}">
      <dsp:nvSpPr>
        <dsp:cNvPr id="0" name=""/>
        <dsp:cNvSpPr/>
      </dsp:nvSpPr>
      <dsp:spPr>
        <a:xfrm>
          <a:off x="2146376" y="305578"/>
          <a:ext cx="4376404" cy="4376404"/>
        </a:xfrm>
        <a:custGeom>
          <a:avLst/>
          <a:gdLst/>
          <a:ahLst/>
          <a:cxnLst/>
          <a:rect l="0" t="0" r="0" b="0"/>
          <a:pathLst>
            <a:path>
              <a:moveTo>
                <a:pt x="342468" y="3363572"/>
              </a:moveTo>
              <a:arcTo wR="2188202" hR="2188202" stAng="8850652" swAng="594498"/>
            </a:path>
          </a:pathLst>
        </a:custGeom>
        <a:noFill/>
        <a:ln w="9525" cap="flat" cmpd="sng" algn="ctr">
          <a:solidFill>
            <a:schemeClr val="accent5">
              <a:hueOff val="0"/>
              <a:satOff val="0"/>
              <a:lumOff val="-22222"/>
              <a:alphaOff val="0"/>
            </a:schemeClr>
          </a:solidFill>
          <a:prstDash val="solid"/>
        </a:ln>
        <a:effectLst/>
      </dsp:spPr>
      <dsp:style>
        <a:lnRef idx="1">
          <a:scrgbClr r="0" g="0" b="0"/>
        </a:lnRef>
        <a:fillRef idx="0">
          <a:scrgbClr r="0" g="0" b="0"/>
        </a:fillRef>
        <a:effectRef idx="0">
          <a:scrgbClr r="0" g="0" b="0"/>
        </a:effectRef>
        <a:fontRef idx="minor"/>
      </dsp:style>
    </dsp:sp>
    <dsp:sp modelId="{46C3ED7A-F1CA-49C4-B060-218BC982847E}">
      <dsp:nvSpPr>
        <dsp:cNvPr id="0" name=""/>
        <dsp:cNvSpPr/>
      </dsp:nvSpPr>
      <dsp:spPr>
        <a:xfrm>
          <a:off x="1296144" y="2304259"/>
          <a:ext cx="1789703" cy="10261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Interne PA</a:t>
          </a:r>
        </a:p>
      </dsp:txBody>
      <dsp:txXfrm>
        <a:off x="1346239" y="2354354"/>
        <a:ext cx="1689513" cy="926009"/>
      </dsp:txXfrm>
    </dsp:sp>
    <dsp:sp modelId="{8C22D7AF-2BA5-4F88-B33D-57C912628A1A}">
      <dsp:nvSpPr>
        <dsp:cNvPr id="0" name=""/>
        <dsp:cNvSpPr/>
      </dsp:nvSpPr>
      <dsp:spPr>
        <a:xfrm>
          <a:off x="2187677" y="285798"/>
          <a:ext cx="4376404" cy="4376404"/>
        </a:xfrm>
        <a:custGeom>
          <a:avLst/>
          <a:gdLst/>
          <a:ahLst/>
          <a:cxnLst/>
          <a:rect l="0" t="0" r="0" b="0"/>
          <a:pathLst>
            <a:path>
              <a:moveTo>
                <a:pt x="6995" y="2013367"/>
              </a:moveTo>
              <a:arcTo wR="2188202" hR="2188202" stAng="11074965" swAng="788450"/>
            </a:path>
          </a:pathLst>
        </a:custGeom>
        <a:noFill/>
        <a:ln w="9525" cap="flat" cmpd="sng" algn="ctr">
          <a:solidFill>
            <a:schemeClr val="accent5">
              <a:hueOff val="0"/>
              <a:satOff val="0"/>
              <a:lumOff val="-27777"/>
              <a:alphaOff val="0"/>
            </a:schemeClr>
          </a:solidFill>
          <a:prstDash val="solid"/>
        </a:ln>
        <a:effectLst/>
      </dsp:spPr>
      <dsp:style>
        <a:lnRef idx="1">
          <a:scrgbClr r="0" g="0" b="0"/>
        </a:lnRef>
        <a:fillRef idx="0">
          <a:scrgbClr r="0" g="0" b="0"/>
        </a:fillRef>
        <a:effectRef idx="0">
          <a:scrgbClr r="0" g="0" b="0"/>
        </a:effectRef>
        <a:fontRef idx="minor"/>
      </dsp:style>
    </dsp:sp>
    <dsp:sp modelId="{9C3DBFC0-1F6B-4427-97D1-70222DB89EED}">
      <dsp:nvSpPr>
        <dsp:cNvPr id="0" name=""/>
        <dsp:cNvSpPr/>
      </dsp:nvSpPr>
      <dsp:spPr>
        <a:xfrm>
          <a:off x="1656179" y="828092"/>
          <a:ext cx="1784922" cy="974899"/>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BE" sz="2100" b="1" kern="1200" dirty="0"/>
            <a:t>PA arbeidsarts</a:t>
          </a:r>
        </a:p>
      </dsp:txBody>
      <dsp:txXfrm>
        <a:off x="1703770" y="875683"/>
        <a:ext cx="1689740" cy="879717"/>
      </dsp:txXfrm>
    </dsp:sp>
    <dsp:sp modelId="{F85FFA13-29D8-4B74-A44C-E5F45940CA35}">
      <dsp:nvSpPr>
        <dsp:cNvPr id="0" name=""/>
        <dsp:cNvSpPr/>
      </dsp:nvSpPr>
      <dsp:spPr>
        <a:xfrm>
          <a:off x="2107223" y="413082"/>
          <a:ext cx="4376404" cy="4376404"/>
        </a:xfrm>
        <a:custGeom>
          <a:avLst/>
          <a:gdLst/>
          <a:ahLst/>
          <a:cxnLst/>
          <a:rect l="0" t="0" r="0" b="0"/>
          <a:pathLst>
            <a:path>
              <a:moveTo>
                <a:pt x="910204" y="411984"/>
              </a:moveTo>
              <a:arcTo wR="2188202" hR="2188202" stAng="14055887" swAng="798191"/>
            </a:path>
          </a:pathLst>
        </a:custGeom>
        <a:noFill/>
        <a:ln w="9525" cap="flat" cmpd="sng" algn="ctr">
          <a:solidFill>
            <a:schemeClr val="accent5">
              <a:hueOff val="0"/>
              <a:satOff val="0"/>
              <a:lumOff val="-33333"/>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BC1EC0-DC59-4308-A446-128A64AE89F7}" type="datetimeFigureOut">
              <a:rPr lang="nl-NL" smtClean="0"/>
              <a:pPr/>
              <a:t>29-4-2021</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0A2D1C-34BD-4A08-9AFD-C8C00F0012DB}" type="slidenum">
              <a:rPr lang="nl-NL" smtClean="0"/>
              <a:pPr/>
              <a:t>‹nr.›</a:t>
            </a:fld>
            <a:endParaRPr lang="nl-NL"/>
          </a:p>
        </p:txBody>
      </p:sp>
    </p:spTree>
    <p:extLst>
      <p:ext uri="{BB962C8B-B14F-4D97-AF65-F5344CB8AC3E}">
        <p14:creationId xmlns:p14="http://schemas.microsoft.com/office/powerpoint/2010/main" val="764664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a:t>
            </a:fld>
            <a:endParaRPr lang="nl-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spcAft>
                <a:spcPts val="1200"/>
              </a:spcAft>
              <a:buFont typeface="Arial" pitchFamily="34" charset="0"/>
              <a:buNone/>
            </a:pP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4</a:t>
            </a:fld>
            <a:endParaRPr lang="nl-NL"/>
          </a:p>
        </p:txBody>
      </p:sp>
    </p:spTree>
    <p:extLst>
      <p:ext uri="{BB962C8B-B14F-4D97-AF65-F5344CB8AC3E}">
        <p14:creationId xmlns:p14="http://schemas.microsoft.com/office/powerpoint/2010/main" val="1396063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Psychosociale risico’s</a:t>
            </a:r>
            <a:r>
              <a:rPr lang="nl-BE" baseline="0" dirty="0"/>
              <a:t> op het werk: </a:t>
            </a:r>
          </a:p>
          <a:p>
            <a:pPr marL="171450" indent="-171450">
              <a:buFont typeface="Arial" panose="020B0604020202020204" pitchFamily="34" charset="0"/>
              <a:buChar char="•"/>
            </a:pPr>
            <a:r>
              <a:rPr lang="nl-BE" baseline="0" dirty="0"/>
              <a:t>Aanvaard begrip op wetenschappelijk en Europees niveau</a:t>
            </a:r>
          </a:p>
          <a:p>
            <a:pPr marL="171450" indent="-171450">
              <a:buFont typeface="Arial" panose="020B0604020202020204" pitchFamily="34" charset="0"/>
              <a:buChar char="•"/>
            </a:pPr>
            <a:r>
              <a:rPr lang="nl-BE" baseline="0" dirty="0"/>
              <a:t>Typisch voor elke onderneming</a:t>
            </a:r>
          </a:p>
          <a:p>
            <a:pPr marL="171450" indent="-171450">
              <a:buFont typeface="Arial" panose="020B0604020202020204" pitchFamily="34" charset="0"/>
              <a:buChar char="•"/>
            </a:pPr>
            <a:r>
              <a:rPr lang="nl-BE" baseline="0" dirty="0"/>
              <a:t>Psychosociale belasting was onderhevig aan verschillende interpretaties</a:t>
            </a:r>
          </a:p>
          <a:p>
            <a:pPr marL="171450" indent="-171450">
              <a:buFont typeface="Arial" panose="020B0604020202020204" pitchFamily="34" charset="0"/>
              <a:buChar char="•"/>
            </a:pPr>
            <a:r>
              <a:rPr lang="nl-BE" baseline="0" dirty="0"/>
              <a:t>Doel: PREVENTIE VAN </a:t>
            </a:r>
            <a:r>
              <a:rPr lang="nl-BE" baseline="0" dirty="0" err="1"/>
              <a:t>RISICO’s</a:t>
            </a:r>
            <a:r>
              <a:rPr lang="nl-BE" baseline="0" dirty="0"/>
              <a:t> verbeteren </a:t>
            </a:r>
          </a:p>
          <a:p>
            <a:pPr marL="171450" indent="-171450">
              <a:buFont typeface="Arial" panose="020B0604020202020204" pitchFamily="34" charset="0"/>
              <a:buChar char="•"/>
            </a:pPr>
            <a:r>
              <a:rPr lang="nl-BE" baseline="0" dirty="0"/>
              <a:t>Psychosociale risico’s ruimer dan enkel OGGW</a:t>
            </a:r>
            <a:endParaRPr lang="fr-BE" dirty="0"/>
          </a:p>
          <a:p>
            <a:endParaRPr lang="nl-BE" dirty="0"/>
          </a:p>
          <a:p>
            <a:r>
              <a:rPr lang="nl-BE" sz="1200" b="0" i="0" u="none" strike="noStrike" kern="1200" baseline="0" dirty="0">
                <a:solidFill>
                  <a:schemeClr val="tx1"/>
                </a:solidFill>
                <a:latin typeface="+mn-lt"/>
                <a:ea typeface="+mn-ea"/>
                <a:cs typeface="+mn-cs"/>
              </a:rPr>
              <a:t>De psychosociale risico’s op het werk zijn complex omdat de oorzaken ervan multifactorieel</a:t>
            </a:r>
          </a:p>
          <a:p>
            <a:r>
              <a:rPr lang="nl-BE" sz="1200" b="0" i="0" u="none" strike="noStrike" kern="1200" baseline="0" dirty="0">
                <a:solidFill>
                  <a:schemeClr val="tx1"/>
                </a:solidFill>
                <a:latin typeface="+mn-lt"/>
                <a:ea typeface="+mn-ea"/>
                <a:cs typeface="+mn-cs"/>
              </a:rPr>
              <a:t>zijn en de gevaren zich voordoen op meerdere niveaus: op het niveau</a:t>
            </a:r>
          </a:p>
          <a:p>
            <a:r>
              <a:rPr lang="nl-BE" sz="1200" b="0" i="0" u="none" strike="noStrike" kern="1200" baseline="0" dirty="0">
                <a:solidFill>
                  <a:schemeClr val="tx1"/>
                </a:solidFill>
                <a:latin typeface="+mn-lt"/>
                <a:ea typeface="+mn-ea"/>
                <a:cs typeface="+mn-cs"/>
              </a:rPr>
              <a:t>van de arbeidsorganisatie, van de arbeidsinhoud, van de arbeidsvoorwaarden, van</a:t>
            </a:r>
          </a:p>
          <a:p>
            <a:r>
              <a:rPr lang="nl-BE" sz="1200" b="0" i="0" u="none" strike="noStrike" kern="1200" baseline="0" dirty="0">
                <a:solidFill>
                  <a:schemeClr val="tx1"/>
                </a:solidFill>
                <a:latin typeface="+mn-lt"/>
                <a:ea typeface="+mn-ea"/>
                <a:cs typeface="+mn-cs"/>
              </a:rPr>
              <a:t>de arbeidsomstandigheden en van de interpersoonlijke relaties op het werk.</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5</a:t>
            </a:fld>
            <a:endParaRPr lang="nl-NL"/>
          </a:p>
        </p:txBody>
      </p:sp>
    </p:spTree>
    <p:extLst>
      <p:ext uri="{BB962C8B-B14F-4D97-AF65-F5344CB8AC3E}">
        <p14:creationId xmlns:p14="http://schemas.microsoft.com/office/powerpoint/2010/main" val="2933402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fontScale="92500"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BE" dirty="0"/>
              <a:t>Geweld: </a:t>
            </a:r>
            <a:r>
              <a:rPr lang="nl-BE" sz="1200" b="0" i="0" u="none" strike="noStrike" kern="1200" baseline="0" dirty="0">
                <a:solidFill>
                  <a:schemeClr val="tx1"/>
                </a:solidFill>
                <a:latin typeface="+mn-lt"/>
                <a:ea typeface="+mn-ea"/>
                <a:cs typeface="+mn-cs"/>
              </a:rPr>
              <a:t>elke feitelijkheid waarbij een werknemer of een andere persoon psychisch of fysiek wordt bedreigd of aangevallen bij de uitvoering van het werk; </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b="0" i="0" u="none" strike="noStrike" kern="1200" baseline="0" dirty="0">
                <a:solidFill>
                  <a:schemeClr val="tx1"/>
                </a:solidFill>
                <a:latin typeface="+mn-lt"/>
                <a:ea typeface="+mn-ea"/>
                <a:cs typeface="+mn-cs"/>
              </a:rPr>
              <a:t>OSGW: elke vorm van ongewenst verbaal, non-verbaal of lichamelijk gedrag met een seksuele connotatie dat als doel of gevolg heeft dat de waardigheid van een persoon wordt aangetast of een bedreigende, vijandige, beledigende, vernederende of kwetsende omgeving wordt gecreëerd. </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b="0" i="0" u="none" strike="noStrike" kern="1200" baseline="0" dirty="0">
                <a:solidFill>
                  <a:schemeClr val="tx1"/>
                </a:solidFill>
                <a:latin typeface="+mn-lt"/>
                <a:ea typeface="+mn-ea"/>
                <a:cs typeface="+mn-cs"/>
              </a:rPr>
              <a:t>Pesterijen: een onrechtmatig geheel van meerdere gelijkaardige of uiteenlopende gedragingen, buiten of binnen de onderneming of instelling, die plaats hebben gedurende een bepaalde tijd, die tot doel of gevolg hebben dat de persoonlijkheid, de waardigheid of de fysieke of psychische integriteit van een werknemer of een andere persoon bij de uitvoering van zijn werk wordt aangetast, dat zijn betrekking in gevaar wordt gebracht of dat een bedreigende, vijandige, beledigende, vernederende of kwetsende omgeving wordt gecreëerd en die zich inzonderheid uiten in woorden, bedreigingen, handelingen, gebaren of eenzijdige geschriften. Deze gedragingen kunnen inzonderheid verband houden met [leeftijd, burgerlijke staat, geboorte, vermogen, geloof of levensbeschouwing, politieke overtuiging, syndicale overtuiging, taal, huidige of toekomstige gezondheidstoestand, een handicap, een fysieke of genetische eigenschap, sociale afkomst, nationaliteit, zogenaamd ras, huidskleur, afkomst, nationale of etnische afstamming, geslacht, seksuele geaardheid, genderidentiteit en genderexpressie. 	</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b="0" i="0" u="none" strike="noStrike" kern="1200" baseline="0" dirty="0">
                <a:solidFill>
                  <a:schemeClr val="tx1"/>
                </a:solidFill>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b="0" i="0" u="none" strike="noStrike" kern="1200" baseline="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b="0" i="0" u="none" strike="noStrike" kern="1200" baseline="0" dirty="0">
              <a:solidFill>
                <a:schemeClr val="tx1"/>
              </a:solidFill>
              <a:latin typeface="+mn-lt"/>
              <a:ea typeface="+mn-ea"/>
              <a:cs typeface="+mn-cs"/>
            </a:endParaRPr>
          </a:p>
          <a:p>
            <a:endParaRPr lang="nl-BE" dirty="0"/>
          </a:p>
          <a:p>
            <a:r>
              <a:rPr lang="nl-BE" dirty="0"/>
              <a:t>Onrechtmatig geheel: sommige alleenstaande feiten of gebeurtenissen worden </a:t>
            </a:r>
            <a:r>
              <a:rPr lang="nl-BE" dirty="0" err="1"/>
              <a:t>an</a:t>
            </a:r>
            <a:r>
              <a:rPr lang="nl-BE" dirty="0"/>
              <a:t> </a:t>
            </a:r>
            <a:r>
              <a:rPr lang="nl-BE" dirty="0" err="1"/>
              <a:t>sich</a:t>
            </a:r>
            <a:r>
              <a:rPr lang="nl-BE" dirty="0"/>
              <a:t> niet beschouwd</a:t>
            </a:r>
            <a:r>
              <a:rPr lang="nl-BE" baseline="0" dirty="0"/>
              <a:t> als pesten of grensoverschrijdend. Maar als die losstaande feiten of gebeurtenissen samen neemt kan dit wel zo beschouwd worden.</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6</a:t>
            </a:fld>
            <a:endParaRPr lang="nl-NL"/>
          </a:p>
        </p:txBody>
      </p:sp>
    </p:spTree>
    <p:extLst>
      <p:ext uri="{BB962C8B-B14F-4D97-AF65-F5344CB8AC3E}">
        <p14:creationId xmlns:p14="http://schemas.microsoft.com/office/powerpoint/2010/main" val="4280489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solidFill>
                  <a:prstClr val="black"/>
                </a:solidFill>
              </a:rPr>
              <a:pPr/>
              <a:t>7</a:t>
            </a:fld>
            <a:endParaRPr lang="nl-NL">
              <a:solidFill>
                <a:prstClr val="black"/>
              </a:solidFill>
            </a:endParaRPr>
          </a:p>
        </p:txBody>
      </p:sp>
    </p:spTree>
    <p:extLst>
      <p:ext uri="{BB962C8B-B14F-4D97-AF65-F5344CB8AC3E}">
        <p14:creationId xmlns:p14="http://schemas.microsoft.com/office/powerpoint/2010/main" val="207094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lvl="0"/>
            <a:r>
              <a:rPr lang="nl-BE" sz="1200" kern="1200" dirty="0">
                <a:solidFill>
                  <a:schemeClr val="tx1"/>
                </a:solidFill>
                <a:effectLst/>
                <a:latin typeface="+mn-lt"/>
                <a:ea typeface="+mn-ea"/>
                <a:cs typeface="+mn-cs"/>
              </a:rPr>
              <a:t>In het GO!  - Op niveau onderwijsinstelling – BC (basiscomité) - Op  niveau scholengroep – TC (tussencomité) - Op  centraal niveau – TCCN (tussencomité van het centrale niveau)</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9</a:t>
            </a:fld>
            <a:endParaRPr lang="nl-NL"/>
          </a:p>
        </p:txBody>
      </p:sp>
    </p:spTree>
    <p:extLst>
      <p:ext uri="{BB962C8B-B14F-4D97-AF65-F5344CB8AC3E}">
        <p14:creationId xmlns:p14="http://schemas.microsoft.com/office/powerpoint/2010/main" val="315594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fontScale="40000" lnSpcReduction="20000"/>
          </a:bodyPr>
          <a:lstStyle/>
          <a:p>
            <a:pPr lvl="1">
              <a:lnSpc>
                <a:spcPct val="120000"/>
              </a:lnSpc>
              <a:spcBef>
                <a:spcPts val="600"/>
              </a:spcBef>
              <a:buFont typeface="Symbol" pitchFamily="18" charset="2"/>
              <a:buNone/>
              <a:defRPr/>
            </a:pPr>
            <a:r>
              <a:rPr lang="nl-BE" sz="2000" dirty="0">
                <a:solidFill>
                  <a:schemeClr val="tx1"/>
                </a:solidFill>
                <a:cs typeface="Arial" pitchFamily="34" charset="0"/>
              </a:rPr>
              <a:t>7 welzijnsdomeinen: </a:t>
            </a:r>
            <a:r>
              <a:rPr lang="nl-BE" dirty="0">
                <a:solidFill>
                  <a:schemeClr val="tx1"/>
                </a:solidFill>
                <a:cs typeface="Arial" pitchFamily="34" charset="0"/>
              </a:rPr>
              <a:t>Veiligheid op het werk; Bescherming van de gezondheid van de medewerker op het werk; Psychosociale risico’s op het werk (PAW) (incl. pesten, agressie en ongewenst seksueel gedrag op het werk); Ergonomie; Arbeidshygiëne; Verfraaiing van de arbeidsplaatsen; Maatregelen inzake leefmilieu m.b.t. het welzijn op het werk</a:t>
            </a:r>
          </a:p>
          <a:p>
            <a:pPr lvl="1">
              <a:lnSpc>
                <a:spcPct val="120000"/>
              </a:lnSpc>
              <a:spcBef>
                <a:spcPts val="600"/>
              </a:spcBef>
              <a:buFont typeface="Symbol" pitchFamily="18" charset="2"/>
              <a:buNone/>
              <a:defRPr/>
            </a:pPr>
            <a:endParaRPr lang="nl-BE" dirty="0">
              <a:solidFill>
                <a:schemeClr val="tx1"/>
              </a:solidFill>
              <a:cs typeface="Arial" pitchFamily="34" charset="0"/>
            </a:endParaRPr>
          </a:p>
          <a:p>
            <a:pPr lvl="1">
              <a:lnSpc>
                <a:spcPct val="120000"/>
              </a:lnSpc>
              <a:spcBef>
                <a:spcPts val="600"/>
              </a:spcBef>
              <a:buFont typeface="Symbol" pitchFamily="18" charset="2"/>
              <a:buNone/>
              <a:defRPr/>
            </a:pPr>
            <a:r>
              <a:rPr lang="nl-BE" sz="3200" dirty="0">
                <a:solidFill>
                  <a:schemeClr val="tx1"/>
                </a:solidFill>
                <a:cs typeface="Arial" pitchFamily="34" charset="0"/>
              </a:rPr>
              <a:t>Welzijn is een moeilijk te definiëren begrip: omvat alle factoren m.b.t. de omstandigheden waarin het werk wordt uitgevoerd</a:t>
            </a:r>
          </a:p>
          <a:p>
            <a:pPr lvl="1">
              <a:lnSpc>
                <a:spcPct val="120000"/>
              </a:lnSpc>
              <a:spcBef>
                <a:spcPts val="600"/>
              </a:spcBef>
              <a:buFont typeface="Symbol" pitchFamily="18" charset="2"/>
              <a:buChar char="®"/>
              <a:defRPr/>
            </a:pPr>
            <a:r>
              <a:rPr lang="nl-BE" sz="3200" dirty="0">
                <a:solidFill>
                  <a:schemeClr val="tx1"/>
                </a:solidFill>
                <a:cs typeface="Arial" pitchFamily="34" charset="0"/>
              </a:rPr>
              <a:t>Dynamisch proces, een dagdagelijks aandachtspunt</a:t>
            </a:r>
          </a:p>
          <a:p>
            <a:pPr lvl="1">
              <a:lnSpc>
                <a:spcPct val="120000"/>
              </a:lnSpc>
              <a:spcBef>
                <a:spcPts val="600"/>
              </a:spcBef>
              <a:buFont typeface="Symbol" pitchFamily="18" charset="2"/>
              <a:buChar char="®"/>
              <a:defRPr/>
            </a:pPr>
            <a:r>
              <a:rPr lang="nl-BE" sz="3200" dirty="0">
                <a:solidFill>
                  <a:schemeClr val="tx1"/>
                </a:solidFill>
                <a:cs typeface="Arial" pitchFamily="34" charset="0"/>
              </a:rPr>
              <a:t>Zowel door de werkgever, leden van de hiërarchische lijn (HL) als door alle personeelsleden</a:t>
            </a:r>
          </a:p>
          <a:p>
            <a:pPr lvl="1">
              <a:lnSpc>
                <a:spcPct val="120000"/>
              </a:lnSpc>
              <a:spcBef>
                <a:spcPts val="600"/>
              </a:spcBef>
              <a:buFont typeface="Symbol" pitchFamily="18" charset="2"/>
              <a:buChar char="®"/>
              <a:defRPr/>
            </a:pPr>
            <a:r>
              <a:rPr lang="nl-BE" sz="3200" dirty="0">
                <a:solidFill>
                  <a:schemeClr val="tx1"/>
                </a:solidFill>
                <a:cs typeface="Arial" pitchFamily="34" charset="0"/>
              </a:rPr>
              <a:t>Is zorgen voor mekaar, zorgen dat de personeelsleden “geen schade” lijden</a:t>
            </a:r>
          </a:p>
          <a:p>
            <a:pPr lvl="1">
              <a:lnSpc>
                <a:spcPct val="120000"/>
              </a:lnSpc>
              <a:spcBef>
                <a:spcPts val="600"/>
              </a:spcBef>
              <a:buFont typeface="Symbol" pitchFamily="18" charset="2"/>
              <a:buChar char="®"/>
              <a:defRPr/>
            </a:pPr>
            <a:r>
              <a:rPr lang="nl-BE" sz="3200" dirty="0">
                <a:solidFill>
                  <a:schemeClr val="tx1"/>
                </a:solidFill>
                <a:cs typeface="Arial" pitchFamily="34" charset="0"/>
              </a:rPr>
              <a:t>Maar ook omdat het belangrijk is voor de scholengroep/onderwijsinstelling</a:t>
            </a:r>
          </a:p>
          <a:p>
            <a:pPr marL="882900" lvl="2">
              <a:lnSpc>
                <a:spcPct val="120000"/>
              </a:lnSpc>
              <a:spcBef>
                <a:spcPts val="600"/>
              </a:spcBef>
              <a:spcAft>
                <a:spcPts val="0"/>
              </a:spcAft>
              <a:buFont typeface="Symbol" pitchFamily="18" charset="2"/>
              <a:buChar char="®"/>
              <a:defRPr/>
            </a:pPr>
            <a:r>
              <a:rPr lang="nl-BE" sz="2300" dirty="0">
                <a:solidFill>
                  <a:schemeClr val="tx1"/>
                </a:solidFill>
                <a:cs typeface="Arial" pitchFamily="34" charset="0"/>
              </a:rPr>
              <a:t>zorgen voor een veilige en gezonde werkomgeving</a:t>
            </a:r>
          </a:p>
          <a:p>
            <a:pPr marL="882900" lvl="2">
              <a:lnSpc>
                <a:spcPct val="120000"/>
              </a:lnSpc>
              <a:spcBef>
                <a:spcPts val="600"/>
              </a:spcBef>
              <a:spcAft>
                <a:spcPts val="0"/>
              </a:spcAft>
              <a:buFont typeface="Symbol" pitchFamily="18" charset="2"/>
              <a:buChar char="®"/>
              <a:defRPr/>
            </a:pPr>
            <a:r>
              <a:rPr lang="nl-BE" sz="2300" dirty="0">
                <a:solidFill>
                  <a:schemeClr val="tx1"/>
                </a:solidFill>
                <a:cs typeface="Arial" pitchFamily="34" charset="0"/>
              </a:rPr>
              <a:t>personeelsleden zorgen immers voor het behalen van de doelstellingen / resultaten</a:t>
            </a:r>
          </a:p>
          <a:p>
            <a:pPr marL="882900" lvl="2">
              <a:lnSpc>
                <a:spcPct val="120000"/>
              </a:lnSpc>
              <a:spcBef>
                <a:spcPts val="600"/>
              </a:spcBef>
              <a:spcAft>
                <a:spcPts val="0"/>
              </a:spcAft>
              <a:buFont typeface="Symbol" pitchFamily="18" charset="2"/>
              <a:buChar char="®"/>
              <a:defRPr/>
            </a:pPr>
            <a:r>
              <a:rPr lang="nl-BE" sz="2300" dirty="0">
                <a:solidFill>
                  <a:schemeClr val="tx1"/>
                </a:solidFill>
                <a:cs typeface="Arial" pitchFamily="34" charset="0"/>
              </a:rPr>
              <a:t>imago en reputatie</a:t>
            </a:r>
          </a:p>
          <a:p>
            <a:pPr lvl="1">
              <a:lnSpc>
                <a:spcPct val="120000"/>
              </a:lnSpc>
              <a:spcBef>
                <a:spcPts val="600"/>
              </a:spcBef>
              <a:buFont typeface="Symbol" pitchFamily="18" charset="2"/>
              <a:buNone/>
              <a:defRPr/>
            </a:pPr>
            <a:endParaRPr lang="nl-BE" dirty="0">
              <a:solidFill>
                <a:schemeClr val="tx1"/>
              </a:solidFill>
              <a:cs typeface="Arial" pitchFamily="34" charset="0"/>
            </a:endParaRPr>
          </a:p>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10</a:t>
            </a:fld>
            <a:endParaRPr lang="nl-NL"/>
          </a:p>
        </p:txBody>
      </p:sp>
    </p:spTree>
    <p:extLst>
      <p:ext uri="{BB962C8B-B14F-4D97-AF65-F5344CB8AC3E}">
        <p14:creationId xmlns:p14="http://schemas.microsoft.com/office/powerpoint/2010/main" val="1052806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Link naar het belang van risicoanalyse, evaluatie, bijsturing en ook borging</a:t>
            </a:r>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12</a:t>
            </a:fld>
            <a:endParaRPr lang="nl-NL"/>
          </a:p>
        </p:txBody>
      </p:sp>
    </p:spTree>
    <p:extLst>
      <p:ext uri="{BB962C8B-B14F-4D97-AF65-F5344CB8AC3E}">
        <p14:creationId xmlns:p14="http://schemas.microsoft.com/office/powerpoint/2010/main" val="3085365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jdelijke aanduiding voor dia-afbeelding 1"/>
          <p:cNvSpPr>
            <a:spLocks noGrp="1" noRot="1" noChangeAspect="1" noTextEdit="1"/>
          </p:cNvSpPr>
          <p:nvPr>
            <p:ph type="sldImg"/>
          </p:nvPr>
        </p:nvSpPr>
        <p:spPr>
          <a:ln/>
        </p:spPr>
      </p:sp>
      <p:sp>
        <p:nvSpPr>
          <p:cNvPr id="101379"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99332"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3693C7F2-3111-4AB4-96FB-72500957DD9D}" type="slidenum">
              <a:rPr lang="en-GB" altLang="nl-BE" smtClean="0"/>
              <a:pPr>
                <a:spcBef>
                  <a:spcPct val="0"/>
                </a:spcBef>
                <a:defRPr/>
              </a:pPr>
              <a:t>15</a:t>
            </a:fld>
            <a:endParaRPr lang="en-GB" altLang="nl-B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jdelijke aanduiding voor dia-afbeelding 1"/>
          <p:cNvSpPr>
            <a:spLocks noGrp="1" noRot="1" noChangeAspect="1" noTextEdit="1"/>
          </p:cNvSpPr>
          <p:nvPr>
            <p:ph type="sldImg"/>
          </p:nvPr>
        </p:nvSpPr>
        <p:spPr>
          <a:ln/>
        </p:spPr>
      </p:sp>
      <p:sp>
        <p:nvSpPr>
          <p:cNvPr id="102403" name="Tijdelijke aanduiding voor notities 2"/>
          <p:cNvSpPr>
            <a:spLocks noGrp="1"/>
          </p:cNvSpPr>
          <p:nvPr>
            <p:ph type="body" idx="1"/>
          </p:nvPr>
        </p:nvSpPr>
        <p:spPr>
          <a:noFill/>
        </p:spPr>
        <p:txBody>
          <a:bodyPr/>
          <a:lstStyle/>
          <a:p>
            <a:r>
              <a:rPr lang="nl-BE" sz="1200" b="0" i="0" u="none" strike="noStrike" kern="1200" baseline="0" dirty="0">
                <a:solidFill>
                  <a:schemeClr val="tx1"/>
                </a:solidFill>
                <a:latin typeface="+mn-lt"/>
                <a:ea typeface="+mn-ea"/>
                <a:cs typeface="+mn-cs"/>
              </a:rPr>
              <a:t>Wanneer de preventieadviseur psychosociale aspecten bij de analyse wordt betrokken,</a:t>
            </a:r>
          </a:p>
          <a:p>
            <a:r>
              <a:rPr lang="nl-BE" sz="1200" b="0" i="0" u="none" strike="noStrike" kern="1200" baseline="0" dirty="0">
                <a:solidFill>
                  <a:schemeClr val="tx1"/>
                </a:solidFill>
                <a:latin typeface="+mn-lt"/>
                <a:ea typeface="+mn-ea"/>
                <a:cs typeface="+mn-cs"/>
              </a:rPr>
              <a:t>deelt hij aan de werkgever slechts de anonieme gegevens mee die voortvloeien</a:t>
            </a:r>
          </a:p>
          <a:p>
            <a:r>
              <a:rPr lang="nl-BE" sz="1200" b="0" i="0" u="none" strike="noStrike" kern="1200" baseline="0" dirty="0">
                <a:solidFill>
                  <a:schemeClr val="tx1"/>
                </a:solidFill>
                <a:latin typeface="+mn-lt"/>
                <a:ea typeface="+mn-ea"/>
                <a:cs typeface="+mn-cs"/>
              </a:rPr>
              <a:t>uit de gesprekken met de werknemers. Wanneer deze preventieadviseur niet bij de</a:t>
            </a:r>
          </a:p>
          <a:p>
            <a:r>
              <a:rPr lang="nl-BE" sz="1200" b="0" i="0" u="none" strike="noStrike" kern="1200" baseline="0" dirty="0">
                <a:solidFill>
                  <a:schemeClr val="tx1"/>
                </a:solidFill>
                <a:latin typeface="+mn-lt"/>
                <a:ea typeface="+mn-ea"/>
                <a:cs typeface="+mn-cs"/>
              </a:rPr>
              <a:t>analyse wordt betrokken, moeten de werknemers de mogelijkheid hebben om hun</a:t>
            </a:r>
          </a:p>
          <a:p>
            <a:r>
              <a:rPr lang="nl-BE" sz="1200" b="0" i="0" u="none" strike="noStrike" kern="1200" baseline="0" dirty="0">
                <a:solidFill>
                  <a:schemeClr val="tx1"/>
                </a:solidFill>
                <a:latin typeface="+mn-lt"/>
                <a:ea typeface="+mn-ea"/>
                <a:cs typeface="+mn-cs"/>
              </a:rPr>
              <a:t>informatie op anonieme wijze mee te delen. Deze maatregel werd ingevoerd om te</a:t>
            </a:r>
          </a:p>
          <a:p>
            <a:r>
              <a:rPr lang="nl-BE" sz="1200" b="0" i="0" u="none" strike="noStrike" kern="1200" baseline="0" dirty="0">
                <a:solidFill>
                  <a:schemeClr val="tx1"/>
                </a:solidFill>
                <a:latin typeface="+mn-lt"/>
                <a:ea typeface="+mn-ea"/>
                <a:cs typeface="+mn-cs"/>
              </a:rPr>
              <a:t>voorkomen dat een moeilijke werksituatie zou escaleren indien iedereen van elkaar</a:t>
            </a:r>
          </a:p>
          <a:p>
            <a:r>
              <a:rPr lang="nl-BE" sz="1200" b="0" i="0" u="none" strike="noStrike" kern="1200" baseline="0" dirty="0">
                <a:solidFill>
                  <a:schemeClr val="tx1"/>
                </a:solidFill>
                <a:latin typeface="+mn-lt"/>
                <a:ea typeface="+mn-ea"/>
                <a:cs typeface="+mn-cs"/>
              </a:rPr>
              <a:t>weet wie wat gezegd heeft en om zo veel mogelijk informatie te kunnen bekomen</a:t>
            </a:r>
            <a:endParaRPr lang="nl-BE" altLang="nl-BE" dirty="0">
              <a:ea typeface="ＭＳ Ｐゴシック" pitchFamily="34" charset="-128"/>
            </a:endParaRPr>
          </a:p>
          <a:p>
            <a:r>
              <a:rPr lang="nl-BE" altLang="nl-BE" dirty="0">
                <a:ea typeface="ＭＳ Ｐゴシック" pitchFamily="34" charset="-128"/>
              </a:rPr>
              <a:t>Andere nuttige personen (bv. afdelingshoofd)</a:t>
            </a:r>
          </a:p>
        </p:txBody>
      </p:sp>
      <p:sp>
        <p:nvSpPr>
          <p:cNvPr id="100356"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36AC1196-D872-43E9-A29F-750D0659807B}" type="slidenum">
              <a:rPr lang="en-GB" altLang="nl-BE" smtClean="0"/>
              <a:pPr>
                <a:spcBef>
                  <a:spcPct val="0"/>
                </a:spcBef>
                <a:defRPr/>
              </a:pPr>
              <a:t>16</a:t>
            </a:fld>
            <a:endParaRPr lang="en-GB" altLang="nl-B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342900" marR="0" lvl="1" indent="-342900" algn="just" defTabSz="914400" rtl="0" eaLnBrk="1" fontAlgn="auto" latinLnBrk="0" hangingPunct="1">
              <a:lnSpc>
                <a:spcPct val="100000"/>
              </a:lnSpc>
              <a:spcBef>
                <a:spcPct val="20000"/>
              </a:spcBef>
              <a:spcAft>
                <a:spcPts val="0"/>
              </a:spcAft>
              <a:buClr>
                <a:srgbClr val="C3004A"/>
              </a:buClr>
              <a:buSzPct val="80000"/>
              <a:buFont typeface="Arial" pitchFamily="34" charset="0"/>
              <a:buChar char="•"/>
              <a:tabLst/>
              <a:defRPr/>
            </a:pPr>
            <a:r>
              <a:rPr kumimoji="0" lang="nl-BE" sz="2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Bijzondere aandacht voor personeelsleden tijdens het werk in contact komen met andere personen op de arbeidsplaats (externen/derden) omdat deze een </a:t>
            </a:r>
            <a:r>
              <a:rPr kumimoji="0" lang="fr-BE" sz="2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belangrijke</a:t>
            </a:r>
            <a:r>
              <a:rPr kumimoji="0" lang="fr-BE" sz="2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t>
            </a:r>
            <a:r>
              <a:rPr kumimoji="0" lang="fr-BE" sz="2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oorzaak</a:t>
            </a:r>
            <a:r>
              <a:rPr kumimoji="0" lang="fr-BE" sz="2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kan </a:t>
            </a:r>
            <a:r>
              <a:rPr kumimoji="0" lang="fr-BE" sz="2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zijn</a:t>
            </a:r>
            <a:r>
              <a:rPr kumimoji="0" lang="fr-BE" sz="2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van </a:t>
            </a:r>
            <a:r>
              <a:rPr kumimoji="0" lang="fr-BE" sz="2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emotionele</a:t>
            </a:r>
            <a:r>
              <a:rPr kumimoji="0" lang="fr-BE" sz="2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t>
            </a:r>
            <a:r>
              <a:rPr kumimoji="0" lang="fr-BE" sz="2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belasting</a:t>
            </a:r>
            <a:endParaRPr kumimoji="0" lang="fr-BE" sz="2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19</a:t>
            </a:fld>
            <a:endParaRPr lang="nl-NL"/>
          </a:p>
        </p:txBody>
      </p:sp>
    </p:spTree>
    <p:extLst>
      <p:ext uri="{BB962C8B-B14F-4D97-AF65-F5344CB8AC3E}">
        <p14:creationId xmlns:p14="http://schemas.microsoft.com/office/powerpoint/2010/main" val="31671097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b="0" i="0" u="none" strike="noStrike" kern="1200" baseline="0" dirty="0">
                <a:solidFill>
                  <a:schemeClr val="tx1"/>
                </a:solidFill>
                <a:latin typeface="+mn-lt"/>
                <a:ea typeface="+mn-ea"/>
                <a:cs typeface="+mn-cs"/>
              </a:rPr>
              <a:t>Het preventiebeleid is geen statisch gebeuren. De werkmethodes, de organisatie</a:t>
            </a:r>
          </a:p>
          <a:p>
            <a:r>
              <a:rPr lang="nl-BE" sz="1200" b="0" i="0" u="none" strike="noStrike" kern="1200" baseline="0" dirty="0">
                <a:solidFill>
                  <a:schemeClr val="tx1"/>
                </a:solidFill>
                <a:latin typeface="+mn-lt"/>
                <a:ea typeface="+mn-ea"/>
                <a:cs typeface="+mn-cs"/>
              </a:rPr>
              <a:t>van het werk en de arbeidsomstandigheden evolueren in de tijd. Dit betekent dat de</a:t>
            </a:r>
          </a:p>
          <a:p>
            <a:r>
              <a:rPr lang="nl-BE" sz="1200" b="0" i="0" u="none" strike="noStrike" kern="1200" baseline="0" dirty="0">
                <a:solidFill>
                  <a:schemeClr val="tx1"/>
                </a:solidFill>
                <a:latin typeface="+mn-lt"/>
                <a:ea typeface="+mn-ea"/>
                <a:cs typeface="+mn-cs"/>
              </a:rPr>
              <a:t>preventiemaatregelen opnieuw onderzocht moeten worden bij elke wijziging die de</a:t>
            </a:r>
          </a:p>
          <a:p>
            <a:r>
              <a:rPr lang="nl-BE" sz="1200" b="0" i="0" u="none" strike="noStrike" kern="1200" baseline="0" dirty="0">
                <a:solidFill>
                  <a:schemeClr val="tx1"/>
                </a:solidFill>
                <a:latin typeface="+mn-lt"/>
                <a:ea typeface="+mn-ea"/>
                <a:cs typeface="+mn-cs"/>
              </a:rPr>
              <a:t>blootstelling van werknemers aan psychosociale risico’s op het werk kan beïnvloeden.</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22</a:t>
            </a:fld>
            <a:endParaRPr lang="nl-NL"/>
          </a:p>
        </p:txBody>
      </p:sp>
    </p:spTree>
    <p:extLst>
      <p:ext uri="{BB962C8B-B14F-4D97-AF65-F5344CB8AC3E}">
        <p14:creationId xmlns:p14="http://schemas.microsoft.com/office/powerpoint/2010/main" val="2535026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solidFill>
                  <a:prstClr val="black"/>
                </a:solidFill>
              </a:rPr>
              <a:pPr/>
              <a:t>25</a:t>
            </a:fld>
            <a:endParaRPr lang="nl-NL">
              <a:solidFill>
                <a:prstClr val="black"/>
              </a:solidFill>
            </a:endParaRPr>
          </a:p>
        </p:txBody>
      </p:sp>
    </p:spTree>
    <p:extLst>
      <p:ext uri="{BB962C8B-B14F-4D97-AF65-F5344CB8AC3E}">
        <p14:creationId xmlns:p14="http://schemas.microsoft.com/office/powerpoint/2010/main" val="207094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26</a:t>
            </a:fld>
            <a:endParaRPr lang="nl-NL"/>
          </a:p>
        </p:txBody>
      </p:sp>
    </p:spTree>
    <p:extLst>
      <p:ext uri="{BB962C8B-B14F-4D97-AF65-F5344CB8AC3E}">
        <p14:creationId xmlns:p14="http://schemas.microsoft.com/office/powerpoint/2010/main" val="41522921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b="0" i="0" u="none" strike="noStrike" kern="1200" baseline="0" dirty="0">
                <a:solidFill>
                  <a:schemeClr val="tx1"/>
                </a:solidFill>
                <a:latin typeface="+mn-lt"/>
                <a:ea typeface="+mn-ea"/>
                <a:cs typeface="+mn-cs"/>
              </a:rPr>
              <a:t>De opleiding houdt in dat de werknemers een mondelinge uiteenzetting krijgen over</a:t>
            </a:r>
          </a:p>
          <a:p>
            <a:r>
              <a:rPr lang="nl-BE" sz="1200" b="0" i="0" u="none" strike="noStrike" kern="1200" baseline="0" dirty="0">
                <a:solidFill>
                  <a:schemeClr val="tx1"/>
                </a:solidFill>
                <a:latin typeface="+mn-lt"/>
                <a:ea typeface="+mn-ea"/>
                <a:cs typeface="+mn-cs"/>
              </a:rPr>
              <a:t>de geschreven instructies zodat zij daarover vragen kunnen stellen</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28</a:t>
            </a:fld>
            <a:endParaRPr lang="nl-NL"/>
          </a:p>
        </p:txBody>
      </p:sp>
    </p:spTree>
    <p:extLst>
      <p:ext uri="{BB962C8B-B14F-4D97-AF65-F5344CB8AC3E}">
        <p14:creationId xmlns:p14="http://schemas.microsoft.com/office/powerpoint/2010/main" val="1545229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jdelijke aanduiding voor dia-afbeelding 1"/>
          <p:cNvSpPr>
            <a:spLocks noGrp="1" noRot="1" noChangeAspect="1" noTextEdit="1"/>
          </p:cNvSpPr>
          <p:nvPr>
            <p:ph type="sldImg"/>
          </p:nvPr>
        </p:nvSpPr>
        <p:spPr>
          <a:ln/>
        </p:spPr>
      </p:sp>
      <p:sp>
        <p:nvSpPr>
          <p:cNvPr id="104451" name="Tijdelijke aanduiding voor notities 2"/>
          <p:cNvSpPr>
            <a:spLocks noGrp="1"/>
          </p:cNvSpPr>
          <p:nvPr>
            <p:ph type="body" idx="1"/>
          </p:nvPr>
        </p:nvSpPr>
        <p:spPr>
          <a:noFill/>
        </p:spPr>
        <p:txBody>
          <a:bodyPr/>
          <a:lstStyle/>
          <a:p>
            <a:r>
              <a:rPr lang="nl-NL" altLang="nl-BE" dirty="0">
                <a:ea typeface="ＭＳ Ｐゴシック" pitchFamily="34" charset="-128"/>
              </a:rPr>
              <a:t>De kandidaten voor de verkiezingen van de personeelsafgevaardigden; </a:t>
            </a:r>
          </a:p>
          <a:p>
            <a:endParaRPr lang="nl-BE" altLang="nl-BE" dirty="0">
              <a:ea typeface="ＭＳ Ｐゴシック" pitchFamily="34" charset="-128"/>
            </a:endParaRPr>
          </a:p>
        </p:txBody>
      </p:sp>
      <p:sp>
        <p:nvSpPr>
          <p:cNvPr id="102404"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60CE8307-F99B-4454-8E1E-B2DEB85BDAAD}" type="slidenum">
              <a:rPr lang="en-GB" altLang="nl-BE" smtClean="0"/>
              <a:pPr>
                <a:spcBef>
                  <a:spcPct val="0"/>
                </a:spcBef>
                <a:defRPr/>
              </a:pPr>
              <a:t>31</a:t>
            </a:fld>
            <a:endParaRPr lang="en-GB" altLang="nl-B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jdelijke aanduiding voor dia-afbeelding 1"/>
          <p:cNvSpPr>
            <a:spLocks noGrp="1" noRot="1" noChangeAspect="1" noTextEdit="1"/>
          </p:cNvSpPr>
          <p:nvPr>
            <p:ph type="sldImg"/>
          </p:nvPr>
        </p:nvSpPr>
        <p:spPr>
          <a:ln/>
        </p:spPr>
      </p:sp>
      <p:sp>
        <p:nvSpPr>
          <p:cNvPr id="105475" name="Tijdelijke aanduiding voor notities 2"/>
          <p:cNvSpPr>
            <a:spLocks noGrp="1"/>
          </p:cNvSpPr>
          <p:nvPr>
            <p:ph type="body" idx="1"/>
          </p:nvPr>
        </p:nvSpPr>
        <p:spPr>
          <a:noFill/>
        </p:spPr>
        <p:txBody>
          <a:bodyPr/>
          <a:lstStyle/>
          <a:p>
            <a:r>
              <a:rPr lang="nl-BE" altLang="nl-BE" dirty="0">
                <a:ea typeface="ＭＳ Ｐゴシック" pitchFamily="34" charset="-128"/>
              </a:rPr>
              <a:t>Verwijdering uit functie: vroeger enkel op initiatief van de WG (mits voorafgaand akkoord van alle leden van vertegenwoordigers van de </a:t>
            </a:r>
            <a:r>
              <a:rPr lang="nl-BE" altLang="nl-BE" dirty="0" err="1">
                <a:ea typeface="ＭＳ Ｐゴシック" pitchFamily="34" charset="-128"/>
              </a:rPr>
              <a:t>WN’rs</a:t>
            </a:r>
            <a:r>
              <a:rPr lang="nl-BE" altLang="nl-BE" dirty="0">
                <a:ea typeface="ＭＳ Ｐゴシック" pitchFamily="34" charset="-128"/>
              </a:rPr>
              <a:t> binnen comité)</a:t>
            </a:r>
          </a:p>
        </p:txBody>
      </p:sp>
      <p:sp>
        <p:nvSpPr>
          <p:cNvPr id="103428"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D6EF53F1-274E-456A-BE77-ECAB7BF7BE85}" type="slidenum">
              <a:rPr lang="en-GB" altLang="nl-BE" smtClean="0"/>
              <a:pPr>
                <a:spcBef>
                  <a:spcPct val="0"/>
                </a:spcBef>
                <a:defRPr/>
              </a:pPr>
              <a:t>32</a:t>
            </a:fld>
            <a:endParaRPr lang="en-GB" altLang="nl-B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Opleiding verstrengd en gespecifieerd in bijlage KB 10 april</a:t>
            </a:r>
            <a:r>
              <a:rPr lang="nl-BE" baseline="0" dirty="0"/>
              <a:t> 2014</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solidFill>
                  <a:prstClr val="black"/>
                </a:solidFill>
              </a:rPr>
              <a:pPr/>
              <a:t>34</a:t>
            </a:fld>
            <a:endParaRPr lang="nl-NL">
              <a:solidFill>
                <a:prstClr val="black"/>
              </a:solidFill>
            </a:endParaRPr>
          </a:p>
        </p:txBody>
      </p:sp>
    </p:spTree>
    <p:extLst>
      <p:ext uri="{BB962C8B-B14F-4D97-AF65-F5344CB8AC3E}">
        <p14:creationId xmlns:p14="http://schemas.microsoft.com/office/powerpoint/2010/main" val="21619502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42</a:t>
            </a:fld>
            <a:endParaRPr lang="nl-NL"/>
          </a:p>
        </p:txBody>
      </p:sp>
    </p:spTree>
    <p:extLst>
      <p:ext uri="{BB962C8B-B14F-4D97-AF65-F5344CB8AC3E}">
        <p14:creationId xmlns:p14="http://schemas.microsoft.com/office/powerpoint/2010/main" val="2070941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jdelijke aanduiding voor dia-afbeelding 1"/>
          <p:cNvSpPr>
            <a:spLocks noGrp="1" noRot="1" noChangeAspect="1" noTextEdit="1"/>
          </p:cNvSpPr>
          <p:nvPr>
            <p:ph type="sldImg"/>
          </p:nvPr>
        </p:nvSpPr>
        <p:spPr>
          <a:ln/>
        </p:spPr>
      </p:sp>
      <p:sp>
        <p:nvSpPr>
          <p:cNvPr id="93187"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4" name="Tijdelijke aanduiding voor dianummer 3"/>
          <p:cNvSpPr>
            <a:spLocks noGrp="1"/>
          </p:cNvSpPr>
          <p:nvPr>
            <p:ph type="sldNum" sz="quarter" idx="5"/>
          </p:nvPr>
        </p:nvSpPr>
        <p:spPr/>
        <p:txBody>
          <a:bodyPr/>
          <a:lstStyle/>
          <a:p>
            <a:pPr>
              <a:defRPr/>
            </a:pPr>
            <a:fld id="{399F4EF1-3D9C-4898-B1C8-E4CD50060FD4}" type="slidenum">
              <a:rPr lang="en-GB" altLang="nl-BE" smtClean="0"/>
              <a:pPr>
                <a:defRPr/>
              </a:pPr>
              <a:t>44</a:t>
            </a:fld>
            <a:endParaRPr lang="en-GB" altLang="nl-B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jdelijke aanduiding voor dia-afbeelding 1"/>
          <p:cNvSpPr>
            <a:spLocks noGrp="1" noRot="1" noChangeAspect="1" noTextEdit="1"/>
          </p:cNvSpPr>
          <p:nvPr>
            <p:ph type="sldImg"/>
          </p:nvPr>
        </p:nvSpPr>
        <p:spPr>
          <a:ln/>
        </p:spPr>
      </p:sp>
      <p:sp>
        <p:nvSpPr>
          <p:cNvPr id="94211" name="Tijdelijke aanduiding voor notities 2"/>
          <p:cNvSpPr>
            <a:spLocks noGrp="1"/>
          </p:cNvSpPr>
          <p:nvPr>
            <p:ph type="body" idx="1"/>
          </p:nvPr>
        </p:nvSpPr>
        <p:spPr>
          <a:noFill/>
        </p:spPr>
        <p:txBody>
          <a:bodyPr/>
          <a:lstStyle/>
          <a:p>
            <a:r>
              <a:rPr lang="nl-BE" altLang="nl-BE" dirty="0">
                <a:ea typeface="ＭＳ Ｐゴシック" pitchFamily="34" charset="-128"/>
              </a:rPr>
              <a:t>Verzoek= vraag aan de WG om maatregelen te nemen zodat een einde komt aan de schade die de verzoeker meent te ondervinden</a:t>
            </a:r>
          </a:p>
        </p:txBody>
      </p:sp>
      <p:sp>
        <p:nvSpPr>
          <p:cNvPr id="90116" name="Tijdelijke aanduiding voor dianummer 3"/>
          <p:cNvSpPr>
            <a:spLocks noGrp="1"/>
          </p:cNvSpPr>
          <p:nvPr>
            <p:ph type="sldNum" sz="quarter" idx="5"/>
          </p:nvPr>
        </p:nvSpPr>
        <p:spPr/>
        <p:txBody>
          <a:bodyPr/>
          <a:lstStyle>
            <a:lvl1pPr eaLnBrk="0" hangingPunct="0">
              <a:defRPr sz="2400">
                <a:solidFill>
                  <a:schemeClr val="tx1"/>
                </a:solidFill>
                <a:latin typeface="Times" pitchFamily="18" charset="0"/>
                <a:ea typeface="ＭＳ Ｐゴシック" pitchFamily="34" charset="-128"/>
              </a:defRPr>
            </a:lvl1pPr>
            <a:lvl2pPr marL="732772" indent="-281835" eaLnBrk="0" hangingPunct="0">
              <a:defRPr sz="2400">
                <a:solidFill>
                  <a:schemeClr val="tx1"/>
                </a:solidFill>
                <a:latin typeface="Times" pitchFamily="18" charset="0"/>
                <a:ea typeface="ＭＳ Ｐゴシック" pitchFamily="34" charset="-128"/>
              </a:defRPr>
            </a:lvl2pPr>
            <a:lvl3pPr marL="1127341" indent="-225468" eaLnBrk="0" hangingPunct="0">
              <a:defRPr sz="2400">
                <a:solidFill>
                  <a:schemeClr val="tx1"/>
                </a:solidFill>
                <a:latin typeface="Times" pitchFamily="18" charset="0"/>
                <a:ea typeface="ＭＳ Ｐゴシック" pitchFamily="34" charset="-128"/>
              </a:defRPr>
            </a:lvl3pPr>
            <a:lvl4pPr marL="1578277" indent="-225468" eaLnBrk="0" hangingPunct="0">
              <a:defRPr sz="2400">
                <a:solidFill>
                  <a:schemeClr val="tx1"/>
                </a:solidFill>
                <a:latin typeface="Times" pitchFamily="18" charset="0"/>
                <a:ea typeface="ＭＳ Ｐゴシック" pitchFamily="34" charset="-128"/>
              </a:defRPr>
            </a:lvl4pPr>
            <a:lvl5pPr marL="2029214" indent="-225468" eaLnBrk="0" hangingPunct="0">
              <a:defRPr sz="2400">
                <a:solidFill>
                  <a:schemeClr val="tx1"/>
                </a:solidFill>
                <a:latin typeface="Times" pitchFamily="18" charset="0"/>
                <a:ea typeface="ＭＳ Ｐゴシック" pitchFamily="34" charset="-128"/>
              </a:defRPr>
            </a:lvl5pPr>
            <a:lvl6pPr marL="2480150" indent="-225468" eaLnBrk="0" fontAlgn="base" hangingPunct="0">
              <a:spcBef>
                <a:spcPct val="0"/>
              </a:spcBef>
              <a:spcAft>
                <a:spcPct val="0"/>
              </a:spcAft>
              <a:defRPr sz="2400">
                <a:solidFill>
                  <a:schemeClr val="tx1"/>
                </a:solidFill>
                <a:latin typeface="Times" pitchFamily="18" charset="0"/>
                <a:ea typeface="ＭＳ Ｐゴシック" pitchFamily="34" charset="-128"/>
              </a:defRPr>
            </a:lvl6pPr>
            <a:lvl7pPr marL="2931086" indent="-225468" eaLnBrk="0" fontAlgn="base" hangingPunct="0">
              <a:spcBef>
                <a:spcPct val="0"/>
              </a:spcBef>
              <a:spcAft>
                <a:spcPct val="0"/>
              </a:spcAft>
              <a:defRPr sz="2400">
                <a:solidFill>
                  <a:schemeClr val="tx1"/>
                </a:solidFill>
                <a:latin typeface="Times" pitchFamily="18" charset="0"/>
                <a:ea typeface="ＭＳ Ｐゴシック" pitchFamily="34" charset="-128"/>
              </a:defRPr>
            </a:lvl7pPr>
            <a:lvl8pPr marL="3382023" indent="-225468" eaLnBrk="0" fontAlgn="base" hangingPunct="0">
              <a:spcBef>
                <a:spcPct val="0"/>
              </a:spcBef>
              <a:spcAft>
                <a:spcPct val="0"/>
              </a:spcAft>
              <a:defRPr sz="2400">
                <a:solidFill>
                  <a:schemeClr val="tx1"/>
                </a:solidFill>
                <a:latin typeface="Times" pitchFamily="18" charset="0"/>
                <a:ea typeface="ＭＳ Ｐゴシック" pitchFamily="34" charset="-128"/>
              </a:defRPr>
            </a:lvl8pPr>
            <a:lvl9pPr marL="3832959" indent="-225468" eaLnBrk="0" fontAlgn="base" hangingPunct="0">
              <a:spcBef>
                <a:spcPct val="0"/>
              </a:spcBef>
              <a:spcAft>
                <a:spcPct val="0"/>
              </a:spcAft>
              <a:defRPr sz="2400">
                <a:solidFill>
                  <a:schemeClr val="tx1"/>
                </a:solidFill>
                <a:latin typeface="Times" pitchFamily="18" charset="0"/>
                <a:ea typeface="ＭＳ Ｐゴシック" pitchFamily="34" charset="-128"/>
              </a:defRPr>
            </a:lvl9pPr>
          </a:lstStyle>
          <a:p>
            <a:pPr>
              <a:defRPr/>
            </a:pPr>
            <a:fld id="{F1C7346E-7189-4166-98D4-63BD23DFC0FC}" type="slidenum">
              <a:rPr lang="en-GB" altLang="nl-BE" sz="1200">
                <a:latin typeface="Arial" charset="0"/>
              </a:rPr>
              <a:pPr>
                <a:defRPr/>
              </a:pPr>
              <a:t>45</a:t>
            </a:fld>
            <a:endParaRPr lang="en-GB" altLang="nl-BE" sz="120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jdelijke aanduiding voor dia-afbeelding 1"/>
          <p:cNvSpPr>
            <a:spLocks noGrp="1" noRot="1" noChangeAspect="1" noTextEdit="1"/>
          </p:cNvSpPr>
          <p:nvPr>
            <p:ph type="sldImg"/>
          </p:nvPr>
        </p:nvSpPr>
        <p:spPr>
          <a:ln/>
        </p:spPr>
      </p:sp>
      <p:sp>
        <p:nvSpPr>
          <p:cNvPr id="95235"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91140"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0A9EB8F9-0BD3-4541-9832-29EEC0C71187}" type="slidenum">
              <a:rPr lang="en-GB" altLang="nl-BE" smtClean="0"/>
              <a:pPr>
                <a:spcBef>
                  <a:spcPct val="0"/>
                </a:spcBef>
                <a:defRPr/>
              </a:pPr>
              <a:t>46</a:t>
            </a:fld>
            <a:endParaRPr lang="en-GB" altLang="nl-B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BE" dirty="0"/>
              <a:t>KO = demande</a:t>
            </a:r>
            <a:r>
              <a:rPr lang="fr-BE" baseline="0" dirty="0"/>
              <a:t> à caractère individuel</a:t>
            </a:r>
          </a:p>
          <a:p>
            <a:endParaRPr lang="fr-BE" baseline="0" dirty="0"/>
          </a:p>
          <a:p>
            <a:r>
              <a:rPr lang="fr-BE" baseline="0" dirty="0"/>
              <a:t>Le CPAP fait alors : </a:t>
            </a:r>
          </a:p>
          <a:p>
            <a:pPr marL="228600" indent="-228600">
              <a:buAutoNum type="arabicParenR"/>
            </a:pPr>
            <a:r>
              <a:rPr lang="fr-BE" baseline="0" dirty="0"/>
              <a:t>Écrit au travailleurs pour l’avertir</a:t>
            </a:r>
          </a:p>
          <a:p>
            <a:pPr marL="228600" indent="-228600">
              <a:buAutoNum type="arabicParenR"/>
            </a:pPr>
            <a:r>
              <a:rPr lang="fr-BE" baseline="0" dirty="0"/>
              <a:t>Ecrit à l’employeur avec l’</a:t>
            </a:r>
            <a:r>
              <a:rPr lang="fr-BE" baseline="0" dirty="0" err="1"/>
              <a:t>identifté</a:t>
            </a:r>
            <a:r>
              <a:rPr lang="fr-BE" baseline="0" dirty="0"/>
              <a:t> du demandeur pour l’informer qu’on passe dans une demande à caractère individuel</a:t>
            </a:r>
            <a:endParaRPr lang="fr-BE" dirty="0"/>
          </a:p>
        </p:txBody>
      </p:sp>
      <p:sp>
        <p:nvSpPr>
          <p:cNvPr id="4" name="Espace réservé du numéro de diapositive 3"/>
          <p:cNvSpPr>
            <a:spLocks noGrp="1"/>
          </p:cNvSpPr>
          <p:nvPr>
            <p:ph type="sldNum" sz="quarter" idx="10"/>
          </p:nvPr>
        </p:nvSpPr>
        <p:spPr/>
        <p:txBody>
          <a:bodyPr/>
          <a:lstStyle/>
          <a:p>
            <a:pPr>
              <a:defRPr/>
            </a:pPr>
            <a:fld id="{1CB10E1A-7BA8-4EEF-A6EC-53BBA37F9920}" type="slidenum">
              <a:rPr lang="en-US" smtClean="0">
                <a:solidFill>
                  <a:prstClr val="black"/>
                </a:solidFill>
              </a:rPr>
              <a:pPr>
                <a:defRPr/>
              </a:pPr>
              <a:t>47</a:t>
            </a:fld>
            <a:endParaRPr lang="en-US">
              <a:solidFill>
                <a:prstClr val="black"/>
              </a:solidFill>
            </a:endParaRPr>
          </a:p>
        </p:txBody>
      </p:sp>
    </p:spTree>
    <p:extLst>
      <p:ext uri="{BB962C8B-B14F-4D97-AF65-F5344CB8AC3E}">
        <p14:creationId xmlns:p14="http://schemas.microsoft.com/office/powerpoint/2010/main" val="523990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jdelijke aanduiding voor dia-afbeelding 1"/>
          <p:cNvSpPr>
            <a:spLocks noGrp="1" noRot="1" noChangeAspect="1" noTextEdit="1"/>
          </p:cNvSpPr>
          <p:nvPr>
            <p:ph type="sldImg"/>
          </p:nvPr>
        </p:nvSpPr>
        <p:spPr>
          <a:ln/>
        </p:spPr>
      </p:sp>
      <p:sp>
        <p:nvSpPr>
          <p:cNvPr id="96259"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92164"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E5FEC7A-0985-44D5-A225-6886D5605A71}" type="slidenum">
              <a:rPr lang="en-GB" altLang="nl-BE" smtClean="0"/>
              <a:pPr>
                <a:spcBef>
                  <a:spcPct val="0"/>
                </a:spcBef>
                <a:defRPr/>
              </a:pPr>
              <a:t>50</a:t>
            </a:fld>
            <a:endParaRPr lang="en-GB" altLang="nl-B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22F97CBA-5415-465E-9204-09EC3D6E94C5}" type="slidenum">
              <a:rPr lang="nl-BE" smtClean="0"/>
              <a:t>51</a:t>
            </a:fld>
            <a:endParaRPr lang="nl-BE"/>
          </a:p>
        </p:txBody>
      </p:sp>
    </p:spTree>
    <p:extLst>
      <p:ext uri="{BB962C8B-B14F-4D97-AF65-F5344CB8AC3E}">
        <p14:creationId xmlns:p14="http://schemas.microsoft.com/office/powerpoint/2010/main" val="21411638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jdelijke aanduiding voor dia-afbeelding 1"/>
          <p:cNvSpPr>
            <a:spLocks noGrp="1" noRot="1" noChangeAspect="1" noTextEdit="1"/>
          </p:cNvSpPr>
          <p:nvPr>
            <p:ph type="sldImg"/>
          </p:nvPr>
        </p:nvSpPr>
        <p:spPr>
          <a:ln/>
        </p:spPr>
      </p:sp>
      <p:sp>
        <p:nvSpPr>
          <p:cNvPr id="97283"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93188"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E5B6E13A-0E58-47BF-B102-3C637B139818}" type="slidenum">
              <a:rPr lang="en-GB" altLang="nl-BE" smtClean="0"/>
              <a:pPr>
                <a:spcBef>
                  <a:spcPct val="0"/>
                </a:spcBef>
                <a:defRPr/>
              </a:pPr>
              <a:t>53</a:t>
            </a:fld>
            <a:endParaRPr lang="en-GB" altLang="nl-B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jdelijke aanduiding voor dia-afbeelding 1"/>
          <p:cNvSpPr>
            <a:spLocks noGrp="1" noRot="1" noChangeAspect="1" noTextEdit="1"/>
          </p:cNvSpPr>
          <p:nvPr>
            <p:ph type="sldImg"/>
          </p:nvPr>
        </p:nvSpPr>
        <p:spPr>
          <a:ln/>
        </p:spPr>
      </p:sp>
      <p:sp>
        <p:nvSpPr>
          <p:cNvPr id="98307" name="Tijdelijke aanduiding voor notities 2"/>
          <p:cNvSpPr>
            <a:spLocks noGrp="1"/>
          </p:cNvSpPr>
          <p:nvPr>
            <p:ph type="body" idx="1"/>
          </p:nvPr>
        </p:nvSpPr>
        <p:spPr>
          <a:noFill/>
        </p:spPr>
        <p:txBody>
          <a:bodyPr/>
          <a:lstStyle/>
          <a:p>
            <a:r>
              <a:rPr lang="nl-BE" altLang="nl-BE">
                <a:ea typeface="ＭＳ Ｐゴシック" pitchFamily="34" charset="-128"/>
              </a:rPr>
              <a:t>Kan opgenomen worden in verklaring (ondertekend en gedateerd), staat zo letterlijk in de wet. Moet dus niet.</a:t>
            </a:r>
          </a:p>
        </p:txBody>
      </p:sp>
      <p:sp>
        <p:nvSpPr>
          <p:cNvPr id="94212"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564BAF65-02CC-4D44-9075-368771551ED9}" type="slidenum">
              <a:rPr lang="en-GB" altLang="nl-BE" smtClean="0"/>
              <a:pPr>
                <a:spcBef>
                  <a:spcPct val="0"/>
                </a:spcBef>
                <a:defRPr/>
              </a:pPr>
              <a:t>54</a:t>
            </a:fld>
            <a:endParaRPr lang="en-GB" altLang="nl-B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jdelijke aanduiding voor dia-afbeelding 1"/>
          <p:cNvSpPr>
            <a:spLocks noGrp="1" noRot="1" noChangeAspect="1" noTextEdit="1"/>
          </p:cNvSpPr>
          <p:nvPr>
            <p:ph type="sldImg"/>
          </p:nvPr>
        </p:nvSpPr>
        <p:spPr>
          <a:ln/>
        </p:spPr>
      </p:sp>
      <p:sp>
        <p:nvSpPr>
          <p:cNvPr id="110595" name="Tijdelijke aanduiding voor notities 2"/>
          <p:cNvSpPr>
            <a:spLocks noGrp="1"/>
          </p:cNvSpPr>
          <p:nvPr>
            <p:ph type="body" idx="1"/>
          </p:nvPr>
        </p:nvSpPr>
        <p:spPr>
          <a:noFill/>
        </p:spPr>
        <p:txBody>
          <a:bodyPr/>
          <a:lstStyle/>
          <a:p>
            <a:r>
              <a:rPr lang="nl-BE" altLang="nl-BE" dirty="0">
                <a:ea typeface="ＭＳ Ｐゴシック" pitchFamily="34" charset="-128"/>
              </a:rPr>
              <a:t>Nodig= ernst van de feiten dit vereist</a:t>
            </a:r>
          </a:p>
        </p:txBody>
      </p:sp>
      <p:sp>
        <p:nvSpPr>
          <p:cNvPr id="95236" name="Tijdelijke aanduiding voor dianummer 3"/>
          <p:cNvSpPr>
            <a:spLocks noGrp="1"/>
          </p:cNvSpPr>
          <p:nvPr>
            <p:ph type="sldNum" sz="quarter" idx="5"/>
          </p:nvPr>
        </p:nvSpPr>
        <p:spPr/>
        <p:txBody>
          <a:bodyPr/>
          <a:lstStyle>
            <a:lvl1pPr eaLnBrk="0" hangingPunct="0">
              <a:defRPr sz="2400">
                <a:solidFill>
                  <a:schemeClr val="tx1"/>
                </a:solidFill>
                <a:latin typeface="Times" pitchFamily="18" charset="0"/>
                <a:ea typeface="ＭＳ Ｐゴシック" pitchFamily="34" charset="-128"/>
              </a:defRPr>
            </a:lvl1pPr>
            <a:lvl2pPr marL="732772" indent="-281835" eaLnBrk="0" hangingPunct="0">
              <a:defRPr sz="2400">
                <a:solidFill>
                  <a:schemeClr val="tx1"/>
                </a:solidFill>
                <a:latin typeface="Times" pitchFamily="18" charset="0"/>
                <a:ea typeface="ＭＳ Ｐゴシック" pitchFamily="34" charset="-128"/>
              </a:defRPr>
            </a:lvl2pPr>
            <a:lvl3pPr marL="1127341" indent="-225468" eaLnBrk="0" hangingPunct="0">
              <a:defRPr sz="2400">
                <a:solidFill>
                  <a:schemeClr val="tx1"/>
                </a:solidFill>
                <a:latin typeface="Times" pitchFamily="18" charset="0"/>
                <a:ea typeface="ＭＳ Ｐゴシック" pitchFamily="34" charset="-128"/>
              </a:defRPr>
            </a:lvl3pPr>
            <a:lvl4pPr marL="1578277" indent="-225468" eaLnBrk="0" hangingPunct="0">
              <a:defRPr sz="2400">
                <a:solidFill>
                  <a:schemeClr val="tx1"/>
                </a:solidFill>
                <a:latin typeface="Times" pitchFamily="18" charset="0"/>
                <a:ea typeface="ＭＳ Ｐゴシック" pitchFamily="34" charset="-128"/>
              </a:defRPr>
            </a:lvl4pPr>
            <a:lvl5pPr marL="2029214" indent="-225468" eaLnBrk="0" hangingPunct="0">
              <a:defRPr sz="2400">
                <a:solidFill>
                  <a:schemeClr val="tx1"/>
                </a:solidFill>
                <a:latin typeface="Times" pitchFamily="18" charset="0"/>
                <a:ea typeface="ＭＳ Ｐゴシック" pitchFamily="34" charset="-128"/>
              </a:defRPr>
            </a:lvl5pPr>
            <a:lvl6pPr marL="2480150" indent="-225468" eaLnBrk="0" fontAlgn="base" hangingPunct="0">
              <a:spcBef>
                <a:spcPct val="0"/>
              </a:spcBef>
              <a:spcAft>
                <a:spcPct val="0"/>
              </a:spcAft>
              <a:defRPr sz="2400">
                <a:solidFill>
                  <a:schemeClr val="tx1"/>
                </a:solidFill>
                <a:latin typeface="Times" pitchFamily="18" charset="0"/>
                <a:ea typeface="ＭＳ Ｐゴシック" pitchFamily="34" charset="-128"/>
              </a:defRPr>
            </a:lvl6pPr>
            <a:lvl7pPr marL="2931086" indent="-225468" eaLnBrk="0" fontAlgn="base" hangingPunct="0">
              <a:spcBef>
                <a:spcPct val="0"/>
              </a:spcBef>
              <a:spcAft>
                <a:spcPct val="0"/>
              </a:spcAft>
              <a:defRPr sz="2400">
                <a:solidFill>
                  <a:schemeClr val="tx1"/>
                </a:solidFill>
                <a:latin typeface="Times" pitchFamily="18" charset="0"/>
                <a:ea typeface="ＭＳ Ｐゴシック" pitchFamily="34" charset="-128"/>
              </a:defRPr>
            </a:lvl7pPr>
            <a:lvl8pPr marL="3382023" indent="-225468" eaLnBrk="0" fontAlgn="base" hangingPunct="0">
              <a:spcBef>
                <a:spcPct val="0"/>
              </a:spcBef>
              <a:spcAft>
                <a:spcPct val="0"/>
              </a:spcAft>
              <a:defRPr sz="2400">
                <a:solidFill>
                  <a:schemeClr val="tx1"/>
                </a:solidFill>
                <a:latin typeface="Times" pitchFamily="18" charset="0"/>
                <a:ea typeface="ＭＳ Ｐゴシック" pitchFamily="34" charset="-128"/>
              </a:defRPr>
            </a:lvl8pPr>
            <a:lvl9pPr marL="3832959" indent="-225468" eaLnBrk="0" fontAlgn="base" hangingPunct="0">
              <a:spcBef>
                <a:spcPct val="0"/>
              </a:spcBef>
              <a:spcAft>
                <a:spcPct val="0"/>
              </a:spcAft>
              <a:defRPr sz="2400">
                <a:solidFill>
                  <a:schemeClr val="tx1"/>
                </a:solidFill>
                <a:latin typeface="Times" pitchFamily="18" charset="0"/>
                <a:ea typeface="ＭＳ Ｐゴシック" pitchFamily="34" charset="-128"/>
              </a:defRPr>
            </a:lvl9pPr>
          </a:lstStyle>
          <a:p>
            <a:pPr>
              <a:defRPr/>
            </a:pPr>
            <a:fld id="{049147B3-F5EE-4FEE-B4FC-36A8470C74F7}" type="slidenum">
              <a:rPr lang="en-GB" altLang="nl-BE" sz="1200">
                <a:solidFill>
                  <a:prstClr val="black"/>
                </a:solidFill>
                <a:latin typeface="Arial" charset="0"/>
              </a:rPr>
              <a:pPr>
                <a:defRPr/>
              </a:pPr>
              <a:t>58</a:t>
            </a:fld>
            <a:endParaRPr lang="en-GB" altLang="nl-BE" sz="1200">
              <a:solidFill>
                <a:prstClr val="black"/>
              </a:solidFill>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jdelijke aanduiding voor dia-afbeelding 1"/>
          <p:cNvSpPr>
            <a:spLocks noGrp="1" noRot="1" noChangeAspect="1" noTextEdit="1"/>
          </p:cNvSpPr>
          <p:nvPr>
            <p:ph type="sldImg"/>
          </p:nvPr>
        </p:nvSpPr>
        <p:spPr>
          <a:ln/>
        </p:spPr>
      </p:sp>
      <p:sp>
        <p:nvSpPr>
          <p:cNvPr id="99331"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96260" name="Tijdelijke aanduiding voor dianummer 3"/>
          <p:cNvSpPr>
            <a:spLocks noGrp="1"/>
          </p:cNvSpPr>
          <p:nvPr>
            <p:ph type="sldNum" sz="quarter" idx="5"/>
          </p:nvPr>
        </p:nvSpPr>
        <p:spPr/>
        <p:txBody>
          <a:bodyPr/>
          <a:lstStyle>
            <a:lvl1pPr eaLnBrk="0" hangingPunct="0">
              <a:spcBef>
                <a:spcPct val="30000"/>
              </a:spcBef>
              <a:defRPr sz="1200">
                <a:solidFill>
                  <a:schemeClr val="tx1"/>
                </a:solidFill>
                <a:latin typeface="Arial" charset="0"/>
                <a:ea typeface="ＭＳ Ｐゴシック" pitchFamily="34" charset="-128"/>
              </a:defRPr>
            </a:lvl1pPr>
            <a:lvl2pPr marL="732772" indent="-281835" eaLnBrk="0" hangingPunct="0">
              <a:spcBef>
                <a:spcPct val="30000"/>
              </a:spcBef>
              <a:defRPr sz="1200">
                <a:solidFill>
                  <a:schemeClr val="tx1"/>
                </a:solidFill>
                <a:latin typeface="Arial" charset="0"/>
                <a:ea typeface="ＭＳ Ｐゴシック" pitchFamily="34" charset="-128"/>
              </a:defRPr>
            </a:lvl2pPr>
            <a:lvl3pPr marL="1127341" indent="-225468" eaLnBrk="0" hangingPunct="0">
              <a:spcBef>
                <a:spcPct val="30000"/>
              </a:spcBef>
              <a:defRPr sz="1200">
                <a:solidFill>
                  <a:schemeClr val="tx1"/>
                </a:solidFill>
                <a:latin typeface="Arial" charset="0"/>
                <a:ea typeface="ＭＳ Ｐゴシック" pitchFamily="34" charset="-128"/>
              </a:defRPr>
            </a:lvl3pPr>
            <a:lvl4pPr marL="1578277" indent="-225468" eaLnBrk="0" hangingPunct="0">
              <a:spcBef>
                <a:spcPct val="30000"/>
              </a:spcBef>
              <a:defRPr sz="1200">
                <a:solidFill>
                  <a:schemeClr val="tx1"/>
                </a:solidFill>
                <a:latin typeface="Arial" charset="0"/>
                <a:ea typeface="ＭＳ Ｐゴシック" pitchFamily="34" charset="-128"/>
              </a:defRPr>
            </a:lvl4pPr>
            <a:lvl5pPr marL="2029214" indent="-225468" eaLnBrk="0" hangingPunct="0">
              <a:spcBef>
                <a:spcPct val="30000"/>
              </a:spcBef>
              <a:defRPr sz="1200">
                <a:solidFill>
                  <a:schemeClr val="tx1"/>
                </a:solidFill>
                <a:latin typeface="Arial" charset="0"/>
                <a:ea typeface="ＭＳ Ｐゴシック" pitchFamily="34" charset="-128"/>
              </a:defRPr>
            </a:lvl5pPr>
            <a:lvl6pPr marL="2480150" indent="-225468" eaLnBrk="0" fontAlgn="base" hangingPunct="0">
              <a:spcBef>
                <a:spcPct val="30000"/>
              </a:spcBef>
              <a:spcAft>
                <a:spcPct val="0"/>
              </a:spcAft>
              <a:defRPr sz="1200">
                <a:solidFill>
                  <a:schemeClr val="tx1"/>
                </a:solidFill>
                <a:latin typeface="Arial" charset="0"/>
                <a:ea typeface="ＭＳ Ｐゴシック" pitchFamily="34" charset="-128"/>
              </a:defRPr>
            </a:lvl6pPr>
            <a:lvl7pPr marL="2931086" indent="-225468" eaLnBrk="0" fontAlgn="base" hangingPunct="0">
              <a:spcBef>
                <a:spcPct val="30000"/>
              </a:spcBef>
              <a:spcAft>
                <a:spcPct val="0"/>
              </a:spcAft>
              <a:defRPr sz="1200">
                <a:solidFill>
                  <a:schemeClr val="tx1"/>
                </a:solidFill>
                <a:latin typeface="Arial" charset="0"/>
                <a:ea typeface="ＭＳ Ｐゴシック" pitchFamily="34" charset="-128"/>
              </a:defRPr>
            </a:lvl7pPr>
            <a:lvl8pPr marL="3382023" indent="-225468" eaLnBrk="0" fontAlgn="base" hangingPunct="0">
              <a:spcBef>
                <a:spcPct val="30000"/>
              </a:spcBef>
              <a:spcAft>
                <a:spcPct val="0"/>
              </a:spcAft>
              <a:defRPr sz="1200">
                <a:solidFill>
                  <a:schemeClr val="tx1"/>
                </a:solidFill>
                <a:latin typeface="Arial" charset="0"/>
                <a:ea typeface="ＭＳ Ｐゴシック" pitchFamily="34" charset="-128"/>
              </a:defRPr>
            </a:lvl8pPr>
            <a:lvl9pPr marL="3832959" indent="-225468"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8B1D418C-7AC8-41BD-86A9-84986EC19B38}" type="slidenum">
              <a:rPr lang="en-GB" altLang="nl-BE" smtClean="0"/>
              <a:pPr>
                <a:spcBef>
                  <a:spcPct val="0"/>
                </a:spcBef>
                <a:defRPr/>
              </a:pPr>
              <a:t>59</a:t>
            </a:fld>
            <a:endParaRPr lang="en-GB" altLang="nl-B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jdelijke aanduiding voor dia-afbeelding 1"/>
          <p:cNvSpPr>
            <a:spLocks noGrp="1" noRot="1" noChangeAspect="1" noTextEdit="1"/>
          </p:cNvSpPr>
          <p:nvPr>
            <p:ph type="sldImg"/>
          </p:nvPr>
        </p:nvSpPr>
        <p:spPr>
          <a:ln/>
        </p:spPr>
      </p:sp>
      <p:sp>
        <p:nvSpPr>
          <p:cNvPr id="100355" name="Tijdelijke aanduiding voor notities 2"/>
          <p:cNvSpPr>
            <a:spLocks noGrp="1"/>
          </p:cNvSpPr>
          <p:nvPr>
            <p:ph type="body" idx="1"/>
          </p:nvPr>
        </p:nvSpPr>
        <p:spPr>
          <a:noFill/>
        </p:spPr>
        <p:txBody>
          <a:bodyPr/>
          <a:lstStyle/>
          <a:p>
            <a:endParaRPr lang="nl-BE" altLang="nl-BE">
              <a:ea typeface="ＭＳ Ｐゴシック" pitchFamily="34" charset="-128"/>
            </a:endParaRPr>
          </a:p>
        </p:txBody>
      </p:sp>
      <p:sp>
        <p:nvSpPr>
          <p:cNvPr id="97284" name="Tijdelijke aanduiding voor dianummer 3"/>
          <p:cNvSpPr>
            <a:spLocks noGrp="1"/>
          </p:cNvSpPr>
          <p:nvPr>
            <p:ph type="sldNum" sz="quarter" idx="5"/>
          </p:nvPr>
        </p:nvSpPr>
        <p:spPr/>
        <p:txBody>
          <a:bodyPr/>
          <a:lstStyle>
            <a:lvl1pPr eaLnBrk="0" hangingPunct="0">
              <a:defRPr sz="2400">
                <a:solidFill>
                  <a:schemeClr val="tx1"/>
                </a:solidFill>
                <a:latin typeface="Times" pitchFamily="18" charset="0"/>
                <a:ea typeface="ＭＳ Ｐゴシック" pitchFamily="34" charset="-128"/>
              </a:defRPr>
            </a:lvl1pPr>
            <a:lvl2pPr marL="732772" indent="-281835" eaLnBrk="0" hangingPunct="0">
              <a:defRPr sz="2400">
                <a:solidFill>
                  <a:schemeClr val="tx1"/>
                </a:solidFill>
                <a:latin typeface="Times" pitchFamily="18" charset="0"/>
                <a:ea typeface="ＭＳ Ｐゴシック" pitchFamily="34" charset="-128"/>
              </a:defRPr>
            </a:lvl2pPr>
            <a:lvl3pPr marL="1127341" indent="-225468" eaLnBrk="0" hangingPunct="0">
              <a:defRPr sz="2400">
                <a:solidFill>
                  <a:schemeClr val="tx1"/>
                </a:solidFill>
                <a:latin typeface="Times" pitchFamily="18" charset="0"/>
                <a:ea typeface="ＭＳ Ｐゴシック" pitchFamily="34" charset="-128"/>
              </a:defRPr>
            </a:lvl3pPr>
            <a:lvl4pPr marL="1578277" indent="-225468" eaLnBrk="0" hangingPunct="0">
              <a:defRPr sz="2400">
                <a:solidFill>
                  <a:schemeClr val="tx1"/>
                </a:solidFill>
                <a:latin typeface="Times" pitchFamily="18" charset="0"/>
                <a:ea typeface="ＭＳ Ｐゴシック" pitchFamily="34" charset="-128"/>
              </a:defRPr>
            </a:lvl4pPr>
            <a:lvl5pPr marL="2029214" indent="-225468" eaLnBrk="0" hangingPunct="0">
              <a:defRPr sz="2400">
                <a:solidFill>
                  <a:schemeClr val="tx1"/>
                </a:solidFill>
                <a:latin typeface="Times" pitchFamily="18" charset="0"/>
                <a:ea typeface="ＭＳ Ｐゴシック" pitchFamily="34" charset="-128"/>
              </a:defRPr>
            </a:lvl5pPr>
            <a:lvl6pPr marL="2480150" indent="-225468" eaLnBrk="0" fontAlgn="base" hangingPunct="0">
              <a:spcBef>
                <a:spcPct val="0"/>
              </a:spcBef>
              <a:spcAft>
                <a:spcPct val="0"/>
              </a:spcAft>
              <a:defRPr sz="2400">
                <a:solidFill>
                  <a:schemeClr val="tx1"/>
                </a:solidFill>
                <a:latin typeface="Times" pitchFamily="18" charset="0"/>
                <a:ea typeface="ＭＳ Ｐゴシック" pitchFamily="34" charset="-128"/>
              </a:defRPr>
            </a:lvl6pPr>
            <a:lvl7pPr marL="2931086" indent="-225468" eaLnBrk="0" fontAlgn="base" hangingPunct="0">
              <a:spcBef>
                <a:spcPct val="0"/>
              </a:spcBef>
              <a:spcAft>
                <a:spcPct val="0"/>
              </a:spcAft>
              <a:defRPr sz="2400">
                <a:solidFill>
                  <a:schemeClr val="tx1"/>
                </a:solidFill>
                <a:latin typeface="Times" pitchFamily="18" charset="0"/>
                <a:ea typeface="ＭＳ Ｐゴシック" pitchFamily="34" charset="-128"/>
              </a:defRPr>
            </a:lvl7pPr>
            <a:lvl8pPr marL="3382023" indent="-225468" eaLnBrk="0" fontAlgn="base" hangingPunct="0">
              <a:spcBef>
                <a:spcPct val="0"/>
              </a:spcBef>
              <a:spcAft>
                <a:spcPct val="0"/>
              </a:spcAft>
              <a:defRPr sz="2400">
                <a:solidFill>
                  <a:schemeClr val="tx1"/>
                </a:solidFill>
                <a:latin typeface="Times" pitchFamily="18" charset="0"/>
                <a:ea typeface="ＭＳ Ｐゴシック" pitchFamily="34" charset="-128"/>
              </a:defRPr>
            </a:lvl8pPr>
            <a:lvl9pPr marL="3832959" indent="-225468" eaLnBrk="0" fontAlgn="base" hangingPunct="0">
              <a:spcBef>
                <a:spcPct val="0"/>
              </a:spcBef>
              <a:spcAft>
                <a:spcPct val="0"/>
              </a:spcAft>
              <a:defRPr sz="2400">
                <a:solidFill>
                  <a:schemeClr val="tx1"/>
                </a:solidFill>
                <a:latin typeface="Times" pitchFamily="18" charset="0"/>
                <a:ea typeface="ＭＳ Ｐゴシック" pitchFamily="34" charset="-128"/>
              </a:defRPr>
            </a:lvl9pPr>
          </a:lstStyle>
          <a:p>
            <a:pPr>
              <a:defRPr/>
            </a:pPr>
            <a:fld id="{7ED48670-D89B-49C2-B0E3-3EEA2FF4018D}" type="slidenum">
              <a:rPr lang="en-GB" altLang="nl-BE" sz="1200">
                <a:latin typeface="Arial" charset="0"/>
              </a:rPr>
              <a:pPr>
                <a:defRPr/>
              </a:pPr>
              <a:t>60</a:t>
            </a:fld>
            <a:endParaRPr lang="en-GB" altLang="nl-BE" sz="1200">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solidFill>
                  <a:prstClr val="black"/>
                </a:solidFill>
              </a:rPr>
              <a:pPr/>
              <a:t>61</a:t>
            </a:fld>
            <a:endParaRPr lang="nl-NL">
              <a:solidFill>
                <a:prstClr val="black"/>
              </a:solidFill>
            </a:endParaRPr>
          </a:p>
        </p:txBody>
      </p:sp>
    </p:spTree>
    <p:extLst>
      <p:ext uri="{BB962C8B-B14F-4D97-AF65-F5344CB8AC3E}">
        <p14:creationId xmlns:p14="http://schemas.microsoft.com/office/powerpoint/2010/main" val="2070941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solidFill>
                  <a:prstClr val="black"/>
                </a:solidFill>
              </a:rPr>
              <a:pPr/>
              <a:t>73</a:t>
            </a:fld>
            <a:endParaRPr lang="nl-NL">
              <a:solidFill>
                <a:prstClr val="black"/>
              </a:solidFill>
            </a:endParaRPr>
          </a:p>
        </p:txBody>
      </p:sp>
    </p:spTree>
    <p:extLst>
      <p:ext uri="{BB962C8B-B14F-4D97-AF65-F5344CB8AC3E}">
        <p14:creationId xmlns:p14="http://schemas.microsoft.com/office/powerpoint/2010/main" val="2070941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a:t>Klik om de stijl te bewerken</a:t>
            </a:r>
            <a:endParaRPr lang="nl-NL" dirty="0"/>
          </a:p>
        </p:txBody>
      </p:sp>
      <p:sp>
        <p:nvSpPr>
          <p:cNvPr id="15" name="Tijdelijke aanduiding voor datum 14"/>
          <p:cNvSpPr>
            <a:spLocks noGrp="1"/>
          </p:cNvSpPr>
          <p:nvPr>
            <p:ph type="dt" sz="half" idx="10"/>
          </p:nvPr>
        </p:nvSpPr>
        <p:spPr/>
        <p:txBody>
          <a:bodyPr/>
          <a:lstStyle/>
          <a:p>
            <a:fld id="{5660CD95-02FC-4D82-8C3F-8D2F7A1C24C0}" type="datetime1">
              <a:rPr lang="nl-NL" smtClean="0"/>
              <a:t>29-4-2021</a:t>
            </a:fld>
            <a:endParaRPr lang="nl-NL" dirty="0"/>
          </a:p>
        </p:txBody>
      </p:sp>
      <p:sp>
        <p:nvSpPr>
          <p:cNvPr id="16" name="Tijdelijke aanduiding voor dianummer 15"/>
          <p:cNvSpPr>
            <a:spLocks noGrp="1"/>
          </p:cNvSpPr>
          <p:nvPr>
            <p:ph type="sldNum" sz="quarter" idx="11"/>
          </p:nvPr>
        </p:nvSpPr>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p:txBody>
          <a:bodyPr/>
          <a:lstStyle/>
          <a:p>
            <a:endParaRPr lang="nl-NL"/>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tx2"/>
                </a:solidFill>
              </a:defRPr>
            </a:lvl1pPr>
          </a:lstStyle>
          <a:p>
            <a:r>
              <a:rPr lang="nl-NL"/>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29-4-2021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r>
              <a:rPr lang="nl-NL"/>
              <a:t>Klik op het pictogram als u een afbeelding wilt toevoegen</a:t>
            </a:r>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tx2"/>
                </a:solidFill>
              </a:defRPr>
            </a:lvl1pPr>
          </a:lstStyle>
          <a:p>
            <a:r>
              <a:rPr lang="nl-NL"/>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29-4-2021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r>
              <a:rPr lang="nl-NL"/>
              <a:t>Klik op het pictogram als u een afbeelding wilt toevoegen</a:t>
            </a:r>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81511681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NL" dirty="0"/>
          </a:p>
        </p:txBody>
      </p:sp>
      <p:sp>
        <p:nvSpPr>
          <p:cNvPr id="3" name="Tijdelijke aanduiding voor inhoud 2"/>
          <p:cNvSpPr>
            <a:spLocks noGrp="1" noChangeAspect="1"/>
          </p:cNvSpPr>
          <p:nvPr>
            <p:ph idx="1"/>
          </p:nvPr>
        </p:nvSpPr>
        <p:spPr/>
        <p:txBody>
          <a:bodyPr/>
          <a:lstStyle>
            <a:lvl2pPr marL="288000" indent="-288000">
              <a:buSzPct val="80000"/>
              <a:buFont typeface="Webdings" panose="05030102010509060703" pitchFamily="18" charset="2"/>
              <a:buChar char=""/>
              <a:defRPr/>
            </a:lvl2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4" name="Tijdelijke aanduiding voor datum 3"/>
          <p:cNvSpPr>
            <a:spLocks noGrp="1"/>
          </p:cNvSpPr>
          <p:nvPr>
            <p:ph type="dt" sz="half" idx="10"/>
          </p:nvPr>
        </p:nvSpPr>
        <p:spPr/>
        <p:txBody>
          <a:bodyPr/>
          <a:lstStyle/>
          <a:p>
            <a:fld id="{4871D3D4-8BC7-463E-ACA5-009F469C3503}" type="datetime1">
              <a:rPr lang="nl-NL" smtClean="0"/>
              <a:t>29-4-2021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NL" dirty="0"/>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marL="288000" indent="-288000">
              <a:buSzPct val="80000"/>
              <a:buFont typeface="Webdings" panose="05030102010509060703" pitchFamily="18" charset="2"/>
              <a:buChar char="&lt;"/>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marL="288000" indent="-288000">
              <a:buSzPct val="80000"/>
              <a:buFont typeface="Webdings" panose="05030102010509060703" pitchFamily="18" charset="2"/>
              <a:buChar char="&lt;"/>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5" name="Tijdelijke aanduiding voor datum 4"/>
          <p:cNvSpPr>
            <a:spLocks noGrp="1"/>
          </p:cNvSpPr>
          <p:nvPr>
            <p:ph type="dt" sz="half" idx="10"/>
          </p:nvPr>
        </p:nvSpPr>
        <p:spPr/>
        <p:txBody>
          <a:bodyPr/>
          <a:lstStyle/>
          <a:p>
            <a:fld id="{706061E0-97EA-4838-91B3-D7D28BC13232}" type="datetime1">
              <a:rPr lang="nl-NL" smtClean="0"/>
              <a:t>29-4-2021</a:t>
            </a:fld>
            <a:endParaRPr lang="nl-NL" dirty="0"/>
          </a:p>
        </p:txBody>
      </p:sp>
      <p:sp>
        <p:nvSpPr>
          <p:cNvPr id="6" name="Tijdelijke aanduiding voor dianummer 5"/>
          <p:cNvSpPr>
            <a:spLocks noGrp="1"/>
          </p:cNvSpPr>
          <p:nvPr>
            <p:ph type="sldNum" sz="quarter" idx="11"/>
          </p:nvPr>
        </p:nvSpPr>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NL" dirty="0"/>
          </a:p>
        </p:txBody>
      </p:sp>
      <p:sp>
        <p:nvSpPr>
          <p:cNvPr id="3" name="Tijdelijke aanduiding voor tekst 2"/>
          <p:cNvSpPr>
            <a:spLocks noGrp="1"/>
          </p:cNvSpPr>
          <p:nvPr>
            <p:ph type="body" idx="1"/>
          </p:nvPr>
        </p:nvSpPr>
        <p:spPr>
          <a:xfrm>
            <a:off x="431472" y="1268724"/>
            <a:ext cx="3960506" cy="90615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7" name="Tijdelijke aanduiding voor datum 6"/>
          <p:cNvSpPr>
            <a:spLocks noGrp="1"/>
          </p:cNvSpPr>
          <p:nvPr>
            <p:ph type="dt" sz="half" idx="10"/>
          </p:nvPr>
        </p:nvSpPr>
        <p:spPr/>
        <p:txBody>
          <a:bodyPr/>
          <a:lstStyle/>
          <a:p>
            <a:fld id="{F2D9675F-0F64-4804-B1BC-5CBB8E96E14D}" type="datetime1">
              <a:rPr lang="nl-NL" smtClean="0"/>
              <a:t>29-4-2021</a:t>
            </a:fld>
            <a:endParaRPr lang="nl-NL" dirty="0"/>
          </a:p>
        </p:txBody>
      </p:sp>
      <p:sp>
        <p:nvSpPr>
          <p:cNvPr id="8" name="Tijdelijke aanduiding voor dianummer 7"/>
          <p:cNvSpPr>
            <a:spLocks noGrp="1"/>
          </p:cNvSpPr>
          <p:nvPr>
            <p:ph type="sldNum" sz="quarter" idx="11"/>
          </p:nvPr>
        </p:nvSpPr>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Titel 2"/>
          <p:cNvSpPr>
            <a:spLocks noGrp="1"/>
          </p:cNvSpPr>
          <p:nvPr>
            <p:ph type="title"/>
          </p:nvPr>
        </p:nvSpPr>
        <p:spPr>
          <a:xfrm>
            <a:off x="431470" y="5769298"/>
            <a:ext cx="8281059" cy="517523"/>
          </a:xfrm>
        </p:spPr>
        <p:txBody>
          <a:bodyPr/>
          <a:lstStyle>
            <a:lvl1pPr algn="ctr">
              <a:defRPr/>
            </a:lvl1pPr>
          </a:lstStyle>
          <a:p>
            <a:r>
              <a:rPr lang="nl-NL"/>
              <a:t>Klik om de stijl te bewerken</a:t>
            </a:r>
            <a:endParaRPr lang="nl-NL" dirty="0"/>
          </a:p>
        </p:txBody>
      </p:sp>
      <p:sp>
        <p:nvSpPr>
          <p:cNvPr id="4" name="Tijdelijke aanduiding voor datum 3"/>
          <p:cNvSpPr>
            <a:spLocks noGrp="1"/>
          </p:cNvSpPr>
          <p:nvPr>
            <p:ph type="dt" sz="half" idx="10"/>
          </p:nvPr>
        </p:nvSpPr>
        <p:spPr/>
        <p:txBody>
          <a:bodyPr/>
          <a:lstStyle/>
          <a:p>
            <a:fld id="{887866C7-1830-4B84-9372-25BF49ACDD52}" type="datetime1">
              <a:rPr lang="nl-NL" smtClean="0"/>
              <a:t>29-4-2021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8" name="Tijdelijke aanduiding voor afbeelding 7"/>
          <p:cNvSpPr>
            <a:spLocks noGrp="1"/>
          </p:cNvSpPr>
          <p:nvPr>
            <p:ph type="pic" sz="quarter" idx="13"/>
          </p:nvPr>
        </p:nvSpPr>
        <p:spPr>
          <a:xfrm>
            <a:off x="0" y="0"/>
            <a:ext cx="9144000" cy="5768975"/>
          </a:xfrm>
        </p:spPr>
        <p:txBody>
          <a:bodyPr/>
          <a:lstStyle/>
          <a:p>
            <a:r>
              <a:rPr lang="nl-NL"/>
              <a:t>Klik op het pictogram als u een afbeelding wilt toevoegen</a:t>
            </a:r>
            <a:endParaRPr lang="nl-NL"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7E803142-3361-4DEF-942E-E71DC43D24ED}" type="datetime1">
              <a:rPr lang="nl-NL" smtClean="0"/>
              <a:t>29-4-2021</a:t>
            </a:fld>
            <a:endParaRPr lang="nl-NL" dirty="0"/>
          </a:p>
        </p:txBody>
      </p:sp>
      <p:sp>
        <p:nvSpPr>
          <p:cNvPr id="4" name="Tijdelijke aanduiding voor dianummer 3"/>
          <p:cNvSpPr>
            <a:spLocks noGrp="1"/>
          </p:cNvSpPr>
          <p:nvPr>
            <p:ph type="sldNum" sz="quarter" idx="11"/>
          </p:nvPr>
        </p:nvSpPr>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p:txBody>
          <a:bodyPr/>
          <a:lstStyle/>
          <a:p>
            <a:endParaRPr lang="nl-NL"/>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r>
              <a:rPr lang="nl-NL"/>
              <a:t>Klik op het pictogram als u een afbeelding wilt toevoegen</a:t>
            </a:r>
          </a:p>
        </p:txBody>
      </p:sp>
      <p:sp>
        <p:nvSpPr>
          <p:cNvPr id="11" name="Tijdelijke aanduiding voor datum 10"/>
          <p:cNvSpPr>
            <a:spLocks noGrp="1"/>
          </p:cNvSpPr>
          <p:nvPr>
            <p:ph type="dt" sz="half" idx="12"/>
          </p:nvPr>
        </p:nvSpPr>
        <p:spPr/>
        <p:txBody>
          <a:bodyPr/>
          <a:lstStyle/>
          <a:p>
            <a:fld id="{82AA11A5-7EA5-4D57-A9CB-F52F928ED025}" type="datetime1">
              <a:rPr lang="nl-NL" smtClean="0"/>
              <a:t>29-4-2021</a:t>
            </a:fld>
            <a:endParaRPr lang="nl-NL" dirty="0"/>
          </a:p>
        </p:txBody>
      </p:sp>
      <p:sp>
        <p:nvSpPr>
          <p:cNvPr id="12" name="Tijdelijke aanduiding voor dianummer 11"/>
          <p:cNvSpPr>
            <a:spLocks noGrp="1"/>
          </p:cNvSpPr>
          <p:nvPr>
            <p:ph type="sldNum" sz="quarter" idx="13"/>
          </p:nvPr>
        </p:nvSpPr>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p:txBody>
          <a:bodyPr/>
          <a:lstStyle/>
          <a:p>
            <a:endParaRPr lang="nl-NL"/>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a:t>Klik om de stijl te bewerken</a:t>
            </a:r>
          </a:p>
        </p:txBody>
      </p:sp>
      <p:sp>
        <p:nvSpPr>
          <p:cNvPr id="15" name="Tijdelijke aanduiding voor datum 14"/>
          <p:cNvSpPr>
            <a:spLocks noGrp="1"/>
          </p:cNvSpPr>
          <p:nvPr>
            <p:ph type="dt" sz="half" idx="10"/>
          </p:nvPr>
        </p:nvSpPr>
        <p:spPr/>
        <p:txBody>
          <a:bodyPr/>
          <a:lstStyle/>
          <a:p>
            <a:fld id="{7C0919CC-2D16-484B-B9CB-92B15130F1CF}" type="datetime1">
              <a:rPr lang="nl-NL" smtClean="0"/>
              <a:t>29-4-2021</a:t>
            </a:fld>
            <a:endParaRPr lang="nl-NL" dirty="0"/>
          </a:p>
        </p:txBody>
      </p:sp>
      <p:sp>
        <p:nvSpPr>
          <p:cNvPr id="16" name="Tijdelijke aanduiding voor dianummer 15"/>
          <p:cNvSpPr>
            <a:spLocks noGrp="1"/>
          </p:cNvSpPr>
          <p:nvPr>
            <p:ph type="sldNum" sz="quarter" idx="11"/>
          </p:nvPr>
        </p:nvSpPr>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16571173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accent1"/>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8A226F80-1C46-4F70-8F78-E3E9ED0A1A87}" type="datetime1">
              <a:rPr lang="nl-NL" smtClean="0"/>
              <a:t>29-4-2021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6" name="Tijdelijke aanduiding voor tekst 5"/>
          <p:cNvSpPr>
            <a:spLocks noGrp="1"/>
          </p:cNvSpPr>
          <p:nvPr>
            <p:ph type="body" sz="quarter" idx="15"/>
          </p:nvPr>
        </p:nvSpPr>
        <p:spPr>
          <a:xfrm>
            <a:off x="431471"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3976431686"/>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1"/>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29-4-2021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181953157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idx="1"/>
          </p:nvPr>
        </p:nvSpPr>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datum 3"/>
          <p:cNvSpPr>
            <a:spLocks noGrp="1"/>
          </p:cNvSpPr>
          <p:nvPr>
            <p:ph type="dt" sz="half" idx="10"/>
          </p:nvPr>
        </p:nvSpPr>
        <p:spPr/>
        <p:txBody>
          <a:bodyPr/>
          <a:lstStyle/>
          <a:p>
            <a:fld id="{7934C9D6-8561-4931-805A-350020F42A87}" type="datetime1">
              <a:rPr lang="nl-NL" smtClean="0"/>
              <a:t>29-4-2021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81755388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datum 4"/>
          <p:cNvSpPr>
            <a:spLocks noGrp="1"/>
          </p:cNvSpPr>
          <p:nvPr>
            <p:ph type="dt" sz="half" idx="10"/>
          </p:nvPr>
        </p:nvSpPr>
        <p:spPr/>
        <p:txBody>
          <a:bodyPr/>
          <a:lstStyle/>
          <a:p>
            <a:fld id="{2CE20FD2-1B87-4669-8662-29034EF5DEBA}" type="datetime1">
              <a:rPr lang="nl-NL" smtClean="0"/>
              <a:t>29-4-2021</a:t>
            </a:fld>
            <a:endParaRPr lang="nl-NL" dirty="0"/>
          </a:p>
        </p:txBody>
      </p:sp>
      <p:sp>
        <p:nvSpPr>
          <p:cNvPr id="6" name="Tijdelijke aanduiding voor dianummer 5"/>
          <p:cNvSpPr>
            <a:spLocks noGrp="1"/>
          </p:cNvSpPr>
          <p:nvPr>
            <p:ph type="sldNum" sz="quarter" idx="11"/>
          </p:nvPr>
        </p:nvSpPr>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411437116"/>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a:t>Klik om de stijl te bewerken</a:t>
            </a:r>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10"/>
          </p:nvPr>
        </p:nvSpPr>
        <p:spPr/>
        <p:txBody>
          <a:bodyPr/>
          <a:lstStyle/>
          <a:p>
            <a:fld id="{B999B35D-8FE5-434D-B365-5B0D60F3867C}" type="datetime1">
              <a:rPr lang="nl-NL" smtClean="0"/>
              <a:t>29-4-2021</a:t>
            </a:fld>
            <a:endParaRPr lang="nl-NL" dirty="0"/>
          </a:p>
        </p:txBody>
      </p:sp>
      <p:sp>
        <p:nvSpPr>
          <p:cNvPr id="8" name="Tijdelijke aanduiding voor dianummer 7"/>
          <p:cNvSpPr>
            <a:spLocks noGrp="1"/>
          </p:cNvSpPr>
          <p:nvPr>
            <p:ph type="sldNum" sz="quarter" idx="11"/>
          </p:nvPr>
        </p:nvSpPr>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523275964"/>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p:txBody>
          <a:bodyPr/>
          <a:lstStyle/>
          <a:p>
            <a:fld id="{BB91C504-7A68-4C7E-95EE-44EA550E65C6}" type="datetime1">
              <a:rPr lang="nl-NL" smtClean="0"/>
              <a:t>29-4-2021</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8" name="Titel 2"/>
          <p:cNvSpPr>
            <a:spLocks noGrp="1"/>
          </p:cNvSpPr>
          <p:nvPr>
            <p:ph type="title"/>
          </p:nvPr>
        </p:nvSpPr>
        <p:spPr>
          <a:xfrm>
            <a:off x="431470" y="5769298"/>
            <a:ext cx="8281059" cy="517523"/>
          </a:xfrm>
        </p:spPr>
        <p:txBody>
          <a:bodyPr/>
          <a:lstStyle>
            <a:lvl1pPr algn="ctr">
              <a:defRPr/>
            </a:lvl1pPr>
          </a:lstStyle>
          <a:p>
            <a:r>
              <a:rPr lang="nl-NL" dirty="0"/>
              <a:t>Klik om de stijl te bewerken</a:t>
            </a:r>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343550341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ED4821DB-FBF5-419E-9B36-8FC1C359BA05}" type="datetime1">
              <a:rPr lang="nl-NL" smtClean="0"/>
              <a:t>29-4-2021</a:t>
            </a:fld>
            <a:endParaRPr lang="nl-NL" dirty="0"/>
          </a:p>
        </p:txBody>
      </p:sp>
      <p:sp>
        <p:nvSpPr>
          <p:cNvPr id="4" name="Tijdelijke aanduiding voor dianummer 3"/>
          <p:cNvSpPr>
            <a:spLocks noGrp="1"/>
          </p:cNvSpPr>
          <p:nvPr>
            <p:ph type="sldNum" sz="quarter" idx="11"/>
          </p:nvPr>
        </p:nvSpPr>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p:txBody>
          <a:bodyPr/>
          <a:lstStyle/>
          <a:p>
            <a:endParaRPr lang="nl-NL"/>
          </a:p>
        </p:txBody>
      </p:sp>
    </p:spTree>
    <p:extLst>
      <p:ext uri="{BB962C8B-B14F-4D97-AF65-F5344CB8AC3E}">
        <p14:creationId xmlns:p14="http://schemas.microsoft.com/office/powerpoint/2010/main" val="1577023298"/>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p:txBody>
          <a:bodyPr/>
          <a:lstStyle/>
          <a:p>
            <a:fld id="{B12130CE-C56D-476F-9BFE-832849A6BD54}" type="datetime1">
              <a:rPr lang="nl-NL" smtClean="0"/>
              <a:t>29-4-2021</a:t>
            </a:fld>
            <a:endParaRPr lang="nl-NL" dirty="0"/>
          </a:p>
        </p:txBody>
      </p:sp>
      <p:sp>
        <p:nvSpPr>
          <p:cNvPr id="12" name="Tijdelijke aanduiding voor dianummer 11"/>
          <p:cNvSpPr>
            <a:spLocks noGrp="1"/>
          </p:cNvSpPr>
          <p:nvPr>
            <p:ph type="sldNum" sz="quarter" idx="13"/>
          </p:nvPr>
        </p:nvSpPr>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p:txBody>
          <a:bodyPr/>
          <a:lstStyle/>
          <a:p>
            <a:endParaRPr lang="nl-NL"/>
          </a:p>
        </p:txBody>
      </p:sp>
    </p:spTree>
    <p:extLst>
      <p:ext uri="{BB962C8B-B14F-4D97-AF65-F5344CB8AC3E}">
        <p14:creationId xmlns:p14="http://schemas.microsoft.com/office/powerpoint/2010/main" val="4091110952"/>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a:t>Klik om de stijl te bewerken</a:t>
            </a:r>
          </a:p>
        </p:txBody>
      </p:sp>
      <p:sp>
        <p:nvSpPr>
          <p:cNvPr id="15" name="Tijdelijke aanduiding voor datum 14"/>
          <p:cNvSpPr>
            <a:spLocks noGrp="1"/>
          </p:cNvSpPr>
          <p:nvPr>
            <p:ph type="dt" sz="half" idx="10"/>
          </p:nvPr>
        </p:nvSpPr>
        <p:spPr>
          <a:xfrm>
            <a:off x="7602107" y="6501438"/>
            <a:ext cx="1080138" cy="180023"/>
          </a:xfrm>
          <a:prstGeom prst="rect">
            <a:avLst/>
          </a:prstGeom>
        </p:spPr>
        <p:txBody>
          <a:bodyPr/>
          <a:lstStyle/>
          <a:p>
            <a:fld id="{B1CA0A65-E9E0-4D21-9EDA-5865A80D72E3}" type="datetime1">
              <a:rPr lang="nl-NL" smtClean="0"/>
              <a:t>29-4-2021</a:t>
            </a:fld>
            <a:endParaRPr lang="nl-NL" dirty="0"/>
          </a:p>
        </p:txBody>
      </p:sp>
      <p:sp>
        <p:nvSpPr>
          <p:cNvPr id="16" name="Tijdelijke aanduiding voor dianummer 15"/>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a:xfrm>
            <a:off x="1661348" y="6681461"/>
            <a:ext cx="5760735" cy="180023"/>
          </a:xfrm>
          <a:prstGeom prst="rect">
            <a:avLst/>
          </a:prstGeom>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3515509169"/>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10"/>
            <a:ext cx="3960506" cy="3060390"/>
          </a:xfrm>
        </p:spPr>
        <p:txBody>
          <a:bodyPr anchor="t"/>
          <a:lstStyle>
            <a:lvl1pPr algn="l">
              <a:defRPr sz="4000" b="1" cap="none" baseline="0">
                <a:solidFill>
                  <a:schemeClr val="accent2"/>
                </a:solidFill>
              </a:defRPr>
            </a:lvl1pPr>
          </a:lstStyle>
          <a:p>
            <a:r>
              <a:rPr lang="nl-NL" dirty="0"/>
              <a:t>Klik om de stijl te bewerken</a:t>
            </a:r>
          </a:p>
        </p:txBody>
      </p:sp>
      <p:sp>
        <p:nvSpPr>
          <p:cNvPr id="7" name="Tijdelijke aanduiding voor datum 6"/>
          <p:cNvSpPr>
            <a:spLocks noGrp="1"/>
          </p:cNvSpPr>
          <p:nvPr>
            <p:ph type="dt" sz="half" idx="10"/>
          </p:nvPr>
        </p:nvSpPr>
        <p:spPr>
          <a:xfrm>
            <a:off x="7602107" y="6501438"/>
            <a:ext cx="1080138" cy="180023"/>
          </a:xfrm>
          <a:prstGeom prst="rect">
            <a:avLst/>
          </a:prstGeom>
        </p:spPr>
        <p:txBody>
          <a:bodyPr/>
          <a:lstStyle/>
          <a:p>
            <a:fld id="{D3EFD2E7-AC43-4996-A1CF-81460D9EC584}" type="datetime1">
              <a:rPr lang="nl-NL" smtClean="0"/>
              <a:t>29-4-2021</a:t>
            </a:fld>
            <a:endParaRPr lang="nl-NL" dirty="0"/>
          </a:p>
        </p:txBody>
      </p:sp>
      <p:sp>
        <p:nvSpPr>
          <p:cNvPr id="9" name="Tijdelijke aanduiding voor dianummer 8"/>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a:xfrm>
            <a:off x="1661348" y="6681461"/>
            <a:ext cx="5760735" cy="180023"/>
          </a:xfrm>
          <a:prstGeom prst="rect">
            <a:avLst/>
          </a:prstGeom>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119029767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2"/>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29-4-2021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2645084034"/>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idx="1"/>
          </p:nvPr>
        </p:nvSpPr>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datum 3"/>
          <p:cNvSpPr>
            <a:spLocks noGrp="1"/>
          </p:cNvSpPr>
          <p:nvPr>
            <p:ph type="dt" sz="half" idx="10"/>
          </p:nvPr>
        </p:nvSpPr>
        <p:spPr>
          <a:xfrm>
            <a:off x="7602107" y="6501438"/>
            <a:ext cx="1080138" cy="180023"/>
          </a:xfrm>
          <a:prstGeom prst="rect">
            <a:avLst/>
          </a:prstGeom>
        </p:spPr>
        <p:txBody>
          <a:bodyPr/>
          <a:lstStyle/>
          <a:p>
            <a:fld id="{E486F0A8-A476-4638-B17A-BC3480E1DA82}" type="datetime1">
              <a:rPr lang="nl-NL" smtClean="0"/>
              <a:t>29-4-2021</a:t>
            </a:fld>
            <a:endParaRPr lang="nl-NL" dirty="0"/>
          </a:p>
        </p:txBody>
      </p:sp>
      <p:sp>
        <p:nvSpPr>
          <p:cNvPr id="5" name="Tijdelijke aanduiding voor dianummer 4"/>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661348" y="6681461"/>
            <a:ext cx="5760735" cy="180023"/>
          </a:xfrm>
          <a:prstGeom prst="rect">
            <a:avLst/>
          </a:prstGeom>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748373970"/>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datum 4"/>
          <p:cNvSpPr>
            <a:spLocks noGrp="1"/>
          </p:cNvSpPr>
          <p:nvPr>
            <p:ph type="dt" sz="half" idx="10"/>
          </p:nvPr>
        </p:nvSpPr>
        <p:spPr>
          <a:xfrm>
            <a:off x="7602107" y="6501438"/>
            <a:ext cx="1080138" cy="180023"/>
          </a:xfrm>
          <a:prstGeom prst="rect">
            <a:avLst/>
          </a:prstGeom>
        </p:spPr>
        <p:txBody>
          <a:bodyPr/>
          <a:lstStyle/>
          <a:p>
            <a:fld id="{27969768-7E57-41BD-B41C-9C5485E2D51A}" type="datetime1">
              <a:rPr lang="nl-NL" smtClean="0"/>
              <a:t>29-4-2021</a:t>
            </a:fld>
            <a:endParaRPr lang="nl-NL" dirty="0"/>
          </a:p>
        </p:txBody>
      </p:sp>
      <p:sp>
        <p:nvSpPr>
          <p:cNvPr id="6" name="Tijdelijke aanduiding voor dianummer 5"/>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a:xfrm>
            <a:off x="1661348" y="6681461"/>
            <a:ext cx="5760735" cy="180023"/>
          </a:xfrm>
          <a:prstGeom prst="rect">
            <a:avLst/>
          </a:prstGeom>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500892982"/>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a:t>Klik om de stijl te bewerken</a:t>
            </a:r>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10"/>
          </p:nvPr>
        </p:nvSpPr>
        <p:spPr>
          <a:xfrm>
            <a:off x="7602107" y="6501438"/>
            <a:ext cx="1080138" cy="180023"/>
          </a:xfrm>
          <a:prstGeom prst="rect">
            <a:avLst/>
          </a:prstGeom>
        </p:spPr>
        <p:txBody>
          <a:bodyPr/>
          <a:lstStyle/>
          <a:p>
            <a:fld id="{384760A8-205F-43D1-86C9-7C43305B16A0}" type="datetime1">
              <a:rPr lang="nl-NL" smtClean="0"/>
              <a:t>29-4-2021</a:t>
            </a:fld>
            <a:endParaRPr lang="nl-NL" dirty="0"/>
          </a:p>
        </p:txBody>
      </p:sp>
      <p:sp>
        <p:nvSpPr>
          <p:cNvPr id="8" name="Tijdelijke aanduiding voor dianummer 7"/>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a:xfrm>
            <a:off x="1661348" y="6681461"/>
            <a:ext cx="5760735" cy="180023"/>
          </a:xfrm>
          <a:prstGeom prst="rect">
            <a:avLst/>
          </a:prstGeom>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895640301"/>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a:xfrm>
            <a:off x="7602107" y="6501438"/>
            <a:ext cx="1080138" cy="180023"/>
          </a:xfrm>
          <a:prstGeom prst="rect">
            <a:avLst/>
          </a:prstGeom>
        </p:spPr>
        <p:txBody>
          <a:bodyPr/>
          <a:lstStyle/>
          <a:p>
            <a:fld id="{5FD2525D-73C9-4072-A951-958F0D3BCF89}" type="datetime1">
              <a:rPr lang="nl-NL" smtClean="0"/>
              <a:t>29-4-2021</a:t>
            </a:fld>
            <a:endParaRPr lang="nl-NL" dirty="0"/>
          </a:p>
        </p:txBody>
      </p:sp>
      <p:sp>
        <p:nvSpPr>
          <p:cNvPr id="5" name="Tijdelijke aanduiding voor dianummer 4"/>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661348" y="6681461"/>
            <a:ext cx="5760735" cy="180023"/>
          </a:xfrm>
          <a:prstGeom prst="rect">
            <a:avLst/>
          </a:prstGeom>
        </p:spPr>
        <p:txBody>
          <a:bodyPr/>
          <a:lstStyle/>
          <a:p>
            <a:endParaRPr lang="nl-NL"/>
          </a:p>
        </p:txBody>
      </p:sp>
      <p:sp>
        <p:nvSpPr>
          <p:cNvPr id="8" name="Titel 2"/>
          <p:cNvSpPr>
            <a:spLocks noGrp="1"/>
          </p:cNvSpPr>
          <p:nvPr>
            <p:ph type="title"/>
          </p:nvPr>
        </p:nvSpPr>
        <p:spPr>
          <a:xfrm>
            <a:off x="431470" y="5769298"/>
            <a:ext cx="8281059" cy="517523"/>
          </a:xfrm>
        </p:spPr>
        <p:txBody>
          <a:bodyPr/>
          <a:lstStyle>
            <a:lvl1pPr algn="ctr">
              <a:defRPr/>
            </a:lvl1pPr>
          </a:lstStyle>
          <a:p>
            <a:r>
              <a:rPr lang="nl-NL" dirty="0"/>
              <a:t>Klik om de stijl te bewerken</a:t>
            </a:r>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1202663151"/>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a:xfrm>
            <a:off x="7602107" y="6501438"/>
            <a:ext cx="1080138" cy="180023"/>
          </a:xfrm>
          <a:prstGeom prst="rect">
            <a:avLst/>
          </a:prstGeom>
        </p:spPr>
        <p:txBody>
          <a:bodyPr/>
          <a:lstStyle/>
          <a:p>
            <a:fld id="{D9E9CF27-B0AD-47C9-90AF-848050A647CB}" type="datetime1">
              <a:rPr lang="nl-NL" smtClean="0"/>
              <a:t>29-4-2021</a:t>
            </a:fld>
            <a:endParaRPr lang="nl-NL" dirty="0"/>
          </a:p>
        </p:txBody>
      </p:sp>
      <p:sp>
        <p:nvSpPr>
          <p:cNvPr id="4" name="Tijdelijke aanduiding voor dianummer 3"/>
          <p:cNvSpPr>
            <a:spLocks noGrp="1"/>
          </p:cNvSpPr>
          <p:nvPr>
            <p:ph type="sldNum" sz="quarter" idx="11"/>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a:xfrm>
            <a:off x="1661348" y="6681461"/>
            <a:ext cx="5760735" cy="180023"/>
          </a:xfrm>
          <a:prstGeom prst="rect">
            <a:avLst/>
          </a:prstGeom>
        </p:spPr>
        <p:txBody>
          <a:bodyPr/>
          <a:lstStyle/>
          <a:p>
            <a:endParaRPr lang="nl-NL"/>
          </a:p>
        </p:txBody>
      </p:sp>
    </p:spTree>
    <p:extLst>
      <p:ext uri="{BB962C8B-B14F-4D97-AF65-F5344CB8AC3E}">
        <p14:creationId xmlns:p14="http://schemas.microsoft.com/office/powerpoint/2010/main" val="2925877772"/>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a:xfrm>
            <a:off x="7602107" y="6501438"/>
            <a:ext cx="1080138" cy="180023"/>
          </a:xfrm>
          <a:prstGeom prst="rect">
            <a:avLst/>
          </a:prstGeom>
        </p:spPr>
        <p:txBody>
          <a:bodyPr/>
          <a:lstStyle/>
          <a:p>
            <a:fld id="{9CB8E00B-E16A-474E-A88E-B1EA6A2CA3B7}" type="datetime1">
              <a:rPr lang="nl-NL" smtClean="0"/>
              <a:t>29-4-2021</a:t>
            </a:fld>
            <a:endParaRPr lang="nl-NL" dirty="0"/>
          </a:p>
        </p:txBody>
      </p:sp>
      <p:sp>
        <p:nvSpPr>
          <p:cNvPr id="12" name="Tijdelijke aanduiding voor dianummer 11"/>
          <p:cNvSpPr>
            <a:spLocks noGrp="1"/>
          </p:cNvSpPr>
          <p:nvPr>
            <p:ph type="sldNum" sz="quarter" idx="13"/>
          </p:nvPr>
        </p:nvSpPr>
        <p:spPr>
          <a:xfrm>
            <a:off x="7602107" y="6681461"/>
            <a:ext cx="1080138" cy="176539"/>
          </a:xfrm>
          <a:prstGeom prst="rect">
            <a:avLst/>
          </a:prstGeom>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a:xfrm>
            <a:off x="1661348" y="6681461"/>
            <a:ext cx="5760735" cy="180023"/>
          </a:xfrm>
          <a:prstGeom prst="rect">
            <a:avLst/>
          </a:prstGeom>
        </p:spPr>
        <p:txBody>
          <a:bodyPr/>
          <a:lstStyle/>
          <a:p>
            <a:endParaRPr lang="nl-NL"/>
          </a:p>
        </p:txBody>
      </p:sp>
    </p:spTree>
    <p:extLst>
      <p:ext uri="{BB962C8B-B14F-4D97-AF65-F5344CB8AC3E}">
        <p14:creationId xmlns:p14="http://schemas.microsoft.com/office/powerpoint/2010/main" val="745798744"/>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a:t>Klik om de stijl te bewerken</a:t>
            </a:r>
          </a:p>
        </p:txBody>
      </p:sp>
      <p:sp>
        <p:nvSpPr>
          <p:cNvPr id="15" name="Tijdelijke aanduiding voor datum 14"/>
          <p:cNvSpPr>
            <a:spLocks noGrp="1"/>
          </p:cNvSpPr>
          <p:nvPr>
            <p:ph type="dt" sz="half" idx="10"/>
          </p:nvPr>
        </p:nvSpPr>
        <p:spPr>
          <a:xfrm>
            <a:off x="7647664" y="6501438"/>
            <a:ext cx="1080138" cy="180023"/>
          </a:xfrm>
          <a:prstGeom prst="rect">
            <a:avLst/>
          </a:prstGeom>
        </p:spPr>
        <p:txBody>
          <a:bodyPr/>
          <a:lstStyle/>
          <a:p>
            <a:fld id="{A044CB47-4B06-40E7-BBDC-AD9DFA67A8F7}" type="datetime1">
              <a:rPr lang="nl-NL" smtClean="0"/>
              <a:t>29-4-2021</a:t>
            </a:fld>
            <a:endParaRPr lang="nl-NL" dirty="0"/>
          </a:p>
        </p:txBody>
      </p:sp>
      <p:sp>
        <p:nvSpPr>
          <p:cNvPr id="16" name="Tijdelijke aanduiding voor dianummer 15"/>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a:xfrm>
            <a:off x="1706905" y="6681461"/>
            <a:ext cx="5760735" cy="180023"/>
          </a:xfrm>
          <a:prstGeom prst="rect">
            <a:avLst/>
          </a:prstGeom>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348759860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accent3"/>
                </a:solidFill>
              </a:defRPr>
            </a:lvl1pPr>
          </a:lstStyle>
          <a:p>
            <a:r>
              <a:rPr lang="nl-NL" dirty="0"/>
              <a:t>Klik om de stijl te bewerken</a:t>
            </a:r>
          </a:p>
        </p:txBody>
      </p:sp>
      <p:sp>
        <p:nvSpPr>
          <p:cNvPr id="7" name="Tijdelijke aanduiding voor datum 6"/>
          <p:cNvSpPr>
            <a:spLocks noGrp="1"/>
          </p:cNvSpPr>
          <p:nvPr>
            <p:ph type="dt" sz="half" idx="10"/>
          </p:nvPr>
        </p:nvSpPr>
        <p:spPr>
          <a:xfrm>
            <a:off x="7647664" y="6501438"/>
            <a:ext cx="1080138" cy="180023"/>
          </a:xfrm>
          <a:prstGeom prst="rect">
            <a:avLst/>
          </a:prstGeom>
        </p:spPr>
        <p:txBody>
          <a:bodyPr/>
          <a:lstStyle/>
          <a:p>
            <a:fld id="{5AB7055C-768E-4923-A1F8-695878F9A98A}" type="datetime1">
              <a:rPr lang="nl-NL" smtClean="0"/>
              <a:t>29-4-2021</a:t>
            </a:fld>
            <a:endParaRPr lang="nl-NL" dirty="0"/>
          </a:p>
        </p:txBody>
      </p:sp>
      <p:sp>
        <p:nvSpPr>
          <p:cNvPr id="9" name="Tijdelijke aanduiding voor dianummer 8"/>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a:xfrm>
            <a:off x="1706905" y="6681461"/>
            <a:ext cx="5760735" cy="180023"/>
          </a:xfrm>
          <a:prstGeom prst="rect">
            <a:avLst/>
          </a:prstGeom>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2203296419"/>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3"/>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29-4-2021</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9536678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idx="1"/>
          </p:nvPr>
        </p:nvSpPr>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datum 3"/>
          <p:cNvSpPr>
            <a:spLocks noGrp="1"/>
          </p:cNvSpPr>
          <p:nvPr>
            <p:ph type="dt" sz="half" idx="10"/>
          </p:nvPr>
        </p:nvSpPr>
        <p:spPr>
          <a:xfrm>
            <a:off x="7647664" y="6501438"/>
            <a:ext cx="1080138" cy="180023"/>
          </a:xfrm>
          <a:prstGeom prst="rect">
            <a:avLst/>
          </a:prstGeom>
        </p:spPr>
        <p:txBody>
          <a:bodyPr/>
          <a:lstStyle/>
          <a:p>
            <a:fld id="{14E6FC55-E02A-4153-9B1B-A49A34979526}" type="datetime1">
              <a:rPr lang="nl-NL" smtClean="0"/>
              <a:t>29-4-2021</a:t>
            </a:fld>
            <a:endParaRPr lang="nl-NL" dirty="0"/>
          </a:p>
        </p:txBody>
      </p:sp>
      <p:sp>
        <p:nvSpPr>
          <p:cNvPr id="5" name="Tijdelijke aanduiding voor dianummer 4"/>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706905" y="6681461"/>
            <a:ext cx="5760735" cy="180023"/>
          </a:xfrm>
          <a:prstGeom prst="rect">
            <a:avLst/>
          </a:prstGeom>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71128585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datum 4"/>
          <p:cNvSpPr>
            <a:spLocks noGrp="1"/>
          </p:cNvSpPr>
          <p:nvPr>
            <p:ph type="dt" sz="half" idx="10"/>
          </p:nvPr>
        </p:nvSpPr>
        <p:spPr>
          <a:xfrm>
            <a:off x="7647664" y="6501438"/>
            <a:ext cx="1080138" cy="180023"/>
          </a:xfrm>
          <a:prstGeom prst="rect">
            <a:avLst/>
          </a:prstGeom>
        </p:spPr>
        <p:txBody>
          <a:bodyPr/>
          <a:lstStyle/>
          <a:p>
            <a:fld id="{6345B331-FACC-48B0-B27A-165FD1B5BBAC}" type="datetime1">
              <a:rPr lang="nl-NL" smtClean="0"/>
              <a:t>29-4-2021</a:t>
            </a:fld>
            <a:endParaRPr lang="nl-NL" dirty="0"/>
          </a:p>
        </p:txBody>
      </p:sp>
      <p:sp>
        <p:nvSpPr>
          <p:cNvPr id="6" name="Tijdelijke aanduiding voor dianummer 5"/>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a:xfrm>
            <a:off x="1706905" y="6681461"/>
            <a:ext cx="5760735" cy="180023"/>
          </a:xfrm>
          <a:prstGeom prst="rect">
            <a:avLst/>
          </a:prstGeom>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48650195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a:t>Klik om de stijl te bewerken</a:t>
            </a:r>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Tijdelijke aanduiding voor inhoud 3"/>
          <p:cNvSpPr>
            <a:spLocks noGrp="1" noChangeAspect="1"/>
          </p:cNvSpPr>
          <p:nvPr>
            <p:ph sz="half" idx="2"/>
          </p:nvPr>
        </p:nvSpPr>
        <p:spPr>
          <a:xfrm>
            <a:off x="431472" y="2174874"/>
            <a:ext cx="3960506" cy="3774447"/>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Tijdelijke aanduiding voor inhoud 5"/>
          <p:cNvSpPr>
            <a:spLocks noGrp="1" noChangeAspect="1"/>
          </p:cNvSpPr>
          <p:nvPr>
            <p:ph sz="quarter" idx="4"/>
          </p:nvPr>
        </p:nvSpPr>
        <p:spPr>
          <a:xfrm>
            <a:off x="4752023" y="2174874"/>
            <a:ext cx="3960506" cy="3774447"/>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10"/>
          </p:nvPr>
        </p:nvSpPr>
        <p:spPr>
          <a:xfrm>
            <a:off x="7647664" y="6501438"/>
            <a:ext cx="1080138" cy="180023"/>
          </a:xfrm>
          <a:prstGeom prst="rect">
            <a:avLst/>
          </a:prstGeom>
        </p:spPr>
        <p:txBody>
          <a:bodyPr/>
          <a:lstStyle/>
          <a:p>
            <a:fld id="{41F60D11-DA8C-462C-AA28-C14F40B2F13B}" type="datetime1">
              <a:rPr lang="nl-NL" smtClean="0"/>
              <a:t>29-4-2021</a:t>
            </a:fld>
            <a:endParaRPr lang="nl-NL" dirty="0"/>
          </a:p>
        </p:txBody>
      </p:sp>
      <p:sp>
        <p:nvSpPr>
          <p:cNvPr id="8" name="Tijdelijke aanduiding voor dianummer 7"/>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a:xfrm>
            <a:off x="1706905" y="6681461"/>
            <a:ext cx="5760735" cy="180023"/>
          </a:xfrm>
          <a:prstGeom prst="rect">
            <a:avLst/>
          </a:prstGeom>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68693547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a:xfrm>
            <a:off x="7647664" y="6501438"/>
            <a:ext cx="1080138" cy="180023"/>
          </a:xfrm>
          <a:prstGeom prst="rect">
            <a:avLst/>
          </a:prstGeom>
        </p:spPr>
        <p:txBody>
          <a:bodyPr/>
          <a:lstStyle/>
          <a:p>
            <a:fld id="{77386EF8-B4B1-4627-B38D-3C5676E81E15}" type="datetime1">
              <a:rPr lang="nl-NL" smtClean="0"/>
              <a:t>29-4-2021</a:t>
            </a:fld>
            <a:endParaRPr lang="nl-NL" dirty="0"/>
          </a:p>
        </p:txBody>
      </p:sp>
      <p:sp>
        <p:nvSpPr>
          <p:cNvPr id="5" name="Tijdelijke aanduiding voor dianummer 4"/>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a:xfrm>
            <a:off x="1706905" y="6681461"/>
            <a:ext cx="5760735" cy="180023"/>
          </a:xfrm>
          <a:prstGeom prst="rect">
            <a:avLst/>
          </a:prstGeom>
        </p:spPr>
        <p:txBody>
          <a:bodyPr/>
          <a:lstStyle/>
          <a:p>
            <a:endParaRPr lang="nl-NL"/>
          </a:p>
        </p:txBody>
      </p:sp>
      <p:sp>
        <p:nvSpPr>
          <p:cNvPr id="8" name="Titel 2"/>
          <p:cNvSpPr>
            <a:spLocks noGrp="1"/>
          </p:cNvSpPr>
          <p:nvPr>
            <p:ph type="title"/>
          </p:nvPr>
        </p:nvSpPr>
        <p:spPr>
          <a:xfrm>
            <a:off x="431470" y="5769298"/>
            <a:ext cx="8281059" cy="517523"/>
          </a:xfrm>
        </p:spPr>
        <p:txBody>
          <a:bodyPr/>
          <a:lstStyle>
            <a:lvl1pPr algn="ctr">
              <a:defRPr/>
            </a:lvl1pPr>
          </a:lstStyle>
          <a:p>
            <a:r>
              <a:rPr lang="nl-NL" dirty="0"/>
              <a:t>Klik om de stijl te bewerken</a:t>
            </a:r>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1155553463"/>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a:xfrm>
            <a:off x="7647664" y="6501438"/>
            <a:ext cx="1080138" cy="180023"/>
          </a:xfrm>
          <a:prstGeom prst="rect">
            <a:avLst/>
          </a:prstGeom>
        </p:spPr>
        <p:txBody>
          <a:bodyPr/>
          <a:lstStyle/>
          <a:p>
            <a:fld id="{4427DD0C-3862-4974-8865-5E63A7B02FE9}" type="datetime1">
              <a:rPr lang="nl-NL" smtClean="0"/>
              <a:t>29-4-2021</a:t>
            </a:fld>
            <a:endParaRPr lang="nl-NL" dirty="0"/>
          </a:p>
        </p:txBody>
      </p:sp>
      <p:sp>
        <p:nvSpPr>
          <p:cNvPr id="4" name="Tijdelijke aanduiding voor dianummer 3"/>
          <p:cNvSpPr>
            <a:spLocks noGrp="1"/>
          </p:cNvSpPr>
          <p:nvPr>
            <p:ph type="sldNum" sz="quarter" idx="11"/>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a:xfrm>
            <a:off x="1706905" y="6681461"/>
            <a:ext cx="5760735" cy="180023"/>
          </a:xfrm>
          <a:prstGeom prst="rect">
            <a:avLst/>
          </a:prstGeom>
        </p:spPr>
        <p:txBody>
          <a:bodyPr/>
          <a:lstStyle/>
          <a:p>
            <a:endParaRPr lang="nl-NL"/>
          </a:p>
        </p:txBody>
      </p:sp>
    </p:spTree>
    <p:extLst>
      <p:ext uri="{BB962C8B-B14F-4D97-AF65-F5344CB8AC3E}">
        <p14:creationId xmlns:p14="http://schemas.microsoft.com/office/powerpoint/2010/main" val="2221390367"/>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a:xfrm>
            <a:off x="7647664" y="6501438"/>
            <a:ext cx="1080138" cy="180023"/>
          </a:xfrm>
          <a:prstGeom prst="rect">
            <a:avLst/>
          </a:prstGeom>
        </p:spPr>
        <p:txBody>
          <a:bodyPr/>
          <a:lstStyle/>
          <a:p>
            <a:fld id="{5E5D05C9-66EA-41F1-A9D3-61069CA9928E}" type="datetime1">
              <a:rPr lang="nl-NL" smtClean="0"/>
              <a:t>29-4-2021</a:t>
            </a:fld>
            <a:endParaRPr lang="nl-NL" dirty="0"/>
          </a:p>
        </p:txBody>
      </p:sp>
      <p:sp>
        <p:nvSpPr>
          <p:cNvPr id="12" name="Tijdelijke aanduiding voor dianummer 11"/>
          <p:cNvSpPr>
            <a:spLocks noGrp="1"/>
          </p:cNvSpPr>
          <p:nvPr>
            <p:ph type="sldNum" sz="quarter" idx="13"/>
          </p:nvPr>
        </p:nvSpPr>
        <p:spPr>
          <a:xfrm>
            <a:off x="7647664" y="6681461"/>
            <a:ext cx="1080138" cy="176539"/>
          </a:xfrm>
          <a:prstGeom prst="rect">
            <a:avLst/>
          </a:prstGeom>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a:xfrm>
            <a:off x="1706905" y="6681461"/>
            <a:ext cx="5760735" cy="180023"/>
          </a:xfrm>
          <a:prstGeom prst="rect">
            <a:avLst/>
          </a:prstGeom>
        </p:spPr>
        <p:txBody>
          <a:bodyPr/>
          <a:lstStyle/>
          <a:p>
            <a:endParaRPr lang="nl-NL"/>
          </a:p>
        </p:txBody>
      </p:sp>
    </p:spTree>
    <p:extLst>
      <p:ext uri="{BB962C8B-B14F-4D97-AF65-F5344CB8AC3E}">
        <p14:creationId xmlns:p14="http://schemas.microsoft.com/office/powerpoint/2010/main" val="109914270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10" Type="http://schemas.openxmlformats.org/officeDocument/2006/relationships/theme" Target="../theme/theme3.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10" Type="http://schemas.openxmlformats.org/officeDocument/2006/relationships/theme" Target="../theme/theme4.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8"/>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0AEBD06F-55B8-4A1F-BC04-69139D6D1E9D}" type="datetime1">
              <a:rPr lang="nl-NL" smtClean="0"/>
              <a:t>29-4-2021</a:t>
            </a:fld>
            <a:endParaRPr lang="nl-NL" dirty="0"/>
          </a:p>
        </p:txBody>
      </p:sp>
      <p:sp>
        <p:nvSpPr>
          <p:cNvPr id="8"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0" name="Vrije vorm 9"/>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Vrije vorm 10"/>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84" r:id="rId3"/>
    <p:sldLayoutId id="2147483650" r:id="rId4"/>
    <p:sldLayoutId id="2147483652" r:id="rId5"/>
    <p:sldLayoutId id="2147483653" r:id="rId6"/>
    <p:sldLayoutId id="2147483654" r:id="rId7"/>
    <p:sldLayoutId id="2147483655" r:id="rId8"/>
    <p:sldLayoutId id="2147483656" r:id="rId9"/>
  </p:sldLayoutIdLst>
  <p:transition>
    <p:fade/>
  </p:transition>
  <p:hf sldNum="0" hdr="0" ftr="0" dt="0"/>
  <p:txStyles>
    <p:titleStyle>
      <a:lvl1pPr algn="l" defTabSz="914400" rtl="0" eaLnBrk="1" latinLnBrk="0" hangingPunct="1">
        <a:spcBef>
          <a:spcPct val="0"/>
        </a:spcBef>
        <a:buNone/>
        <a:defRPr sz="3600" b="1" kern="1200">
          <a:solidFill>
            <a:schemeClr val="tx2"/>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tx2"/>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29-4-2021</a:t>
            </a:fld>
            <a:endParaRPr lang="nl-NL" dirty="0"/>
          </a:p>
        </p:txBody>
      </p:sp>
      <p:sp>
        <p:nvSpPr>
          <p:cNvPr id="8"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0" name="Vrije vorm 9"/>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Vrije vorm 10"/>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52202534"/>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85" r:id="rId3"/>
    <p:sldLayoutId id="2147483660" r:id="rId4"/>
    <p:sldLayoutId id="2147483661" r:id="rId5"/>
    <p:sldLayoutId id="2147483662" r:id="rId6"/>
    <p:sldLayoutId id="2147483663" r:id="rId7"/>
    <p:sldLayoutId id="2147483664" r:id="rId8"/>
    <p:sldLayoutId id="2147483665" r:id="rId9"/>
  </p:sldLayoutIdLst>
  <p:transition>
    <p:fade/>
  </p:transition>
  <p:hf sldNum="0" hdr="0" ftr="0" dt="0"/>
  <p:txStyles>
    <p:titleStyle>
      <a:lvl1pPr algn="l" defTabSz="914400" rtl="0" eaLnBrk="1" latinLnBrk="0" hangingPunct="1">
        <a:spcBef>
          <a:spcPct val="0"/>
        </a:spcBef>
        <a:buNone/>
        <a:defRPr sz="3600" b="1" kern="1200">
          <a:solidFill>
            <a:schemeClr val="accent1"/>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1"/>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2"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29-4-2021</a:t>
            </a:fld>
            <a:endParaRPr lang="nl-NL" dirty="0"/>
          </a:p>
        </p:txBody>
      </p:sp>
      <p:sp>
        <p:nvSpPr>
          <p:cNvPr id="13"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5" name="Vrije vorm 14"/>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Vrije vorm 15"/>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91183034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86" r:id="rId3"/>
    <p:sldLayoutId id="2147483669" r:id="rId4"/>
    <p:sldLayoutId id="2147483670" r:id="rId5"/>
    <p:sldLayoutId id="2147483671" r:id="rId6"/>
    <p:sldLayoutId id="2147483672" r:id="rId7"/>
    <p:sldLayoutId id="2147483673" r:id="rId8"/>
    <p:sldLayoutId id="2147483674" r:id="rId9"/>
  </p:sldLayoutIdLst>
  <p:transition>
    <p:fade/>
  </p:transition>
  <p:hf sldNum="0" hdr="0" ftr="0" dt="0"/>
  <p:txStyles>
    <p:titleStyle>
      <a:lvl1pPr algn="l" defTabSz="914400" rtl="0" eaLnBrk="1" latinLnBrk="0" hangingPunct="1">
        <a:spcBef>
          <a:spcPct val="0"/>
        </a:spcBef>
        <a:buNone/>
        <a:defRPr sz="3600" b="1" kern="1200">
          <a:solidFill>
            <a:schemeClr val="accent2"/>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2"/>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6872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2" name="Tijdelijke aanduiding voor datum 6"/>
          <p:cNvSpPr>
            <a:spLocks noGrp="1"/>
          </p:cNvSpPr>
          <p:nvPr>
            <p:ph type="dt" sz="half" idx="2"/>
          </p:nvPr>
        </p:nvSpPr>
        <p:spPr>
          <a:xfrm>
            <a:off x="7632391" y="6497954"/>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29-4-2021</a:t>
            </a:fld>
            <a:endParaRPr lang="nl-NL" dirty="0"/>
          </a:p>
        </p:txBody>
      </p:sp>
      <p:sp>
        <p:nvSpPr>
          <p:cNvPr id="13" name="Tijdelijke aanduiding voor voettekst 7"/>
          <p:cNvSpPr>
            <a:spLocks noGrp="1"/>
          </p:cNvSpPr>
          <p:nvPr>
            <p:ph type="ftr" sz="quarter" idx="3"/>
          </p:nvPr>
        </p:nvSpPr>
        <p:spPr>
          <a:xfrm>
            <a:off x="1691632" y="6677977"/>
            <a:ext cx="5760735" cy="180023"/>
          </a:xfrm>
          <a:prstGeom prst="rect">
            <a:avLst/>
          </a:prstGeom>
        </p:spPr>
        <p:txBody>
          <a:bodyPr vert="horz" lIns="0" tIns="0" rIns="0" bIns="0" rtlCol="0" anchor="ctr"/>
          <a:lstStyle>
            <a:lvl1pPr algn="ctr">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677977"/>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5" name="Vrije vorm 14"/>
          <p:cNvSpPr/>
          <p:nvPr/>
        </p:nvSpPr>
        <p:spPr>
          <a:xfrm rot="60000">
            <a:off x="267548" y="644025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Vrije vorm 15"/>
          <p:cNvSpPr/>
          <p:nvPr/>
        </p:nvSpPr>
        <p:spPr>
          <a:xfrm>
            <a:off x="431471" y="6373498"/>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406427034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87" r:id="rId3"/>
    <p:sldLayoutId id="2147483678" r:id="rId4"/>
    <p:sldLayoutId id="2147483679" r:id="rId5"/>
    <p:sldLayoutId id="2147483680" r:id="rId6"/>
    <p:sldLayoutId id="2147483681" r:id="rId7"/>
    <p:sldLayoutId id="2147483682" r:id="rId8"/>
    <p:sldLayoutId id="2147483683" r:id="rId9"/>
  </p:sldLayoutIdLst>
  <p:transition>
    <p:fade/>
  </p:transition>
  <p:hf sldNum="0" hdr="0" ftr="0" dt="0"/>
  <p:txStyles>
    <p:titleStyle>
      <a:lvl1pPr algn="l" defTabSz="914400" rtl="0" eaLnBrk="1" latinLnBrk="0" hangingPunct="1">
        <a:spcBef>
          <a:spcPct val="0"/>
        </a:spcBef>
        <a:buNone/>
        <a:defRPr sz="3600" b="1" kern="1200">
          <a:solidFill>
            <a:schemeClr val="accent3"/>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3"/>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8" Type="http://schemas.openxmlformats.org/officeDocument/2006/relationships/hyperlink" Target="mailto:Ann.goeman@g-o.be" TargetMode="External"/><Relationship Id="rId3" Type="http://schemas.openxmlformats.org/officeDocument/2006/relationships/hyperlink" Target="http://www.beswic.be/" TargetMode="External"/><Relationship Id="rId7" Type="http://schemas.openxmlformats.org/officeDocument/2006/relationships/hyperlink" Target="https://pro.g-o.be/gezondheid-en-preventie" TargetMode="External"/><Relationship Id="rId2" Type="http://schemas.openxmlformats.org/officeDocument/2006/relationships/hyperlink" Target="http://www.werk.belgie.be/" TargetMode="External"/><Relationship Id="rId1" Type="http://schemas.openxmlformats.org/officeDocument/2006/relationships/slideLayout" Target="../slideLayouts/slideLayout4.xml"/><Relationship Id="rId6" Type="http://schemas.openxmlformats.org/officeDocument/2006/relationships/hyperlink" Target="http://www.onderwijs.vlaanderen.be/psychosociale-risicos-op-het-werk" TargetMode="External"/><Relationship Id="rId5" Type="http://schemas.openxmlformats.org/officeDocument/2006/relationships/hyperlink" Target="http://www.voeljegoedophetwerk.be/" TargetMode="External"/><Relationship Id="rId4" Type="http://schemas.openxmlformats.org/officeDocument/2006/relationships/hyperlink" Target="http://www.respectophetwerk.be/" TargetMode="External"/></Relationships>
</file>

<file path=ppt/slides/_rels/slide7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ctrTitle"/>
          </p:nvPr>
        </p:nvSpPr>
        <p:spPr>
          <a:xfrm>
            <a:off x="431470" y="3068960"/>
            <a:ext cx="8281059" cy="1872207"/>
          </a:xfrm>
        </p:spPr>
        <p:txBody>
          <a:bodyPr>
            <a:normAutofit/>
          </a:bodyPr>
          <a:lstStyle/>
          <a:p>
            <a:pPr>
              <a:spcBef>
                <a:spcPts val="3000"/>
              </a:spcBef>
              <a:spcAft>
                <a:spcPts val="4200"/>
              </a:spcAft>
            </a:pPr>
            <a:r>
              <a:rPr lang="nl-BE" sz="2400" dirty="0"/>
              <a:t>Basisvorming veiligheid niveau 3 </a:t>
            </a:r>
            <a:br>
              <a:rPr lang="en-US" sz="4000" dirty="0"/>
            </a:br>
            <a:r>
              <a:rPr lang="en-US" sz="4000" dirty="0" err="1"/>
              <a:t>Psychosociale</a:t>
            </a:r>
            <a:r>
              <a:rPr lang="en-US" sz="4000" dirty="0"/>
              <a:t> </a:t>
            </a:r>
            <a:r>
              <a:rPr lang="en-US" sz="4000" dirty="0" err="1"/>
              <a:t>risico’s</a:t>
            </a:r>
            <a:r>
              <a:rPr lang="en-US" sz="4000" dirty="0"/>
              <a:t> op het </a:t>
            </a:r>
            <a:r>
              <a:rPr lang="en-US" sz="4000" dirty="0" err="1"/>
              <a:t>werk</a:t>
            </a:r>
            <a:endParaRPr lang="nl-NL" sz="1800" dirty="0"/>
          </a:p>
        </p:txBody>
      </p:sp>
      <p:sp>
        <p:nvSpPr>
          <p:cNvPr id="3" name="Ondertitel 2"/>
          <p:cNvSpPr>
            <a:spLocks noGrp="1"/>
          </p:cNvSpPr>
          <p:nvPr>
            <p:ph type="subTitle" idx="1"/>
          </p:nvPr>
        </p:nvSpPr>
        <p:spPr>
          <a:xfrm>
            <a:off x="971500" y="4689160"/>
            <a:ext cx="7201000" cy="1080139"/>
          </a:xfrm>
        </p:spPr>
        <p:txBody>
          <a:bodyPr>
            <a:noAutofit/>
          </a:bodyPr>
          <a:lstStyle/>
          <a:p>
            <a:endParaRPr lang="nl-BE" sz="2000" dirty="0"/>
          </a:p>
          <a:p>
            <a:r>
              <a:rPr lang="nl-BE" sz="1400" dirty="0"/>
              <a:t>Ann Goeman | Coördinator psychosociale aspecten | Gemeenschappelijke preventiedienst GO!</a:t>
            </a:r>
          </a:p>
          <a:p>
            <a:r>
              <a:rPr lang="nl-BE" sz="1400" dirty="0"/>
              <a:t>Sabrina Horlin | Preventieadviseur psychosociale aspecten van het werk | Cohezio</a:t>
            </a:r>
            <a:endParaRPr lang="nl-NL" sz="1400"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756071"/>
          </a:xfrm>
        </p:spPr>
        <p:txBody>
          <a:bodyPr>
            <a:normAutofit/>
          </a:bodyPr>
          <a:lstStyle/>
          <a:p>
            <a:r>
              <a:rPr lang="nl-BE" sz="2000" dirty="0"/>
              <a:t>Inhoud </a:t>
            </a:r>
          </a:p>
        </p:txBody>
      </p:sp>
      <p:sp>
        <p:nvSpPr>
          <p:cNvPr id="3" name="Tijdelijke aanduiding voor afbeelding 2"/>
          <p:cNvSpPr>
            <a:spLocks noGrp="1"/>
          </p:cNvSpPr>
          <p:nvPr>
            <p:ph type="pic" sz="quarter" idx="13"/>
          </p:nvPr>
        </p:nvSpPr>
        <p:spPr/>
      </p:sp>
      <p:sp>
        <p:nvSpPr>
          <p:cNvPr id="4" name="Tijdelijke aanduiding voor tekst 3"/>
          <p:cNvSpPr>
            <a:spLocks noGrp="1"/>
          </p:cNvSpPr>
          <p:nvPr>
            <p:ph type="body" sz="quarter" idx="15"/>
          </p:nvPr>
        </p:nvSpPr>
        <p:spPr>
          <a:xfrm>
            <a:off x="431471" y="980660"/>
            <a:ext cx="3960506" cy="5148685"/>
          </a:xfrm>
        </p:spPr>
        <p:txBody>
          <a:bodyPr>
            <a:normAutofit/>
          </a:bodyPr>
          <a:lstStyle/>
          <a:p>
            <a:pPr marL="342900" indent="-342900">
              <a:buFont typeface="Arial" pitchFamily="34" charset="0"/>
              <a:buChar char="•"/>
            </a:pPr>
            <a:r>
              <a:rPr lang="nl-BE" sz="2000" dirty="0">
                <a:solidFill>
                  <a:schemeClr val="tx1"/>
                </a:solidFill>
              </a:rPr>
              <a:t>Wettelijke context en begrippenkader</a:t>
            </a:r>
          </a:p>
          <a:p>
            <a:pPr marL="342900" indent="-342900">
              <a:buFont typeface="Arial" pitchFamily="34" charset="0"/>
              <a:buChar char="•"/>
            </a:pPr>
            <a:r>
              <a:rPr lang="nl-BE" sz="2000" dirty="0">
                <a:solidFill>
                  <a:schemeClr val="tx1"/>
                </a:solidFill>
              </a:rPr>
              <a:t>Preventiebeleid psychosociale risico’s op het werk</a:t>
            </a:r>
          </a:p>
          <a:p>
            <a:pPr marL="342900" indent="-342900">
              <a:buFont typeface="Arial" pitchFamily="34" charset="0"/>
              <a:buChar char="•"/>
            </a:pPr>
            <a:r>
              <a:rPr lang="nl-BE" sz="2000" dirty="0">
                <a:solidFill>
                  <a:schemeClr val="tx1"/>
                </a:solidFill>
              </a:rPr>
              <a:t>Betrokken actoren – rollen en statuut bij preventiebeleid</a:t>
            </a:r>
          </a:p>
          <a:p>
            <a:pPr marL="342900" indent="-342900">
              <a:buFont typeface="Arial" pitchFamily="34" charset="0"/>
              <a:buChar char="•"/>
            </a:pPr>
            <a:r>
              <a:rPr lang="nl-BE" sz="2000" dirty="0">
                <a:solidFill>
                  <a:schemeClr val="tx1"/>
                </a:solidFill>
              </a:rPr>
              <a:t>Interne procedure – actiemogelijkheden op individueel niveau</a:t>
            </a:r>
          </a:p>
          <a:p>
            <a:pPr marL="342900" indent="-342900">
              <a:buFont typeface="Arial" pitchFamily="34" charset="0"/>
              <a:buChar char="•"/>
            </a:pPr>
            <a:r>
              <a:rPr lang="nl-BE" sz="2000" dirty="0">
                <a:solidFill>
                  <a:schemeClr val="tx1"/>
                </a:solidFill>
              </a:rPr>
              <a:t>Concrete preventie</a:t>
            </a:r>
          </a:p>
          <a:p>
            <a:pPr marL="342900" indent="-342900">
              <a:buFont typeface="Arial" pitchFamily="34" charset="0"/>
              <a:buChar char="•"/>
            </a:pPr>
            <a:r>
              <a:rPr lang="nl-BE" sz="2000" dirty="0">
                <a:solidFill>
                  <a:schemeClr val="tx1"/>
                </a:solidFill>
              </a:rPr>
              <a:t>Bijkomende informatie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16540"/>
            <a:ext cx="4572000" cy="6192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048982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nl-BE" dirty="0"/>
              <a:t>Wettelijke context en begrippenkader</a:t>
            </a:r>
            <a:endParaRPr lang="nl-NL" dirty="0"/>
          </a:p>
        </p:txBody>
      </p:sp>
      <p:sp>
        <p:nvSpPr>
          <p:cNvPr id="5" name="Tijdelijke aanduiding voor afbeelding 1"/>
          <p:cNvSpPr txBox="1">
            <a:spLocks/>
          </p:cNvSpPr>
          <p:nvPr/>
        </p:nvSpPr>
        <p:spPr>
          <a:xfrm>
            <a:off x="152400" y="152400"/>
            <a:ext cx="9144000" cy="5768975"/>
          </a:xfrm>
          <a:prstGeom prst="rect">
            <a:avLst/>
          </a:prstGeom>
        </p:spPr>
      </p:sp>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8884220" cy="5580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27783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normAutofit/>
          </a:bodyPr>
          <a:lstStyle/>
          <a:p>
            <a:pPr>
              <a:defRPr/>
            </a:pPr>
            <a:r>
              <a:rPr lang="nl-BE" dirty="0"/>
              <a:t>Wettelijke bepalingen rond psychosociale risico’s op het werk</a:t>
            </a:r>
            <a:endParaRPr lang="nl-NL" dirty="0"/>
          </a:p>
        </p:txBody>
      </p:sp>
      <p:sp>
        <p:nvSpPr>
          <p:cNvPr id="8" name="Tijdelijke aanduiding voor inhoud 7"/>
          <p:cNvSpPr>
            <a:spLocks noGrp="1"/>
          </p:cNvSpPr>
          <p:nvPr>
            <p:ph idx="1"/>
          </p:nvPr>
        </p:nvSpPr>
        <p:spPr>
          <a:xfrm>
            <a:off x="431471" y="1448748"/>
            <a:ext cx="8281058" cy="4860620"/>
          </a:xfrm>
        </p:spPr>
        <p:txBody>
          <a:bodyPr>
            <a:normAutofit/>
          </a:bodyPr>
          <a:lstStyle/>
          <a:p>
            <a:pPr marL="342900" indent="-342900">
              <a:spcAft>
                <a:spcPts val="1200"/>
              </a:spcAft>
              <a:buFont typeface="Arial" pitchFamily="34" charset="0"/>
              <a:buChar char="•"/>
            </a:pPr>
            <a:endParaRPr lang="nl-BE" sz="2000" b="1" dirty="0">
              <a:solidFill>
                <a:schemeClr val="tx2"/>
              </a:solidFill>
              <a:latin typeface="+mj-lt"/>
            </a:endParaRPr>
          </a:p>
          <a:p>
            <a:pPr marL="342900" indent="-342900">
              <a:spcAft>
                <a:spcPts val="1200"/>
              </a:spcAft>
              <a:buFont typeface="Arial" pitchFamily="34" charset="0"/>
              <a:buChar char="•"/>
            </a:pPr>
            <a:endParaRPr lang="nl-BE" sz="2000" b="1" dirty="0">
              <a:solidFill>
                <a:schemeClr val="tx2"/>
              </a:solidFill>
              <a:latin typeface="+mj-lt"/>
            </a:endParaRPr>
          </a:p>
          <a:p>
            <a:pPr marL="342900" indent="-342900">
              <a:spcAft>
                <a:spcPts val="1200"/>
              </a:spcAft>
              <a:buFont typeface="Arial" pitchFamily="34" charset="0"/>
              <a:buChar char="•"/>
            </a:pPr>
            <a:r>
              <a:rPr lang="nl-BE" sz="2000" b="1" dirty="0">
                <a:solidFill>
                  <a:schemeClr val="tx2"/>
                </a:solidFill>
                <a:latin typeface="+mj-lt"/>
              </a:rPr>
              <a:t>De Welzijnswet, </a:t>
            </a:r>
            <a:r>
              <a:rPr lang="nl-BE" sz="2000" dirty="0">
                <a:solidFill>
                  <a:schemeClr val="tx1"/>
                </a:solidFill>
                <a:latin typeface="+mj-lt"/>
              </a:rPr>
              <a:t>Hoofdstuk </a:t>
            </a:r>
            <a:r>
              <a:rPr lang="nl-BE" sz="2000" dirty="0" err="1">
                <a:solidFill>
                  <a:schemeClr val="tx1"/>
                </a:solidFill>
                <a:latin typeface="+mj-lt"/>
              </a:rPr>
              <a:t>Vbis</a:t>
            </a:r>
            <a:r>
              <a:rPr lang="nl-BE" sz="2000" dirty="0">
                <a:solidFill>
                  <a:schemeClr val="tx1"/>
                </a:solidFill>
                <a:latin typeface="+mj-lt"/>
              </a:rPr>
              <a:t> van de wet van 4 augustus 1996 betreffende het welzijn van de werknemers bij de uitvoering van hun werk stelt een algemeen kader vast voor de preventie van de psychosociale risico’s op het werk.</a:t>
            </a:r>
            <a:endParaRPr lang="nl-BE" sz="1800" dirty="0">
              <a:solidFill>
                <a:schemeClr val="tx1"/>
              </a:solidFill>
            </a:endParaRPr>
          </a:p>
          <a:p>
            <a:pPr marL="342900" indent="-342900">
              <a:spcAft>
                <a:spcPts val="1200"/>
              </a:spcAft>
              <a:buFont typeface="Arial" pitchFamily="34" charset="0"/>
              <a:buChar char="•"/>
            </a:pPr>
            <a:r>
              <a:rPr lang="nl-BE" sz="2200" b="1" dirty="0">
                <a:solidFill>
                  <a:schemeClr val="tx2"/>
                </a:solidFill>
                <a:latin typeface="+mj-lt"/>
              </a:rPr>
              <a:t>Titel 3 betreffende de preventie van psychosociale risico’s op het werk </a:t>
            </a:r>
            <a:r>
              <a:rPr lang="nl-BE" sz="1800" dirty="0">
                <a:solidFill>
                  <a:schemeClr val="tx1"/>
                </a:solidFill>
              </a:rPr>
              <a:t>van boek I van de codex over het welzijn op het werk </a:t>
            </a:r>
          </a:p>
          <a:p>
            <a:pPr marL="342900" indent="-342900">
              <a:spcAft>
                <a:spcPts val="1200"/>
              </a:spcAft>
              <a:buFont typeface="Arial" pitchFamily="34" charset="0"/>
              <a:buChar char="•"/>
            </a:pPr>
            <a:r>
              <a:rPr lang="nl-BE" sz="2200" b="1" dirty="0">
                <a:solidFill>
                  <a:schemeClr val="tx2"/>
                </a:solidFill>
                <a:latin typeface="+mj-lt"/>
              </a:rPr>
              <a:t>Codex, boek I, titel 2 </a:t>
            </a:r>
            <a:r>
              <a:rPr lang="nl-BE" sz="2000" dirty="0">
                <a:solidFill>
                  <a:schemeClr val="tx1"/>
                </a:solidFill>
              </a:rPr>
              <a:t>(vroeger KB Beleid 1998)</a:t>
            </a:r>
          </a:p>
          <a:p>
            <a:pPr>
              <a:spcAft>
                <a:spcPts val="1200"/>
              </a:spcAft>
            </a:pPr>
            <a:endParaRPr lang="fr-BE" sz="1800"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4310" y="1412776"/>
            <a:ext cx="1846472" cy="951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70019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000" dirty="0">
                <a:solidFill>
                  <a:srgbClr val="C3004A"/>
                </a:solidFill>
              </a:rPr>
              <a:t>Definitie </a:t>
            </a:r>
            <a:br>
              <a:rPr lang="nl-BE" sz="2400" dirty="0">
                <a:solidFill>
                  <a:srgbClr val="C3004A"/>
                </a:solidFill>
              </a:rPr>
            </a:br>
            <a:r>
              <a:rPr lang="nl-BE" dirty="0"/>
              <a:t>Psychosociale risico’s op het werk</a:t>
            </a:r>
          </a:p>
        </p:txBody>
      </p:sp>
      <p:sp>
        <p:nvSpPr>
          <p:cNvPr id="3" name="Tijdelijke aanduiding voor inhoud 2"/>
          <p:cNvSpPr>
            <a:spLocks noGrp="1"/>
          </p:cNvSpPr>
          <p:nvPr>
            <p:ph idx="1"/>
          </p:nvPr>
        </p:nvSpPr>
        <p:spPr/>
        <p:txBody>
          <a:bodyPr>
            <a:normAutofit lnSpcReduction="10000"/>
          </a:bodyPr>
          <a:lstStyle/>
          <a:p>
            <a:pPr>
              <a:defRPr/>
            </a:pPr>
            <a:r>
              <a:rPr lang="nl-BE" sz="2000" dirty="0">
                <a:solidFill>
                  <a:schemeClr val="tx1"/>
                </a:solidFill>
                <a:sym typeface="Wingdings" panose="05000000000000000000" pitchFamily="2" charset="2"/>
              </a:rPr>
              <a:t>De </a:t>
            </a:r>
            <a:r>
              <a:rPr lang="nl-BE" sz="2000" u="sng" dirty="0">
                <a:solidFill>
                  <a:schemeClr val="tx1"/>
                </a:solidFill>
                <a:sym typeface="Wingdings" panose="05000000000000000000" pitchFamily="2" charset="2"/>
              </a:rPr>
              <a:t>kans</a:t>
            </a:r>
            <a:r>
              <a:rPr lang="nl-BE" sz="2000" dirty="0">
                <a:solidFill>
                  <a:schemeClr val="tx1"/>
                </a:solidFill>
                <a:sym typeface="Wingdings" panose="05000000000000000000" pitchFamily="2" charset="2"/>
              </a:rPr>
              <a:t> dat één of meerdere werknemers psychische </a:t>
            </a:r>
            <a:r>
              <a:rPr lang="nl-BE" sz="2000" u="sng" dirty="0">
                <a:solidFill>
                  <a:schemeClr val="tx1"/>
                </a:solidFill>
                <a:sym typeface="Wingdings" panose="05000000000000000000" pitchFamily="2" charset="2"/>
              </a:rPr>
              <a:t>schade</a:t>
            </a:r>
            <a:r>
              <a:rPr lang="nl-BE" sz="2000" dirty="0">
                <a:solidFill>
                  <a:schemeClr val="tx1"/>
                </a:solidFill>
                <a:sym typeface="Wingdings" panose="05000000000000000000" pitchFamily="2" charset="2"/>
              </a:rPr>
              <a:t> ondervinden die al dan niet kan gepaard gaan met lichamelijke schade, ten gevolge van een </a:t>
            </a:r>
            <a:r>
              <a:rPr lang="nl-BE" sz="2000" u="sng" dirty="0">
                <a:solidFill>
                  <a:schemeClr val="tx1"/>
                </a:solidFill>
                <a:sym typeface="Wingdings" panose="05000000000000000000" pitchFamily="2" charset="2"/>
              </a:rPr>
              <a:t>blootstelling</a:t>
            </a:r>
            <a:r>
              <a:rPr lang="nl-BE" sz="2000" dirty="0">
                <a:solidFill>
                  <a:schemeClr val="tx1"/>
                </a:solidFill>
                <a:sym typeface="Wingdings" panose="05000000000000000000" pitchFamily="2" charset="2"/>
              </a:rPr>
              <a:t> aan de elementen van de 5 A’s</a:t>
            </a:r>
          </a:p>
          <a:p>
            <a:pPr>
              <a:defRPr/>
            </a:pPr>
            <a:endParaRPr lang="nl-BE" sz="2600" dirty="0">
              <a:solidFill>
                <a:schemeClr val="tx1"/>
              </a:solidFill>
              <a:sym typeface="Wingdings" panose="05000000000000000000" pitchFamily="2" charset="2"/>
            </a:endParaRPr>
          </a:p>
          <a:p>
            <a:pPr>
              <a:defRPr/>
            </a:pPr>
            <a:endParaRPr lang="nl-BE" sz="2600" dirty="0">
              <a:solidFill>
                <a:schemeClr val="tx1"/>
              </a:solidFill>
              <a:sym typeface="Wingdings" panose="05000000000000000000" pitchFamily="2" charset="2"/>
            </a:endParaRPr>
          </a:p>
          <a:p>
            <a:pPr>
              <a:defRPr/>
            </a:pPr>
            <a:endParaRPr lang="nl-BE" sz="2600" dirty="0">
              <a:solidFill>
                <a:schemeClr val="tx1"/>
              </a:solidFill>
              <a:sym typeface="Wingdings" panose="05000000000000000000" pitchFamily="2" charset="2"/>
            </a:endParaRPr>
          </a:p>
          <a:p>
            <a:pPr>
              <a:defRPr/>
            </a:pPr>
            <a:endParaRPr lang="nl-BE" sz="2600" dirty="0">
              <a:solidFill>
                <a:schemeClr val="tx1"/>
              </a:solidFill>
              <a:sym typeface="Wingdings" panose="05000000000000000000" pitchFamily="2" charset="2"/>
            </a:endParaRPr>
          </a:p>
          <a:p>
            <a:pPr>
              <a:defRPr/>
            </a:pPr>
            <a:endParaRPr lang="nl-BE" sz="2000" dirty="0">
              <a:solidFill>
                <a:schemeClr val="tx1"/>
              </a:solidFill>
              <a:sym typeface="Wingdings" panose="05000000000000000000" pitchFamily="2" charset="2"/>
            </a:endParaRPr>
          </a:p>
          <a:p>
            <a:pPr>
              <a:defRPr/>
            </a:pPr>
            <a:endParaRPr lang="nl-BE" sz="2000" dirty="0">
              <a:solidFill>
                <a:schemeClr val="tx1"/>
              </a:solidFill>
              <a:sym typeface="Wingdings" panose="05000000000000000000" pitchFamily="2" charset="2"/>
            </a:endParaRPr>
          </a:p>
          <a:p>
            <a:pPr>
              <a:defRPr/>
            </a:pPr>
            <a:endParaRPr lang="nl-BE" sz="2000" dirty="0">
              <a:solidFill>
                <a:schemeClr val="tx1"/>
              </a:solidFill>
              <a:sym typeface="Wingdings" panose="05000000000000000000" pitchFamily="2" charset="2"/>
            </a:endParaRPr>
          </a:p>
          <a:p>
            <a:pPr>
              <a:defRPr/>
            </a:pPr>
            <a:endParaRPr lang="nl-BE" sz="2000" dirty="0">
              <a:solidFill>
                <a:schemeClr val="tx1"/>
              </a:solidFill>
              <a:sym typeface="Wingdings" panose="05000000000000000000" pitchFamily="2" charset="2"/>
            </a:endParaRPr>
          </a:p>
          <a:p>
            <a:pPr>
              <a:defRPr/>
            </a:pPr>
            <a:endParaRPr lang="nl-BE" sz="2000" dirty="0">
              <a:solidFill>
                <a:schemeClr val="tx1"/>
              </a:solidFill>
              <a:sym typeface="Wingdings" panose="05000000000000000000" pitchFamily="2" charset="2"/>
            </a:endParaRPr>
          </a:p>
          <a:p>
            <a:pPr>
              <a:defRPr/>
            </a:pPr>
            <a:r>
              <a:rPr lang="nl-BE" sz="2000" dirty="0">
                <a:solidFill>
                  <a:schemeClr val="tx1"/>
                </a:solidFill>
                <a:sym typeface="Wingdings" panose="05000000000000000000" pitchFamily="2" charset="2"/>
              </a:rPr>
              <a:t>waarop de werkgever </a:t>
            </a:r>
            <a:r>
              <a:rPr lang="nl-BE" sz="2000" u="sng" dirty="0">
                <a:solidFill>
                  <a:schemeClr val="tx1"/>
                </a:solidFill>
                <a:sym typeface="Wingdings" panose="05000000000000000000" pitchFamily="2" charset="2"/>
              </a:rPr>
              <a:t>een impact </a:t>
            </a:r>
            <a:r>
              <a:rPr lang="nl-BE" sz="2000" dirty="0">
                <a:solidFill>
                  <a:schemeClr val="tx1"/>
                </a:solidFill>
                <a:sym typeface="Wingdings" panose="05000000000000000000" pitchFamily="2" charset="2"/>
              </a:rPr>
              <a:t>heeft en </a:t>
            </a:r>
            <a:r>
              <a:rPr lang="nl-BE" sz="2000" u="sng" dirty="0">
                <a:solidFill>
                  <a:schemeClr val="tx1"/>
                </a:solidFill>
                <a:sym typeface="Wingdings" panose="05000000000000000000" pitchFamily="2" charset="2"/>
              </a:rPr>
              <a:t>die objectief een gevaar </a:t>
            </a:r>
            <a:r>
              <a:rPr lang="nl-BE" sz="2000" dirty="0">
                <a:solidFill>
                  <a:schemeClr val="tx1"/>
                </a:solidFill>
                <a:sym typeface="Wingdings" panose="05000000000000000000" pitchFamily="2" charset="2"/>
              </a:rPr>
              <a:t>inhouden</a:t>
            </a:r>
            <a:endParaRPr lang="nl-BE" sz="2000" dirty="0">
              <a:solidFill>
                <a:schemeClr val="tx1"/>
              </a:solidFill>
            </a:endParaRPr>
          </a:p>
          <a:p>
            <a:endParaRPr lang="nl-BE"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431" y="2214123"/>
            <a:ext cx="7777080" cy="3735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Gekromde PIJL-LINKS 4"/>
          <p:cNvSpPr/>
          <p:nvPr/>
        </p:nvSpPr>
        <p:spPr>
          <a:xfrm>
            <a:off x="971500" y="2425507"/>
            <a:ext cx="936130" cy="3312460"/>
          </a:xfrm>
          <a:prstGeom prst="curvedLeftArrow">
            <a:avLst/>
          </a:prstGeom>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schemeClr val="tx1"/>
              </a:solidFill>
            </a:endParaRPr>
          </a:p>
        </p:txBody>
      </p:sp>
      <p:sp>
        <p:nvSpPr>
          <p:cNvPr id="8" name="Gekromde PIJL-LINKS 7"/>
          <p:cNvSpPr/>
          <p:nvPr/>
        </p:nvSpPr>
        <p:spPr>
          <a:xfrm>
            <a:off x="6884700" y="2501250"/>
            <a:ext cx="936130" cy="331246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schemeClr val="tx1"/>
              </a:solidFill>
            </a:endParaRPr>
          </a:p>
        </p:txBody>
      </p:sp>
    </p:spTree>
    <p:extLst>
      <p:ext uri="{BB962C8B-B14F-4D97-AF65-F5344CB8AC3E}">
        <p14:creationId xmlns:p14="http://schemas.microsoft.com/office/powerpoint/2010/main" val="2220287113"/>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Ruime Focus binnen een duidelijk kader</a:t>
            </a:r>
          </a:p>
        </p:txBody>
      </p:sp>
      <p:sp>
        <p:nvSpPr>
          <p:cNvPr id="3" name="Tijdelijke aanduiding voor inhoud 2"/>
          <p:cNvSpPr>
            <a:spLocks noGrp="1"/>
          </p:cNvSpPr>
          <p:nvPr>
            <p:ph idx="1"/>
          </p:nvPr>
        </p:nvSpPr>
        <p:spPr>
          <a:xfrm>
            <a:off x="431471" y="1268700"/>
            <a:ext cx="8281058" cy="5040700"/>
          </a:xfrm>
        </p:spPr>
        <p:txBody>
          <a:bodyPr>
            <a:normAutofit fontScale="92500"/>
          </a:bodyPr>
          <a:lstStyle/>
          <a:p>
            <a:pPr lvl="1" indent="-269875">
              <a:lnSpc>
                <a:spcPct val="120000"/>
              </a:lnSpc>
              <a:spcBef>
                <a:spcPts val="600"/>
              </a:spcBef>
              <a:buFont typeface="Symbol" pitchFamily="18" charset="2"/>
              <a:buChar char="®"/>
            </a:pPr>
            <a:r>
              <a:rPr lang="nl-BE" sz="2000" dirty="0">
                <a:solidFill>
                  <a:schemeClr val="tx1"/>
                </a:solidFill>
                <a:cs typeface="Arial" charset="0"/>
              </a:rPr>
              <a:t>Professionele risico's die psychische en eventueel ook lichamelijke schade berokkenen. </a:t>
            </a:r>
          </a:p>
          <a:p>
            <a:pPr lvl="1" indent="-269875">
              <a:lnSpc>
                <a:spcPct val="120000"/>
              </a:lnSpc>
              <a:spcBef>
                <a:spcPts val="600"/>
              </a:spcBef>
              <a:buFont typeface="Symbol" pitchFamily="18" charset="2"/>
              <a:buChar char="®"/>
            </a:pPr>
            <a:r>
              <a:rPr lang="nl-BE" sz="2000" dirty="0">
                <a:solidFill>
                  <a:schemeClr val="tx1"/>
                </a:solidFill>
                <a:cs typeface="Arial" charset="0"/>
              </a:rPr>
              <a:t>Impact op de veiligheid op de werkvloer en het goed functioneren van de organisatie,</a:t>
            </a:r>
          </a:p>
          <a:p>
            <a:pPr lvl="1" indent="-269875">
              <a:lnSpc>
                <a:spcPct val="120000"/>
              </a:lnSpc>
              <a:spcBef>
                <a:spcPts val="600"/>
              </a:spcBef>
              <a:buFont typeface="Symbol" pitchFamily="18" charset="2"/>
              <a:buChar char="®"/>
            </a:pPr>
            <a:r>
              <a:rPr lang="nl-BE" sz="2000" dirty="0">
                <a:solidFill>
                  <a:schemeClr val="tx1"/>
                </a:solidFill>
                <a:cs typeface="Arial" charset="0"/>
              </a:rPr>
              <a:t>Oorzaak bij 5 A’s ( arbeidsorganisatie, de arbeidsinhoud, de arbeidsvoorwaarden, de arbeidsomstandigheden en de arbeidsrelaties of interpersoonlijke relaties op het werk)</a:t>
            </a:r>
          </a:p>
          <a:p>
            <a:pPr lvl="1" indent="-269875">
              <a:lnSpc>
                <a:spcPct val="120000"/>
              </a:lnSpc>
              <a:spcBef>
                <a:spcPts val="600"/>
              </a:spcBef>
              <a:buFont typeface="Symbol" pitchFamily="18" charset="2"/>
              <a:buChar char="®"/>
            </a:pPr>
            <a:r>
              <a:rPr lang="nl-BE" sz="2000" dirty="0">
                <a:solidFill>
                  <a:schemeClr val="tx1"/>
                </a:solidFill>
                <a:cs typeface="Arial" charset="0"/>
              </a:rPr>
              <a:t>Pesterijen, geweld en grensoverschrijdend (seksueel) gedrag maar ook stress, pesterijen, burn-out, zelfmoord, alcohol- en drugsmisbruik </a:t>
            </a:r>
          </a:p>
          <a:p>
            <a:pPr lvl="1" indent="-269875">
              <a:lnSpc>
                <a:spcPct val="120000"/>
              </a:lnSpc>
              <a:spcBef>
                <a:spcPts val="600"/>
              </a:spcBef>
              <a:buFont typeface="Symbol" pitchFamily="18" charset="2"/>
              <a:buChar char="®"/>
            </a:pPr>
            <a:r>
              <a:rPr lang="nl-BE" sz="2000" dirty="0">
                <a:solidFill>
                  <a:schemeClr val="tx1"/>
                </a:solidFill>
                <a:cs typeface="Arial" charset="0"/>
              </a:rPr>
              <a:t>Kost voor de werknemers, de organisatie en de maatschappij in het algemeen.</a:t>
            </a:r>
          </a:p>
          <a:p>
            <a:pPr lvl="1" indent="-269875">
              <a:lnSpc>
                <a:spcPct val="120000"/>
              </a:lnSpc>
              <a:spcBef>
                <a:spcPts val="600"/>
              </a:spcBef>
              <a:buFont typeface="Symbol" pitchFamily="18" charset="2"/>
              <a:buChar char="®"/>
            </a:pPr>
            <a:r>
              <a:rPr lang="nl-BE" sz="2000" dirty="0">
                <a:solidFill>
                  <a:schemeClr val="tx1"/>
                </a:solidFill>
                <a:cs typeface="Arial" charset="0"/>
              </a:rPr>
              <a:t>Werkgever moet nodige maatregelen treffen om de psychosociale risico’s op het werk te voorkomen, om de schade ten gevolge van deze risico’s te voorkomen of om deze schade te beperken (</a:t>
            </a:r>
            <a:r>
              <a:rPr lang="nl-BE" sz="2000" dirty="0" err="1">
                <a:solidFill>
                  <a:schemeClr val="tx1"/>
                </a:solidFill>
                <a:cs typeface="Arial" charset="0"/>
              </a:rPr>
              <a:t>cfr</a:t>
            </a:r>
            <a:r>
              <a:rPr lang="nl-BE" sz="2000" dirty="0">
                <a:solidFill>
                  <a:schemeClr val="tx1"/>
                </a:solidFill>
                <a:cs typeface="Arial" charset="0"/>
              </a:rPr>
              <a:t>. Preventiehiërarchie)</a:t>
            </a:r>
          </a:p>
          <a:p>
            <a:pPr lvl="2"/>
            <a:endParaRPr lang="nl-NL" sz="1800" i="1" dirty="0">
              <a:solidFill>
                <a:schemeClr val="tx1"/>
              </a:solidFill>
              <a:cs typeface="Arial" panose="020B0604020202020204" pitchFamily="34" charset="0"/>
            </a:endParaRPr>
          </a:p>
          <a:p>
            <a:pPr marL="288000" lvl="2" indent="0">
              <a:buNone/>
            </a:pPr>
            <a:endParaRPr lang="nl-NL" sz="1800" i="1" dirty="0">
              <a:solidFill>
                <a:schemeClr val="tx1"/>
              </a:solidFill>
              <a:cs typeface="Arial" panose="020B0604020202020204" pitchFamily="34" charset="0"/>
            </a:endParaRPr>
          </a:p>
          <a:p>
            <a:pPr lvl="2"/>
            <a:endParaRPr lang="nl-NL" sz="1800" i="1" dirty="0">
              <a:solidFill>
                <a:schemeClr val="tx1"/>
              </a:solidFill>
              <a:cs typeface="Arial" panose="020B0604020202020204" pitchFamily="34" charset="0"/>
            </a:endParaRPr>
          </a:p>
          <a:p>
            <a:pPr marL="745200" lvl="2" indent="0" algn="ctr">
              <a:spcBef>
                <a:spcPts val="600"/>
              </a:spcBef>
              <a:buNone/>
            </a:pPr>
            <a:endParaRPr lang="fr-BE" sz="3200" b="1" cap="small" dirty="0">
              <a:solidFill>
                <a:schemeClr val="tx2"/>
              </a:solidFill>
              <a:latin typeface="+mj-lt"/>
              <a:sym typeface="Wingdings" panose="05000000000000000000" pitchFamily="2" charset="2"/>
            </a:endParaRPr>
          </a:p>
          <a:p>
            <a:pPr marL="745200" lvl="2" indent="0" algn="ctr">
              <a:spcBef>
                <a:spcPts val="600"/>
              </a:spcBef>
              <a:buNone/>
            </a:pPr>
            <a:endParaRPr lang="nl-BE" sz="3200" b="1" dirty="0">
              <a:solidFill>
                <a:schemeClr val="tx2"/>
              </a:solidFill>
              <a:latin typeface="+mj-lt"/>
              <a:sym typeface="Wingdings" panose="05000000000000000000" pitchFamily="2" charset="2"/>
            </a:endParaRPr>
          </a:p>
          <a:p>
            <a:pPr>
              <a:spcBef>
                <a:spcPts val="600"/>
              </a:spcBef>
              <a:defRPr/>
            </a:pPr>
            <a:endParaRPr lang="nl-BE" sz="2600" dirty="0">
              <a:sym typeface="Wingdings" panose="05000000000000000000" pitchFamily="2" charset="2"/>
            </a:endParaRPr>
          </a:p>
        </p:txBody>
      </p:sp>
    </p:spTree>
    <p:extLst>
      <p:ext uri="{BB962C8B-B14F-4D97-AF65-F5344CB8AC3E}">
        <p14:creationId xmlns:p14="http://schemas.microsoft.com/office/powerpoint/2010/main" val="290047136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17290"/>
            <a:ext cx="8281059" cy="769531"/>
          </a:xfrm>
        </p:spPr>
        <p:txBody>
          <a:bodyPr>
            <a:noAutofit/>
          </a:bodyPr>
          <a:lstStyle/>
          <a:p>
            <a:r>
              <a:rPr lang="nl-BE" sz="2800" dirty="0"/>
              <a:t>Preventiebeleid psychosociale risico’s op het werk</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07" y="185305"/>
            <a:ext cx="8882063" cy="529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302447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30238" y="116632"/>
            <a:ext cx="8037512" cy="1254968"/>
          </a:xfrm>
        </p:spPr>
        <p:txBody>
          <a:bodyPr>
            <a:normAutofit/>
          </a:bodyPr>
          <a:lstStyle/>
          <a:p>
            <a:pPr>
              <a:defRPr/>
            </a:pPr>
            <a:r>
              <a:rPr lang="nl-BE" dirty="0"/>
              <a:t>Betrokken actoren welzijnsbeleid</a:t>
            </a:r>
          </a:p>
        </p:txBody>
      </p:sp>
      <p:sp>
        <p:nvSpPr>
          <p:cNvPr id="8195" name="Tijdelijke aanduiding voor inhoud 2"/>
          <p:cNvSpPr>
            <a:spLocks noGrp="1"/>
          </p:cNvSpPr>
          <p:nvPr>
            <p:ph idx="1"/>
          </p:nvPr>
        </p:nvSpPr>
        <p:spPr/>
        <p:txBody>
          <a:bodyPr>
            <a:normAutofit lnSpcReduction="10000"/>
          </a:bodyPr>
          <a:lstStyle/>
          <a:p>
            <a:pPr lvl="1" indent="-269875">
              <a:lnSpc>
                <a:spcPct val="120000"/>
              </a:lnSpc>
              <a:spcBef>
                <a:spcPts val="600"/>
              </a:spcBef>
              <a:buFont typeface="Symbol" pitchFamily="18" charset="2"/>
              <a:buChar char="®"/>
            </a:pPr>
            <a:r>
              <a:rPr lang="nl-BE" sz="2000" dirty="0">
                <a:solidFill>
                  <a:schemeClr val="tx1"/>
                </a:solidFill>
                <a:cs typeface="Arial" charset="0"/>
              </a:rPr>
              <a:t>In de toepassing van het welzijnsbeleid </a:t>
            </a:r>
          </a:p>
          <a:p>
            <a:pPr marL="835025" lvl="1" indent="-457200">
              <a:lnSpc>
                <a:spcPct val="120000"/>
              </a:lnSpc>
              <a:spcBef>
                <a:spcPts val="600"/>
              </a:spcBef>
              <a:buFontTx/>
              <a:buAutoNum type="arabicPeriod"/>
            </a:pPr>
            <a:r>
              <a:rPr lang="nl-BE" sz="2000" dirty="0">
                <a:solidFill>
                  <a:schemeClr val="tx1"/>
                </a:solidFill>
                <a:cs typeface="Arial" charset="0"/>
              </a:rPr>
              <a:t>De werkgever (= algemeen directeur) </a:t>
            </a:r>
          </a:p>
          <a:p>
            <a:pPr marL="835025" lvl="1" indent="-457200">
              <a:lnSpc>
                <a:spcPct val="120000"/>
              </a:lnSpc>
              <a:spcBef>
                <a:spcPts val="600"/>
              </a:spcBef>
              <a:buFontTx/>
              <a:buAutoNum type="arabicPeriod"/>
            </a:pPr>
            <a:r>
              <a:rPr lang="nl-BE" sz="2000" dirty="0">
                <a:solidFill>
                  <a:schemeClr val="tx1"/>
                </a:solidFill>
                <a:cs typeface="Arial" charset="0"/>
              </a:rPr>
              <a:t>De leden hiërarchische lijn (HL)</a:t>
            </a:r>
          </a:p>
          <a:p>
            <a:pPr marL="835025" lvl="1" indent="-457200">
              <a:lnSpc>
                <a:spcPct val="120000"/>
              </a:lnSpc>
              <a:spcBef>
                <a:spcPts val="600"/>
              </a:spcBef>
              <a:spcAft>
                <a:spcPts val="600"/>
              </a:spcAft>
              <a:buFontTx/>
              <a:buAutoNum type="arabicPeriod"/>
            </a:pPr>
            <a:r>
              <a:rPr lang="nl-BE" sz="2000" dirty="0">
                <a:solidFill>
                  <a:schemeClr val="tx1"/>
                </a:solidFill>
                <a:cs typeface="Arial" charset="0"/>
              </a:rPr>
              <a:t>De personeelsleden </a:t>
            </a:r>
          </a:p>
          <a:p>
            <a:pPr lvl="1" indent="-269875">
              <a:lnSpc>
                <a:spcPct val="120000"/>
              </a:lnSpc>
              <a:spcBef>
                <a:spcPts val="600"/>
              </a:spcBef>
              <a:buFont typeface="Symbol" pitchFamily="18" charset="2"/>
              <a:buChar char="®"/>
            </a:pPr>
            <a:r>
              <a:rPr lang="nl-BE" sz="2000" dirty="0">
                <a:solidFill>
                  <a:schemeClr val="tx1"/>
                </a:solidFill>
                <a:cs typeface="Arial" charset="0"/>
              </a:rPr>
              <a:t>In de ondersteuning van het welzijnsbeleid </a:t>
            </a:r>
          </a:p>
          <a:p>
            <a:pPr marL="835025" lvl="1" indent="-457200">
              <a:lnSpc>
                <a:spcPct val="120000"/>
              </a:lnSpc>
              <a:spcBef>
                <a:spcPts val="600"/>
              </a:spcBef>
              <a:buFontTx/>
              <a:buAutoNum type="arabicPeriod" startAt="4"/>
            </a:pPr>
            <a:r>
              <a:rPr lang="nl-BE" sz="2000" dirty="0">
                <a:solidFill>
                  <a:schemeClr val="tx1"/>
                </a:solidFill>
                <a:cs typeface="Arial" charset="0"/>
              </a:rPr>
              <a:t>Interne preventieadviseur - Gemeenschappelijke preventiedienst (GPD) – contactpersoon preventie</a:t>
            </a:r>
          </a:p>
          <a:p>
            <a:pPr marL="835025" lvl="1" indent="-457200">
              <a:lnSpc>
                <a:spcPct val="120000"/>
              </a:lnSpc>
              <a:spcBef>
                <a:spcPts val="600"/>
              </a:spcBef>
              <a:buFontTx/>
              <a:buAutoNum type="arabicPeriod" startAt="4"/>
            </a:pPr>
            <a:r>
              <a:rPr lang="nl-BE" sz="2000" dirty="0">
                <a:solidFill>
                  <a:schemeClr val="tx1"/>
                </a:solidFill>
                <a:cs typeface="Arial" charset="0"/>
              </a:rPr>
              <a:t>Externe dienst voor preventie en bescherming op het werk</a:t>
            </a:r>
          </a:p>
          <a:p>
            <a:pPr marL="1008725" lvl="2" indent="-342900">
              <a:lnSpc>
                <a:spcPct val="120000"/>
              </a:lnSpc>
              <a:spcBef>
                <a:spcPts val="600"/>
              </a:spcBef>
            </a:pPr>
            <a:r>
              <a:rPr lang="nl-BE" sz="1800" dirty="0">
                <a:solidFill>
                  <a:schemeClr val="tx1"/>
                </a:solidFill>
                <a:cs typeface="Arial" charset="0"/>
              </a:rPr>
              <a:t>Preventieadviseur psychosociale aspecten (PAPA)</a:t>
            </a:r>
          </a:p>
          <a:p>
            <a:pPr marL="951575" lvl="2" indent="-285750">
              <a:lnSpc>
                <a:spcPct val="120000"/>
              </a:lnSpc>
              <a:spcBef>
                <a:spcPts val="600"/>
              </a:spcBef>
            </a:pPr>
            <a:r>
              <a:rPr lang="nl-BE" sz="1800" dirty="0">
                <a:solidFill>
                  <a:schemeClr val="tx1"/>
                </a:solidFill>
                <a:cs typeface="Arial" charset="0"/>
              </a:rPr>
              <a:t>Preventieadviseur arbeidsarts (PA AA)</a:t>
            </a:r>
            <a:endParaRPr lang="nl-BE" sz="2000" dirty="0">
              <a:solidFill>
                <a:schemeClr val="tx1"/>
              </a:solidFill>
              <a:cs typeface="Arial" charset="0"/>
            </a:endParaRPr>
          </a:p>
          <a:p>
            <a:pPr marL="835025" lvl="1" indent="-457200">
              <a:lnSpc>
                <a:spcPct val="120000"/>
              </a:lnSpc>
              <a:spcBef>
                <a:spcPts val="600"/>
              </a:spcBef>
              <a:buFontTx/>
              <a:buAutoNum type="arabicPeriod" startAt="4"/>
            </a:pPr>
            <a:r>
              <a:rPr lang="nl-BE" sz="2000" dirty="0">
                <a:solidFill>
                  <a:schemeClr val="tx1"/>
                </a:solidFill>
                <a:cs typeface="Arial" charset="0"/>
              </a:rPr>
              <a:t>Specifiek voor PSR: de vertrouwenspersoon (VP)</a:t>
            </a:r>
          </a:p>
          <a:p>
            <a:pPr indent="-269875">
              <a:lnSpc>
                <a:spcPct val="120000"/>
              </a:lnSpc>
              <a:buFont typeface="Wingdings" pitchFamily="2" charset="2"/>
              <a:buNone/>
            </a:pPr>
            <a:endParaRPr lang="nl-BE" sz="1600" dirty="0">
              <a:solidFill>
                <a:srgbClr val="595959"/>
              </a:solidFill>
              <a:latin typeface="Calibri" pitchFamily="34" charset="0"/>
            </a:endParaRPr>
          </a:p>
        </p:txBody>
      </p:sp>
    </p:spTree>
    <p:extLst>
      <p:ext uri="{BB962C8B-B14F-4D97-AF65-F5344CB8AC3E}">
        <p14:creationId xmlns:p14="http://schemas.microsoft.com/office/powerpoint/2010/main" val="112257703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93738" y="444500"/>
            <a:ext cx="7480300" cy="917575"/>
          </a:xfrm>
        </p:spPr>
        <p:txBody>
          <a:bodyPr/>
          <a:lstStyle/>
          <a:p>
            <a:pPr>
              <a:defRPr/>
            </a:pPr>
            <a:r>
              <a:rPr lang="nl-BE" dirty="0">
                <a:solidFill>
                  <a:srgbClr val="C3004A"/>
                </a:solidFill>
              </a:rPr>
              <a:t>Betrokken actoren welzijnsbeleid</a:t>
            </a:r>
            <a:endParaRPr lang="nl-BE" sz="2400" cap="small" dirty="0">
              <a:latin typeface="Calibri" pitchFamily="34" charset="0"/>
            </a:endParaRPr>
          </a:p>
        </p:txBody>
      </p:sp>
      <p:sp>
        <p:nvSpPr>
          <p:cNvPr id="9219" name="Tijdelijke aanduiding voor inhoud 2"/>
          <p:cNvSpPr>
            <a:spLocks noGrp="1"/>
          </p:cNvSpPr>
          <p:nvPr>
            <p:ph idx="1"/>
          </p:nvPr>
        </p:nvSpPr>
        <p:spPr/>
        <p:txBody>
          <a:bodyPr>
            <a:normAutofit/>
          </a:bodyPr>
          <a:lstStyle/>
          <a:p>
            <a:pPr lvl="1" indent="-269875">
              <a:lnSpc>
                <a:spcPct val="120000"/>
              </a:lnSpc>
              <a:spcBef>
                <a:spcPts val="600"/>
              </a:spcBef>
              <a:buFont typeface="Symbol" pitchFamily="18" charset="2"/>
              <a:buChar char="®"/>
            </a:pPr>
            <a:r>
              <a:rPr lang="nl-BE" sz="2000" dirty="0">
                <a:solidFill>
                  <a:schemeClr val="tx1"/>
                </a:solidFill>
                <a:cs typeface="Arial" charset="0"/>
              </a:rPr>
              <a:t>Sociaal overleg in welzijnsbeleid </a:t>
            </a:r>
          </a:p>
          <a:p>
            <a:pPr marL="835025" lvl="1" indent="-457200">
              <a:lnSpc>
                <a:spcPct val="120000"/>
              </a:lnSpc>
              <a:spcBef>
                <a:spcPts val="600"/>
              </a:spcBef>
              <a:buFontTx/>
              <a:buAutoNum type="arabicPeriod" startAt="7"/>
            </a:pPr>
            <a:r>
              <a:rPr lang="nl-BE" sz="2000" dirty="0">
                <a:solidFill>
                  <a:schemeClr val="tx1"/>
                </a:solidFill>
                <a:cs typeface="Arial" charset="0"/>
              </a:rPr>
              <a:t>BC (basiscomité), TC (tussencomité) en/of TCCN (tussencomité van het centrale niveau) (</a:t>
            </a:r>
            <a:r>
              <a:rPr lang="nl-BE" sz="2000" dirty="0" err="1">
                <a:solidFill>
                  <a:schemeClr val="tx1"/>
                </a:solidFill>
                <a:cs typeface="Arial" charset="0"/>
              </a:rPr>
              <a:t>cfr</a:t>
            </a:r>
            <a:r>
              <a:rPr lang="nl-BE" sz="2000" dirty="0">
                <a:solidFill>
                  <a:schemeClr val="tx1"/>
                </a:solidFill>
                <a:cs typeface="Arial" charset="0"/>
              </a:rPr>
              <a:t>. Comité voor preventie en bescherming op het werk) </a:t>
            </a:r>
          </a:p>
          <a:p>
            <a:pPr lvl="1" indent="-269875">
              <a:lnSpc>
                <a:spcPct val="120000"/>
              </a:lnSpc>
              <a:spcBef>
                <a:spcPts val="600"/>
              </a:spcBef>
              <a:buFont typeface="Symbol" pitchFamily="18" charset="2"/>
              <a:buChar char="®"/>
            </a:pPr>
            <a:r>
              <a:rPr lang="nl-BE" sz="2000" dirty="0">
                <a:solidFill>
                  <a:schemeClr val="tx1"/>
                </a:solidFill>
                <a:cs typeface="Arial" charset="0"/>
              </a:rPr>
              <a:t>Controle op toepassing welzijnsbeleid </a:t>
            </a:r>
          </a:p>
          <a:p>
            <a:pPr marL="835025" lvl="1" indent="-457200">
              <a:lnSpc>
                <a:spcPct val="120000"/>
              </a:lnSpc>
              <a:spcBef>
                <a:spcPts val="600"/>
              </a:spcBef>
              <a:buFontTx/>
              <a:buAutoNum type="arabicPeriod" startAt="7"/>
            </a:pPr>
            <a:r>
              <a:rPr lang="nl-BE" sz="2000" dirty="0">
                <a:solidFill>
                  <a:schemeClr val="tx1"/>
                </a:solidFill>
                <a:cs typeface="Arial" charset="0"/>
              </a:rPr>
              <a:t>Toezicht Welzijn op het werk (TWW)</a:t>
            </a:r>
          </a:p>
          <a:p>
            <a:pPr marL="835025" lvl="1" indent="-457200">
              <a:lnSpc>
                <a:spcPct val="120000"/>
              </a:lnSpc>
              <a:spcBef>
                <a:spcPts val="600"/>
              </a:spcBef>
              <a:buFontTx/>
              <a:buAutoNum type="arabicPeriod" startAt="7"/>
            </a:pPr>
            <a:r>
              <a:rPr lang="nl-BE" sz="2000" dirty="0">
                <a:solidFill>
                  <a:schemeClr val="tx1"/>
                </a:solidFill>
                <a:cs typeface="Arial" charset="0"/>
              </a:rPr>
              <a:t>Bevoegde rechtbank </a:t>
            </a:r>
          </a:p>
          <a:p>
            <a:pPr marL="835025" lvl="1" indent="-457200">
              <a:lnSpc>
                <a:spcPct val="110000"/>
              </a:lnSpc>
              <a:buFontTx/>
              <a:buAutoNum type="arabicPeriod" startAt="7"/>
            </a:pPr>
            <a:endParaRPr lang="nl-BE" sz="2200" dirty="0">
              <a:solidFill>
                <a:srgbClr val="595959"/>
              </a:solidFill>
              <a:latin typeface="Calibri" pitchFamily="34" charset="0"/>
            </a:endParaRPr>
          </a:p>
          <a:p>
            <a:pPr indent="-269875">
              <a:lnSpc>
                <a:spcPct val="110000"/>
              </a:lnSpc>
              <a:buFont typeface="Wingdings" pitchFamily="2" charset="2"/>
              <a:buNone/>
            </a:pPr>
            <a:endParaRPr lang="nl-BE" sz="2000" dirty="0">
              <a:solidFill>
                <a:srgbClr val="595959"/>
              </a:solidFill>
              <a:latin typeface="Calibri" pitchFamily="34" charset="0"/>
            </a:endParaRPr>
          </a:p>
        </p:txBody>
      </p:sp>
    </p:spTree>
    <p:extLst>
      <p:ext uri="{BB962C8B-B14F-4D97-AF65-F5344CB8AC3E}">
        <p14:creationId xmlns:p14="http://schemas.microsoft.com/office/powerpoint/2010/main" val="407245210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Focus op preventie </a:t>
            </a:r>
          </a:p>
        </p:txBody>
      </p:sp>
      <p:sp>
        <p:nvSpPr>
          <p:cNvPr id="3" name="Tijdelijke aanduiding voor inhoud 2"/>
          <p:cNvSpPr>
            <a:spLocks noGrp="1"/>
          </p:cNvSpPr>
          <p:nvPr>
            <p:ph idx="1"/>
          </p:nvPr>
        </p:nvSpPr>
        <p:spPr/>
        <p:txBody>
          <a:bodyPr>
            <a:normAutofit fontScale="92500" lnSpcReduction="10000"/>
          </a:bodyPr>
          <a:lstStyle/>
          <a:p>
            <a:pPr lvl="1">
              <a:lnSpc>
                <a:spcPct val="120000"/>
              </a:lnSpc>
              <a:spcAft>
                <a:spcPts val="600"/>
              </a:spcAft>
              <a:buFontTx/>
              <a:buChar char="→"/>
              <a:defRPr/>
            </a:pPr>
            <a:r>
              <a:rPr lang="fr-BE" sz="2200" b="1" dirty="0" err="1">
                <a:solidFill>
                  <a:schemeClr val="tx1"/>
                </a:solidFill>
                <a:latin typeface="+mj-lt"/>
              </a:rPr>
              <a:t>Werkgever</a:t>
            </a:r>
            <a:r>
              <a:rPr lang="fr-BE" sz="2200" dirty="0">
                <a:solidFill>
                  <a:schemeClr val="tx1"/>
                </a:solidFill>
                <a:latin typeface="+mj-lt"/>
              </a:rPr>
              <a:t> </a:t>
            </a:r>
            <a:r>
              <a:rPr lang="fr-BE" sz="2200" dirty="0" err="1">
                <a:solidFill>
                  <a:schemeClr val="tx1"/>
                </a:solidFill>
                <a:latin typeface="+mj-lt"/>
              </a:rPr>
              <a:t>is</a:t>
            </a:r>
            <a:r>
              <a:rPr lang="fr-BE" sz="2200" dirty="0">
                <a:solidFill>
                  <a:schemeClr val="tx1"/>
                </a:solidFill>
                <a:latin typeface="+mj-lt"/>
              </a:rPr>
              <a:t> </a:t>
            </a:r>
            <a:r>
              <a:rPr lang="fr-BE" sz="2200" dirty="0" err="1">
                <a:solidFill>
                  <a:schemeClr val="tx1"/>
                </a:solidFill>
                <a:latin typeface="+mj-lt"/>
              </a:rPr>
              <a:t>verplicht</a:t>
            </a:r>
            <a:r>
              <a:rPr lang="fr-BE" sz="2200" dirty="0">
                <a:solidFill>
                  <a:schemeClr val="tx1"/>
                </a:solidFill>
                <a:latin typeface="+mj-lt"/>
              </a:rPr>
              <a:t> </a:t>
            </a:r>
            <a:r>
              <a:rPr lang="fr-BE" sz="2200" dirty="0" err="1">
                <a:solidFill>
                  <a:schemeClr val="tx1"/>
                </a:solidFill>
                <a:latin typeface="+mj-lt"/>
              </a:rPr>
              <a:t>een</a:t>
            </a:r>
            <a:r>
              <a:rPr lang="fr-BE" sz="2200" dirty="0">
                <a:solidFill>
                  <a:schemeClr val="tx1"/>
                </a:solidFill>
                <a:latin typeface="+mj-lt"/>
              </a:rPr>
              <a:t> </a:t>
            </a:r>
            <a:r>
              <a:rPr lang="fr-BE" sz="2200" dirty="0" err="1">
                <a:solidFill>
                  <a:schemeClr val="tx1"/>
                </a:solidFill>
                <a:latin typeface="+mj-lt"/>
              </a:rPr>
              <a:t>beleid</a:t>
            </a:r>
            <a:r>
              <a:rPr lang="fr-BE" sz="2200" dirty="0">
                <a:solidFill>
                  <a:schemeClr val="tx1"/>
                </a:solidFill>
                <a:latin typeface="+mj-lt"/>
              </a:rPr>
              <a:t> te </a:t>
            </a:r>
            <a:r>
              <a:rPr lang="fr-BE" sz="2200" dirty="0" err="1">
                <a:solidFill>
                  <a:schemeClr val="tx1"/>
                </a:solidFill>
                <a:latin typeface="+mj-lt"/>
              </a:rPr>
              <a:t>voeren</a:t>
            </a:r>
            <a:r>
              <a:rPr lang="fr-BE" sz="2200" dirty="0">
                <a:solidFill>
                  <a:schemeClr val="tx1"/>
                </a:solidFill>
                <a:latin typeface="+mj-lt"/>
              </a:rPr>
              <a:t> met </a:t>
            </a:r>
            <a:r>
              <a:rPr lang="fr-BE" sz="2200" dirty="0" err="1">
                <a:solidFill>
                  <a:schemeClr val="tx1"/>
                </a:solidFill>
                <a:latin typeface="+mj-lt"/>
              </a:rPr>
              <a:t>als</a:t>
            </a:r>
            <a:r>
              <a:rPr lang="fr-BE" sz="2200" dirty="0">
                <a:solidFill>
                  <a:schemeClr val="tx1"/>
                </a:solidFill>
                <a:latin typeface="+mj-lt"/>
              </a:rPr>
              <a:t> </a:t>
            </a:r>
            <a:r>
              <a:rPr lang="fr-BE" sz="2200" dirty="0" err="1">
                <a:solidFill>
                  <a:schemeClr val="tx1"/>
                </a:solidFill>
                <a:latin typeface="+mj-lt"/>
              </a:rPr>
              <a:t>doel</a:t>
            </a:r>
            <a:r>
              <a:rPr lang="fr-BE" sz="2200" dirty="0">
                <a:solidFill>
                  <a:schemeClr val="tx1"/>
                </a:solidFill>
                <a:latin typeface="+mj-lt"/>
              </a:rPr>
              <a:t> </a:t>
            </a:r>
            <a:r>
              <a:rPr lang="fr-BE" sz="2200" dirty="0" err="1">
                <a:solidFill>
                  <a:schemeClr val="tx1"/>
                </a:solidFill>
                <a:latin typeface="+mj-lt"/>
              </a:rPr>
              <a:t>het</a:t>
            </a:r>
            <a:r>
              <a:rPr lang="fr-BE" sz="2200" dirty="0">
                <a:solidFill>
                  <a:schemeClr val="tx1"/>
                </a:solidFill>
                <a:latin typeface="+mj-lt"/>
              </a:rPr>
              <a:t> </a:t>
            </a:r>
            <a:r>
              <a:rPr lang="fr-BE" sz="2200" dirty="0" err="1">
                <a:solidFill>
                  <a:schemeClr val="tx1"/>
                </a:solidFill>
                <a:latin typeface="+mj-lt"/>
              </a:rPr>
              <a:t>bevorderen</a:t>
            </a:r>
            <a:r>
              <a:rPr lang="fr-BE" sz="2200" dirty="0">
                <a:solidFill>
                  <a:schemeClr val="tx1"/>
                </a:solidFill>
                <a:latin typeface="+mj-lt"/>
              </a:rPr>
              <a:t> van </a:t>
            </a:r>
            <a:r>
              <a:rPr lang="fr-BE" sz="2200" dirty="0" err="1">
                <a:solidFill>
                  <a:schemeClr val="tx1"/>
                </a:solidFill>
                <a:latin typeface="+mj-lt"/>
              </a:rPr>
              <a:t>het</a:t>
            </a:r>
            <a:r>
              <a:rPr lang="fr-BE" sz="2200" dirty="0">
                <a:solidFill>
                  <a:schemeClr val="tx1"/>
                </a:solidFill>
                <a:latin typeface="+mj-lt"/>
              </a:rPr>
              <a:t> </a:t>
            </a:r>
            <a:r>
              <a:rPr lang="fr-BE" sz="2200" dirty="0" err="1">
                <a:solidFill>
                  <a:schemeClr val="tx1"/>
                </a:solidFill>
                <a:latin typeface="+mj-lt"/>
              </a:rPr>
              <a:t>welzijn</a:t>
            </a:r>
            <a:r>
              <a:rPr lang="fr-BE" sz="2200" dirty="0">
                <a:solidFill>
                  <a:schemeClr val="tx1"/>
                </a:solidFill>
                <a:latin typeface="+mj-lt"/>
              </a:rPr>
              <a:t> van de </a:t>
            </a:r>
            <a:r>
              <a:rPr lang="fr-BE" sz="2200" dirty="0" err="1">
                <a:solidFill>
                  <a:schemeClr val="tx1"/>
                </a:solidFill>
                <a:latin typeface="+mj-lt"/>
              </a:rPr>
              <a:t>personeelsleden</a:t>
            </a:r>
            <a:endParaRPr lang="fr-BE" sz="2200" dirty="0">
              <a:solidFill>
                <a:schemeClr val="tx1"/>
              </a:solidFill>
              <a:latin typeface="+mj-lt"/>
            </a:endParaRPr>
          </a:p>
          <a:p>
            <a:pPr lvl="2">
              <a:lnSpc>
                <a:spcPct val="120000"/>
              </a:lnSpc>
              <a:spcAft>
                <a:spcPts val="600"/>
              </a:spcAft>
              <a:buFontTx/>
              <a:buChar char="→"/>
              <a:defRPr/>
            </a:pPr>
            <a:r>
              <a:rPr lang="fr-BE" sz="2000" dirty="0" err="1">
                <a:solidFill>
                  <a:schemeClr val="tx1"/>
                </a:solidFill>
                <a:latin typeface="+mj-lt"/>
              </a:rPr>
              <a:t>Welzijnswelzijnsbeleid</a:t>
            </a:r>
            <a:r>
              <a:rPr lang="fr-BE" sz="2000" dirty="0">
                <a:solidFill>
                  <a:schemeClr val="tx1"/>
                </a:solidFill>
                <a:latin typeface="+mj-lt"/>
              </a:rPr>
              <a:t> </a:t>
            </a:r>
            <a:r>
              <a:rPr lang="fr-BE" sz="2000" dirty="0" err="1">
                <a:solidFill>
                  <a:schemeClr val="tx1"/>
                </a:solidFill>
                <a:latin typeface="+mj-lt"/>
              </a:rPr>
              <a:t>obv</a:t>
            </a:r>
            <a:r>
              <a:rPr lang="fr-BE" sz="2000" dirty="0">
                <a:solidFill>
                  <a:schemeClr val="tx1"/>
                </a:solidFill>
                <a:latin typeface="+mj-lt"/>
              </a:rPr>
              <a:t> principe </a:t>
            </a:r>
            <a:r>
              <a:rPr lang="fr-BE" sz="2000" dirty="0" err="1">
                <a:solidFill>
                  <a:schemeClr val="tx1"/>
                </a:solidFill>
                <a:latin typeface="+mj-lt"/>
              </a:rPr>
              <a:t>Risicoanalyse</a:t>
            </a:r>
            <a:r>
              <a:rPr lang="fr-BE" sz="2000" dirty="0">
                <a:solidFill>
                  <a:schemeClr val="tx1"/>
                </a:solidFill>
                <a:latin typeface="+mj-lt"/>
              </a:rPr>
              <a:t> (RA)</a:t>
            </a:r>
          </a:p>
          <a:p>
            <a:pPr lvl="2">
              <a:lnSpc>
                <a:spcPct val="120000"/>
              </a:lnSpc>
              <a:spcAft>
                <a:spcPts val="600"/>
              </a:spcAft>
              <a:buFontTx/>
              <a:buChar char="→"/>
              <a:defRPr/>
            </a:pPr>
            <a:r>
              <a:rPr lang="fr-BE" sz="2000" dirty="0" err="1">
                <a:solidFill>
                  <a:schemeClr val="tx1"/>
                </a:solidFill>
                <a:latin typeface="+mj-lt"/>
              </a:rPr>
              <a:t>Passende</a:t>
            </a:r>
            <a:r>
              <a:rPr lang="fr-BE" sz="2000" dirty="0">
                <a:solidFill>
                  <a:schemeClr val="tx1"/>
                </a:solidFill>
                <a:latin typeface="+mj-lt"/>
              </a:rPr>
              <a:t> </a:t>
            </a:r>
            <a:r>
              <a:rPr lang="fr-BE" sz="2000" dirty="0" err="1">
                <a:solidFill>
                  <a:schemeClr val="tx1"/>
                </a:solidFill>
                <a:latin typeface="+mj-lt"/>
              </a:rPr>
              <a:t>preventiemaatregelen</a:t>
            </a:r>
            <a:r>
              <a:rPr lang="fr-BE" sz="2000" dirty="0">
                <a:solidFill>
                  <a:schemeClr val="tx1"/>
                </a:solidFill>
                <a:latin typeface="+mj-lt"/>
              </a:rPr>
              <a:t> </a:t>
            </a:r>
            <a:r>
              <a:rPr lang="fr-BE" sz="2000" dirty="0" err="1">
                <a:solidFill>
                  <a:schemeClr val="tx1"/>
                </a:solidFill>
                <a:latin typeface="+mj-lt"/>
              </a:rPr>
              <a:t>obv</a:t>
            </a:r>
            <a:r>
              <a:rPr lang="fr-BE" sz="2000" dirty="0">
                <a:solidFill>
                  <a:schemeClr val="tx1"/>
                </a:solidFill>
                <a:latin typeface="+mj-lt"/>
              </a:rPr>
              <a:t> </a:t>
            </a:r>
            <a:r>
              <a:rPr lang="fr-BE" sz="2000" dirty="0" err="1">
                <a:solidFill>
                  <a:schemeClr val="tx1"/>
                </a:solidFill>
                <a:latin typeface="+mj-lt"/>
              </a:rPr>
              <a:t>risicoanalyse</a:t>
            </a:r>
            <a:r>
              <a:rPr lang="fr-BE" sz="2000" dirty="0">
                <a:solidFill>
                  <a:schemeClr val="tx1"/>
                </a:solidFill>
                <a:latin typeface="+mj-lt"/>
              </a:rPr>
              <a:t> </a:t>
            </a:r>
          </a:p>
          <a:p>
            <a:pPr lvl="2">
              <a:lnSpc>
                <a:spcPct val="120000"/>
              </a:lnSpc>
              <a:spcAft>
                <a:spcPts val="600"/>
              </a:spcAft>
              <a:buFontTx/>
              <a:buChar char="→"/>
              <a:defRPr/>
            </a:pPr>
            <a:r>
              <a:rPr lang="fr-BE" sz="2000" dirty="0" err="1">
                <a:solidFill>
                  <a:schemeClr val="tx1"/>
                </a:solidFill>
                <a:latin typeface="+mj-lt"/>
              </a:rPr>
              <a:t>Risico’s</a:t>
            </a:r>
            <a:r>
              <a:rPr lang="fr-BE" sz="2000" dirty="0">
                <a:solidFill>
                  <a:schemeClr val="tx1"/>
                </a:solidFill>
                <a:latin typeface="+mj-lt"/>
              </a:rPr>
              <a:t> </a:t>
            </a:r>
            <a:r>
              <a:rPr lang="fr-BE" sz="2000" dirty="0" err="1">
                <a:solidFill>
                  <a:schemeClr val="tx1"/>
                </a:solidFill>
                <a:latin typeface="+mj-lt"/>
              </a:rPr>
              <a:t>voorkomen</a:t>
            </a:r>
            <a:r>
              <a:rPr lang="fr-BE" sz="2000" dirty="0">
                <a:solidFill>
                  <a:schemeClr val="tx1"/>
                </a:solidFill>
                <a:latin typeface="+mj-lt"/>
              </a:rPr>
              <a:t>, schade </a:t>
            </a:r>
            <a:r>
              <a:rPr lang="fr-BE" sz="2000" dirty="0" err="1">
                <a:solidFill>
                  <a:schemeClr val="tx1"/>
                </a:solidFill>
                <a:latin typeface="+mj-lt"/>
              </a:rPr>
              <a:t>voorkomen</a:t>
            </a:r>
            <a:r>
              <a:rPr lang="fr-BE" sz="2000" dirty="0">
                <a:solidFill>
                  <a:schemeClr val="tx1"/>
                </a:solidFill>
                <a:latin typeface="+mj-lt"/>
              </a:rPr>
              <a:t>, schade </a:t>
            </a:r>
            <a:r>
              <a:rPr lang="fr-BE" sz="2000" dirty="0" err="1">
                <a:solidFill>
                  <a:schemeClr val="tx1"/>
                </a:solidFill>
                <a:latin typeface="+mj-lt"/>
              </a:rPr>
              <a:t>beperken</a:t>
            </a:r>
            <a:r>
              <a:rPr lang="fr-BE" sz="2000" dirty="0">
                <a:solidFill>
                  <a:schemeClr val="tx1"/>
                </a:solidFill>
                <a:latin typeface="+mj-lt"/>
              </a:rPr>
              <a:t> (</a:t>
            </a:r>
            <a:r>
              <a:rPr lang="fr-BE" sz="2000" dirty="0" err="1">
                <a:solidFill>
                  <a:schemeClr val="tx1"/>
                </a:solidFill>
                <a:latin typeface="+mj-lt"/>
              </a:rPr>
              <a:t>preventiehiërarchie</a:t>
            </a:r>
            <a:r>
              <a:rPr lang="fr-BE" sz="2000" dirty="0">
                <a:solidFill>
                  <a:schemeClr val="tx1"/>
                </a:solidFill>
                <a:latin typeface="+mj-lt"/>
              </a:rPr>
              <a:t>)</a:t>
            </a:r>
          </a:p>
          <a:p>
            <a:pPr lvl="1">
              <a:lnSpc>
                <a:spcPct val="120000"/>
              </a:lnSpc>
              <a:spcAft>
                <a:spcPts val="600"/>
              </a:spcAft>
              <a:buFontTx/>
              <a:buChar char="→"/>
              <a:defRPr/>
            </a:pPr>
            <a:r>
              <a:rPr lang="fr-BE" sz="2200" dirty="0" err="1">
                <a:solidFill>
                  <a:schemeClr val="tx1"/>
                </a:solidFill>
                <a:latin typeface="+mj-lt"/>
              </a:rPr>
              <a:t>Ook</a:t>
            </a:r>
            <a:r>
              <a:rPr lang="fr-BE" sz="2200" dirty="0">
                <a:solidFill>
                  <a:schemeClr val="tx1"/>
                </a:solidFill>
                <a:latin typeface="+mj-lt"/>
              </a:rPr>
              <a:t> het </a:t>
            </a:r>
            <a:r>
              <a:rPr lang="fr-BE" sz="2200" dirty="0" err="1">
                <a:solidFill>
                  <a:schemeClr val="tx1"/>
                </a:solidFill>
                <a:latin typeface="+mj-lt"/>
              </a:rPr>
              <a:t>preventiebeleid</a:t>
            </a:r>
            <a:r>
              <a:rPr lang="fr-BE" sz="2200" dirty="0">
                <a:solidFill>
                  <a:schemeClr val="tx1"/>
                </a:solidFill>
                <a:latin typeface="+mj-lt"/>
              </a:rPr>
              <a:t> psychosociale </a:t>
            </a:r>
            <a:r>
              <a:rPr lang="fr-BE" sz="2200" dirty="0" err="1">
                <a:solidFill>
                  <a:schemeClr val="tx1"/>
                </a:solidFill>
                <a:latin typeface="+mj-lt"/>
              </a:rPr>
              <a:t>risico’s</a:t>
            </a:r>
            <a:r>
              <a:rPr lang="fr-BE" sz="2200" dirty="0">
                <a:solidFill>
                  <a:schemeClr val="tx1"/>
                </a:solidFill>
                <a:latin typeface="+mj-lt"/>
              </a:rPr>
              <a:t> </a:t>
            </a:r>
            <a:r>
              <a:rPr lang="fr-BE" sz="2200" dirty="0" err="1">
                <a:solidFill>
                  <a:schemeClr val="tx1"/>
                </a:solidFill>
                <a:latin typeface="+mj-lt"/>
              </a:rPr>
              <a:t>moet</a:t>
            </a:r>
            <a:r>
              <a:rPr lang="fr-BE" sz="2200" dirty="0">
                <a:solidFill>
                  <a:schemeClr val="tx1"/>
                </a:solidFill>
                <a:latin typeface="+mj-lt"/>
              </a:rPr>
              <a:t> </a:t>
            </a:r>
            <a:r>
              <a:rPr lang="fr-BE" sz="2200" dirty="0" err="1">
                <a:solidFill>
                  <a:schemeClr val="tx1"/>
                </a:solidFill>
                <a:latin typeface="+mj-lt"/>
              </a:rPr>
              <a:t>steunen</a:t>
            </a:r>
            <a:r>
              <a:rPr lang="fr-BE" sz="2200" dirty="0">
                <a:solidFill>
                  <a:schemeClr val="tx1"/>
                </a:solidFill>
                <a:latin typeface="+mj-lt"/>
              </a:rPr>
              <a:t> op de </a:t>
            </a:r>
            <a:r>
              <a:rPr lang="fr-BE" sz="2200" dirty="0" err="1">
                <a:solidFill>
                  <a:schemeClr val="tx1"/>
                </a:solidFill>
                <a:latin typeface="+mj-lt"/>
              </a:rPr>
              <a:t>algemene</a:t>
            </a:r>
            <a:r>
              <a:rPr lang="fr-BE" sz="2200" dirty="0">
                <a:solidFill>
                  <a:schemeClr val="tx1"/>
                </a:solidFill>
                <a:latin typeface="+mj-lt"/>
              </a:rPr>
              <a:t> </a:t>
            </a:r>
            <a:r>
              <a:rPr lang="fr-BE" sz="2200" dirty="0" err="1">
                <a:solidFill>
                  <a:schemeClr val="tx1"/>
                </a:solidFill>
                <a:latin typeface="+mj-lt"/>
              </a:rPr>
              <a:t>preventiebeginselen</a:t>
            </a:r>
            <a:endParaRPr lang="fr-BE" sz="2200" dirty="0">
              <a:solidFill>
                <a:schemeClr val="tx1"/>
              </a:solidFill>
              <a:latin typeface="+mj-lt"/>
            </a:endParaRPr>
          </a:p>
          <a:p>
            <a:pPr lvl="1">
              <a:lnSpc>
                <a:spcPct val="120000"/>
              </a:lnSpc>
              <a:spcAft>
                <a:spcPts val="600"/>
              </a:spcAft>
              <a:buFontTx/>
              <a:buChar char="→"/>
              <a:defRPr/>
            </a:pPr>
            <a:r>
              <a:rPr lang="nl-NL" sz="2200" dirty="0">
                <a:solidFill>
                  <a:schemeClr val="tx1"/>
                </a:solidFill>
                <a:latin typeface="+mj-lt"/>
              </a:rPr>
              <a:t>De psychosociale risico’s (PSR) op het werk maken deel uit van de algemene risicoanalyse</a:t>
            </a:r>
          </a:p>
          <a:p>
            <a:pPr lvl="2">
              <a:lnSpc>
                <a:spcPct val="120000"/>
              </a:lnSpc>
              <a:spcAft>
                <a:spcPts val="600"/>
              </a:spcAft>
              <a:buFontTx/>
              <a:buChar char="→"/>
              <a:defRPr/>
            </a:pPr>
            <a:r>
              <a:rPr lang="nl-NL" sz="2200" i="1" dirty="0">
                <a:solidFill>
                  <a:schemeClr val="tx1"/>
                </a:solidFill>
                <a:latin typeface="+mj-lt"/>
              </a:rPr>
              <a:t>Zie preventieregister B8</a:t>
            </a:r>
          </a:p>
          <a:p>
            <a:pPr algn="just">
              <a:spcAft>
                <a:spcPts val="1200"/>
              </a:spcAft>
            </a:pPr>
            <a:endParaRPr lang="fr-BE" b="1" dirty="0"/>
          </a:p>
          <a:p>
            <a:endParaRPr lang="nl-BE"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230" y="5445280"/>
            <a:ext cx="1800250" cy="10962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16543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Preventie </a:t>
            </a:r>
            <a:r>
              <a:rPr lang="nl-BE" dirty="0" err="1"/>
              <a:t>obv</a:t>
            </a:r>
            <a:r>
              <a:rPr lang="nl-BE" dirty="0"/>
              <a:t> RA en evaluatie</a:t>
            </a:r>
          </a:p>
        </p:txBody>
      </p:sp>
      <p:sp>
        <p:nvSpPr>
          <p:cNvPr id="3" name="Tijdelijke aanduiding voor inhoud 2"/>
          <p:cNvSpPr>
            <a:spLocks noGrp="1"/>
          </p:cNvSpPr>
          <p:nvPr>
            <p:ph idx="1"/>
          </p:nvPr>
        </p:nvSpPr>
        <p:spPr/>
        <p:txBody>
          <a:bodyPr>
            <a:normAutofit/>
          </a:bodyPr>
          <a:lstStyle/>
          <a:p>
            <a:pPr marL="342900" lvl="1" indent="-342900">
              <a:lnSpc>
                <a:spcPct val="80000"/>
              </a:lnSpc>
              <a:spcBef>
                <a:spcPts val="1200"/>
              </a:spcBef>
              <a:spcAft>
                <a:spcPts val="1200"/>
              </a:spcAft>
              <a:buFont typeface="Symbol" panose="05050102010706020507" pitchFamily="18" charset="2"/>
              <a:buChar char=""/>
              <a:defRPr/>
            </a:pPr>
            <a:r>
              <a:rPr lang="nl-BE" altLang="nl-BE" sz="2800" dirty="0">
                <a:solidFill>
                  <a:schemeClr val="tx1"/>
                </a:solidFill>
              </a:rPr>
              <a:t>Risicoanalyse a priori</a:t>
            </a:r>
          </a:p>
          <a:p>
            <a:pPr marL="342900" lvl="1" indent="-342900">
              <a:lnSpc>
                <a:spcPct val="80000"/>
              </a:lnSpc>
              <a:spcBef>
                <a:spcPts val="1200"/>
              </a:spcBef>
              <a:spcAft>
                <a:spcPts val="1200"/>
              </a:spcAft>
              <a:buFont typeface="Symbol" panose="05050102010706020507" pitchFamily="18" charset="2"/>
              <a:buChar char=""/>
              <a:defRPr/>
            </a:pPr>
            <a:r>
              <a:rPr lang="nl-BE" altLang="nl-BE" sz="2800" dirty="0">
                <a:solidFill>
                  <a:schemeClr val="tx1"/>
                </a:solidFill>
              </a:rPr>
              <a:t>Risicoanalyse van een specifieke arbeidssituatie</a:t>
            </a:r>
          </a:p>
          <a:p>
            <a:pPr marL="342900" lvl="1" indent="-342900">
              <a:lnSpc>
                <a:spcPct val="80000"/>
              </a:lnSpc>
              <a:spcBef>
                <a:spcPts val="1200"/>
              </a:spcBef>
              <a:spcAft>
                <a:spcPts val="1200"/>
              </a:spcAft>
              <a:buFont typeface="Symbol" panose="05050102010706020507" pitchFamily="18" charset="2"/>
              <a:buChar char=""/>
              <a:defRPr/>
            </a:pPr>
            <a:r>
              <a:rPr lang="nl-BE" altLang="nl-BE" sz="2800" dirty="0">
                <a:solidFill>
                  <a:schemeClr val="tx1"/>
                </a:solidFill>
              </a:rPr>
              <a:t>Risicoanalyse onrechtmatige gedragingen door derden = register voor feiten door derden</a:t>
            </a:r>
          </a:p>
          <a:p>
            <a:pPr marL="342900" lvl="1" indent="-342900">
              <a:lnSpc>
                <a:spcPct val="80000"/>
              </a:lnSpc>
              <a:spcBef>
                <a:spcPts val="1200"/>
              </a:spcBef>
              <a:spcAft>
                <a:spcPts val="1200"/>
              </a:spcAft>
              <a:buFont typeface="Symbol" panose="05050102010706020507" pitchFamily="18" charset="2"/>
              <a:buChar char=""/>
              <a:defRPr/>
            </a:pPr>
            <a:r>
              <a:rPr lang="nl-BE" sz="2800" dirty="0">
                <a:solidFill>
                  <a:schemeClr val="tx1"/>
                </a:solidFill>
              </a:rPr>
              <a:t>Evaluatie van het beleid</a:t>
            </a:r>
          </a:p>
        </p:txBody>
      </p:sp>
    </p:spTree>
    <p:extLst>
      <p:ext uri="{BB962C8B-B14F-4D97-AF65-F5344CB8AC3E}">
        <p14:creationId xmlns:p14="http://schemas.microsoft.com/office/powerpoint/2010/main" val="384743210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31471" y="188586"/>
            <a:ext cx="7772400" cy="1042995"/>
          </a:xfrm>
        </p:spPr>
        <p:txBody>
          <a:bodyPr>
            <a:noAutofit/>
          </a:bodyPr>
          <a:lstStyle/>
          <a:p>
            <a:r>
              <a:rPr lang="nl-BE" sz="2800" dirty="0"/>
              <a:t>Preventie </a:t>
            </a:r>
            <a:r>
              <a:rPr lang="nl-BE" sz="2800" dirty="0" err="1"/>
              <a:t>obv</a:t>
            </a:r>
            <a:r>
              <a:rPr lang="nl-BE" sz="2800" dirty="0"/>
              <a:t> RA = Kwaliteitszorg - PDCA-cyclus</a:t>
            </a:r>
          </a:p>
        </p:txBody>
      </p:sp>
      <p:pic>
        <p:nvPicPr>
          <p:cNvPr id="31747" name="Tijdelijke aanduiding voor inhoud 7" descr="pdca-cyclus.pn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728788" y="2368550"/>
            <a:ext cx="5340350" cy="2925763"/>
          </a:xfrm>
        </p:spPr>
      </p:pic>
      <p:sp>
        <p:nvSpPr>
          <p:cNvPr id="31748" name="Gekromde PIJL-OMLAAG 8"/>
          <p:cNvSpPr>
            <a:spLocks noChangeArrowheads="1"/>
          </p:cNvSpPr>
          <p:nvPr/>
        </p:nvSpPr>
        <p:spPr bwMode="auto">
          <a:xfrm>
            <a:off x="3035300" y="1535113"/>
            <a:ext cx="1865313" cy="731837"/>
          </a:xfrm>
          <a:prstGeom prst="curvedDownArrow">
            <a:avLst>
              <a:gd name="adj1" fmla="val 24981"/>
              <a:gd name="adj2" fmla="val 49973"/>
              <a:gd name="adj3" fmla="val 25000"/>
            </a:avLst>
          </a:prstGeom>
          <a:solidFill>
            <a:srgbClr val="A80F4F"/>
          </a:solidFill>
          <a:ln w="9525" algn="ctr">
            <a:solidFill>
              <a:schemeClr val="tx1"/>
            </a:solidFill>
            <a:round/>
            <a:headEnd/>
            <a:tailEnd/>
          </a:ln>
        </p:spPr>
        <p:txBody>
          <a:bodyPr/>
          <a:lstStyle/>
          <a:p>
            <a:endParaRPr lang="nl-BE">
              <a:solidFill>
                <a:srgbClr val="000000"/>
              </a:solidFill>
            </a:endParaRPr>
          </a:p>
        </p:txBody>
      </p:sp>
      <p:cxnSp>
        <p:nvCxnSpPr>
          <p:cNvPr id="31749" name="Rechte verbindingslijn met pijl 5"/>
          <p:cNvCxnSpPr>
            <a:cxnSpLocks noChangeShapeType="1"/>
          </p:cNvCxnSpPr>
          <p:nvPr/>
        </p:nvCxnSpPr>
        <p:spPr bwMode="auto">
          <a:xfrm rot="5400000" flipH="1" flipV="1">
            <a:off x="-34925" y="3678238"/>
            <a:ext cx="3357563" cy="158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31750" name="Rechte verbindingslijn met pijl 7"/>
          <p:cNvCxnSpPr>
            <a:cxnSpLocks noChangeShapeType="1"/>
          </p:cNvCxnSpPr>
          <p:nvPr/>
        </p:nvCxnSpPr>
        <p:spPr bwMode="auto">
          <a:xfrm>
            <a:off x="1643063" y="5357813"/>
            <a:ext cx="5715000" cy="158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31751" name="Tekstvak 9"/>
          <p:cNvSpPr txBox="1">
            <a:spLocks noChangeArrowheads="1"/>
          </p:cNvSpPr>
          <p:nvPr/>
        </p:nvSpPr>
        <p:spPr bwMode="auto">
          <a:xfrm>
            <a:off x="1000125" y="1714500"/>
            <a:ext cx="12144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nl-BE" sz="1600"/>
              <a:t>Welzijn</a:t>
            </a:r>
          </a:p>
        </p:txBody>
      </p:sp>
      <p:sp>
        <p:nvSpPr>
          <p:cNvPr id="31752" name="Tekstvak 10"/>
          <p:cNvSpPr txBox="1">
            <a:spLocks noChangeArrowheads="1"/>
          </p:cNvSpPr>
          <p:nvPr/>
        </p:nvSpPr>
        <p:spPr bwMode="auto">
          <a:xfrm>
            <a:off x="7000875" y="5572125"/>
            <a:ext cx="785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nl-BE" sz="1800"/>
              <a:t>Tijd</a:t>
            </a:r>
          </a:p>
        </p:txBody>
      </p:sp>
    </p:spTree>
    <p:extLst>
      <p:ext uri="{BB962C8B-B14F-4D97-AF65-F5344CB8AC3E}">
        <p14:creationId xmlns:p14="http://schemas.microsoft.com/office/powerpoint/2010/main" val="27925416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el 1"/>
          <p:cNvSpPr>
            <a:spLocks noGrp="1"/>
          </p:cNvSpPr>
          <p:nvPr>
            <p:ph type="title"/>
          </p:nvPr>
        </p:nvSpPr>
        <p:spPr/>
        <p:txBody>
          <a:bodyPr>
            <a:normAutofit/>
          </a:bodyPr>
          <a:lstStyle/>
          <a:p>
            <a:r>
              <a:rPr lang="nl-BE" sz="2400" dirty="0"/>
              <a:t>Preventiebeleid psychosociale risico’s op het werk </a:t>
            </a:r>
            <a:br>
              <a:rPr lang="nl-BE" sz="2400" dirty="0"/>
            </a:br>
            <a:r>
              <a:rPr lang="nl-BE" altLang="nl-BE" dirty="0"/>
              <a:t>Risicoanalyse a priori</a:t>
            </a:r>
          </a:p>
        </p:txBody>
      </p:sp>
      <p:sp>
        <p:nvSpPr>
          <p:cNvPr id="52227" name="Tijdelijke aanduiding voor inhoud 2"/>
          <p:cNvSpPr>
            <a:spLocks noGrp="1"/>
          </p:cNvSpPr>
          <p:nvPr>
            <p:ph idx="1"/>
          </p:nvPr>
        </p:nvSpPr>
        <p:spPr/>
        <p:txBody>
          <a:bodyPr>
            <a:normAutofit fontScale="55000" lnSpcReduction="20000"/>
          </a:bodyPr>
          <a:lstStyle/>
          <a:p>
            <a:pPr marL="342900" indent="-342900">
              <a:lnSpc>
                <a:spcPct val="90000"/>
              </a:lnSpc>
              <a:spcBef>
                <a:spcPts val="1200"/>
              </a:spcBef>
              <a:spcAft>
                <a:spcPts val="1200"/>
              </a:spcAft>
              <a:buFont typeface="Symbol" panose="05050102010706020507" pitchFamily="18" charset="2"/>
              <a:buChar char=""/>
              <a:defRPr/>
            </a:pPr>
            <a:r>
              <a:rPr lang="nl-BE" altLang="nl-BE" sz="3200" dirty="0">
                <a:solidFill>
                  <a:prstClr val="black"/>
                </a:solidFill>
              </a:rPr>
              <a:t>De werkgever voert uit</a:t>
            </a:r>
          </a:p>
          <a:p>
            <a:pPr marL="342900" indent="-342900">
              <a:lnSpc>
                <a:spcPct val="90000"/>
              </a:lnSpc>
              <a:spcBef>
                <a:spcPts val="1200"/>
              </a:spcBef>
              <a:spcAft>
                <a:spcPts val="1200"/>
              </a:spcAft>
              <a:buFont typeface="Symbol" panose="05050102010706020507" pitchFamily="18" charset="2"/>
              <a:buChar char=""/>
              <a:defRPr/>
            </a:pPr>
            <a:r>
              <a:rPr lang="nl-BE" altLang="nl-BE" sz="3200" dirty="0">
                <a:solidFill>
                  <a:prstClr val="black"/>
                </a:solidFill>
              </a:rPr>
              <a:t>Wat?</a:t>
            </a:r>
          </a:p>
          <a:p>
            <a:pPr marL="342900" lvl="1" indent="-342900">
              <a:spcBef>
                <a:spcPts val="600"/>
              </a:spcBef>
              <a:spcAft>
                <a:spcPts val="600"/>
              </a:spcAft>
              <a:buFont typeface="Arial" pitchFamily="34" charset="0"/>
              <a:buChar char="•"/>
              <a:defRPr/>
            </a:pPr>
            <a:r>
              <a:rPr lang="nl-BE" altLang="nl-BE" sz="2900" dirty="0">
                <a:solidFill>
                  <a:schemeClr val="tx1"/>
                </a:solidFill>
                <a:latin typeface="+mj-lt"/>
                <a:cs typeface="Arial" panose="020B0604020202020204" pitchFamily="34" charset="0"/>
              </a:rPr>
              <a:t>Identificatie van situaties die aanleiding kunnen geven tot psychosociale risico’s (stress, burn-out, conflicten, geweld, pesterijen en OSGW)</a:t>
            </a:r>
          </a:p>
          <a:p>
            <a:pPr marL="342900" lvl="1" indent="-342900">
              <a:spcBef>
                <a:spcPts val="600"/>
              </a:spcBef>
              <a:spcAft>
                <a:spcPts val="600"/>
              </a:spcAft>
              <a:buFont typeface="Arial" pitchFamily="34" charset="0"/>
              <a:buChar char="•"/>
              <a:defRPr/>
            </a:pPr>
            <a:r>
              <a:rPr lang="nl-BE" altLang="nl-BE" sz="2900" dirty="0">
                <a:solidFill>
                  <a:schemeClr val="tx1"/>
                </a:solidFill>
                <a:latin typeface="+mj-lt"/>
                <a:cs typeface="Arial" panose="020B0604020202020204" pitchFamily="34" charset="0"/>
              </a:rPr>
              <a:t>Evaluatie van psychosociale risico’s op basis gevaren verbonden aan de 5 A’s</a:t>
            </a:r>
          </a:p>
          <a:p>
            <a:pPr marL="342900" indent="-342900">
              <a:lnSpc>
                <a:spcPct val="90000"/>
              </a:lnSpc>
              <a:spcBef>
                <a:spcPts val="1200"/>
              </a:spcBef>
              <a:spcAft>
                <a:spcPts val="1200"/>
              </a:spcAft>
              <a:buFont typeface="Symbol" panose="05050102010706020507" pitchFamily="18" charset="2"/>
              <a:buChar char=""/>
              <a:defRPr/>
            </a:pPr>
            <a:r>
              <a:rPr lang="nl-BE" sz="3200" dirty="0">
                <a:solidFill>
                  <a:prstClr val="black"/>
                </a:solidFill>
              </a:rPr>
              <a:t>Preventiemaatregelen</a:t>
            </a:r>
          </a:p>
          <a:p>
            <a:pPr marL="342900" lvl="1" indent="-342900">
              <a:spcBef>
                <a:spcPts val="600"/>
              </a:spcBef>
              <a:spcAft>
                <a:spcPts val="600"/>
              </a:spcAft>
              <a:buClr>
                <a:srgbClr val="C3004A"/>
              </a:buClr>
              <a:buFont typeface="Arial" pitchFamily="34" charset="0"/>
              <a:buChar char="•"/>
              <a:defRPr/>
            </a:pPr>
            <a:r>
              <a:rPr lang="nl-BE" altLang="nl-BE" sz="2900" dirty="0">
                <a:solidFill>
                  <a:schemeClr val="tx1"/>
                </a:solidFill>
                <a:latin typeface="+mj-lt"/>
                <a:cs typeface="Arial" panose="020B0604020202020204" pitchFamily="34" charset="0"/>
              </a:rPr>
              <a:t>Passende maatregelen volgens preventiehiërarchie en na advies PAPA en bevoegd comité</a:t>
            </a:r>
          </a:p>
          <a:p>
            <a:pPr marL="342900" lvl="1" indent="-342900">
              <a:spcBef>
                <a:spcPts val="600"/>
              </a:spcBef>
              <a:spcAft>
                <a:spcPts val="600"/>
              </a:spcAft>
              <a:buClr>
                <a:srgbClr val="C3004A"/>
              </a:buClr>
              <a:buFont typeface="Arial" pitchFamily="34" charset="0"/>
              <a:buChar char="•"/>
              <a:defRPr/>
            </a:pPr>
            <a:r>
              <a:rPr lang="nl-BE" altLang="nl-BE" sz="2900" dirty="0">
                <a:solidFill>
                  <a:schemeClr val="tx1"/>
                </a:solidFill>
                <a:latin typeface="+mj-lt"/>
                <a:cs typeface="Arial" panose="020B0604020202020204" pitchFamily="34" charset="0"/>
              </a:rPr>
              <a:t>Specifieke bepalingen </a:t>
            </a:r>
            <a:r>
              <a:rPr lang="nl-BE" altLang="nl-BE" sz="2900" dirty="0" err="1">
                <a:solidFill>
                  <a:schemeClr val="tx1"/>
                </a:solidFill>
                <a:latin typeface="+mj-lt"/>
                <a:cs typeface="Arial" panose="020B0604020202020204" pitchFamily="34" charset="0"/>
              </a:rPr>
              <a:t>mbt</a:t>
            </a:r>
            <a:r>
              <a:rPr lang="nl-BE" altLang="nl-BE" sz="2900" dirty="0">
                <a:solidFill>
                  <a:schemeClr val="tx1"/>
                </a:solidFill>
                <a:latin typeface="+mj-lt"/>
                <a:cs typeface="Arial" panose="020B0604020202020204" pitchFamily="34" charset="0"/>
              </a:rPr>
              <a:t> psychologische opvang personeelsleden die slachtoffer zijn van geweld door derden</a:t>
            </a:r>
          </a:p>
          <a:p>
            <a:pPr marL="342900" lvl="1" indent="-342900">
              <a:spcBef>
                <a:spcPts val="600"/>
              </a:spcBef>
              <a:spcAft>
                <a:spcPts val="600"/>
              </a:spcAft>
              <a:buClr>
                <a:srgbClr val="C3004A"/>
              </a:buClr>
              <a:buFont typeface="Arial" pitchFamily="34" charset="0"/>
              <a:buChar char="•"/>
              <a:defRPr/>
            </a:pPr>
            <a:r>
              <a:rPr lang="nl-BE" altLang="nl-BE" sz="2900" dirty="0">
                <a:solidFill>
                  <a:schemeClr val="tx1"/>
                </a:solidFill>
                <a:latin typeface="+mj-lt"/>
                <a:cs typeface="Arial" panose="020B0604020202020204" pitchFamily="34" charset="0"/>
              </a:rPr>
              <a:t>Aandacht voor nazorg traumatische gebeurtenissen – noodprocedures posttraumatische stress</a:t>
            </a:r>
          </a:p>
          <a:p>
            <a:pPr marL="342900" lvl="1" indent="-342900">
              <a:spcBef>
                <a:spcPts val="600"/>
              </a:spcBef>
              <a:spcAft>
                <a:spcPts val="600"/>
              </a:spcAft>
              <a:buClr>
                <a:srgbClr val="C3004A"/>
              </a:buClr>
              <a:buFont typeface="Arial" pitchFamily="34" charset="0"/>
              <a:buChar char="•"/>
              <a:defRPr/>
            </a:pPr>
            <a:r>
              <a:rPr lang="nl-BE" altLang="nl-BE" sz="2900" dirty="0">
                <a:solidFill>
                  <a:schemeClr val="tx1"/>
                </a:solidFill>
                <a:latin typeface="+mj-lt"/>
                <a:cs typeface="Arial" panose="020B0604020202020204" pitchFamily="34" charset="0"/>
              </a:rPr>
              <a:t>Procedures </a:t>
            </a:r>
            <a:r>
              <a:rPr lang="nl-BE" altLang="nl-BE" sz="2900" dirty="0" err="1">
                <a:solidFill>
                  <a:schemeClr val="tx1"/>
                </a:solidFill>
                <a:latin typeface="+mj-lt"/>
                <a:cs typeface="Arial" panose="020B0604020202020204" pitchFamily="34" charset="0"/>
              </a:rPr>
              <a:t>mbt</a:t>
            </a:r>
            <a:r>
              <a:rPr lang="nl-BE" altLang="nl-BE" sz="2900" dirty="0">
                <a:solidFill>
                  <a:schemeClr val="tx1"/>
                </a:solidFill>
                <a:latin typeface="+mj-lt"/>
                <a:cs typeface="Arial" panose="020B0604020202020204" pitchFamily="34" charset="0"/>
              </a:rPr>
              <a:t> verzoeken (in)formele psychosociale interventie</a:t>
            </a:r>
          </a:p>
          <a:p>
            <a:pPr marL="342900" lvl="1" indent="-342900">
              <a:spcBef>
                <a:spcPts val="600"/>
              </a:spcBef>
              <a:spcAft>
                <a:spcPts val="600"/>
              </a:spcAft>
              <a:buClr>
                <a:srgbClr val="C3004A"/>
              </a:buClr>
              <a:buFont typeface="Arial" pitchFamily="34" charset="0"/>
              <a:buChar char="•"/>
              <a:defRPr/>
            </a:pPr>
            <a:r>
              <a:rPr lang="nl-BE" altLang="nl-BE" sz="2900" dirty="0">
                <a:solidFill>
                  <a:schemeClr val="tx1"/>
                </a:solidFill>
                <a:latin typeface="+mj-lt"/>
                <a:cs typeface="Arial" panose="020B0604020202020204" pitchFamily="34" charset="0"/>
              </a:rPr>
              <a:t>Enkel wanneer werkgever impact heeft op het gevaar</a:t>
            </a:r>
          </a:p>
          <a:p>
            <a:pPr marL="342900" lvl="1" indent="-342900">
              <a:spcBef>
                <a:spcPts val="600"/>
              </a:spcBef>
              <a:spcAft>
                <a:spcPts val="600"/>
              </a:spcAft>
              <a:buClr>
                <a:srgbClr val="C3004A"/>
              </a:buClr>
              <a:buFont typeface="Arial" pitchFamily="34" charset="0"/>
              <a:buChar char="•"/>
              <a:defRPr/>
            </a:pPr>
            <a:r>
              <a:rPr lang="nl-BE" altLang="nl-BE" sz="2900" dirty="0">
                <a:solidFill>
                  <a:schemeClr val="tx1"/>
                </a:solidFill>
                <a:latin typeface="+mj-lt"/>
                <a:cs typeface="Arial" panose="020B0604020202020204" pitchFamily="34" charset="0"/>
              </a:rPr>
              <a:t>Opname preventiemaatregelen in GPP/JAP</a:t>
            </a:r>
          </a:p>
          <a:p>
            <a:pPr marL="342900" lvl="1" indent="-342900">
              <a:spcBef>
                <a:spcPts val="600"/>
              </a:spcBef>
              <a:spcAft>
                <a:spcPts val="600"/>
              </a:spcAft>
              <a:buClr>
                <a:srgbClr val="C3004A"/>
              </a:buClr>
              <a:buFont typeface="Arial" pitchFamily="34" charset="0"/>
              <a:buChar char="•"/>
              <a:defRPr/>
            </a:pPr>
            <a:endParaRPr lang="nl-BE" altLang="nl-BE" dirty="0">
              <a:solidFill>
                <a:prstClr val="black"/>
              </a:solidFill>
              <a:cs typeface="Arial" panose="020B0604020202020204" pitchFamily="34" charset="0"/>
            </a:endParaRPr>
          </a:p>
          <a:p>
            <a:endParaRPr lang="nl-BE" altLang="nl-BE" dirty="0"/>
          </a:p>
        </p:txBody>
      </p:sp>
      <p:sp>
        <p:nvSpPr>
          <p:cNvPr id="52228"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52229"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7"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297079512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700" dirty="0"/>
              <a:t>Preventiebeleid psychosociale risico’s op het werk </a:t>
            </a:r>
            <a:br>
              <a:rPr lang="nl-BE" dirty="0"/>
            </a:br>
            <a:r>
              <a:rPr lang="nl-BE" altLang="nl-BE" dirty="0"/>
              <a:t>Risicoanalyse a priori</a:t>
            </a:r>
            <a:endParaRPr lang="nl-BE" dirty="0"/>
          </a:p>
        </p:txBody>
      </p:sp>
      <p:sp>
        <p:nvSpPr>
          <p:cNvPr id="3" name="Tijdelijke aanduiding voor inhoud 2"/>
          <p:cNvSpPr>
            <a:spLocks noGrp="1"/>
          </p:cNvSpPr>
          <p:nvPr>
            <p:ph idx="1"/>
          </p:nvPr>
        </p:nvSpPr>
        <p:spPr/>
        <p:txBody>
          <a:bodyPr>
            <a:normAutofit fontScale="85000" lnSpcReduction="10000"/>
          </a:bodyPr>
          <a:lstStyle/>
          <a:p>
            <a:pPr marL="342900" lvl="1" indent="-342900">
              <a:lnSpc>
                <a:spcPct val="70000"/>
              </a:lnSpc>
              <a:spcBef>
                <a:spcPts val="1200"/>
              </a:spcBef>
              <a:spcAft>
                <a:spcPts val="1200"/>
              </a:spcAft>
              <a:buClr>
                <a:srgbClr val="C3004A"/>
              </a:buClr>
              <a:buFont typeface="Symbol" panose="05050102010706020507" pitchFamily="18" charset="2"/>
              <a:buChar char=""/>
              <a:defRPr/>
            </a:pPr>
            <a:r>
              <a:rPr lang="nl-BE" altLang="nl-BE" sz="2800" dirty="0">
                <a:solidFill>
                  <a:prstClr val="black"/>
                </a:solidFill>
              </a:rPr>
              <a:t>Wie wordt betrokken/geïnformeerd?</a:t>
            </a:r>
          </a:p>
          <a:p>
            <a:pPr marL="342900" lvl="1" indent="-342900">
              <a:spcBef>
                <a:spcPts val="600"/>
              </a:spcBef>
              <a:spcAft>
                <a:spcPts val="600"/>
              </a:spcAft>
              <a:buClr>
                <a:srgbClr val="C3004A"/>
              </a:buClr>
              <a:buFont typeface="Arial" pitchFamily="34" charset="0"/>
              <a:buChar char="•"/>
              <a:defRPr/>
            </a:pPr>
            <a:r>
              <a:rPr lang="nl-BE" altLang="nl-BE" sz="2600" dirty="0">
                <a:solidFill>
                  <a:schemeClr val="tx1"/>
                </a:solidFill>
                <a:cs typeface="Arial" panose="020B0604020202020204" pitchFamily="34" charset="0"/>
              </a:rPr>
              <a:t>RA a priori samen met de </a:t>
            </a:r>
            <a:r>
              <a:rPr lang="nl-BE" altLang="nl-BE" sz="2600" b="1" dirty="0">
                <a:solidFill>
                  <a:schemeClr val="tx1"/>
                </a:solidFill>
                <a:cs typeface="Arial" panose="020B0604020202020204" pitchFamily="34" charset="0"/>
              </a:rPr>
              <a:t>personeelsleden</a:t>
            </a:r>
            <a:r>
              <a:rPr lang="nl-BE" altLang="nl-BE" sz="2600" dirty="0">
                <a:solidFill>
                  <a:schemeClr val="tx1"/>
                </a:solidFill>
                <a:cs typeface="Arial" panose="020B0604020202020204" pitchFamily="34" charset="0"/>
              </a:rPr>
              <a:t> en met </a:t>
            </a:r>
            <a:r>
              <a:rPr lang="nl-BE" altLang="nl-BE" sz="2600" b="1" dirty="0">
                <a:solidFill>
                  <a:schemeClr val="tx1"/>
                </a:solidFill>
                <a:cs typeface="Arial" panose="020B0604020202020204" pitchFamily="34" charset="0"/>
              </a:rPr>
              <a:t>PAPA</a:t>
            </a:r>
          </a:p>
          <a:p>
            <a:pPr lvl="3">
              <a:lnSpc>
                <a:spcPct val="140000"/>
              </a:lnSpc>
              <a:buFont typeface="Arial" pitchFamily="34" charset="0"/>
              <a:buChar char="→"/>
              <a:defRPr/>
            </a:pPr>
            <a:r>
              <a:rPr lang="nl-BE" dirty="0">
                <a:solidFill>
                  <a:schemeClr val="tx1"/>
                </a:solidFill>
                <a:cs typeface="Arial" panose="020B0604020202020204" pitchFamily="34" charset="0"/>
              </a:rPr>
              <a:t>PAPA moet betrokken worden als intern </a:t>
            </a:r>
          </a:p>
          <a:p>
            <a:pPr lvl="3" algn="just">
              <a:lnSpc>
                <a:spcPct val="140000"/>
              </a:lnSpc>
              <a:spcAft>
                <a:spcPts val="1200"/>
              </a:spcAft>
              <a:buFont typeface="Arial" pitchFamily="34" charset="0"/>
              <a:buChar char="→"/>
              <a:defRPr/>
            </a:pPr>
            <a:r>
              <a:rPr lang="nl-BE" dirty="0">
                <a:solidFill>
                  <a:schemeClr val="tx1"/>
                </a:solidFill>
                <a:cs typeface="Arial" panose="020B0604020202020204" pitchFamily="34" charset="0"/>
              </a:rPr>
              <a:t>Met externe PAPA wanneer de complexiteit van de analyse het vereist</a:t>
            </a:r>
          </a:p>
          <a:p>
            <a:pPr marL="342900" lvl="1" indent="-342900">
              <a:spcBef>
                <a:spcPts val="600"/>
              </a:spcBef>
              <a:spcAft>
                <a:spcPts val="600"/>
              </a:spcAft>
              <a:buClr>
                <a:srgbClr val="C3004A"/>
              </a:buClr>
              <a:buFont typeface="Arial" pitchFamily="34" charset="0"/>
              <a:buChar char="•"/>
              <a:defRPr/>
            </a:pPr>
            <a:r>
              <a:rPr lang="nl-BE" sz="2600" b="1" dirty="0">
                <a:solidFill>
                  <a:schemeClr val="tx1"/>
                </a:solidFill>
                <a:cs typeface="Arial" panose="020B0604020202020204" pitchFamily="34" charset="0"/>
              </a:rPr>
              <a:t>PAPA</a:t>
            </a:r>
            <a:r>
              <a:rPr lang="nl-BE" sz="2600" dirty="0">
                <a:solidFill>
                  <a:schemeClr val="tx1"/>
                </a:solidFill>
                <a:cs typeface="Arial" panose="020B0604020202020204" pitchFamily="34" charset="0"/>
              </a:rPr>
              <a:t> steeds betrekken voor advies preventiemaatregelen</a:t>
            </a:r>
          </a:p>
          <a:p>
            <a:pPr marL="342900" lvl="1" indent="-342900">
              <a:spcBef>
                <a:spcPts val="600"/>
              </a:spcBef>
              <a:spcAft>
                <a:spcPts val="600"/>
              </a:spcAft>
              <a:buClr>
                <a:srgbClr val="C3004A"/>
              </a:buClr>
              <a:buFont typeface="Arial" pitchFamily="34" charset="0"/>
              <a:buChar char="•"/>
              <a:defRPr/>
            </a:pPr>
            <a:r>
              <a:rPr lang="nl-BE" altLang="nl-BE" sz="2600" dirty="0">
                <a:solidFill>
                  <a:schemeClr val="tx1"/>
                </a:solidFill>
                <a:cs typeface="Arial" panose="020B0604020202020204" pitchFamily="34" charset="0"/>
              </a:rPr>
              <a:t>Resultaten risicoanalyse meedelen aan </a:t>
            </a:r>
            <a:r>
              <a:rPr lang="nl-BE" altLang="nl-BE" sz="2600" b="1" dirty="0">
                <a:solidFill>
                  <a:schemeClr val="tx1"/>
                </a:solidFill>
                <a:cs typeface="Arial" panose="020B0604020202020204" pitchFamily="34" charset="0"/>
              </a:rPr>
              <a:t>bevoegd comité </a:t>
            </a:r>
          </a:p>
          <a:p>
            <a:pPr marL="342900" lvl="1" indent="-342900">
              <a:spcBef>
                <a:spcPts val="600"/>
              </a:spcBef>
              <a:spcAft>
                <a:spcPts val="600"/>
              </a:spcAft>
              <a:buClr>
                <a:srgbClr val="C3004A"/>
              </a:buClr>
              <a:buFont typeface="Arial" pitchFamily="34" charset="0"/>
              <a:buChar char="•"/>
              <a:defRPr/>
            </a:pPr>
            <a:r>
              <a:rPr lang="nl-BE" altLang="nl-BE" sz="2600" b="1" dirty="0">
                <a:solidFill>
                  <a:schemeClr val="tx1"/>
                </a:solidFill>
                <a:cs typeface="Arial" panose="020B0604020202020204" pitchFamily="34" charset="0"/>
              </a:rPr>
              <a:t>Bevoegd comité </a:t>
            </a:r>
            <a:r>
              <a:rPr lang="nl-BE" altLang="nl-BE" sz="2600" dirty="0">
                <a:solidFill>
                  <a:schemeClr val="tx1"/>
                </a:solidFill>
                <a:cs typeface="Arial" panose="020B0604020202020204" pitchFamily="34" charset="0"/>
              </a:rPr>
              <a:t>advies vragen aan over de collectieve maatregelen die voortvloeien uit risicoanalyse a priori en volgens preventiehiërarchie</a:t>
            </a:r>
          </a:p>
          <a:p>
            <a:pPr marL="342900" lvl="1" indent="-342900">
              <a:spcBef>
                <a:spcPts val="600"/>
              </a:spcBef>
              <a:spcAft>
                <a:spcPts val="600"/>
              </a:spcAft>
              <a:buClr>
                <a:srgbClr val="C3004A"/>
              </a:buClr>
              <a:buFont typeface="Arial" pitchFamily="34" charset="0"/>
              <a:buChar char="•"/>
              <a:defRPr/>
            </a:pPr>
            <a:r>
              <a:rPr lang="nl-BE" sz="2600" b="1" dirty="0">
                <a:solidFill>
                  <a:schemeClr val="tx1"/>
                </a:solidFill>
                <a:cs typeface="Arial" panose="020B0604020202020204" pitchFamily="34" charset="0"/>
              </a:rPr>
              <a:t>Personeelsleden</a:t>
            </a:r>
            <a:r>
              <a:rPr lang="nl-BE" sz="2600" dirty="0">
                <a:solidFill>
                  <a:schemeClr val="tx1"/>
                </a:solidFill>
                <a:cs typeface="Arial" panose="020B0604020202020204" pitchFamily="34" charset="0"/>
              </a:rPr>
              <a:t> en </a:t>
            </a:r>
            <a:r>
              <a:rPr lang="nl-BE" sz="2600" b="1" dirty="0">
                <a:solidFill>
                  <a:schemeClr val="tx1"/>
                </a:solidFill>
                <a:cs typeface="Arial" panose="020B0604020202020204" pitchFamily="34" charset="0"/>
              </a:rPr>
              <a:t>HL</a:t>
            </a:r>
            <a:r>
              <a:rPr lang="nl-BE" sz="2600" dirty="0">
                <a:solidFill>
                  <a:schemeClr val="tx1"/>
                </a:solidFill>
                <a:cs typeface="Arial" panose="020B0604020202020204" pitchFamily="34" charset="0"/>
              </a:rPr>
              <a:t> informeren over resultaten RA a priori en de toepasselijke maatregelen</a:t>
            </a:r>
          </a:p>
        </p:txBody>
      </p:sp>
    </p:spTree>
    <p:extLst>
      <p:ext uri="{BB962C8B-B14F-4D97-AF65-F5344CB8AC3E}">
        <p14:creationId xmlns:p14="http://schemas.microsoft.com/office/powerpoint/2010/main" val="227592408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el 1"/>
          <p:cNvSpPr>
            <a:spLocks noGrp="1"/>
          </p:cNvSpPr>
          <p:nvPr>
            <p:ph type="title"/>
          </p:nvPr>
        </p:nvSpPr>
        <p:spPr/>
        <p:txBody>
          <a:bodyPr>
            <a:normAutofit fontScale="90000"/>
          </a:bodyPr>
          <a:lstStyle/>
          <a:p>
            <a:r>
              <a:rPr lang="nl-BE" sz="2800" dirty="0"/>
              <a:t>Preventiebeleid psychosociale risico’s op het werk</a:t>
            </a:r>
            <a:br>
              <a:rPr lang="nl-BE" altLang="nl-BE" dirty="0"/>
            </a:br>
            <a:r>
              <a:rPr lang="nl-BE" altLang="nl-BE" dirty="0"/>
              <a:t>Risicoanalyse van een specifieke arbeidssituatie</a:t>
            </a:r>
          </a:p>
        </p:txBody>
      </p:sp>
      <p:sp>
        <p:nvSpPr>
          <p:cNvPr id="53251" name="Tijdelijke aanduiding voor inhoud 2"/>
          <p:cNvSpPr>
            <a:spLocks noGrp="1"/>
          </p:cNvSpPr>
          <p:nvPr>
            <p:ph idx="1"/>
          </p:nvPr>
        </p:nvSpPr>
        <p:spPr/>
        <p:txBody>
          <a:bodyPr>
            <a:normAutofit fontScale="92500" lnSpcReduction="10000"/>
          </a:bodyPr>
          <a:lstStyle/>
          <a:p>
            <a:pPr marL="342900" lvl="1" indent="-342900">
              <a:lnSpc>
                <a:spcPct val="80000"/>
              </a:lnSpc>
              <a:spcBef>
                <a:spcPts val="1200"/>
              </a:spcBef>
              <a:spcAft>
                <a:spcPts val="1200"/>
              </a:spcAft>
              <a:buFont typeface="Symbol" panose="05050102010706020507" pitchFamily="18" charset="2"/>
              <a:buChar char=""/>
              <a:defRPr/>
            </a:pPr>
            <a:r>
              <a:rPr lang="nl-BE" altLang="nl-BE" dirty="0">
                <a:solidFill>
                  <a:schemeClr val="tx1"/>
                </a:solidFill>
              </a:rPr>
              <a:t>Als in een specifieke arbeidssituatie een gevaar wordt vastgesteld</a:t>
            </a:r>
          </a:p>
          <a:p>
            <a:pPr marL="342900" lvl="1" indent="-342900">
              <a:lnSpc>
                <a:spcPct val="80000"/>
              </a:lnSpc>
              <a:spcBef>
                <a:spcPts val="1200"/>
              </a:spcBef>
              <a:spcAft>
                <a:spcPts val="1200"/>
              </a:spcAft>
              <a:buFont typeface="Symbol" panose="05050102010706020507" pitchFamily="18" charset="2"/>
              <a:buChar char=""/>
              <a:defRPr/>
            </a:pPr>
            <a:r>
              <a:rPr lang="nl-BE" altLang="nl-BE" dirty="0">
                <a:solidFill>
                  <a:schemeClr val="tx1"/>
                </a:solidFill>
              </a:rPr>
              <a:t>Hoofdzakelijk betrekking op risico’s op collectief niveau</a:t>
            </a:r>
          </a:p>
          <a:p>
            <a:pPr marL="342900" lvl="1" indent="-342900">
              <a:lnSpc>
                <a:spcPct val="80000"/>
              </a:lnSpc>
              <a:spcBef>
                <a:spcPts val="1200"/>
              </a:spcBef>
              <a:spcAft>
                <a:spcPts val="1200"/>
              </a:spcAft>
              <a:buFont typeface="Symbol" panose="05050102010706020507" pitchFamily="18" charset="2"/>
              <a:buChar char=""/>
              <a:defRPr/>
            </a:pPr>
            <a:r>
              <a:rPr lang="nl-BE" altLang="nl-BE" dirty="0">
                <a:solidFill>
                  <a:schemeClr val="tx1"/>
                </a:solidFill>
              </a:rPr>
              <a:t>Doel</a:t>
            </a:r>
          </a:p>
          <a:p>
            <a:pPr marL="342900" lvl="1" indent="-342900">
              <a:lnSpc>
                <a:spcPct val="80000"/>
              </a:lnSpc>
              <a:spcBef>
                <a:spcPts val="600"/>
              </a:spcBef>
              <a:spcAft>
                <a:spcPts val="600"/>
              </a:spcAft>
              <a:buFont typeface="Arial" pitchFamily="34" charset="0"/>
              <a:buChar char="•"/>
              <a:defRPr/>
            </a:pPr>
            <a:r>
              <a:rPr lang="nl-BE" altLang="nl-BE" sz="2100" dirty="0">
                <a:solidFill>
                  <a:schemeClr val="tx1"/>
                </a:solidFill>
                <a:latin typeface="+mj-lt"/>
                <a:cs typeface="Arial" panose="020B0604020202020204" pitchFamily="34" charset="0"/>
              </a:rPr>
              <a:t>Individuele en collectieve maatregelen om gevaar te beheersen</a:t>
            </a:r>
          </a:p>
          <a:p>
            <a:pPr marL="342900" lvl="1" indent="-342900">
              <a:lnSpc>
                <a:spcPct val="80000"/>
              </a:lnSpc>
              <a:spcBef>
                <a:spcPts val="600"/>
              </a:spcBef>
              <a:spcAft>
                <a:spcPts val="600"/>
              </a:spcAft>
              <a:buFont typeface="Arial" pitchFamily="34" charset="0"/>
              <a:buChar char="•"/>
              <a:defRPr/>
            </a:pPr>
            <a:r>
              <a:rPr lang="nl-BE" altLang="nl-BE" sz="2100" dirty="0">
                <a:solidFill>
                  <a:schemeClr val="tx1"/>
                </a:solidFill>
                <a:latin typeface="+mj-lt"/>
                <a:cs typeface="Arial" panose="020B0604020202020204" pitchFamily="34" charset="0"/>
              </a:rPr>
              <a:t>Individuele verzoeken tot interventie voor een gelijkaardig probleem voorkomen</a:t>
            </a:r>
          </a:p>
          <a:p>
            <a:pPr marL="342900" lvl="1" indent="-342900">
              <a:lnSpc>
                <a:spcPct val="80000"/>
              </a:lnSpc>
              <a:spcBef>
                <a:spcPts val="1200"/>
              </a:spcBef>
              <a:spcAft>
                <a:spcPts val="1200"/>
              </a:spcAft>
              <a:buFont typeface="Symbol" panose="05050102010706020507" pitchFamily="18" charset="2"/>
              <a:buChar char=""/>
              <a:defRPr/>
            </a:pPr>
            <a:r>
              <a:rPr lang="nl-BE" altLang="nl-BE" dirty="0">
                <a:solidFill>
                  <a:schemeClr val="tx1"/>
                </a:solidFill>
              </a:rPr>
              <a:t>Wordt uitgevoerd op initiatief van </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De werkgever</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Een lid van de hiërarchische lijn </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Ten minste 1/3e van de werknemersvertegenwoordigers in het comité</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Als zij een gevaar vaststellen of hiervan op de hoogte worden gebracht</a:t>
            </a:r>
          </a:p>
          <a:p>
            <a:pPr marL="342900" lvl="1" indent="-342900">
              <a:lnSpc>
                <a:spcPct val="80000"/>
              </a:lnSpc>
              <a:spcBef>
                <a:spcPts val="1200"/>
              </a:spcBef>
              <a:spcAft>
                <a:spcPts val="1200"/>
              </a:spcAft>
              <a:buFont typeface="Symbol" panose="05050102010706020507" pitchFamily="18" charset="2"/>
              <a:buChar char=""/>
              <a:defRPr/>
            </a:pPr>
            <a:r>
              <a:rPr lang="nl-BE" altLang="nl-BE" dirty="0">
                <a:solidFill>
                  <a:schemeClr val="tx1"/>
                </a:solidFill>
              </a:rPr>
              <a:t>5 A’s</a:t>
            </a:r>
          </a:p>
        </p:txBody>
      </p:sp>
      <p:sp>
        <p:nvSpPr>
          <p:cNvPr id="53252"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53253"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7"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3501881797"/>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el 1"/>
          <p:cNvSpPr>
            <a:spLocks noGrp="1"/>
          </p:cNvSpPr>
          <p:nvPr>
            <p:ph type="title"/>
          </p:nvPr>
        </p:nvSpPr>
        <p:spPr/>
        <p:txBody>
          <a:bodyPr>
            <a:normAutofit/>
          </a:bodyPr>
          <a:lstStyle/>
          <a:p>
            <a:r>
              <a:rPr lang="nl-BE" sz="2400" dirty="0"/>
              <a:t>Preventiebeleid psychosociale risico’s op het werk</a:t>
            </a:r>
            <a:br>
              <a:rPr lang="nl-BE" altLang="nl-BE" sz="2400" dirty="0"/>
            </a:br>
            <a:r>
              <a:rPr lang="nl-BE" altLang="nl-BE" sz="3200" dirty="0">
                <a:solidFill>
                  <a:srgbClr val="C3004A"/>
                </a:solidFill>
              </a:rPr>
              <a:t>Risicoanalyse van een specifieke arbeidssituatie</a:t>
            </a:r>
            <a:endParaRPr lang="nl-BE" altLang="nl-BE" dirty="0"/>
          </a:p>
        </p:txBody>
      </p:sp>
      <p:sp>
        <p:nvSpPr>
          <p:cNvPr id="54275" name="Tijdelijke aanduiding voor inhoud 2"/>
          <p:cNvSpPr>
            <a:spLocks noGrp="1"/>
          </p:cNvSpPr>
          <p:nvPr>
            <p:ph idx="1"/>
          </p:nvPr>
        </p:nvSpPr>
        <p:spPr/>
        <p:txBody>
          <a:bodyPr>
            <a:normAutofit fontScale="85000" lnSpcReduction="10000"/>
          </a:bodyPr>
          <a:lstStyle/>
          <a:p>
            <a:pPr marL="342900" lvl="1" indent="-342900">
              <a:lnSpc>
                <a:spcPct val="90000"/>
              </a:lnSpc>
              <a:spcBef>
                <a:spcPts val="1200"/>
              </a:spcBef>
              <a:spcAft>
                <a:spcPts val="1200"/>
              </a:spcAft>
              <a:buFont typeface="Symbol" panose="05050102010706020507" pitchFamily="18" charset="2"/>
              <a:buChar char=""/>
              <a:defRPr/>
            </a:pPr>
            <a:r>
              <a:rPr lang="nl-BE" sz="3300" dirty="0">
                <a:solidFill>
                  <a:schemeClr val="tx1"/>
                </a:solidFill>
              </a:rPr>
              <a:t>Preventiemaatregelen door werkgever</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collectief en individueel</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voor zover werkgever impact heeft op gevaar</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Volgens preventiehiërarchie</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Na advies PAPA en bevoegd comité</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Opname preventiemaatregelen in GPP/JAP</a:t>
            </a:r>
          </a:p>
          <a:p>
            <a:pPr marL="342900" lvl="1" indent="-342900">
              <a:lnSpc>
                <a:spcPct val="90000"/>
              </a:lnSpc>
              <a:spcBef>
                <a:spcPts val="1200"/>
              </a:spcBef>
              <a:spcAft>
                <a:spcPts val="1200"/>
              </a:spcAft>
              <a:buFont typeface="Symbol" panose="05050102010706020507" pitchFamily="18" charset="2"/>
              <a:buChar char=""/>
              <a:defRPr/>
            </a:pPr>
            <a:r>
              <a:rPr lang="nl-BE" altLang="nl-BE" sz="3300" dirty="0">
                <a:solidFill>
                  <a:schemeClr val="tx1"/>
                </a:solidFill>
              </a:rPr>
              <a:t>Wie wordt betrokken?</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RA samen met de </a:t>
            </a:r>
            <a:r>
              <a:rPr lang="nl-BE" altLang="nl-BE" sz="2000" b="1" dirty="0">
                <a:solidFill>
                  <a:schemeClr val="tx1"/>
                </a:solidFill>
                <a:cs typeface="Arial" panose="020B0604020202020204" pitchFamily="34" charset="0"/>
              </a:rPr>
              <a:t>personeelsleden</a:t>
            </a:r>
            <a:r>
              <a:rPr lang="nl-BE" altLang="nl-BE" sz="2000" dirty="0">
                <a:solidFill>
                  <a:schemeClr val="tx1"/>
                </a:solidFill>
                <a:cs typeface="Arial" panose="020B0604020202020204" pitchFamily="34" charset="0"/>
              </a:rPr>
              <a:t> en met </a:t>
            </a:r>
            <a:r>
              <a:rPr lang="nl-BE" altLang="nl-BE" sz="2000" b="1" dirty="0">
                <a:solidFill>
                  <a:schemeClr val="tx1"/>
                </a:solidFill>
                <a:cs typeface="Arial" panose="020B0604020202020204" pitchFamily="34" charset="0"/>
              </a:rPr>
              <a:t>PAPA</a:t>
            </a:r>
          </a:p>
          <a:p>
            <a:pPr lvl="3">
              <a:lnSpc>
                <a:spcPct val="140000"/>
              </a:lnSpc>
              <a:buFont typeface="Arial" pitchFamily="34" charset="0"/>
              <a:buChar char="→"/>
              <a:defRPr/>
            </a:pPr>
            <a:r>
              <a:rPr lang="nl-BE" sz="1500" dirty="0">
                <a:solidFill>
                  <a:prstClr val="black"/>
                </a:solidFill>
                <a:cs typeface="Arial" panose="020B0604020202020204" pitchFamily="34" charset="0"/>
              </a:rPr>
              <a:t>PAPA moet betrokken worden als intern</a:t>
            </a:r>
          </a:p>
          <a:p>
            <a:pPr lvl="3" algn="just">
              <a:lnSpc>
                <a:spcPct val="140000"/>
              </a:lnSpc>
              <a:spcAft>
                <a:spcPts val="1200"/>
              </a:spcAft>
              <a:buFont typeface="Arial" pitchFamily="34" charset="0"/>
              <a:buChar char="→"/>
              <a:defRPr/>
            </a:pPr>
            <a:r>
              <a:rPr lang="nl-BE" sz="1500" dirty="0">
                <a:solidFill>
                  <a:prstClr val="black"/>
                </a:solidFill>
                <a:cs typeface="Arial" panose="020B0604020202020204" pitchFamily="34" charset="0"/>
              </a:rPr>
              <a:t>Met externe PAPA wanneer de complexiteit van de analyse het vereist</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PAPA steeds betrekken voor advies preventiemaatregelen</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De resultaten RA specifieke arbeidssituatie worden anoniem meegedeeld aan werkgever</a:t>
            </a:r>
          </a:p>
          <a:p>
            <a:endParaRPr lang="nl-BE" altLang="nl-BE" dirty="0"/>
          </a:p>
        </p:txBody>
      </p:sp>
      <p:sp>
        <p:nvSpPr>
          <p:cNvPr id="54276"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7"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1229189952"/>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2700" dirty="0"/>
              <a:t>Preventiebeleid psychosociale risico’s op het werk</a:t>
            </a:r>
            <a:br>
              <a:rPr lang="nl-BE" altLang="nl-BE" dirty="0"/>
            </a:br>
            <a:r>
              <a:rPr lang="nl-BE" altLang="nl-BE" dirty="0">
                <a:solidFill>
                  <a:srgbClr val="C3004A"/>
                </a:solidFill>
              </a:rPr>
              <a:t>Risicoanalyse van een specifieke arbeidssituatie</a:t>
            </a:r>
            <a:endParaRPr lang="nl-BE" dirty="0"/>
          </a:p>
        </p:txBody>
      </p:sp>
      <p:sp>
        <p:nvSpPr>
          <p:cNvPr id="3" name="Tijdelijke aanduiding voor inhoud 2"/>
          <p:cNvSpPr>
            <a:spLocks noGrp="1"/>
          </p:cNvSpPr>
          <p:nvPr>
            <p:ph idx="1"/>
          </p:nvPr>
        </p:nvSpPr>
        <p:spPr/>
        <p:txBody>
          <a:bodyPr>
            <a:normAutofit fontScale="92500" lnSpcReduction="20000"/>
          </a:bodyPr>
          <a:lstStyle/>
          <a:p>
            <a:pPr marL="342900" lvl="1" indent="-342900">
              <a:spcBef>
                <a:spcPts val="1200"/>
              </a:spcBef>
              <a:spcAft>
                <a:spcPts val="1200"/>
              </a:spcAft>
              <a:buFont typeface="Symbol" panose="05050102010706020507" pitchFamily="18" charset="2"/>
              <a:buChar char=""/>
              <a:defRPr/>
            </a:pPr>
            <a:r>
              <a:rPr lang="nl-BE" altLang="nl-BE" sz="2600" dirty="0">
                <a:solidFill>
                  <a:schemeClr val="tx1"/>
                </a:solidFill>
              </a:rPr>
              <a:t>Werkgever informeert verzoeker (indien niet anoniem), betrokken </a:t>
            </a:r>
            <a:r>
              <a:rPr lang="nl-BE" altLang="nl-BE" sz="2600" dirty="0" err="1">
                <a:solidFill>
                  <a:schemeClr val="tx1"/>
                </a:solidFill>
              </a:rPr>
              <a:t>PA’s</a:t>
            </a:r>
            <a:r>
              <a:rPr lang="nl-BE" altLang="nl-BE" sz="2600" dirty="0">
                <a:solidFill>
                  <a:schemeClr val="tx1"/>
                </a:solidFill>
              </a:rPr>
              <a:t>, vertrouwenspersoon, contactpersoon veiligheid en/of andere nuttige personen over</a:t>
            </a:r>
          </a:p>
          <a:p>
            <a:pPr marL="342900" lvl="1" indent="-342900">
              <a:lnSpc>
                <a:spcPct val="70000"/>
              </a:lnSpc>
              <a:spcBef>
                <a:spcPts val="600"/>
              </a:spcBef>
              <a:spcAft>
                <a:spcPts val="600"/>
              </a:spcAft>
              <a:buFont typeface="Arial" pitchFamily="34" charset="0"/>
              <a:buChar char="•"/>
              <a:defRPr/>
            </a:pPr>
            <a:r>
              <a:rPr lang="nl-BE" altLang="nl-BE" sz="1800" dirty="0">
                <a:solidFill>
                  <a:schemeClr val="tx1"/>
                </a:solidFill>
                <a:cs typeface="Arial" panose="020B0604020202020204" pitchFamily="34" charset="0"/>
              </a:rPr>
              <a:t>De resultaten RA – anoniem</a:t>
            </a:r>
          </a:p>
          <a:p>
            <a:pPr marL="342900" lvl="1" indent="-342900">
              <a:lnSpc>
                <a:spcPct val="70000"/>
              </a:lnSpc>
              <a:spcBef>
                <a:spcPts val="600"/>
              </a:spcBef>
              <a:spcAft>
                <a:spcPts val="600"/>
              </a:spcAft>
              <a:buFont typeface="Arial" pitchFamily="34" charset="0"/>
              <a:buChar char="•"/>
              <a:defRPr/>
            </a:pPr>
            <a:r>
              <a:rPr lang="nl-BE" altLang="nl-BE" sz="1800" dirty="0">
                <a:solidFill>
                  <a:schemeClr val="tx1"/>
                </a:solidFill>
                <a:cs typeface="Arial" panose="020B0604020202020204" pitchFamily="34" charset="0"/>
              </a:rPr>
              <a:t>De preventiemaatregelen - volledig</a:t>
            </a:r>
          </a:p>
          <a:p>
            <a:pPr marL="342900" lvl="1" indent="-342900">
              <a:spcBef>
                <a:spcPts val="1200"/>
              </a:spcBef>
              <a:spcAft>
                <a:spcPts val="1200"/>
              </a:spcAft>
              <a:buFont typeface="Symbol" panose="05050102010706020507" pitchFamily="18" charset="2"/>
              <a:buChar char=""/>
              <a:defRPr/>
            </a:pPr>
            <a:r>
              <a:rPr lang="nl-BE" sz="2600" dirty="0">
                <a:solidFill>
                  <a:schemeClr val="tx1"/>
                </a:solidFill>
              </a:rPr>
              <a:t>Werkgever informeert bevoegd comité (als deze geen RA-initiatief nam) over gebeuren van RA specifieke arbeidssituatie en houdt resultaten RA ter beschikking</a:t>
            </a:r>
          </a:p>
          <a:p>
            <a:pPr marL="342900" lvl="1" indent="-342900">
              <a:spcBef>
                <a:spcPts val="1200"/>
              </a:spcBef>
              <a:spcAft>
                <a:spcPts val="1200"/>
              </a:spcAft>
              <a:buFont typeface="Symbol" panose="05050102010706020507" pitchFamily="18" charset="2"/>
              <a:buChar char=""/>
              <a:defRPr/>
            </a:pPr>
            <a:r>
              <a:rPr lang="nl-BE" sz="2600" dirty="0">
                <a:solidFill>
                  <a:schemeClr val="tx1"/>
                </a:solidFill>
              </a:rPr>
              <a:t>Werkgever zorgt voor nodige informatie en opleiding over RA specifieke arbeidssituatie aan</a:t>
            </a:r>
          </a:p>
          <a:p>
            <a:pPr marL="342900" lvl="1" indent="-342900">
              <a:lnSpc>
                <a:spcPct val="70000"/>
              </a:lnSpc>
              <a:spcBef>
                <a:spcPts val="600"/>
              </a:spcBef>
              <a:spcAft>
                <a:spcPts val="600"/>
              </a:spcAft>
              <a:buFont typeface="Arial" pitchFamily="34" charset="0"/>
              <a:buChar char="•"/>
              <a:defRPr/>
            </a:pPr>
            <a:r>
              <a:rPr lang="nl-BE" sz="1800" dirty="0">
                <a:solidFill>
                  <a:schemeClr val="tx1"/>
                </a:solidFill>
                <a:cs typeface="Arial" panose="020B0604020202020204" pitchFamily="34" charset="0"/>
              </a:rPr>
              <a:t>Leden HL</a:t>
            </a:r>
          </a:p>
          <a:p>
            <a:pPr marL="342900" lvl="1" indent="-342900">
              <a:lnSpc>
                <a:spcPct val="70000"/>
              </a:lnSpc>
              <a:spcBef>
                <a:spcPts val="600"/>
              </a:spcBef>
              <a:spcAft>
                <a:spcPts val="600"/>
              </a:spcAft>
              <a:buFont typeface="Arial" pitchFamily="34" charset="0"/>
              <a:buChar char="•"/>
              <a:defRPr/>
            </a:pPr>
            <a:r>
              <a:rPr lang="nl-BE" sz="1800" dirty="0">
                <a:solidFill>
                  <a:schemeClr val="tx1"/>
                </a:solidFill>
                <a:cs typeface="Arial" panose="020B0604020202020204" pitchFamily="34" charset="0"/>
              </a:rPr>
              <a:t>Leden bevoegd comité</a:t>
            </a:r>
          </a:p>
          <a:p>
            <a:pPr marL="342900" lvl="1" indent="-342900">
              <a:lnSpc>
                <a:spcPct val="70000"/>
              </a:lnSpc>
              <a:spcBef>
                <a:spcPts val="600"/>
              </a:spcBef>
              <a:spcAft>
                <a:spcPts val="600"/>
              </a:spcAft>
              <a:buFont typeface="Arial" pitchFamily="34" charset="0"/>
              <a:buChar char="•"/>
              <a:defRPr/>
            </a:pPr>
            <a:r>
              <a:rPr lang="nl-BE" sz="1800" dirty="0">
                <a:solidFill>
                  <a:schemeClr val="tx1"/>
                </a:solidFill>
                <a:cs typeface="Arial" panose="020B0604020202020204" pitchFamily="34" charset="0"/>
              </a:rPr>
              <a:t>personeelsleden</a:t>
            </a:r>
          </a:p>
          <a:p>
            <a:endParaRPr lang="nl-BE" dirty="0"/>
          </a:p>
          <a:p>
            <a:endParaRPr lang="nl-BE" dirty="0"/>
          </a:p>
          <a:p>
            <a:endParaRPr lang="nl-BE" dirty="0"/>
          </a:p>
        </p:txBody>
      </p:sp>
    </p:spTree>
    <p:extLst>
      <p:ext uri="{BB962C8B-B14F-4D97-AF65-F5344CB8AC3E}">
        <p14:creationId xmlns:p14="http://schemas.microsoft.com/office/powerpoint/2010/main" val="3324303754"/>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2700" dirty="0"/>
              <a:t>Preventiebeleid psychosociale risico’s op het werk</a:t>
            </a:r>
            <a:br>
              <a:rPr lang="nl-BE" altLang="nl-BE" dirty="0"/>
            </a:br>
            <a:r>
              <a:rPr lang="nl-BE" altLang="nl-BE" sz="3100" dirty="0">
                <a:solidFill>
                  <a:srgbClr val="C3004A"/>
                </a:solidFill>
              </a:rPr>
              <a:t>Risicoanalyse onrechtmatige gedragingen door derden </a:t>
            </a:r>
            <a:endParaRPr lang="nl-BE" sz="3100" dirty="0"/>
          </a:p>
        </p:txBody>
      </p:sp>
      <p:sp>
        <p:nvSpPr>
          <p:cNvPr id="3" name="Tijdelijke aanduiding voor inhoud 2"/>
          <p:cNvSpPr>
            <a:spLocks noGrp="1"/>
          </p:cNvSpPr>
          <p:nvPr>
            <p:ph idx="1"/>
          </p:nvPr>
        </p:nvSpPr>
        <p:spPr/>
        <p:txBody>
          <a:bodyPr>
            <a:normAutofit fontScale="85000" lnSpcReduction="20000"/>
          </a:bodyPr>
          <a:lstStyle/>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Specifieke aandacht voor personeelsleden die in contact komen met derden</a:t>
            </a:r>
          </a:p>
          <a:p>
            <a:pPr marL="342900" lvl="1" indent="-342900">
              <a:lnSpc>
                <a:spcPct val="90000"/>
              </a:lnSpc>
              <a:spcBef>
                <a:spcPts val="1200"/>
              </a:spcBef>
              <a:spcAft>
                <a:spcPts val="1200"/>
              </a:spcAft>
              <a:buFont typeface="Symbol" panose="05050102010706020507" pitchFamily="18" charset="2"/>
              <a:buChar char=""/>
              <a:defRPr/>
            </a:pPr>
            <a:r>
              <a:rPr lang="nl-BE" altLang="nl-BE" sz="2600" dirty="0">
                <a:solidFill>
                  <a:schemeClr val="tx1"/>
                </a:solidFill>
              </a:rPr>
              <a:t>Derden zijn personen extern aan de scholengroep of onderwijsinstelling (leerlingen zijn derden)</a:t>
            </a:r>
            <a:endParaRPr lang="nl-BE" sz="2600" dirty="0">
              <a:solidFill>
                <a:schemeClr val="tx1"/>
              </a:solidFill>
            </a:endParaRPr>
          </a:p>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Contact met derden aanschouwd als bijkomende risicofactor voor PSR</a:t>
            </a:r>
          </a:p>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Register voor feiten van derden</a:t>
            </a:r>
          </a:p>
          <a:p>
            <a:pPr marL="630900" lvl="2" indent="-342900">
              <a:lnSpc>
                <a:spcPct val="90000"/>
              </a:lnSpc>
              <a:spcBef>
                <a:spcPts val="1200"/>
              </a:spcBef>
              <a:spcAft>
                <a:spcPts val="1200"/>
              </a:spcAft>
              <a:buFont typeface="Symbol" panose="05050102010706020507" pitchFamily="18" charset="2"/>
              <a:buChar char=""/>
              <a:defRPr/>
            </a:pPr>
            <a:r>
              <a:rPr lang="nl-BE" sz="2100" dirty="0">
                <a:solidFill>
                  <a:schemeClr val="tx1"/>
                </a:solidFill>
              </a:rPr>
              <a:t>Preventiedocument (zie preventieregister A21)</a:t>
            </a:r>
          </a:p>
          <a:p>
            <a:pPr marL="630900" lvl="2" indent="-342900">
              <a:lnSpc>
                <a:spcPct val="90000"/>
              </a:lnSpc>
              <a:spcBef>
                <a:spcPts val="1200"/>
              </a:spcBef>
              <a:spcAft>
                <a:spcPts val="1200"/>
              </a:spcAft>
              <a:buFont typeface="Symbol" panose="05050102010706020507" pitchFamily="18" charset="2"/>
              <a:buChar char=""/>
              <a:defRPr/>
            </a:pPr>
            <a:r>
              <a:rPr lang="nl-BE" sz="2100" dirty="0">
                <a:solidFill>
                  <a:schemeClr val="tx1"/>
                </a:solidFill>
              </a:rPr>
              <a:t>Risico’s door contact met derden identificeren en evalueren door werkgever</a:t>
            </a:r>
          </a:p>
          <a:p>
            <a:pPr marL="630900" lvl="2" indent="-342900">
              <a:lnSpc>
                <a:spcPct val="90000"/>
              </a:lnSpc>
              <a:spcBef>
                <a:spcPts val="1200"/>
              </a:spcBef>
              <a:spcAft>
                <a:spcPts val="1200"/>
              </a:spcAft>
              <a:buFont typeface="Symbol" panose="05050102010706020507" pitchFamily="18" charset="2"/>
              <a:buChar char=""/>
              <a:defRPr/>
            </a:pPr>
            <a:r>
              <a:rPr lang="nl-BE" sz="2100" dirty="0">
                <a:solidFill>
                  <a:schemeClr val="tx1"/>
                </a:solidFill>
              </a:rPr>
              <a:t>Basis voor maatregelen en opvolging slachtoffers</a:t>
            </a:r>
          </a:p>
          <a:p>
            <a:pPr marL="630900" lvl="2" indent="-342900">
              <a:lnSpc>
                <a:spcPct val="90000"/>
              </a:lnSpc>
              <a:spcBef>
                <a:spcPts val="1200"/>
              </a:spcBef>
              <a:spcAft>
                <a:spcPts val="1200"/>
              </a:spcAft>
              <a:buFont typeface="Symbol" panose="05050102010706020507" pitchFamily="18" charset="2"/>
              <a:buChar char=""/>
              <a:defRPr/>
            </a:pPr>
            <a:r>
              <a:rPr lang="nl-BE" sz="2100" dirty="0">
                <a:solidFill>
                  <a:schemeClr val="tx1"/>
                </a:solidFill>
              </a:rPr>
              <a:t>Personeelsleden worden geïnformeerd door werkgever  (ic HL, PA, contactpersoon veiligheid, VP)</a:t>
            </a:r>
          </a:p>
        </p:txBody>
      </p:sp>
    </p:spTree>
    <p:extLst>
      <p:ext uri="{BB962C8B-B14F-4D97-AF65-F5344CB8AC3E}">
        <p14:creationId xmlns:p14="http://schemas.microsoft.com/office/powerpoint/2010/main" val="39335961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el 1"/>
          <p:cNvSpPr>
            <a:spLocks noGrp="1"/>
          </p:cNvSpPr>
          <p:nvPr>
            <p:ph type="title"/>
          </p:nvPr>
        </p:nvSpPr>
        <p:spPr/>
        <p:txBody>
          <a:bodyPr>
            <a:normAutofit/>
          </a:bodyPr>
          <a:lstStyle/>
          <a:p>
            <a:r>
              <a:rPr lang="nl-BE" sz="2400" dirty="0"/>
              <a:t>Preventiebeleid psychosociale risico’s op het werk</a:t>
            </a:r>
            <a:br>
              <a:rPr lang="nl-BE" altLang="nl-BE" dirty="0">
                <a:solidFill>
                  <a:srgbClr val="C3004A"/>
                </a:solidFill>
              </a:rPr>
            </a:br>
            <a:r>
              <a:rPr lang="nl-BE" altLang="nl-BE" sz="3200" dirty="0"/>
              <a:t>Register van feiten van derden</a:t>
            </a:r>
          </a:p>
        </p:txBody>
      </p:sp>
      <p:sp>
        <p:nvSpPr>
          <p:cNvPr id="58371" name="Tijdelijke aanduiding voor inhoud 2"/>
          <p:cNvSpPr>
            <a:spLocks noGrp="1"/>
          </p:cNvSpPr>
          <p:nvPr>
            <p:ph idx="1"/>
          </p:nvPr>
        </p:nvSpPr>
        <p:spPr/>
        <p:txBody>
          <a:bodyPr>
            <a:normAutofit/>
          </a:bodyPr>
          <a:lstStyle/>
          <a:p>
            <a:pPr marL="342900" lvl="1" indent="-342900">
              <a:lnSpc>
                <a:spcPct val="70000"/>
              </a:lnSpc>
              <a:spcBef>
                <a:spcPts val="1200"/>
              </a:spcBef>
              <a:spcAft>
                <a:spcPts val="1200"/>
              </a:spcAft>
              <a:buFont typeface="Symbol" panose="05050102010706020507" pitchFamily="18" charset="2"/>
              <a:buChar char=""/>
              <a:defRPr/>
            </a:pPr>
            <a:r>
              <a:rPr lang="nl-BE" altLang="nl-BE" sz="2600" dirty="0">
                <a:solidFill>
                  <a:schemeClr val="tx1"/>
                </a:solidFill>
              </a:rPr>
              <a:t>Register bevat</a:t>
            </a:r>
          </a:p>
          <a:p>
            <a:pPr marL="342900" lvl="1"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Unieke nummering van voorvallen – schriftelijk bijhouden</a:t>
            </a:r>
          </a:p>
          <a:p>
            <a:pPr marL="342900" lvl="1"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Beschrijving van feiten van geweld, pesterijen of OSGW</a:t>
            </a:r>
          </a:p>
          <a:p>
            <a:pPr marL="342900" lvl="1"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Data van de feiten</a:t>
            </a:r>
          </a:p>
          <a:p>
            <a:pPr marL="342900" lvl="1"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Identiteit van het personeelslid die feiten meemaakte (mits zijn/haar akkoord)</a:t>
            </a:r>
          </a:p>
          <a:p>
            <a:pPr marL="342900" lvl="1"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Niet gelijk aan een verzoek tot formele psychosociale interventie. De werknemer geniet dus geen bescherming tegen represailles.</a:t>
            </a:r>
          </a:p>
        </p:txBody>
      </p:sp>
      <p:sp>
        <p:nvSpPr>
          <p:cNvPr id="58373"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Tree>
    <p:extLst>
      <p:ext uri="{BB962C8B-B14F-4D97-AF65-F5344CB8AC3E}">
        <p14:creationId xmlns:p14="http://schemas.microsoft.com/office/powerpoint/2010/main" val="173011090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el 1"/>
          <p:cNvSpPr>
            <a:spLocks noGrp="1"/>
          </p:cNvSpPr>
          <p:nvPr>
            <p:ph type="title"/>
          </p:nvPr>
        </p:nvSpPr>
        <p:spPr/>
        <p:txBody>
          <a:bodyPr/>
          <a:lstStyle/>
          <a:p>
            <a:r>
              <a:rPr lang="nl-BE" sz="2400" dirty="0"/>
              <a:t>Preventiebeleid psychosociale risico’s op het werk</a:t>
            </a:r>
            <a:br>
              <a:rPr lang="nl-BE" altLang="nl-BE" dirty="0">
                <a:solidFill>
                  <a:srgbClr val="C3004A"/>
                </a:solidFill>
              </a:rPr>
            </a:br>
            <a:r>
              <a:rPr lang="nl-BE" altLang="nl-BE" sz="3200" dirty="0">
                <a:solidFill>
                  <a:srgbClr val="C3004A"/>
                </a:solidFill>
              </a:rPr>
              <a:t>Register van feiten door derden</a:t>
            </a:r>
            <a:endParaRPr lang="nl-BE" altLang="nl-BE" sz="3200" dirty="0"/>
          </a:p>
        </p:txBody>
      </p:sp>
      <p:sp>
        <p:nvSpPr>
          <p:cNvPr id="59395" name="Tijdelijke aanduiding voor inhoud 2"/>
          <p:cNvSpPr>
            <a:spLocks noGrp="1"/>
          </p:cNvSpPr>
          <p:nvPr>
            <p:ph idx="1"/>
          </p:nvPr>
        </p:nvSpPr>
        <p:spPr/>
        <p:txBody>
          <a:bodyPr>
            <a:normAutofit lnSpcReduction="10000"/>
          </a:bodyPr>
          <a:lstStyle/>
          <a:p>
            <a:pPr marL="342900" lvl="1" indent="-342900">
              <a:lnSpc>
                <a:spcPct val="90000"/>
              </a:lnSpc>
              <a:spcBef>
                <a:spcPts val="1200"/>
              </a:spcBef>
              <a:spcAft>
                <a:spcPts val="1200"/>
              </a:spcAft>
              <a:buFont typeface="Symbol" panose="05050102010706020507" pitchFamily="18" charset="2"/>
              <a:buChar char=""/>
              <a:defRPr/>
            </a:pPr>
            <a:r>
              <a:rPr lang="nl-BE" dirty="0">
                <a:solidFill>
                  <a:schemeClr val="tx1"/>
                </a:solidFill>
              </a:rPr>
              <a:t>Bewaring</a:t>
            </a:r>
            <a:endParaRPr lang="fr-BE" dirty="0">
              <a:solidFill>
                <a:schemeClr val="tx1"/>
              </a:solidFill>
            </a:endParaRPr>
          </a:p>
          <a:p>
            <a:pPr marL="342900" lvl="1" indent="-342900">
              <a:lnSpc>
                <a:spcPct val="80000"/>
              </a:lnSpc>
              <a:spcBef>
                <a:spcPts val="600"/>
              </a:spcBef>
              <a:spcAft>
                <a:spcPts val="600"/>
              </a:spcAft>
              <a:buFont typeface="Arial" pitchFamily="34" charset="0"/>
              <a:buChar char="•"/>
              <a:defRPr/>
            </a:pPr>
            <a:r>
              <a:rPr lang="fr-BE" sz="2200" dirty="0">
                <a:solidFill>
                  <a:schemeClr val="tx1"/>
                </a:solidFill>
                <a:latin typeface="+mj-lt"/>
                <a:cs typeface="Arial" panose="020B0604020202020204" pitchFamily="34" charset="0"/>
              </a:rPr>
              <a:t>Vertrouwenspersoon (VP) of PAPA</a:t>
            </a:r>
          </a:p>
          <a:p>
            <a:pPr marL="342900" lvl="1" indent="-342900">
              <a:lnSpc>
                <a:spcPct val="80000"/>
              </a:lnSpc>
              <a:spcBef>
                <a:spcPts val="600"/>
              </a:spcBef>
              <a:spcAft>
                <a:spcPts val="600"/>
              </a:spcAft>
              <a:buFont typeface="Arial" pitchFamily="34" charset="0"/>
              <a:buChar char="•"/>
              <a:defRPr/>
            </a:pPr>
            <a:r>
              <a:rPr lang="fr-BE" sz="2200" dirty="0">
                <a:solidFill>
                  <a:schemeClr val="tx1"/>
                </a:solidFill>
                <a:latin typeface="+mj-lt"/>
                <a:cs typeface="Arial" panose="020B0604020202020204" pitchFamily="34" charset="0"/>
              </a:rPr>
              <a:t>PA </a:t>
            </a:r>
            <a:r>
              <a:rPr lang="fr-BE" sz="2200" dirty="0" err="1">
                <a:solidFill>
                  <a:schemeClr val="tx1"/>
                </a:solidFill>
                <a:latin typeface="+mj-lt"/>
                <a:cs typeface="Arial" panose="020B0604020202020204" pitchFamily="34" charset="0"/>
              </a:rPr>
              <a:t>belast</a:t>
            </a:r>
            <a:r>
              <a:rPr lang="fr-BE" sz="2200" dirty="0">
                <a:solidFill>
                  <a:schemeClr val="tx1"/>
                </a:solidFill>
                <a:latin typeface="+mj-lt"/>
                <a:cs typeface="Arial" panose="020B0604020202020204" pitchFamily="34" charset="0"/>
              </a:rPr>
              <a:t> met de </a:t>
            </a:r>
            <a:r>
              <a:rPr lang="fr-BE" sz="2200" dirty="0" err="1">
                <a:solidFill>
                  <a:schemeClr val="tx1"/>
                </a:solidFill>
                <a:latin typeface="+mj-lt"/>
                <a:cs typeface="Arial" panose="020B0604020202020204" pitchFamily="34" charset="0"/>
              </a:rPr>
              <a:t>leiding</a:t>
            </a:r>
            <a:r>
              <a:rPr lang="fr-BE" sz="2200" dirty="0">
                <a:solidFill>
                  <a:schemeClr val="tx1"/>
                </a:solidFill>
                <a:latin typeface="+mj-lt"/>
                <a:cs typeface="Arial" panose="020B0604020202020204" pitchFamily="34" charset="0"/>
              </a:rPr>
              <a:t> van IDPBW (indien PAPA </a:t>
            </a:r>
            <a:r>
              <a:rPr lang="fr-BE" sz="2200" dirty="0" err="1">
                <a:solidFill>
                  <a:schemeClr val="tx1"/>
                </a:solidFill>
                <a:latin typeface="+mj-lt"/>
                <a:cs typeface="Arial" panose="020B0604020202020204" pitchFamily="34" charset="0"/>
              </a:rPr>
              <a:t>extern</a:t>
            </a:r>
            <a:r>
              <a:rPr lang="fr-BE" sz="2200" dirty="0">
                <a:solidFill>
                  <a:schemeClr val="tx1"/>
                </a:solidFill>
                <a:latin typeface="+mj-lt"/>
                <a:cs typeface="Arial" panose="020B0604020202020204" pitchFamily="34" charset="0"/>
              </a:rPr>
              <a:t> </a:t>
            </a:r>
            <a:r>
              <a:rPr lang="fr-BE" sz="2200" dirty="0" err="1">
                <a:solidFill>
                  <a:schemeClr val="tx1"/>
                </a:solidFill>
                <a:latin typeface="+mj-lt"/>
                <a:cs typeface="Arial" panose="020B0604020202020204" pitchFamily="34" charset="0"/>
              </a:rPr>
              <a:t>is</a:t>
            </a:r>
            <a:r>
              <a:rPr lang="fr-BE" sz="2200" dirty="0">
                <a:solidFill>
                  <a:schemeClr val="tx1"/>
                </a:solidFill>
                <a:latin typeface="+mj-lt"/>
                <a:cs typeface="Arial" panose="020B0604020202020204" pitchFamily="34" charset="0"/>
              </a:rPr>
              <a:t> en er </a:t>
            </a:r>
            <a:r>
              <a:rPr lang="fr-BE" sz="2200" dirty="0" err="1">
                <a:solidFill>
                  <a:schemeClr val="tx1"/>
                </a:solidFill>
                <a:latin typeface="+mj-lt"/>
                <a:cs typeface="Arial" panose="020B0604020202020204" pitchFamily="34" charset="0"/>
              </a:rPr>
              <a:t>geen</a:t>
            </a:r>
            <a:r>
              <a:rPr lang="fr-BE" sz="2200" dirty="0">
                <a:solidFill>
                  <a:schemeClr val="tx1"/>
                </a:solidFill>
                <a:latin typeface="+mj-lt"/>
                <a:cs typeface="Arial" panose="020B0604020202020204" pitchFamily="34" charset="0"/>
              </a:rPr>
              <a:t> VP </a:t>
            </a:r>
            <a:r>
              <a:rPr lang="fr-BE" sz="2200" dirty="0" err="1">
                <a:solidFill>
                  <a:schemeClr val="tx1"/>
                </a:solidFill>
                <a:latin typeface="+mj-lt"/>
                <a:cs typeface="Arial" panose="020B0604020202020204" pitchFamily="34" charset="0"/>
              </a:rPr>
              <a:t>is</a:t>
            </a:r>
            <a:r>
              <a:rPr lang="fr-BE" sz="2200" dirty="0">
                <a:solidFill>
                  <a:schemeClr val="tx1"/>
                </a:solidFill>
                <a:latin typeface="+mj-lt"/>
                <a:cs typeface="Arial" panose="020B0604020202020204" pitchFamily="34" charset="0"/>
              </a:rPr>
              <a:t>)</a:t>
            </a:r>
          </a:p>
          <a:p>
            <a:pPr marL="342900" lvl="1" indent="-342900">
              <a:lnSpc>
                <a:spcPct val="80000"/>
              </a:lnSpc>
              <a:spcBef>
                <a:spcPts val="600"/>
              </a:spcBef>
              <a:spcAft>
                <a:spcPts val="600"/>
              </a:spcAft>
              <a:buFont typeface="Arial" pitchFamily="34" charset="0"/>
              <a:buChar char="•"/>
              <a:defRPr/>
            </a:pPr>
            <a:r>
              <a:rPr lang="fr-BE" sz="2200" dirty="0" err="1">
                <a:solidFill>
                  <a:schemeClr val="tx1"/>
                </a:solidFill>
                <a:latin typeface="+mj-lt"/>
                <a:cs typeface="Arial" panose="020B0604020202020204" pitchFamily="34" charset="0"/>
              </a:rPr>
              <a:t>Verklaringen</a:t>
            </a:r>
            <a:r>
              <a:rPr lang="fr-BE" sz="2200" dirty="0">
                <a:solidFill>
                  <a:schemeClr val="tx1"/>
                </a:solidFill>
                <a:latin typeface="+mj-lt"/>
                <a:cs typeface="Arial" panose="020B0604020202020204" pitchFamily="34" charset="0"/>
              </a:rPr>
              <a:t> </a:t>
            </a:r>
            <a:r>
              <a:rPr lang="fr-BE" sz="2200" dirty="0" err="1">
                <a:solidFill>
                  <a:schemeClr val="tx1"/>
                </a:solidFill>
                <a:latin typeface="+mj-lt"/>
                <a:cs typeface="Arial" panose="020B0604020202020204" pitchFamily="34" charset="0"/>
              </a:rPr>
              <a:t>gedurende</a:t>
            </a:r>
            <a:r>
              <a:rPr lang="fr-BE" sz="2200" dirty="0">
                <a:solidFill>
                  <a:schemeClr val="tx1"/>
                </a:solidFill>
                <a:latin typeface="+mj-lt"/>
                <a:cs typeface="Arial" panose="020B0604020202020204" pitchFamily="34" charset="0"/>
              </a:rPr>
              <a:t> 5 </a:t>
            </a:r>
            <a:r>
              <a:rPr lang="fr-BE" sz="2200" dirty="0" err="1">
                <a:solidFill>
                  <a:schemeClr val="tx1"/>
                </a:solidFill>
                <a:latin typeface="+mj-lt"/>
                <a:cs typeface="Arial" panose="020B0604020202020204" pitchFamily="34" charset="0"/>
              </a:rPr>
              <a:t>jaar</a:t>
            </a:r>
            <a:r>
              <a:rPr lang="fr-BE" sz="2200" dirty="0">
                <a:solidFill>
                  <a:schemeClr val="tx1"/>
                </a:solidFill>
                <a:latin typeface="+mj-lt"/>
                <a:cs typeface="Arial" panose="020B0604020202020204" pitchFamily="34" charset="0"/>
              </a:rPr>
              <a:t> </a:t>
            </a:r>
            <a:r>
              <a:rPr lang="fr-BE" sz="2200" dirty="0" err="1">
                <a:solidFill>
                  <a:schemeClr val="tx1"/>
                </a:solidFill>
                <a:latin typeface="+mj-lt"/>
                <a:cs typeface="Arial" panose="020B0604020202020204" pitchFamily="34" charset="0"/>
              </a:rPr>
              <a:t>bewaard</a:t>
            </a:r>
            <a:endParaRPr lang="fr-BE" sz="2200" dirty="0">
              <a:solidFill>
                <a:schemeClr val="tx1"/>
              </a:solidFill>
              <a:latin typeface="+mj-lt"/>
              <a:cs typeface="Arial" panose="020B0604020202020204" pitchFamily="34" charset="0"/>
            </a:endParaRPr>
          </a:p>
          <a:p>
            <a:pPr marL="342900" lvl="1" indent="-342900">
              <a:spcBef>
                <a:spcPts val="1200"/>
              </a:spcBef>
              <a:spcAft>
                <a:spcPts val="1200"/>
              </a:spcAft>
              <a:buFont typeface="Symbol" panose="05050102010706020507" pitchFamily="18" charset="2"/>
              <a:buChar char=""/>
              <a:defRPr/>
            </a:pPr>
            <a:r>
              <a:rPr lang="nl-BE" dirty="0">
                <a:solidFill>
                  <a:schemeClr val="tx1"/>
                </a:solidFill>
              </a:rPr>
              <a:t>Toegang </a:t>
            </a:r>
          </a:p>
          <a:p>
            <a:pPr marL="342900" lvl="1" indent="-342900">
              <a:lnSpc>
                <a:spcPct val="8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Vertrouwenspersoon</a:t>
            </a:r>
          </a:p>
          <a:p>
            <a:pPr marL="342900" lvl="1" indent="-342900">
              <a:lnSpc>
                <a:spcPct val="8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PAPA</a:t>
            </a:r>
          </a:p>
          <a:p>
            <a:pPr marL="342900" lvl="1" indent="-342900">
              <a:lnSpc>
                <a:spcPct val="8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PA belast met de leiding van IDPBW (= interne PA GPD GO!)</a:t>
            </a:r>
          </a:p>
          <a:p>
            <a:pPr marL="342900" lvl="1" indent="-342900">
              <a:lnSpc>
                <a:spcPct val="8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Werkgever</a:t>
            </a:r>
          </a:p>
          <a:p>
            <a:pPr marL="342900" lvl="1" indent="-342900">
              <a:lnSpc>
                <a:spcPct val="8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Inspecteurs TWW</a:t>
            </a:r>
          </a:p>
        </p:txBody>
      </p:sp>
      <p:sp>
        <p:nvSpPr>
          <p:cNvPr id="59397"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Tree>
    <p:extLst>
      <p:ext uri="{BB962C8B-B14F-4D97-AF65-F5344CB8AC3E}">
        <p14:creationId xmlns:p14="http://schemas.microsoft.com/office/powerpoint/2010/main" val="231100660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400" dirty="0"/>
              <a:t>Preventiebeleid psychosociale risico’s op het werk</a:t>
            </a:r>
            <a:br>
              <a:rPr lang="nl-BE" altLang="nl-BE" dirty="0">
                <a:solidFill>
                  <a:srgbClr val="C3004A"/>
                </a:solidFill>
              </a:rPr>
            </a:br>
            <a:r>
              <a:rPr lang="nl-BE" altLang="nl-BE" sz="3200" dirty="0"/>
              <a:t>Ondersteuning slachtoffers geweld door derden</a:t>
            </a:r>
            <a:endParaRPr lang="nl-BE" sz="3200" dirty="0"/>
          </a:p>
        </p:txBody>
      </p:sp>
      <p:sp>
        <p:nvSpPr>
          <p:cNvPr id="3" name="Tijdelijke aanduiding voor inhoud 2"/>
          <p:cNvSpPr>
            <a:spLocks noGrp="1"/>
          </p:cNvSpPr>
          <p:nvPr>
            <p:ph idx="1"/>
          </p:nvPr>
        </p:nvSpPr>
        <p:spPr/>
        <p:txBody>
          <a:bodyPr>
            <a:normAutofit fontScale="85000" lnSpcReduction="20000"/>
          </a:bodyPr>
          <a:lstStyle/>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Risico posttraumatische stress </a:t>
            </a:r>
          </a:p>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Passende psychologische ondersteuning voor slachtoffers door gespecialiseerde dienst </a:t>
            </a:r>
          </a:p>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Aanduiding door werkgever na advies PAPA</a:t>
            </a:r>
          </a:p>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Kosten interventies voor werkgever indien niet ten laste van sociale zekerheid</a:t>
            </a:r>
          </a:p>
          <a:p>
            <a:pPr marL="342900" lvl="1" indent="-342900">
              <a:lnSpc>
                <a:spcPct val="90000"/>
              </a:lnSpc>
              <a:spcBef>
                <a:spcPts val="1200"/>
              </a:spcBef>
              <a:spcAft>
                <a:spcPts val="1200"/>
              </a:spcAft>
              <a:buFont typeface="Symbol" panose="05050102010706020507" pitchFamily="18" charset="2"/>
              <a:buChar char=""/>
              <a:defRPr/>
            </a:pPr>
            <a:r>
              <a:rPr lang="nl-BE" sz="2600" dirty="0">
                <a:solidFill>
                  <a:schemeClr val="tx1"/>
                </a:solidFill>
              </a:rPr>
              <a:t>Werkgever geeft informatie en opleiding aan het bevoegd comité, de HL en de personeelsleden over</a:t>
            </a:r>
          </a:p>
          <a:p>
            <a:pPr marL="342900" lvl="1" indent="-342900">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recht personeelslid om een verklaring te laten optekenen in register van feiten van derden;</a:t>
            </a:r>
          </a:p>
          <a:p>
            <a:pPr marL="342900" lvl="1" indent="-342900">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de gespecialiseerde dienst(en) waarop een beroep wordt gedaan voor ondersteuning aan personeelsleden die het slachtoffer werden van geweld door derden.</a:t>
            </a:r>
          </a:p>
        </p:txBody>
      </p:sp>
    </p:spTree>
    <p:extLst>
      <p:ext uri="{BB962C8B-B14F-4D97-AF65-F5344CB8AC3E}">
        <p14:creationId xmlns:p14="http://schemas.microsoft.com/office/powerpoint/2010/main" val="1844099853"/>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700" dirty="0"/>
              <a:t>Preventiebeleid psychosociale risico’s op het werk</a:t>
            </a:r>
            <a:br>
              <a:rPr lang="nl-BE" dirty="0"/>
            </a:br>
            <a:r>
              <a:rPr lang="nl-BE" dirty="0"/>
              <a:t>Evaluatie van het preventiebeleid</a:t>
            </a:r>
          </a:p>
        </p:txBody>
      </p:sp>
      <p:sp>
        <p:nvSpPr>
          <p:cNvPr id="3" name="Tijdelijke aanduiding voor inhoud 2"/>
          <p:cNvSpPr>
            <a:spLocks noGrp="1"/>
          </p:cNvSpPr>
          <p:nvPr>
            <p:ph idx="1"/>
          </p:nvPr>
        </p:nvSpPr>
        <p:spPr/>
        <p:txBody>
          <a:bodyPr>
            <a:normAutofit fontScale="62500" lnSpcReduction="20000"/>
          </a:bodyPr>
          <a:lstStyle/>
          <a:p>
            <a:pPr marL="342900" lvl="1" indent="-342900">
              <a:lnSpc>
                <a:spcPct val="90000"/>
              </a:lnSpc>
              <a:spcBef>
                <a:spcPts val="1200"/>
              </a:spcBef>
              <a:spcAft>
                <a:spcPts val="1200"/>
              </a:spcAft>
              <a:buFont typeface="Symbol" panose="05050102010706020507" pitchFamily="18" charset="2"/>
              <a:buChar char=""/>
              <a:defRPr/>
            </a:pPr>
            <a:r>
              <a:rPr lang="nl-BE" sz="3200" dirty="0">
                <a:solidFill>
                  <a:schemeClr val="tx1"/>
                </a:solidFill>
              </a:rPr>
              <a:t>Aanpassingen aan wijzigingen die psychosociale risico’s beïnvloeden</a:t>
            </a:r>
          </a:p>
          <a:p>
            <a:pPr marL="342900" lvl="1" indent="-342900">
              <a:lnSpc>
                <a:spcPct val="90000"/>
              </a:lnSpc>
              <a:spcBef>
                <a:spcPts val="1200"/>
              </a:spcBef>
              <a:spcAft>
                <a:spcPts val="1200"/>
              </a:spcAft>
              <a:buFont typeface="Symbol" panose="05050102010706020507" pitchFamily="18" charset="2"/>
              <a:buChar char=""/>
              <a:defRPr/>
            </a:pPr>
            <a:r>
              <a:rPr lang="nl-BE" sz="3200" dirty="0">
                <a:solidFill>
                  <a:schemeClr val="tx1"/>
                </a:solidFill>
              </a:rPr>
              <a:t>1x per jaar</a:t>
            </a:r>
          </a:p>
          <a:p>
            <a:pPr marL="342900" lvl="1" indent="-342900">
              <a:lnSpc>
                <a:spcPct val="90000"/>
              </a:lnSpc>
              <a:spcBef>
                <a:spcPts val="1200"/>
              </a:spcBef>
              <a:spcAft>
                <a:spcPts val="1200"/>
              </a:spcAft>
              <a:buFont typeface="Symbol" panose="05050102010706020507" pitchFamily="18" charset="2"/>
              <a:buChar char=""/>
              <a:defRPr/>
            </a:pPr>
            <a:r>
              <a:rPr lang="nl-BE" altLang="nl-BE" sz="3200" dirty="0">
                <a:solidFill>
                  <a:schemeClr val="tx1"/>
                </a:solidFill>
              </a:rPr>
              <a:t>Werkgever voert uit samen met PAPA</a:t>
            </a:r>
          </a:p>
          <a:p>
            <a:pPr marL="342900" lvl="1" indent="-342900">
              <a:spcBef>
                <a:spcPts val="600"/>
              </a:spcBef>
              <a:spcAft>
                <a:spcPts val="600"/>
              </a:spcAft>
              <a:buFont typeface="Arial" pitchFamily="34" charset="0"/>
              <a:buChar char="•"/>
              <a:defRPr/>
            </a:pPr>
            <a:r>
              <a:rPr lang="nl-BE" sz="2200" dirty="0">
                <a:solidFill>
                  <a:schemeClr val="tx1"/>
                </a:solidFill>
                <a:cs typeface="Arial" panose="020B0604020202020204" pitchFamily="34" charset="0"/>
              </a:rPr>
              <a:t>PAPA moet betrokken worden als intern</a:t>
            </a:r>
          </a:p>
          <a:p>
            <a:pPr marL="342900" lvl="1" indent="-342900">
              <a:spcBef>
                <a:spcPts val="600"/>
              </a:spcBef>
              <a:spcAft>
                <a:spcPts val="600"/>
              </a:spcAft>
              <a:buFont typeface="Arial" pitchFamily="34" charset="0"/>
              <a:buChar char="•"/>
              <a:defRPr/>
            </a:pPr>
            <a:r>
              <a:rPr lang="nl-BE" sz="2200" dirty="0">
                <a:solidFill>
                  <a:schemeClr val="tx1"/>
                </a:solidFill>
                <a:cs typeface="Arial" panose="020B0604020202020204" pitchFamily="34" charset="0"/>
              </a:rPr>
              <a:t>Met externe PAPA wanneer de complexiteit het vereist</a:t>
            </a:r>
          </a:p>
          <a:p>
            <a:pPr marL="342900" lvl="1" indent="-342900">
              <a:lnSpc>
                <a:spcPct val="90000"/>
              </a:lnSpc>
              <a:spcBef>
                <a:spcPts val="1200"/>
              </a:spcBef>
              <a:spcAft>
                <a:spcPts val="1200"/>
              </a:spcAft>
              <a:buFont typeface="Symbol" panose="05050102010706020507" pitchFamily="18" charset="2"/>
              <a:buChar char=""/>
              <a:defRPr/>
            </a:pPr>
            <a:r>
              <a:rPr lang="nl-BE" altLang="nl-BE" sz="3200" dirty="0">
                <a:solidFill>
                  <a:schemeClr val="tx1"/>
                </a:solidFill>
              </a:rPr>
              <a:t>Houdt rekening met volgende elementen</a:t>
            </a:r>
          </a:p>
          <a:p>
            <a:pPr marL="342900" lvl="1" indent="-342900">
              <a:spcBef>
                <a:spcPts val="600"/>
              </a:spcBef>
              <a:spcAft>
                <a:spcPts val="600"/>
              </a:spcAft>
              <a:buFont typeface="Arial" pitchFamily="34" charset="0"/>
              <a:buChar char="•"/>
              <a:defRPr/>
            </a:pPr>
            <a:r>
              <a:rPr lang="nl-BE" altLang="nl-BE" sz="2300" dirty="0">
                <a:solidFill>
                  <a:schemeClr val="tx1"/>
                </a:solidFill>
                <a:cs typeface="Arial" panose="020B0604020202020204" pitchFamily="34" charset="0"/>
              </a:rPr>
              <a:t>Verzoeken tot RA van een specifieke arbeidssituatie</a:t>
            </a:r>
          </a:p>
          <a:p>
            <a:pPr marL="342900" lvl="1" indent="-342900">
              <a:spcBef>
                <a:spcPts val="600"/>
              </a:spcBef>
              <a:spcAft>
                <a:spcPts val="600"/>
              </a:spcAft>
              <a:buFont typeface="Arial" pitchFamily="34" charset="0"/>
              <a:buChar char="•"/>
              <a:defRPr/>
            </a:pPr>
            <a:r>
              <a:rPr lang="nl-BE" altLang="nl-BE" sz="2300" dirty="0">
                <a:solidFill>
                  <a:schemeClr val="tx1"/>
                </a:solidFill>
                <a:cs typeface="Arial" panose="020B0604020202020204" pitchFamily="34" charset="0"/>
              </a:rPr>
              <a:t>Verzoeken tot  formele psychosociale interventie</a:t>
            </a:r>
          </a:p>
          <a:p>
            <a:pPr marL="342900" lvl="1" indent="-342900">
              <a:spcBef>
                <a:spcPts val="600"/>
              </a:spcBef>
              <a:spcAft>
                <a:spcPts val="600"/>
              </a:spcAft>
              <a:buFont typeface="Arial" pitchFamily="34" charset="0"/>
              <a:buChar char="•"/>
              <a:defRPr/>
            </a:pPr>
            <a:r>
              <a:rPr lang="nl-BE" altLang="nl-BE" sz="2300" dirty="0">
                <a:solidFill>
                  <a:schemeClr val="tx1"/>
                </a:solidFill>
                <a:cs typeface="Arial" panose="020B0604020202020204" pitchFamily="34" charset="0"/>
              </a:rPr>
              <a:t>Informatie van de PA-arbeidsarts</a:t>
            </a:r>
          </a:p>
          <a:p>
            <a:pPr marL="342900" lvl="1" indent="-342900">
              <a:spcBef>
                <a:spcPts val="600"/>
              </a:spcBef>
              <a:spcAft>
                <a:spcPts val="600"/>
              </a:spcAft>
              <a:buFont typeface="Arial" pitchFamily="34" charset="0"/>
              <a:buChar char="•"/>
              <a:defRPr/>
            </a:pPr>
            <a:r>
              <a:rPr lang="nl-BE" altLang="nl-BE" sz="2300" dirty="0">
                <a:solidFill>
                  <a:schemeClr val="tx1"/>
                </a:solidFill>
                <a:cs typeface="Arial" panose="020B0604020202020204" pitchFamily="34" charset="0"/>
              </a:rPr>
              <a:t>Conclusies uit incidenten bij herhaling én die voorwerp waren van een informele psychosociale interventie</a:t>
            </a:r>
          </a:p>
          <a:p>
            <a:pPr marL="342900" lvl="1" indent="-342900">
              <a:spcBef>
                <a:spcPts val="600"/>
              </a:spcBef>
              <a:spcAft>
                <a:spcPts val="600"/>
              </a:spcAft>
              <a:buFont typeface="Arial" pitchFamily="34" charset="0"/>
              <a:buChar char="•"/>
              <a:defRPr/>
            </a:pPr>
            <a:r>
              <a:rPr lang="nl-BE" altLang="nl-BE" sz="2300" dirty="0">
                <a:solidFill>
                  <a:schemeClr val="tx1"/>
                </a:solidFill>
                <a:cs typeface="Arial" panose="020B0604020202020204" pitchFamily="34" charset="0"/>
              </a:rPr>
              <a:t>Feiten ten aanzien van derden (register)</a:t>
            </a:r>
          </a:p>
          <a:p>
            <a:pPr marL="342900" lvl="1" indent="-342900">
              <a:spcBef>
                <a:spcPts val="600"/>
              </a:spcBef>
              <a:spcAft>
                <a:spcPts val="600"/>
              </a:spcAft>
              <a:buFont typeface="Arial" pitchFamily="34" charset="0"/>
              <a:buChar char="•"/>
              <a:defRPr/>
            </a:pPr>
            <a:r>
              <a:rPr lang="nl-BE" altLang="nl-BE" sz="2300" dirty="0">
                <a:solidFill>
                  <a:schemeClr val="tx1"/>
                </a:solidFill>
                <a:cs typeface="Arial" panose="020B0604020202020204" pitchFamily="34" charset="0"/>
              </a:rPr>
              <a:t>Gegevens jaarverslag</a:t>
            </a:r>
          </a:p>
        </p:txBody>
      </p:sp>
    </p:spTree>
    <p:extLst>
      <p:ext uri="{BB962C8B-B14F-4D97-AF65-F5344CB8AC3E}">
        <p14:creationId xmlns:p14="http://schemas.microsoft.com/office/powerpoint/2010/main" val="363850661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700" dirty="0"/>
              <a:t>Preventiebeleid psychosociale risico’s op het werk</a:t>
            </a:r>
            <a:br>
              <a:rPr lang="nl-BE" dirty="0"/>
            </a:br>
            <a:r>
              <a:rPr lang="nl-BE" dirty="0"/>
              <a:t>Evaluatie van het preventiebeleid</a:t>
            </a:r>
          </a:p>
        </p:txBody>
      </p:sp>
      <p:sp>
        <p:nvSpPr>
          <p:cNvPr id="3" name="Tijdelijke aanduiding voor inhoud 2"/>
          <p:cNvSpPr>
            <a:spLocks noGrp="1"/>
          </p:cNvSpPr>
          <p:nvPr>
            <p:ph idx="1"/>
          </p:nvPr>
        </p:nvSpPr>
        <p:spPr/>
        <p:txBody>
          <a:bodyPr/>
          <a:lstStyle/>
          <a:p>
            <a:pPr marL="342900" lvl="1" indent="-342900">
              <a:lnSpc>
                <a:spcPct val="70000"/>
              </a:lnSpc>
              <a:spcBef>
                <a:spcPts val="1200"/>
              </a:spcBef>
              <a:spcAft>
                <a:spcPts val="1200"/>
              </a:spcAft>
              <a:buFont typeface="Symbol" panose="05050102010706020507" pitchFamily="18" charset="2"/>
              <a:buChar char=""/>
              <a:defRPr/>
            </a:pPr>
            <a:r>
              <a:rPr lang="nl-BE" altLang="nl-BE" dirty="0">
                <a:solidFill>
                  <a:schemeClr val="tx1"/>
                </a:solidFill>
              </a:rPr>
              <a:t>PAPA deelt min. 1 keer/jaar conclusies uit incidenten bij herhaling én die voorwerp waren van een informele psychosociale interventie </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VP moet hiervoor min. 1 keer per jaar  de door hem behandelde incidenten die zich bij herhaling voordoen </a:t>
            </a:r>
            <a:r>
              <a:rPr lang="nl-BE" altLang="nl-BE" sz="2000" u="sng" dirty="0">
                <a:solidFill>
                  <a:schemeClr val="tx1"/>
                </a:solidFill>
                <a:cs typeface="Arial" panose="020B0604020202020204" pitchFamily="34" charset="0"/>
              </a:rPr>
              <a:t>schriftelijk</a:t>
            </a:r>
            <a:r>
              <a:rPr lang="nl-BE" altLang="nl-BE" sz="2000" dirty="0">
                <a:solidFill>
                  <a:schemeClr val="tx1"/>
                </a:solidFill>
                <a:cs typeface="Arial" panose="020B0604020202020204" pitchFamily="34" charset="0"/>
              </a:rPr>
              <a:t> meedelen aan PAPA</a:t>
            </a:r>
          </a:p>
          <a:p>
            <a:pPr marL="342900" lvl="1" indent="-342900">
              <a:lnSpc>
                <a:spcPct val="70000"/>
              </a:lnSpc>
              <a:spcBef>
                <a:spcPts val="1200"/>
              </a:spcBef>
              <a:spcAft>
                <a:spcPts val="1200"/>
              </a:spcAft>
              <a:buFont typeface="Symbol" panose="05050102010706020507" pitchFamily="18" charset="2"/>
              <a:buChar char=""/>
              <a:defRPr/>
            </a:pPr>
            <a:r>
              <a:rPr lang="nl-BE" altLang="nl-BE" dirty="0">
                <a:solidFill>
                  <a:schemeClr val="tx1"/>
                </a:solidFill>
              </a:rPr>
              <a:t>Werkgever </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Licht bevoegd comité in over resultaten evaluatie beleid </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Vraagt advies over collectieve preventiemaatregelen die hieruit voortvloeien</a:t>
            </a:r>
          </a:p>
          <a:p>
            <a:pPr marL="342900" lvl="1" indent="-342900">
              <a:lnSpc>
                <a:spcPct val="80000"/>
              </a:lnSpc>
              <a:spcBef>
                <a:spcPts val="600"/>
              </a:spcBef>
              <a:spcAft>
                <a:spcPts val="600"/>
              </a:spcAft>
              <a:buFont typeface="Arial" pitchFamily="34" charset="0"/>
              <a:buChar char="•"/>
              <a:defRPr/>
            </a:pPr>
            <a:r>
              <a:rPr lang="nl-BE" altLang="nl-BE" sz="2000" dirty="0">
                <a:solidFill>
                  <a:schemeClr val="tx1"/>
                </a:solidFill>
                <a:cs typeface="Arial" panose="020B0604020202020204" pitchFamily="34" charset="0"/>
              </a:rPr>
              <a:t>Informeert HL en personeelsleden over de resultaten van het beleid</a:t>
            </a:r>
          </a:p>
          <a:p>
            <a:endParaRPr lang="nl-BE" dirty="0"/>
          </a:p>
        </p:txBody>
      </p:sp>
    </p:spTree>
    <p:extLst>
      <p:ext uri="{BB962C8B-B14F-4D97-AF65-F5344CB8AC3E}">
        <p14:creationId xmlns:p14="http://schemas.microsoft.com/office/powerpoint/2010/main" val="188171180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400" dirty="0"/>
              <a:t>Preventiebeleid psychosociale risico’s op het werk</a:t>
            </a:r>
            <a:br>
              <a:rPr lang="nl-BE" dirty="0"/>
            </a:br>
            <a:r>
              <a:rPr lang="nl-BE" dirty="0"/>
              <a:t>Documenten van het preventiebeleid</a:t>
            </a:r>
          </a:p>
        </p:txBody>
      </p:sp>
      <p:sp>
        <p:nvSpPr>
          <p:cNvPr id="3" name="Tijdelijke aanduiding voor inhoud 2"/>
          <p:cNvSpPr>
            <a:spLocks noGrp="1"/>
          </p:cNvSpPr>
          <p:nvPr>
            <p:ph idx="1"/>
          </p:nvPr>
        </p:nvSpPr>
        <p:spPr/>
        <p:txBody>
          <a:bodyPr>
            <a:normAutofit fontScale="92500" lnSpcReduction="10000"/>
          </a:bodyPr>
          <a:lstStyle/>
          <a:p>
            <a:pPr marL="342900" lvl="1" indent="-342900">
              <a:lnSpc>
                <a:spcPct val="70000"/>
              </a:lnSpc>
              <a:spcBef>
                <a:spcPts val="1200"/>
              </a:spcBef>
              <a:spcAft>
                <a:spcPts val="1200"/>
              </a:spcAft>
              <a:buFont typeface="Symbol" panose="05050102010706020507" pitchFamily="18" charset="2"/>
              <a:buChar char=""/>
              <a:defRPr/>
            </a:pPr>
            <a:r>
              <a:rPr lang="nl-BE" dirty="0">
                <a:solidFill>
                  <a:schemeClr val="tx1"/>
                </a:solidFill>
              </a:rPr>
              <a:t>GPP en JAP</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resultaten RA a priori</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Maatregelen RA a priori</a:t>
            </a:r>
          </a:p>
          <a:p>
            <a:pPr marL="342900" lvl="1" indent="-342900">
              <a:lnSpc>
                <a:spcPct val="70000"/>
              </a:lnSpc>
              <a:spcBef>
                <a:spcPts val="1200"/>
              </a:spcBef>
              <a:spcAft>
                <a:spcPts val="1200"/>
              </a:spcAft>
              <a:buFont typeface="Symbol" panose="05050102010706020507" pitchFamily="18" charset="2"/>
              <a:buChar char=""/>
              <a:defRPr/>
            </a:pPr>
            <a:r>
              <a:rPr lang="nl-BE" dirty="0">
                <a:solidFill>
                  <a:schemeClr val="tx1"/>
                </a:solidFill>
              </a:rPr>
              <a:t>Het register van feiten van derden</a:t>
            </a:r>
          </a:p>
          <a:p>
            <a:pPr marL="342900" lvl="1" indent="-342900">
              <a:lnSpc>
                <a:spcPct val="70000"/>
              </a:lnSpc>
              <a:spcBef>
                <a:spcPts val="1200"/>
              </a:spcBef>
              <a:spcAft>
                <a:spcPts val="1200"/>
              </a:spcAft>
              <a:buFont typeface="Symbol" panose="05050102010706020507" pitchFamily="18" charset="2"/>
              <a:buChar char=""/>
              <a:defRPr/>
            </a:pPr>
            <a:r>
              <a:rPr lang="nl-BE" dirty="0">
                <a:solidFill>
                  <a:schemeClr val="tx1"/>
                </a:solidFill>
              </a:rPr>
              <a:t>Het preventieregister</a:t>
            </a:r>
          </a:p>
          <a:p>
            <a:pPr marL="342900" lvl="1" indent="-342900">
              <a:lnSpc>
                <a:spcPct val="70000"/>
              </a:lnSpc>
              <a:spcBef>
                <a:spcPts val="1200"/>
              </a:spcBef>
              <a:spcAft>
                <a:spcPts val="1200"/>
              </a:spcAft>
              <a:buFont typeface="Symbol" panose="05050102010706020507" pitchFamily="18" charset="2"/>
              <a:buChar char=""/>
              <a:defRPr/>
            </a:pPr>
            <a:r>
              <a:rPr lang="nl-BE" dirty="0">
                <a:solidFill>
                  <a:schemeClr val="tx1"/>
                </a:solidFill>
              </a:rPr>
              <a:t>Intern noodplan</a:t>
            </a:r>
          </a:p>
          <a:p>
            <a:pPr marL="342900" lvl="1" indent="-342900">
              <a:lnSpc>
                <a:spcPct val="70000"/>
              </a:lnSpc>
              <a:spcBef>
                <a:spcPts val="1200"/>
              </a:spcBef>
              <a:spcAft>
                <a:spcPts val="1200"/>
              </a:spcAft>
              <a:buFont typeface="Symbol" panose="05050102010706020507" pitchFamily="18" charset="2"/>
              <a:buChar char=""/>
              <a:defRPr/>
            </a:pPr>
            <a:r>
              <a:rPr lang="nl-BE" dirty="0">
                <a:solidFill>
                  <a:schemeClr val="tx1"/>
                </a:solidFill>
              </a:rPr>
              <a:t>Het jaarverslag van de GPD geeft overzicht van </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getroffen collectieve preventiemaatregelen</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Verzoeken RA specifieke arbeidssituatie</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Verschillende vormen van psychosociale interventie</a:t>
            </a:r>
          </a:p>
          <a:p>
            <a:pPr marL="342900" lvl="1" indent="-342900">
              <a:lnSpc>
                <a:spcPct val="80000"/>
              </a:lnSpc>
              <a:spcBef>
                <a:spcPts val="600"/>
              </a:spcBef>
              <a:spcAft>
                <a:spcPts val="600"/>
              </a:spcAft>
              <a:buFont typeface="Arial" pitchFamily="34" charset="0"/>
              <a:buChar char="•"/>
              <a:defRPr/>
            </a:pPr>
            <a:r>
              <a:rPr lang="nl-BE" sz="2000" dirty="0">
                <a:solidFill>
                  <a:schemeClr val="tx1"/>
                </a:solidFill>
                <a:cs typeface="Arial" panose="020B0604020202020204" pitchFamily="34" charset="0"/>
              </a:rPr>
              <a:t>PAPA, VP en interne PA leveren de nodige anonieme gegevens aan werkgever</a:t>
            </a:r>
          </a:p>
          <a:p>
            <a:pPr marL="342900" lvl="1" indent="-342900">
              <a:lnSpc>
                <a:spcPct val="80000"/>
              </a:lnSpc>
              <a:spcBef>
                <a:spcPts val="600"/>
              </a:spcBef>
              <a:spcAft>
                <a:spcPts val="600"/>
              </a:spcAft>
              <a:buFont typeface="Arial" pitchFamily="34" charset="0"/>
              <a:buChar char="•"/>
              <a:defRPr/>
            </a:pPr>
            <a:endParaRPr lang="nl-BE" sz="2000" dirty="0">
              <a:solidFill>
                <a:schemeClr val="tx1"/>
              </a:solidFill>
              <a:cs typeface="Arial" panose="020B0604020202020204" pitchFamily="34" charset="0"/>
            </a:endParaRPr>
          </a:p>
          <a:p>
            <a:pPr marL="342900" lvl="1" indent="-342900">
              <a:lnSpc>
                <a:spcPct val="70000"/>
              </a:lnSpc>
              <a:spcBef>
                <a:spcPts val="1200"/>
              </a:spcBef>
              <a:spcAft>
                <a:spcPts val="1200"/>
              </a:spcAft>
              <a:buFont typeface="Symbol" panose="05050102010706020507" pitchFamily="18" charset="2"/>
              <a:buChar char=""/>
              <a:defRPr/>
            </a:pPr>
            <a:endParaRPr lang="nl-BE" dirty="0">
              <a:solidFill>
                <a:schemeClr val="tx1"/>
              </a:solidFill>
            </a:endParaRPr>
          </a:p>
          <a:p>
            <a:pPr marL="342900" lvl="1" indent="-342900">
              <a:lnSpc>
                <a:spcPct val="70000"/>
              </a:lnSpc>
              <a:spcBef>
                <a:spcPts val="1200"/>
              </a:spcBef>
              <a:spcAft>
                <a:spcPts val="1200"/>
              </a:spcAft>
              <a:buFont typeface="Symbol" panose="05050102010706020507" pitchFamily="18" charset="2"/>
              <a:buChar char=""/>
              <a:defRPr/>
            </a:pPr>
            <a:endParaRPr lang="nl-BE" dirty="0">
              <a:solidFill>
                <a:schemeClr val="tx1"/>
              </a:solidFill>
            </a:endParaRPr>
          </a:p>
        </p:txBody>
      </p:sp>
    </p:spTree>
    <p:extLst>
      <p:ext uri="{BB962C8B-B14F-4D97-AF65-F5344CB8AC3E}">
        <p14:creationId xmlns:p14="http://schemas.microsoft.com/office/powerpoint/2010/main" val="3593352711"/>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17290"/>
            <a:ext cx="8281059" cy="769531"/>
          </a:xfrm>
        </p:spPr>
        <p:txBody>
          <a:bodyPr>
            <a:noAutofit/>
          </a:bodyPr>
          <a:lstStyle/>
          <a:p>
            <a:r>
              <a:rPr lang="nl-BE" sz="2800" dirty="0"/>
              <a:t>Betrokken actoren</a:t>
            </a:r>
            <a:br>
              <a:rPr lang="nl-BE" sz="2800" dirty="0"/>
            </a:br>
            <a:r>
              <a:rPr lang="nl-BE" sz="2800" dirty="0"/>
              <a:t>Rollen en statuut bij het preventiebeleid</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07" y="185305"/>
            <a:ext cx="8882063" cy="529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701368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7" name="Titel 1"/>
          <p:cNvSpPr>
            <a:spLocks noGrp="1"/>
          </p:cNvSpPr>
          <p:nvPr>
            <p:ph type="title"/>
          </p:nvPr>
        </p:nvSpPr>
        <p:spPr/>
        <p:txBody>
          <a:bodyPr>
            <a:normAutofit/>
          </a:bodyPr>
          <a:lstStyle/>
          <a:p>
            <a:r>
              <a:rPr lang="nl-BE" altLang="nl-BE" sz="2400" dirty="0">
                <a:solidFill>
                  <a:srgbClr val="C3004A"/>
                </a:solidFill>
              </a:rPr>
              <a:t>Betrokken actoren bij het preventiebeleid PSR</a:t>
            </a:r>
            <a:br>
              <a:rPr lang="nl-BE" altLang="nl-BE" dirty="0"/>
            </a:br>
            <a:r>
              <a:rPr lang="nl-BE" altLang="nl-BE" sz="3200" dirty="0"/>
              <a:t>Overzicht</a:t>
            </a:r>
          </a:p>
        </p:txBody>
      </p:sp>
      <p:sp>
        <p:nvSpPr>
          <p:cNvPr id="2" name="Tijdelijke aanduiding voor inhoud 1"/>
          <p:cNvSpPr>
            <a:spLocks noGrp="1"/>
          </p:cNvSpPr>
          <p:nvPr>
            <p:ph idx="1"/>
          </p:nvPr>
        </p:nvSpPr>
        <p:spPr/>
        <p:txBody>
          <a:bodyPr/>
          <a:lstStyle/>
          <a:p>
            <a:endParaRPr lang="nl-BE"/>
          </a:p>
        </p:txBody>
      </p:sp>
      <p:sp>
        <p:nvSpPr>
          <p:cNvPr id="61443"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graphicFrame>
        <p:nvGraphicFramePr>
          <p:cNvPr id="6" name="Diagram 5"/>
          <p:cNvGraphicFramePr/>
          <p:nvPr>
            <p:extLst>
              <p:ext uri="{D42A27DB-BD31-4B8C-83A1-F6EECF244321}">
                <p14:modId xmlns:p14="http://schemas.microsoft.com/office/powerpoint/2010/main" val="1145953260"/>
              </p:ext>
            </p:extLst>
          </p:nvPr>
        </p:nvGraphicFramePr>
        <p:xfrm>
          <a:off x="251400" y="1484730"/>
          <a:ext cx="8712968" cy="4932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004863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431470" y="332656"/>
            <a:ext cx="8281059" cy="904959"/>
          </a:xfrm>
        </p:spPr>
        <p:txBody>
          <a:bodyPr>
            <a:normAutofit fontScale="90000"/>
          </a:bodyPr>
          <a:lstStyle/>
          <a:p>
            <a:r>
              <a:rPr lang="nl-NL" sz="2400" dirty="0"/>
              <a:t>Rol en statuut betrokken actoren preventiebeleid</a:t>
            </a:r>
            <a:br>
              <a:rPr lang="nl-NL" sz="2400" dirty="0"/>
            </a:br>
            <a:r>
              <a:rPr lang="nl-NL" sz="3200" dirty="0"/>
              <a:t>De werkgever</a:t>
            </a:r>
            <a:endParaRPr lang="nl-BE" sz="3200" dirty="0"/>
          </a:p>
        </p:txBody>
      </p:sp>
      <p:sp>
        <p:nvSpPr>
          <p:cNvPr id="3" name="Tijdelijke aanduiding voor inhoud 2"/>
          <p:cNvSpPr>
            <a:spLocks noGrp="1"/>
          </p:cNvSpPr>
          <p:nvPr>
            <p:ph idx="1"/>
          </p:nvPr>
        </p:nvSpPr>
        <p:spPr>
          <a:xfrm>
            <a:off x="467430" y="1628750"/>
            <a:ext cx="7758112" cy="4334792"/>
          </a:xfrm>
        </p:spPr>
        <p:txBody>
          <a:bodyPr>
            <a:normAutofit fontScale="85000" lnSpcReduction="20000"/>
          </a:bodyPr>
          <a:lstStyle/>
          <a:p>
            <a:pPr lvl="1">
              <a:lnSpc>
                <a:spcPct val="120000"/>
              </a:lnSpc>
              <a:spcBef>
                <a:spcPts val="600"/>
              </a:spcBef>
              <a:buFont typeface="Symbol" pitchFamily="18" charset="2"/>
              <a:buChar char="®"/>
              <a:defRPr/>
            </a:pPr>
            <a:r>
              <a:rPr lang="nl-BE" sz="2800" dirty="0">
                <a:solidFill>
                  <a:schemeClr val="tx1"/>
                </a:solidFill>
                <a:cs typeface="Arial" pitchFamily="34" charset="0"/>
              </a:rPr>
              <a:t>Eindverantwoordelijke welzijnsbeleid preventie PSR</a:t>
            </a:r>
          </a:p>
          <a:p>
            <a:pPr lvl="1">
              <a:lnSpc>
                <a:spcPct val="120000"/>
              </a:lnSpc>
              <a:spcBef>
                <a:spcPts val="600"/>
              </a:spcBef>
              <a:buFont typeface="Symbol" pitchFamily="18" charset="2"/>
              <a:buChar char="®"/>
              <a:defRPr/>
            </a:pPr>
            <a:r>
              <a:rPr lang="nl-BE" sz="2800" dirty="0">
                <a:solidFill>
                  <a:schemeClr val="tx1"/>
                </a:solidFill>
                <a:cs typeface="Arial" pitchFamily="34" charset="0"/>
              </a:rPr>
              <a:t>Beslist welke </a:t>
            </a:r>
            <a:r>
              <a:rPr lang="nl-BE" sz="2800" b="1" dirty="0">
                <a:solidFill>
                  <a:schemeClr val="tx1"/>
                </a:solidFill>
                <a:cs typeface="Arial" pitchFamily="34" charset="0"/>
              </a:rPr>
              <a:t>maatregelen</a:t>
            </a:r>
            <a:r>
              <a:rPr lang="nl-BE" sz="2800" dirty="0">
                <a:solidFill>
                  <a:schemeClr val="tx1"/>
                </a:solidFill>
                <a:cs typeface="Arial" pitchFamily="34" charset="0"/>
              </a:rPr>
              <a:t> worden genomen volgens preventiehiërarchie</a:t>
            </a:r>
          </a:p>
          <a:p>
            <a:pPr marL="342900" lvl="1" indent="-342900">
              <a:spcBef>
                <a:spcPts val="600"/>
              </a:spcBef>
              <a:spcAft>
                <a:spcPts val="600"/>
              </a:spcAft>
              <a:buFont typeface="Arial" pitchFamily="34" charset="0"/>
              <a:buChar char="•"/>
              <a:defRPr/>
            </a:pPr>
            <a:r>
              <a:rPr lang="nl-BE" sz="2600" dirty="0">
                <a:solidFill>
                  <a:schemeClr val="tx1"/>
                </a:solidFill>
                <a:cs typeface="Arial" panose="020B0604020202020204" pitchFamily="34" charset="0"/>
              </a:rPr>
              <a:t>a priori op basis van de risicoanalyse</a:t>
            </a:r>
          </a:p>
          <a:p>
            <a:pPr marL="342900" lvl="1" indent="-342900">
              <a:spcBef>
                <a:spcPts val="600"/>
              </a:spcBef>
              <a:spcAft>
                <a:spcPts val="600"/>
              </a:spcAft>
              <a:buFont typeface="Arial" pitchFamily="34" charset="0"/>
              <a:buChar char="•"/>
              <a:defRPr/>
            </a:pPr>
            <a:r>
              <a:rPr lang="nl-BE" sz="2600" dirty="0">
                <a:solidFill>
                  <a:schemeClr val="tx1"/>
                </a:solidFill>
                <a:cs typeface="Arial" panose="020B0604020202020204" pitchFamily="34" charset="0"/>
              </a:rPr>
              <a:t>a posteriori </a:t>
            </a:r>
          </a:p>
          <a:p>
            <a:pPr marL="630900" lvl="2" indent="-342900">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na de evaluatie van de preventiemaatregelen die reeds werden genomen</a:t>
            </a:r>
          </a:p>
          <a:p>
            <a:pPr marL="630900" lvl="2" indent="-342900">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wanneer een gevaar werd vastgesteld op het niveau van een specifieke arbeidssituatie </a:t>
            </a:r>
          </a:p>
          <a:p>
            <a:pPr marL="630900" lvl="2" indent="-342900">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op basis van een verzoek tot interventie van een personeelslid</a:t>
            </a:r>
            <a:r>
              <a:rPr lang="nl-BE" sz="2900" dirty="0">
                <a:solidFill>
                  <a:schemeClr val="tx1"/>
                </a:solidFill>
                <a:cs typeface="Arial" panose="020B0604020202020204" pitchFamily="34" charset="0"/>
              </a:rPr>
              <a:t>.</a:t>
            </a:r>
          </a:p>
          <a:p>
            <a:pPr marL="342900" lvl="1" indent="-342900">
              <a:spcBef>
                <a:spcPts val="600"/>
              </a:spcBef>
              <a:spcAft>
                <a:spcPts val="600"/>
              </a:spcAft>
              <a:buFont typeface="Arial" pitchFamily="34" charset="0"/>
              <a:buChar char="•"/>
              <a:defRPr/>
            </a:pPr>
            <a:r>
              <a:rPr lang="nl-BE" sz="2600" dirty="0">
                <a:solidFill>
                  <a:schemeClr val="tx1"/>
                </a:solidFill>
                <a:cs typeface="Arial" panose="020B0604020202020204" pitchFamily="34" charset="0"/>
              </a:rPr>
              <a:t>Enkel wanneer hij een impact heeft op het gevaar</a:t>
            </a:r>
          </a:p>
        </p:txBody>
      </p:sp>
    </p:spTree>
    <p:extLst>
      <p:ext uri="{BB962C8B-B14F-4D97-AF65-F5344CB8AC3E}">
        <p14:creationId xmlns:p14="http://schemas.microsoft.com/office/powerpoint/2010/main" val="1961336877"/>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700" dirty="0"/>
              <a:t>Rol en statuut betrokken actoren preventiebeleid</a:t>
            </a:r>
            <a:br>
              <a:rPr lang="nl-NL" dirty="0"/>
            </a:br>
            <a:r>
              <a:rPr lang="nl-NL" sz="3200" dirty="0"/>
              <a:t>De werkgever</a:t>
            </a:r>
            <a:endParaRPr lang="nl-BE" sz="3200" dirty="0"/>
          </a:p>
        </p:txBody>
      </p:sp>
      <p:sp>
        <p:nvSpPr>
          <p:cNvPr id="3" name="Tijdelijke aanduiding voor inhoud 2"/>
          <p:cNvSpPr>
            <a:spLocks noGrp="1"/>
          </p:cNvSpPr>
          <p:nvPr>
            <p:ph idx="1"/>
          </p:nvPr>
        </p:nvSpPr>
        <p:spPr/>
        <p:txBody>
          <a:bodyPr>
            <a:normAutofit fontScale="70000" lnSpcReduction="20000"/>
          </a:bodyPr>
          <a:lstStyle/>
          <a:p>
            <a:pPr lvl="1">
              <a:spcBef>
                <a:spcPts val="600"/>
              </a:spcBef>
              <a:spcAft>
                <a:spcPts val="600"/>
              </a:spcAft>
              <a:buFont typeface="Symbol" pitchFamily="18" charset="2"/>
              <a:buChar char="®"/>
              <a:defRPr/>
            </a:pPr>
            <a:r>
              <a:rPr lang="nl-BE" sz="2900" dirty="0">
                <a:solidFill>
                  <a:schemeClr val="tx1"/>
                </a:solidFill>
                <a:cs typeface="Arial" pitchFamily="34" charset="0"/>
              </a:rPr>
              <a:t>Wettelijke  specifieke preventiemaatregelen zoals</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het voorzien van een interne procedure, </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het verstrekken van psychologische ondersteuning aan slachtoffers van geweld door derden, </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voorlichting van de personeelsleden door middel van het arbeidsreglement, </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het register van feiten van derden, …</a:t>
            </a:r>
          </a:p>
          <a:p>
            <a:pPr lvl="1">
              <a:spcBef>
                <a:spcPts val="600"/>
              </a:spcBef>
              <a:spcAft>
                <a:spcPts val="600"/>
              </a:spcAft>
              <a:buFont typeface="Symbol" pitchFamily="18" charset="2"/>
              <a:buChar char="®"/>
              <a:defRPr/>
            </a:pPr>
            <a:r>
              <a:rPr lang="nl-BE" sz="2900" dirty="0">
                <a:solidFill>
                  <a:schemeClr val="tx1"/>
                </a:solidFill>
                <a:cs typeface="Arial" pitchFamily="34" charset="0"/>
              </a:rPr>
              <a:t>Voorziet Informatie en opleiding over </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resultaten van de risicoanalyse a priori;</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resultaten van de evaluatie van de preventiemaatregelen;</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dienst die psychologische ondersteuning biedt aan slachtoffers van geweld door derden</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toepasselijke preventiemaatregelen;</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procedures die toegankelijk zijn voor de personeelsleden;</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het verzoek tot risicoanalyse van een specifieke arbeidssituatie;</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het recht om een verklaring te doen acteren in het register van feiten van derden;</a:t>
            </a:r>
          </a:p>
          <a:p>
            <a:pPr marL="342900" lvl="1" indent="-342900">
              <a:lnSpc>
                <a:spcPct val="80000"/>
              </a:lnSpc>
              <a:spcBef>
                <a:spcPts val="600"/>
              </a:spcBef>
              <a:spcAft>
                <a:spcPts val="600"/>
              </a:spcAft>
              <a:buFont typeface="Arial" pitchFamily="34" charset="0"/>
              <a:buChar char="•"/>
              <a:defRPr/>
            </a:pPr>
            <a:r>
              <a:rPr lang="nl-BE" sz="2300" dirty="0">
                <a:solidFill>
                  <a:schemeClr val="tx1"/>
                </a:solidFill>
                <a:cs typeface="Arial" panose="020B0604020202020204" pitchFamily="34" charset="0"/>
              </a:rPr>
              <a:t>de verplichting zich te onthouden van onrechtmatig gedrag (</a:t>
            </a:r>
            <a:r>
              <a:rPr lang="nl-BE" sz="2300" dirty="0" err="1">
                <a:solidFill>
                  <a:schemeClr val="tx1"/>
                </a:solidFill>
                <a:cs typeface="Arial" panose="020B0604020202020204" pitchFamily="34" charset="0"/>
              </a:rPr>
              <a:t>cfr</a:t>
            </a:r>
            <a:r>
              <a:rPr lang="nl-BE" sz="2300" dirty="0">
                <a:solidFill>
                  <a:schemeClr val="tx1"/>
                </a:solidFill>
                <a:cs typeface="Arial" panose="020B0604020202020204" pitchFamily="34" charset="0"/>
              </a:rPr>
              <a:t> engagementsverklaring model GO!)</a:t>
            </a:r>
            <a:endParaRPr lang="nl-BE" sz="2300" dirty="0"/>
          </a:p>
        </p:txBody>
      </p:sp>
    </p:spTree>
    <p:extLst>
      <p:ext uri="{BB962C8B-B14F-4D97-AF65-F5344CB8AC3E}">
        <p14:creationId xmlns:p14="http://schemas.microsoft.com/office/powerpoint/2010/main" val="3888249037"/>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t>Rol en statuut betrokken actoren preventiebeleid</a:t>
            </a:r>
            <a:br>
              <a:rPr lang="nl-NL" dirty="0"/>
            </a:br>
            <a:r>
              <a:rPr lang="nl-NL" sz="4000" dirty="0"/>
              <a:t>Personeelsleden </a:t>
            </a:r>
            <a:endParaRPr lang="nl-BE" dirty="0"/>
          </a:p>
        </p:txBody>
      </p:sp>
      <p:sp>
        <p:nvSpPr>
          <p:cNvPr id="3" name="Tijdelijke aanduiding voor inhoud 2"/>
          <p:cNvSpPr>
            <a:spLocks noGrp="1"/>
          </p:cNvSpPr>
          <p:nvPr>
            <p:ph idx="1"/>
          </p:nvPr>
        </p:nvSpPr>
        <p:spPr/>
        <p:txBody>
          <a:bodyPr>
            <a:normAutofit/>
          </a:bodyPr>
          <a:lstStyle/>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meewerken aan de uitwerking van preventiebeleid PSR</a:t>
            </a:r>
          </a:p>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zich onthouden van elk vorm van grensoverschrijdend gedrag (</a:t>
            </a:r>
            <a:r>
              <a:rPr lang="nl-BE" dirty="0" err="1">
                <a:solidFill>
                  <a:schemeClr val="tx1"/>
                </a:solidFill>
                <a:cs typeface="Arial" pitchFamily="34" charset="0"/>
              </a:rPr>
              <a:t>cfr</a:t>
            </a:r>
            <a:r>
              <a:rPr lang="nl-BE" dirty="0">
                <a:solidFill>
                  <a:schemeClr val="tx1"/>
                </a:solidFill>
                <a:cs typeface="Arial" pitchFamily="34" charset="0"/>
              </a:rPr>
              <a:t>. Engagementsverklaring model GO!)</a:t>
            </a:r>
          </a:p>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zich onthouden van misbruik van de procedures</a:t>
            </a:r>
          </a:p>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de informatie en opleiding die ze krijgen preventiebeleid PSR kunnen interpreteren en kennen.</a:t>
            </a:r>
          </a:p>
          <a:p>
            <a:pPr marL="288000" lvl="2" indent="0">
              <a:buNone/>
            </a:pPr>
            <a:r>
              <a:rPr lang="nl-BE" sz="2200" b="1" dirty="0">
                <a:solidFill>
                  <a:schemeClr val="tx2"/>
                </a:solidFill>
              </a:rPr>
              <a:t>			</a:t>
            </a:r>
            <a:endParaRPr lang="nl-BE" dirty="0"/>
          </a:p>
        </p:txBody>
      </p:sp>
    </p:spTree>
    <p:extLst>
      <p:ext uri="{BB962C8B-B14F-4D97-AF65-F5344CB8AC3E}">
        <p14:creationId xmlns:p14="http://schemas.microsoft.com/office/powerpoint/2010/main" val="555593917"/>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30238" y="116632"/>
            <a:ext cx="8037512" cy="1254968"/>
          </a:xfrm>
        </p:spPr>
        <p:txBody>
          <a:bodyPr>
            <a:normAutofit/>
          </a:bodyPr>
          <a:lstStyle/>
          <a:p>
            <a:pPr>
              <a:defRPr/>
            </a:pPr>
            <a:r>
              <a:rPr lang="nl-NL" sz="2400" dirty="0"/>
              <a:t>Rol en statuut betrokken actoren preventiebeleid</a:t>
            </a:r>
            <a:br>
              <a:rPr lang="nl-NL" sz="2400" dirty="0"/>
            </a:br>
            <a:r>
              <a:rPr lang="nl-NL" sz="3200" dirty="0"/>
              <a:t>Leden van de hiërarchische lijn</a:t>
            </a:r>
            <a:endParaRPr lang="nl-BE" sz="3200" dirty="0"/>
          </a:p>
        </p:txBody>
      </p:sp>
      <p:sp>
        <p:nvSpPr>
          <p:cNvPr id="8195" name="Tijdelijke aanduiding voor inhoud 2"/>
          <p:cNvSpPr>
            <a:spLocks noGrp="1"/>
          </p:cNvSpPr>
          <p:nvPr>
            <p:ph idx="1"/>
          </p:nvPr>
        </p:nvSpPr>
        <p:spPr/>
        <p:txBody>
          <a:bodyPr>
            <a:normAutofit fontScale="92500" lnSpcReduction="20000"/>
          </a:bodyPr>
          <a:lstStyle/>
          <a:p>
            <a:pPr lvl="1">
              <a:spcBef>
                <a:spcPts val="600"/>
              </a:spcBef>
              <a:buFont typeface="Symbol" pitchFamily="18" charset="2"/>
              <a:buChar char="®"/>
              <a:defRPr/>
            </a:pPr>
            <a:r>
              <a:rPr lang="nl-BE" sz="2200" dirty="0">
                <a:solidFill>
                  <a:schemeClr val="tx1"/>
                </a:solidFill>
                <a:cs typeface="Arial" pitchFamily="34" charset="0"/>
              </a:rPr>
              <a:t>Praktische uitvoering welzijnsbeleid</a:t>
            </a:r>
          </a:p>
          <a:p>
            <a:pPr lvl="1">
              <a:spcBef>
                <a:spcPts val="600"/>
              </a:spcBef>
              <a:buFont typeface="Symbol" pitchFamily="18" charset="2"/>
              <a:buChar char="®"/>
              <a:defRPr/>
            </a:pPr>
            <a:r>
              <a:rPr lang="nl-BE" sz="2200" dirty="0">
                <a:solidFill>
                  <a:schemeClr val="tx1"/>
                </a:solidFill>
                <a:cs typeface="Arial" pitchFamily="34" charset="0"/>
              </a:rPr>
              <a:t>Verzekering en controle naleving welzijnsbeleid</a:t>
            </a:r>
          </a:p>
          <a:p>
            <a:pPr lvl="1">
              <a:spcBef>
                <a:spcPts val="600"/>
              </a:spcBef>
              <a:buFont typeface="Symbol" pitchFamily="18" charset="2"/>
              <a:buChar char="®"/>
              <a:defRPr/>
            </a:pPr>
            <a:r>
              <a:rPr lang="nl-BE" sz="2200" dirty="0">
                <a:solidFill>
                  <a:schemeClr val="tx1"/>
                </a:solidFill>
                <a:cs typeface="Arial" pitchFamily="34" charset="0"/>
              </a:rPr>
              <a:t>Voorbeeldfunctie </a:t>
            </a:r>
          </a:p>
          <a:p>
            <a:pPr lvl="1">
              <a:spcBef>
                <a:spcPts val="600"/>
              </a:spcBef>
              <a:buFont typeface="Symbol" pitchFamily="18" charset="2"/>
              <a:buChar char="®"/>
              <a:defRPr/>
            </a:pPr>
            <a:r>
              <a:rPr lang="nl-BE" sz="2200" dirty="0">
                <a:solidFill>
                  <a:schemeClr val="tx1"/>
                </a:solidFill>
                <a:cs typeface="Arial" pitchFamily="34" charset="0"/>
              </a:rPr>
              <a:t>Preventiemaatregelen voorstellen en adviezen verstrekken aan werkgever over de toepassing van deze maatregelen;</a:t>
            </a:r>
          </a:p>
          <a:p>
            <a:pPr lvl="1">
              <a:spcBef>
                <a:spcPts val="600"/>
              </a:spcBef>
              <a:buFont typeface="Symbol" pitchFamily="18" charset="2"/>
              <a:buChar char="®"/>
              <a:defRPr/>
            </a:pPr>
            <a:r>
              <a:rPr lang="nl-BE" sz="2200" dirty="0">
                <a:solidFill>
                  <a:schemeClr val="tx1"/>
                </a:solidFill>
                <a:cs typeface="Arial" pitchFamily="34" charset="0"/>
              </a:rPr>
              <a:t>Incidenten van psychosociale aard onderzoeken en maatregelen voorstellen om dergelijke incidenten in de toekomst te vermijden;</a:t>
            </a:r>
          </a:p>
          <a:p>
            <a:pPr lvl="1">
              <a:spcBef>
                <a:spcPts val="600"/>
              </a:spcBef>
              <a:buFont typeface="Symbol" pitchFamily="18" charset="2"/>
              <a:buChar char="®"/>
              <a:defRPr/>
            </a:pPr>
            <a:r>
              <a:rPr lang="nl-BE" sz="2200" dirty="0">
                <a:solidFill>
                  <a:schemeClr val="tx1"/>
                </a:solidFill>
                <a:cs typeface="Arial" pitchFamily="34" charset="0"/>
              </a:rPr>
              <a:t>Waken over de naleving van de instructies die werden gegeven aan de personeelsleden;</a:t>
            </a:r>
          </a:p>
          <a:p>
            <a:pPr lvl="1">
              <a:spcBef>
                <a:spcPts val="600"/>
              </a:spcBef>
              <a:buFont typeface="Symbol" pitchFamily="18" charset="2"/>
              <a:buChar char="®"/>
              <a:defRPr/>
            </a:pPr>
            <a:r>
              <a:rPr lang="nl-BE" sz="2200" dirty="0">
                <a:solidFill>
                  <a:schemeClr val="tx1"/>
                </a:solidFill>
                <a:cs typeface="Arial" pitchFamily="34" charset="0"/>
              </a:rPr>
              <a:t>Nagaan dat personeelsleden de inlichtingen die zij gekregen hebben goed begrijpen en in praktijk brengen;</a:t>
            </a:r>
          </a:p>
          <a:p>
            <a:pPr lvl="1">
              <a:spcBef>
                <a:spcPts val="600"/>
              </a:spcBef>
              <a:buFont typeface="Symbol" pitchFamily="18" charset="2"/>
              <a:buChar char="®"/>
              <a:defRPr/>
            </a:pPr>
            <a:r>
              <a:rPr lang="nl-BE" sz="2200" dirty="0">
                <a:solidFill>
                  <a:schemeClr val="tx1"/>
                </a:solidFill>
                <a:cs typeface="Arial" pitchFamily="34" charset="0"/>
              </a:rPr>
              <a:t>Problemen van psychosociale aard verbonden aan het werk opsporen en waken over de tijdige behandeling ervan met het oog op het voorkomen van schade.</a:t>
            </a:r>
          </a:p>
          <a:p>
            <a:pPr lvl="2">
              <a:spcBef>
                <a:spcPts val="600"/>
              </a:spcBef>
              <a:buFont typeface="Symbol" pitchFamily="18" charset="2"/>
              <a:buChar char="®"/>
              <a:defRPr/>
            </a:pPr>
            <a:r>
              <a:rPr lang="nl-BE" sz="2200" dirty="0">
                <a:solidFill>
                  <a:schemeClr val="tx1"/>
                </a:solidFill>
                <a:cs typeface="Arial" pitchFamily="34" charset="0"/>
              </a:rPr>
              <a:t>Dit betekent niet dat de leden van de hiërarchische lijn zelf alle leed verbonden aan het werk moeten oplossen.</a:t>
            </a:r>
            <a:endParaRPr lang="nl-BE" altLang="nl-BE" sz="2200" dirty="0">
              <a:solidFill>
                <a:schemeClr val="tx1"/>
              </a:solidFill>
              <a:cs typeface="Arial" pitchFamily="34" charset="0"/>
            </a:endParaRPr>
          </a:p>
        </p:txBody>
      </p:sp>
    </p:spTree>
    <p:extLst>
      <p:ext uri="{BB962C8B-B14F-4D97-AF65-F5344CB8AC3E}">
        <p14:creationId xmlns:p14="http://schemas.microsoft.com/office/powerpoint/2010/main" val="4089740028"/>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el 1"/>
          <p:cNvSpPr>
            <a:spLocks noGrp="1"/>
          </p:cNvSpPr>
          <p:nvPr>
            <p:ph type="title"/>
          </p:nvPr>
        </p:nvSpPr>
        <p:spPr/>
        <p:txBody>
          <a:bodyPr/>
          <a:lstStyle/>
          <a:p>
            <a:r>
              <a:rPr lang="nl-NL" sz="2400" dirty="0"/>
              <a:t>Rol en statuut betrokken actoren preventiebeleid</a:t>
            </a:r>
            <a:br>
              <a:rPr lang="nl-BE" altLang="nl-BE" dirty="0"/>
            </a:br>
            <a:r>
              <a:rPr lang="nl-BE" altLang="nl-BE" dirty="0"/>
              <a:t>Vertrouwenspersoon</a:t>
            </a:r>
          </a:p>
        </p:txBody>
      </p:sp>
      <p:sp>
        <p:nvSpPr>
          <p:cNvPr id="65539" name="Tijdelijke aanduiding voor inhoud 2"/>
          <p:cNvSpPr>
            <a:spLocks noGrp="1"/>
          </p:cNvSpPr>
          <p:nvPr>
            <p:ph idx="1"/>
          </p:nvPr>
        </p:nvSpPr>
        <p:spPr/>
        <p:txBody>
          <a:bodyPr>
            <a:normAutofit/>
          </a:bodyPr>
          <a:lstStyle/>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Bevoegdheid voor alle psychosociale risico’s maar enkel voor het informele luik – geen formele verzoeken</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Niet verplicht</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Onverenigbaarheden</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Geen werkgevers- werknemersvertegenwoordiger in ondernemingsraad of comité</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Geen lid van de vakbondsafvaardiging, geen kandidaten voor de verkiezingen van de personeelsafgevaardigden</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Niet behoren tot het leidinggevend personeel</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Geen PA-arbeidsarts</a:t>
            </a:r>
          </a:p>
          <a:p>
            <a:endParaRPr lang="nl-BE" altLang="nl-BE" dirty="0"/>
          </a:p>
        </p:txBody>
      </p:sp>
      <p:sp>
        <p:nvSpPr>
          <p:cNvPr id="65541"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Tree>
    <p:extLst>
      <p:ext uri="{BB962C8B-B14F-4D97-AF65-F5344CB8AC3E}">
        <p14:creationId xmlns:p14="http://schemas.microsoft.com/office/powerpoint/2010/main" val="170481834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el 1"/>
          <p:cNvSpPr>
            <a:spLocks noGrp="1"/>
          </p:cNvSpPr>
          <p:nvPr>
            <p:ph type="title"/>
          </p:nvPr>
        </p:nvSpPr>
        <p:spPr/>
        <p:txBody>
          <a:bodyPr/>
          <a:lstStyle/>
          <a:p>
            <a:r>
              <a:rPr lang="nl-NL" sz="2400" dirty="0"/>
              <a:t>Rol en statuut betrokken actoren preventiebeleid</a:t>
            </a:r>
            <a:br>
              <a:rPr lang="nl-BE" altLang="nl-BE" dirty="0"/>
            </a:br>
            <a:r>
              <a:rPr lang="nl-BE" altLang="nl-BE" dirty="0"/>
              <a:t>Vertrouwenspersoon</a:t>
            </a:r>
          </a:p>
        </p:txBody>
      </p:sp>
      <p:sp>
        <p:nvSpPr>
          <p:cNvPr id="66563" name="Tijdelijke aanduiding voor inhoud 2"/>
          <p:cNvSpPr>
            <a:spLocks noGrp="1"/>
          </p:cNvSpPr>
          <p:nvPr>
            <p:ph idx="1"/>
          </p:nvPr>
        </p:nvSpPr>
        <p:spPr/>
        <p:txBody>
          <a:bodyPr>
            <a:normAutofit/>
          </a:bodyPr>
          <a:lstStyle/>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Aanstelling</a:t>
            </a:r>
          </a:p>
          <a:p>
            <a:pPr marL="342900" lvl="1" indent="-342900">
              <a:lnSpc>
                <a:spcPct val="8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Op vraag van de werkgever</a:t>
            </a:r>
          </a:p>
          <a:p>
            <a:pPr marL="342900" lvl="1" indent="-342900">
              <a:lnSpc>
                <a:spcPct val="8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Op vraag van alle werknemersvertegenwoordigers in het comité</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Aanstelling door het bevoegde comité</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Verwijdering uit functie</a:t>
            </a:r>
          </a:p>
          <a:p>
            <a:pPr marL="342900" lvl="1" indent="-342900">
              <a:lnSpc>
                <a:spcPct val="8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Op initiatief werkgever (mits voorafgaand akkoord alle leden van werknemersvertegenwoordigers in comité)</a:t>
            </a:r>
          </a:p>
          <a:p>
            <a:pPr marL="342900" lvl="1" indent="-342900">
              <a:lnSpc>
                <a:spcPct val="8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Op vraag van alle werknemersvertegenwoordigers in comité (akkoord van WG blijft nodig)</a:t>
            </a:r>
          </a:p>
        </p:txBody>
      </p:sp>
    </p:spTree>
    <p:extLst>
      <p:ext uri="{BB962C8B-B14F-4D97-AF65-F5344CB8AC3E}">
        <p14:creationId xmlns:p14="http://schemas.microsoft.com/office/powerpoint/2010/main" val="3502498973"/>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el 1"/>
          <p:cNvSpPr>
            <a:spLocks noGrp="1"/>
          </p:cNvSpPr>
          <p:nvPr>
            <p:ph type="title"/>
          </p:nvPr>
        </p:nvSpPr>
        <p:spPr/>
        <p:txBody>
          <a:bodyPr/>
          <a:lstStyle/>
          <a:p>
            <a:r>
              <a:rPr lang="nl-NL" sz="2400" dirty="0"/>
              <a:t>Rol en statuut betrokken actoren preventiebeleid</a:t>
            </a:r>
            <a:br>
              <a:rPr lang="nl-BE" altLang="nl-BE" dirty="0"/>
            </a:br>
            <a:r>
              <a:rPr lang="nl-BE" altLang="nl-BE" dirty="0"/>
              <a:t>Vertrouwenspersoon</a:t>
            </a:r>
          </a:p>
        </p:txBody>
      </p:sp>
      <p:sp>
        <p:nvSpPr>
          <p:cNvPr id="67587" name="Tijdelijke aanduiding voor inhoud 2"/>
          <p:cNvSpPr>
            <a:spLocks noGrp="1"/>
          </p:cNvSpPr>
          <p:nvPr>
            <p:ph idx="1"/>
          </p:nvPr>
        </p:nvSpPr>
        <p:spPr/>
        <p:txBody>
          <a:bodyPr>
            <a:normAutofit/>
          </a:bodyPr>
          <a:lstStyle/>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Opleiding van 5 dagen (binnen 2 jaar na aanstelling)</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Uitzondering: zij die al aangesteld zijn als VP en al opleiding gevolgd hebben</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Jaarlijkse supervisie ter verbetering van kennis en vaardigheden</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Verplicht</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Netwerk VP GO! - via infodagen preventie 2017: 10/03 in Genk, 16/03 Gent, 31/3 Huis GO! te Brussel</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Overlegt regelmatig met de PAPA</a:t>
            </a:r>
          </a:p>
          <a:p>
            <a:pPr lvl="1">
              <a:lnSpc>
                <a:spcPct val="80000"/>
              </a:lnSpc>
              <a:spcBef>
                <a:spcPts val="600"/>
              </a:spcBef>
              <a:spcAft>
                <a:spcPts val="1200"/>
              </a:spcAft>
              <a:buFont typeface="Symbol" pitchFamily="18" charset="2"/>
              <a:buChar char="®"/>
              <a:defRPr/>
            </a:pPr>
            <a:r>
              <a:rPr lang="nl-BE" altLang="nl-BE" dirty="0">
                <a:solidFill>
                  <a:schemeClr val="tx1"/>
                </a:solidFill>
                <a:cs typeface="Arial" pitchFamily="34" charset="0"/>
              </a:rPr>
              <a:t>Uitnodiging op bevoegd comité wanneer preventiebeleid PSR op agenda staat</a:t>
            </a:r>
          </a:p>
          <a:p>
            <a:endParaRPr lang="nl-BE" altLang="nl-BE" dirty="0"/>
          </a:p>
        </p:txBody>
      </p:sp>
    </p:spTree>
    <p:extLst>
      <p:ext uri="{BB962C8B-B14F-4D97-AF65-F5344CB8AC3E}">
        <p14:creationId xmlns:p14="http://schemas.microsoft.com/office/powerpoint/2010/main" val="1967993134"/>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defRPr/>
            </a:pPr>
            <a:r>
              <a:rPr lang="nl-NL" sz="2400" dirty="0"/>
              <a:t>Rol en statuut betrokken actoren preventiebeleid</a:t>
            </a:r>
            <a:br>
              <a:rPr lang="nl-BE" altLang="nl-BE" dirty="0">
                <a:solidFill>
                  <a:srgbClr val="C3004A"/>
                </a:solidFill>
              </a:rPr>
            </a:br>
            <a:r>
              <a:rPr lang="nl-BE" altLang="nl-BE" dirty="0">
                <a:solidFill>
                  <a:srgbClr val="C3004A"/>
                </a:solidFill>
              </a:rPr>
              <a:t>Vertrouwenspersoon</a:t>
            </a:r>
            <a:endParaRPr lang="nl-BE" dirty="0">
              <a:solidFill>
                <a:srgbClr val="0000FF"/>
              </a:solidFill>
            </a:endParaRPr>
          </a:p>
        </p:txBody>
      </p:sp>
      <p:sp>
        <p:nvSpPr>
          <p:cNvPr id="21507" name="Tijdelijke aanduiding voor inhoud 2"/>
          <p:cNvSpPr>
            <a:spLocks noGrp="1"/>
          </p:cNvSpPr>
          <p:nvPr>
            <p:ph idx="1"/>
          </p:nvPr>
        </p:nvSpPr>
        <p:spPr/>
        <p:txBody>
          <a:bodyPr>
            <a:noAutofit/>
          </a:bodyPr>
          <a:lstStyle/>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Rechten vertrouwenspersoon - bescherming </a:t>
            </a:r>
          </a:p>
          <a:p>
            <a:pPr marL="342900" lvl="1" indent="-342900">
              <a:lnSpc>
                <a:spcPct val="9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Geen nadeel van activiteiten VP</a:t>
            </a:r>
          </a:p>
          <a:p>
            <a:pPr marL="342900" lvl="1" indent="-342900">
              <a:lnSpc>
                <a:spcPct val="9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Geen druk uitoefenen op VP</a:t>
            </a:r>
          </a:p>
          <a:p>
            <a:pPr marL="342900" lvl="1" indent="-342900">
              <a:lnSpc>
                <a:spcPct val="9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Procedure voor verwijdering uit functie </a:t>
            </a:r>
          </a:p>
          <a:p>
            <a:pPr marL="342900" lvl="1" indent="-342900">
              <a:lnSpc>
                <a:spcPct val="9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Beroep doen op PAPA</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Verzoek heeft betrekking op werkgever zelf of lid hiërarchische lijn</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Interventie kan zijn autonomie in gedrang brengen</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Interventie kan hem nadeel berokkenen</a:t>
            </a:r>
          </a:p>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Beroepsgeheim </a:t>
            </a:r>
          </a:p>
        </p:txBody>
      </p:sp>
    </p:spTree>
    <p:extLst>
      <p:ext uri="{BB962C8B-B14F-4D97-AF65-F5344CB8AC3E}">
        <p14:creationId xmlns:p14="http://schemas.microsoft.com/office/powerpoint/2010/main" val="2214580700"/>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defRPr/>
            </a:pPr>
            <a:r>
              <a:rPr lang="nl-NL" sz="2400" dirty="0"/>
              <a:t>Rol en statuut betrokken actoren preventiebeleid</a:t>
            </a:r>
            <a:br>
              <a:rPr lang="nl-BE" altLang="nl-BE" dirty="0">
                <a:solidFill>
                  <a:srgbClr val="C3004A"/>
                </a:solidFill>
              </a:rPr>
            </a:br>
            <a:r>
              <a:rPr lang="nl-BE" altLang="nl-BE" dirty="0">
                <a:solidFill>
                  <a:srgbClr val="C3004A"/>
                </a:solidFill>
              </a:rPr>
              <a:t>Vertrouwenspersoon</a:t>
            </a:r>
            <a:endParaRPr lang="nl-BE" dirty="0">
              <a:solidFill>
                <a:srgbClr val="0000FF"/>
              </a:solidFill>
            </a:endParaRPr>
          </a:p>
        </p:txBody>
      </p:sp>
      <p:sp>
        <p:nvSpPr>
          <p:cNvPr id="20483" name="Tijdelijke aanduiding voor inhoud 2"/>
          <p:cNvSpPr>
            <a:spLocks noGrp="1"/>
          </p:cNvSpPr>
          <p:nvPr>
            <p:ph idx="1"/>
          </p:nvPr>
        </p:nvSpPr>
        <p:spPr/>
        <p:txBody>
          <a:bodyPr/>
          <a:lstStyle/>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Als geen expliciete aanduiding van vertrouwenspersoon en geen Interne PAPA worden de informatieopdrachten vervuld door </a:t>
            </a:r>
          </a:p>
          <a:p>
            <a:pPr marL="342900" lvl="1" indent="-342900">
              <a:lnSpc>
                <a:spcPct val="9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Preventieadviseur van de interne dienst (GPD GO!) behalve als</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Werkgever zelf de functie van preventieadviseur uitoefent = organisatie met minder dan 20 personeelsleden</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Betrokkene dit weigert</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Het comité dit weigert</a:t>
            </a:r>
          </a:p>
          <a:p>
            <a:pPr marL="918900" lvl="3" indent="-342900">
              <a:lnSpc>
                <a:spcPct val="110000"/>
              </a:lnSpc>
              <a:buFont typeface="Arial" pitchFamily="34" charset="0"/>
              <a:buChar char="•"/>
              <a:defRPr/>
            </a:pPr>
            <a:r>
              <a:rPr lang="nl-BE" sz="2000" dirty="0">
                <a:solidFill>
                  <a:schemeClr val="tx1"/>
                </a:solidFill>
                <a:cs typeface="Arial" panose="020B0604020202020204" pitchFamily="34" charset="0"/>
              </a:rPr>
              <a:t>= informatie verstrekken over mogelijke interventies</a:t>
            </a:r>
          </a:p>
        </p:txBody>
      </p:sp>
    </p:spTree>
    <p:extLst>
      <p:ext uri="{BB962C8B-B14F-4D97-AF65-F5344CB8AC3E}">
        <p14:creationId xmlns:p14="http://schemas.microsoft.com/office/powerpoint/2010/main" val="2543657395"/>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3528" y="116632"/>
            <a:ext cx="7772400" cy="1008048"/>
          </a:xfrm>
        </p:spPr>
        <p:txBody>
          <a:bodyPr>
            <a:noAutofit/>
          </a:bodyPr>
          <a:lstStyle/>
          <a:p>
            <a:pPr>
              <a:defRPr/>
            </a:pPr>
            <a:r>
              <a:rPr lang="nl-NL" sz="2400" dirty="0"/>
              <a:t>Rol en statuut betrokken actoren preventiebeleid</a:t>
            </a:r>
            <a:br>
              <a:rPr lang="nl-BE" dirty="0">
                <a:solidFill>
                  <a:srgbClr val="C3004A"/>
                </a:solidFill>
              </a:rPr>
            </a:br>
            <a:r>
              <a:rPr lang="nl-BE" sz="3200" dirty="0">
                <a:solidFill>
                  <a:srgbClr val="C3004A"/>
                </a:solidFill>
              </a:rPr>
              <a:t>Preventieadviseur psychosociale aspecten</a:t>
            </a:r>
          </a:p>
        </p:txBody>
      </p:sp>
      <p:sp>
        <p:nvSpPr>
          <p:cNvPr id="17411" name="Tijdelijke aanduiding voor inhoud 2"/>
          <p:cNvSpPr>
            <a:spLocks noGrp="1"/>
          </p:cNvSpPr>
          <p:nvPr>
            <p:ph idx="1"/>
          </p:nvPr>
        </p:nvSpPr>
        <p:spPr>
          <a:xfrm>
            <a:off x="539552" y="1628800"/>
            <a:ext cx="7558088" cy="3819525"/>
          </a:xfrm>
        </p:spPr>
        <p:txBody>
          <a:bodyPr>
            <a:normAutofit/>
          </a:bodyPr>
          <a:lstStyle/>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Bevoegdheid voor alle psychosociale risico’s</a:t>
            </a:r>
          </a:p>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Bijkomende onverenigbaarheid :</a:t>
            </a:r>
          </a:p>
          <a:p>
            <a:pPr marL="342900" lvl="1" indent="-342900">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Geen lid zijn van het leidinggevend personeel</a:t>
            </a:r>
          </a:p>
          <a:p>
            <a:pPr lvl="1">
              <a:lnSpc>
                <a:spcPct val="80000"/>
              </a:lnSpc>
              <a:spcBef>
                <a:spcPts val="600"/>
              </a:spcBef>
              <a:spcAft>
                <a:spcPts val="1200"/>
              </a:spcAft>
              <a:buFont typeface="Symbol" pitchFamily="18" charset="2"/>
              <a:buChar char="®"/>
              <a:defRPr/>
            </a:pPr>
            <a:r>
              <a:rPr lang="nl-BE" dirty="0">
                <a:solidFill>
                  <a:schemeClr val="tx1"/>
                </a:solidFill>
                <a:cs typeface="Arial" pitchFamily="34" charset="0"/>
              </a:rPr>
              <a:t>Individueel dossier</a:t>
            </a:r>
          </a:p>
          <a:p>
            <a:pPr marL="342900" lvl="1" indent="-342900">
              <a:lnSpc>
                <a:spcPct val="11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Ter beschikking van TWW</a:t>
            </a:r>
          </a:p>
          <a:p>
            <a:pPr marL="342900" lvl="1" indent="-342900">
              <a:lnSpc>
                <a:spcPct val="110000"/>
              </a:lnSpc>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Ter beschikking van OM op voorwaarde dat voor verklaringen toestemming is van gehoorde persoon</a:t>
            </a:r>
          </a:p>
        </p:txBody>
      </p:sp>
    </p:spTree>
    <p:extLst>
      <p:ext uri="{BB962C8B-B14F-4D97-AF65-F5344CB8AC3E}">
        <p14:creationId xmlns:p14="http://schemas.microsoft.com/office/powerpoint/2010/main" val="3665347593"/>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400" dirty="0"/>
              <a:t>Rol en statuut betrokken actoren preventiebeleid</a:t>
            </a:r>
            <a:br>
              <a:rPr lang="nl-BE" dirty="0">
                <a:solidFill>
                  <a:srgbClr val="C3004A"/>
                </a:solidFill>
              </a:rPr>
            </a:br>
            <a:r>
              <a:rPr lang="nl-BE" sz="3200" dirty="0">
                <a:solidFill>
                  <a:srgbClr val="C3004A"/>
                </a:solidFill>
              </a:rPr>
              <a:t>Preventieadviseur psychosociale aspecten</a:t>
            </a:r>
            <a:endParaRPr lang="nl-BE" dirty="0"/>
          </a:p>
        </p:txBody>
      </p:sp>
      <p:sp>
        <p:nvSpPr>
          <p:cNvPr id="3" name="Tijdelijke aanduiding voor inhoud 2"/>
          <p:cNvSpPr>
            <a:spLocks noGrp="1"/>
          </p:cNvSpPr>
          <p:nvPr>
            <p:ph idx="1"/>
          </p:nvPr>
        </p:nvSpPr>
        <p:spPr/>
        <p:txBody>
          <a:bodyPr/>
          <a:lstStyle/>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Noodzakelijke info uitwisselen met PA-arbeidsarts met het oog op geschikte maatregelen voor personeelslid (mits akkoord)</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Overleg met VP voor vervullen opdrachten (info betreffende interventies)</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Anonieme gegevens aan PA interne dienst voor jaarverslag</a:t>
            </a:r>
          </a:p>
          <a:p>
            <a:endParaRPr lang="nl-BE" dirty="0"/>
          </a:p>
        </p:txBody>
      </p:sp>
    </p:spTree>
    <p:extLst>
      <p:ext uri="{BB962C8B-B14F-4D97-AF65-F5344CB8AC3E}">
        <p14:creationId xmlns:p14="http://schemas.microsoft.com/office/powerpoint/2010/main" val="310078532"/>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t>Rol en statuut betrokken actoren preventiebeleid</a:t>
            </a:r>
            <a:br>
              <a:rPr lang="nl-BE" dirty="0">
                <a:solidFill>
                  <a:srgbClr val="C3004A"/>
                </a:solidFill>
              </a:rPr>
            </a:br>
            <a:r>
              <a:rPr lang="nl-BE" dirty="0">
                <a:solidFill>
                  <a:srgbClr val="C3004A"/>
                </a:solidFill>
              </a:rPr>
              <a:t>Preventieadviseur </a:t>
            </a:r>
            <a:r>
              <a:rPr lang="nl-BE" dirty="0"/>
              <a:t>arbeidsarts</a:t>
            </a:r>
            <a:endParaRPr lang="fr-BE" dirty="0"/>
          </a:p>
        </p:txBody>
      </p:sp>
      <p:sp>
        <p:nvSpPr>
          <p:cNvPr id="3" name="Tijdelijke aanduiding voor inhoud 2"/>
          <p:cNvSpPr>
            <a:spLocks noGrp="1"/>
          </p:cNvSpPr>
          <p:nvPr>
            <p:ph idx="1"/>
          </p:nvPr>
        </p:nvSpPr>
        <p:spPr/>
        <p:txBody>
          <a:bodyPr>
            <a:normAutofit fontScale="85000" lnSpcReduction="20000"/>
          </a:bodyPr>
          <a:lstStyle/>
          <a:p>
            <a:pPr marL="342900" lvl="2" indent="-342900">
              <a:lnSpc>
                <a:spcPct val="90000"/>
              </a:lnSpc>
              <a:spcBef>
                <a:spcPts val="1200"/>
              </a:spcBef>
              <a:spcAft>
                <a:spcPts val="1200"/>
              </a:spcAft>
              <a:buClr>
                <a:srgbClr val="C3004A"/>
              </a:buClr>
              <a:buFont typeface="Symbol" panose="05050102010706020507" pitchFamily="18" charset="2"/>
              <a:buChar char=""/>
              <a:defRPr/>
            </a:pPr>
            <a:r>
              <a:rPr lang="nl-BE" sz="2600" dirty="0">
                <a:solidFill>
                  <a:schemeClr val="tx1"/>
                </a:solidFill>
              </a:rPr>
              <a:t>1 x per jaar aan werkgever en PAPA elementen meedelen als gevolg van gezondheidstoezicht die nuttig zijn voor evaluatie van preventiebeleid</a:t>
            </a:r>
          </a:p>
          <a:p>
            <a:pPr marL="342900" lvl="2" indent="-342900">
              <a:lnSpc>
                <a:spcPct val="90000"/>
              </a:lnSpc>
              <a:spcBef>
                <a:spcPts val="1200"/>
              </a:spcBef>
              <a:spcAft>
                <a:spcPts val="1200"/>
              </a:spcAft>
              <a:buClr>
                <a:srgbClr val="C3004A"/>
              </a:buClr>
              <a:buFont typeface="Symbol" panose="05050102010706020507" pitchFamily="18" charset="2"/>
              <a:buChar char=""/>
              <a:defRPr/>
            </a:pPr>
            <a:r>
              <a:rPr lang="nl-BE" sz="2600" dirty="0">
                <a:solidFill>
                  <a:schemeClr val="tx1"/>
                </a:solidFill>
              </a:rPr>
              <a:t>aantasting van de gezondheid personeelslid</a:t>
            </a:r>
          </a:p>
          <a:p>
            <a:pPr marL="342900" lvl="1" indent="-342900">
              <a:lnSpc>
                <a:spcPct val="130000"/>
              </a:lnSpc>
              <a:spcBef>
                <a:spcPts val="600"/>
              </a:spcBef>
              <a:spcAft>
                <a:spcPts val="600"/>
              </a:spcAft>
              <a:buFont typeface="Arial" pitchFamily="34" charset="0"/>
              <a:buChar char="•"/>
              <a:defRPr/>
            </a:pPr>
            <a:r>
              <a:rPr lang="nl-BE" dirty="0">
                <a:solidFill>
                  <a:schemeClr val="tx1"/>
                </a:solidFill>
                <a:latin typeface="+mj-lt"/>
                <a:cs typeface="Arial" panose="020B0604020202020204" pitchFamily="34" charset="0"/>
              </a:rPr>
              <a:t>Personeelslid informeren over mogelijkheid van interventie door PAPA of vertrouwenspersonen</a:t>
            </a:r>
          </a:p>
          <a:p>
            <a:pPr marL="342900" lvl="1" indent="-342900">
              <a:lnSpc>
                <a:spcPct val="130000"/>
              </a:lnSpc>
              <a:spcBef>
                <a:spcPts val="600"/>
              </a:spcBef>
              <a:spcAft>
                <a:spcPts val="600"/>
              </a:spcAft>
              <a:buFont typeface="Arial" pitchFamily="34" charset="0"/>
              <a:buChar char="•"/>
              <a:defRPr/>
            </a:pPr>
            <a:r>
              <a:rPr lang="nl-BE" dirty="0">
                <a:solidFill>
                  <a:schemeClr val="tx1"/>
                </a:solidFill>
                <a:latin typeface="+mj-lt"/>
                <a:cs typeface="Arial" panose="020B0604020202020204" pitchFamily="34" charset="0"/>
              </a:rPr>
              <a:t>Mits akkoord van personeelslid</a:t>
            </a:r>
          </a:p>
          <a:p>
            <a:pPr marL="630900" lvl="2"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Kan zelf PAPA informeren</a:t>
            </a:r>
          </a:p>
          <a:p>
            <a:pPr marL="630900" lvl="2"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Overleg met PAPA over mogelijkheid van ander werk of aanpassing van de </a:t>
            </a:r>
            <a:r>
              <a:rPr lang="nl-BE" sz="2100" dirty="0" err="1">
                <a:solidFill>
                  <a:schemeClr val="tx1"/>
                </a:solidFill>
                <a:latin typeface="+mj-lt"/>
                <a:cs typeface="Arial" panose="020B0604020202020204" pitchFamily="34" charset="0"/>
              </a:rPr>
              <a:t>werkpost</a:t>
            </a:r>
            <a:r>
              <a:rPr lang="nl-BE" sz="2100" dirty="0">
                <a:solidFill>
                  <a:schemeClr val="tx1"/>
                </a:solidFill>
                <a:latin typeface="+mj-lt"/>
                <a:cs typeface="Arial" panose="020B0604020202020204" pitchFamily="34" charset="0"/>
              </a:rPr>
              <a:t> indien nodig ingevolge psychosociale risico’s</a:t>
            </a:r>
          </a:p>
          <a:p>
            <a:pPr marL="630900" lvl="2"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Kan advies van PAPA ontvangen</a:t>
            </a:r>
          </a:p>
          <a:p>
            <a:pPr marL="0" indent="0">
              <a:buNone/>
            </a:pPr>
            <a:endParaRPr lang="nl-BE" dirty="0"/>
          </a:p>
        </p:txBody>
      </p:sp>
      <p:sp>
        <p:nvSpPr>
          <p:cNvPr id="4" name="Tijdelijke aanduiding voor dianummer 3"/>
          <p:cNvSpPr>
            <a:spLocks noGrp="1"/>
          </p:cNvSpPr>
          <p:nvPr>
            <p:ph type="sldNum" sz="quarter" idx="10"/>
          </p:nvPr>
        </p:nvSpPr>
        <p:spPr/>
        <p:txBody>
          <a:bodyPr/>
          <a:lstStyle/>
          <a:p>
            <a:pPr>
              <a:defRPr/>
            </a:pPr>
            <a:fld id="{383661EF-BC03-4B30-8DCF-E68D781AC6CE}" type="slidenum">
              <a:rPr lang="en-US" smtClean="0">
                <a:solidFill>
                  <a:srgbClr val="737373"/>
                </a:solidFill>
              </a:rPr>
              <a:pPr>
                <a:defRPr/>
              </a:pPr>
              <a:t>38</a:t>
            </a:fld>
            <a:endParaRPr lang="en-US">
              <a:solidFill>
                <a:srgbClr val="737373"/>
              </a:solidFill>
            </a:endParaRPr>
          </a:p>
        </p:txBody>
      </p:sp>
    </p:spTree>
    <p:extLst>
      <p:ext uri="{BB962C8B-B14F-4D97-AF65-F5344CB8AC3E}">
        <p14:creationId xmlns:p14="http://schemas.microsoft.com/office/powerpoint/2010/main" val="1188333528"/>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t>Rol en statuut betrokken actoren preventiebeleid</a:t>
            </a:r>
            <a:br>
              <a:rPr lang="nl-BE" dirty="0">
                <a:solidFill>
                  <a:srgbClr val="C3004A"/>
                </a:solidFill>
              </a:rPr>
            </a:br>
            <a:r>
              <a:rPr lang="nl-BE" dirty="0"/>
              <a:t>PA interne dienst PBW (GPD GO!)</a:t>
            </a:r>
          </a:p>
        </p:txBody>
      </p:sp>
      <p:sp>
        <p:nvSpPr>
          <p:cNvPr id="3" name="Tijdelijke aanduiding voor inhoud 2"/>
          <p:cNvSpPr>
            <a:spLocks noGrp="1"/>
          </p:cNvSpPr>
          <p:nvPr>
            <p:ph idx="1"/>
          </p:nvPr>
        </p:nvSpPr>
        <p:spPr/>
        <p:txBody>
          <a:bodyPr>
            <a:normAutofit fontScale="92500" lnSpcReduction="10000"/>
          </a:bodyPr>
          <a:lstStyle/>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cs typeface="Arial" pitchFamily="34" charset="0"/>
              </a:rPr>
              <a:t>Ondersteunen de werkgever, de leden van de hiërarchische lijn en de personeelsleden in het welzijnsbeleid (o.a. jaarverslag, GPP, JAP …)</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Deelname aan de analyse van de oorzaken van psychosociale risico’s</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Kennis nemen van en advies verlenen over de elementen van de 5 A’s die aanleiding kunnen geven tot psychosociale risico’s (werkgever informeert over wijzigingen)</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Uitoefening informatieopdracht VP</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1"/>
                </a:solidFill>
              </a:rPr>
              <a:t>Register van feiten van derden bijhouden indien geen VP en externe PAPA</a:t>
            </a:r>
          </a:p>
          <a:p>
            <a:pPr marL="342900" lvl="2" indent="-342900">
              <a:lnSpc>
                <a:spcPct val="80000"/>
              </a:lnSpc>
              <a:spcBef>
                <a:spcPts val="1200"/>
              </a:spcBef>
              <a:spcAft>
                <a:spcPts val="1200"/>
              </a:spcAft>
              <a:buClr>
                <a:srgbClr val="C3004A"/>
              </a:buClr>
              <a:buFont typeface="Symbol" panose="05050102010706020507" pitchFamily="18" charset="2"/>
              <a:buChar char=""/>
              <a:defRPr/>
            </a:pPr>
            <a:r>
              <a:rPr lang="nl-BE" dirty="0">
                <a:solidFill>
                  <a:schemeClr val="tx2"/>
                </a:solidFill>
              </a:rPr>
              <a:t>Onderzoek van EAO</a:t>
            </a:r>
            <a:r>
              <a:rPr lang="nl-BE" dirty="0">
                <a:solidFill>
                  <a:schemeClr val="tx1"/>
                </a:solidFill>
              </a:rPr>
              <a:t>: rekening houden met oorzaken van psychosociale aard!!</a:t>
            </a:r>
          </a:p>
          <a:p>
            <a:endParaRPr lang="nl-BE" dirty="0"/>
          </a:p>
        </p:txBody>
      </p:sp>
    </p:spTree>
    <p:extLst>
      <p:ext uri="{BB962C8B-B14F-4D97-AF65-F5344CB8AC3E}">
        <p14:creationId xmlns:p14="http://schemas.microsoft.com/office/powerpoint/2010/main" val="378173643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t>Rol en statuut betrokken actoren preventiebeleid</a:t>
            </a:r>
            <a:br>
              <a:rPr lang="nl-BE" dirty="0">
                <a:solidFill>
                  <a:srgbClr val="C3004A"/>
                </a:solidFill>
              </a:rPr>
            </a:br>
            <a:r>
              <a:rPr lang="nl-BE" dirty="0"/>
              <a:t>BC, TC, TCCN (het bevoegde comité)</a:t>
            </a:r>
          </a:p>
        </p:txBody>
      </p:sp>
      <p:sp>
        <p:nvSpPr>
          <p:cNvPr id="3" name="Tijdelijke aanduiding voor inhoud 2"/>
          <p:cNvSpPr>
            <a:spLocks noGrp="1"/>
          </p:cNvSpPr>
          <p:nvPr>
            <p:ph idx="1"/>
          </p:nvPr>
        </p:nvSpPr>
        <p:spPr/>
        <p:txBody>
          <a:bodyPr>
            <a:normAutofit fontScale="70000" lnSpcReduction="20000"/>
          </a:bodyPr>
          <a:lstStyle/>
          <a:p>
            <a:pPr marL="342900" lvl="2" indent="-342900">
              <a:lnSpc>
                <a:spcPct val="90000"/>
              </a:lnSpc>
              <a:spcBef>
                <a:spcPts val="1200"/>
              </a:spcBef>
              <a:spcAft>
                <a:spcPts val="1200"/>
              </a:spcAft>
              <a:buClr>
                <a:srgbClr val="C3004A"/>
              </a:buClr>
              <a:buFont typeface="Symbol" panose="05050102010706020507" pitchFamily="18" charset="2"/>
              <a:buChar char=""/>
              <a:defRPr/>
            </a:pPr>
            <a:r>
              <a:rPr lang="nl-BE" sz="2600" dirty="0">
                <a:solidFill>
                  <a:schemeClr val="tx1"/>
                </a:solidFill>
              </a:rPr>
              <a:t>advies geven over</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Elementen van de 5 A’s op het werk die aanleiding kunnen geven tot PSR. Dit advies is beperkt tot de aspecten van deze elementen die betrekking hebben op het welzijn van de personeelsleden;</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De collectieve preventiemaatregelen die voortvloeien uit de risicoanalyse a priori;</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De collectieve preventiemaatregelen die voortvloeien uit de evaluatie van het preventiebeleid;</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de voorstellen voor collectieve preventiemaatregelen die tot doel hebben elke herhaling in andere arbeidssituaties te voorkomen;</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de keuze om de opdrachten van de PAPA te laten uitvoeren door een interne of een externe dienst;</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de dienst die psychologische ondersteuning biedt aan slachtoffers van geweld door derden;</a:t>
            </a:r>
          </a:p>
          <a:p>
            <a:pPr marL="342900" lvl="1" indent="-342900">
              <a:lnSpc>
                <a:spcPct val="130000"/>
              </a:lnSpc>
              <a:spcBef>
                <a:spcPts val="600"/>
              </a:spcBef>
              <a:spcAft>
                <a:spcPts val="600"/>
              </a:spcAft>
              <a:buFont typeface="Arial" pitchFamily="34" charset="0"/>
              <a:buChar char="•"/>
              <a:defRPr/>
            </a:pPr>
            <a:r>
              <a:rPr lang="nl-BE" sz="2300" dirty="0">
                <a:solidFill>
                  <a:schemeClr val="tx1"/>
                </a:solidFill>
                <a:latin typeface="+mj-lt"/>
                <a:cs typeface="Arial" panose="020B0604020202020204" pitchFamily="34" charset="0"/>
              </a:rPr>
              <a:t>de wijze waarop een verzoek tot formele psychosociale interventie met een hoofdzakelijk collectief karakter zal behandeld worden en het gevolg dat aan het verzoek zal gegeven worden</a:t>
            </a:r>
          </a:p>
        </p:txBody>
      </p:sp>
    </p:spTree>
    <p:extLst>
      <p:ext uri="{BB962C8B-B14F-4D97-AF65-F5344CB8AC3E}">
        <p14:creationId xmlns:p14="http://schemas.microsoft.com/office/powerpoint/2010/main" val="2371831024"/>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t>Rol en statuut betrokken actoren preventiebeleid</a:t>
            </a:r>
            <a:br>
              <a:rPr lang="nl-BE" dirty="0">
                <a:solidFill>
                  <a:srgbClr val="C3004A"/>
                </a:solidFill>
              </a:rPr>
            </a:br>
            <a:r>
              <a:rPr lang="nl-BE" dirty="0"/>
              <a:t>BC, TC, TCCN (het bevoegde comité)</a:t>
            </a:r>
          </a:p>
        </p:txBody>
      </p:sp>
      <p:sp>
        <p:nvSpPr>
          <p:cNvPr id="3" name="Tijdelijke aanduiding voor inhoud 2"/>
          <p:cNvSpPr>
            <a:spLocks noGrp="1"/>
          </p:cNvSpPr>
          <p:nvPr>
            <p:ph idx="1"/>
          </p:nvPr>
        </p:nvSpPr>
        <p:spPr/>
        <p:txBody>
          <a:bodyPr>
            <a:normAutofit/>
          </a:bodyPr>
          <a:lstStyle/>
          <a:p>
            <a:pPr marL="342900" lvl="2" indent="-342900">
              <a:lnSpc>
                <a:spcPct val="90000"/>
              </a:lnSpc>
              <a:spcBef>
                <a:spcPts val="1200"/>
              </a:spcBef>
              <a:spcAft>
                <a:spcPts val="1200"/>
              </a:spcAft>
              <a:buClr>
                <a:srgbClr val="C3004A"/>
              </a:buClr>
              <a:buFont typeface="Symbol" panose="05050102010706020507" pitchFamily="18" charset="2"/>
              <a:buChar char=""/>
              <a:defRPr/>
            </a:pPr>
            <a:r>
              <a:rPr lang="nl-BE" sz="2300" dirty="0">
                <a:solidFill>
                  <a:schemeClr val="tx1"/>
                </a:solidFill>
              </a:rPr>
              <a:t>Voorafgaand akkoord  geven over</a:t>
            </a:r>
          </a:p>
          <a:p>
            <a:pPr marL="342900" lvl="1"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De modaliteiten van de interne procedure;</a:t>
            </a:r>
          </a:p>
          <a:p>
            <a:pPr marL="342900" lvl="1"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De aanstelling van de interne preventieadviseur psychosociale aspecten (indien van toepassing);</a:t>
            </a:r>
          </a:p>
          <a:p>
            <a:pPr marL="342900" lvl="1"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de aanstelling van de vertrouwenspersoon;</a:t>
            </a:r>
          </a:p>
          <a:p>
            <a:pPr marL="342900" lvl="1" indent="-342900">
              <a:lnSpc>
                <a:spcPct val="130000"/>
              </a:lnSpc>
              <a:spcBef>
                <a:spcPts val="600"/>
              </a:spcBef>
              <a:spcAft>
                <a:spcPts val="600"/>
              </a:spcAft>
              <a:buFont typeface="Arial" pitchFamily="34" charset="0"/>
              <a:buChar char="•"/>
              <a:defRPr/>
            </a:pPr>
            <a:r>
              <a:rPr lang="nl-BE" sz="2100" dirty="0">
                <a:solidFill>
                  <a:schemeClr val="tx1"/>
                </a:solidFill>
                <a:latin typeface="+mj-lt"/>
                <a:cs typeface="Arial" panose="020B0604020202020204" pitchFamily="34" charset="0"/>
              </a:rPr>
              <a:t>de verwijdering van de vertrouwenspersoon uit zijn functie.</a:t>
            </a:r>
          </a:p>
          <a:p>
            <a:pPr marL="342900" lvl="2" indent="-342900">
              <a:lnSpc>
                <a:spcPct val="90000"/>
              </a:lnSpc>
              <a:spcBef>
                <a:spcPts val="1200"/>
              </a:spcBef>
              <a:spcAft>
                <a:spcPts val="1200"/>
              </a:spcAft>
              <a:buClr>
                <a:srgbClr val="C3004A"/>
              </a:buClr>
              <a:buFont typeface="Symbol" panose="05050102010706020507" pitchFamily="18" charset="2"/>
              <a:buChar char=""/>
              <a:defRPr/>
            </a:pPr>
            <a:r>
              <a:rPr lang="nl-BE" sz="2300" dirty="0">
                <a:solidFill>
                  <a:schemeClr val="tx1"/>
                </a:solidFill>
              </a:rPr>
              <a:t>Risicoanalyse van een specifieke arbeidssituatie</a:t>
            </a:r>
          </a:p>
          <a:p>
            <a:pPr marL="342900" lvl="2" indent="-342900">
              <a:lnSpc>
                <a:spcPct val="90000"/>
              </a:lnSpc>
              <a:spcBef>
                <a:spcPts val="1200"/>
              </a:spcBef>
              <a:spcAft>
                <a:spcPts val="1200"/>
              </a:spcAft>
              <a:buClr>
                <a:srgbClr val="C3004A"/>
              </a:buClr>
              <a:buFont typeface="Symbol" panose="05050102010706020507" pitchFamily="18" charset="2"/>
              <a:buChar char=""/>
              <a:defRPr/>
            </a:pPr>
            <a:r>
              <a:rPr lang="nl-BE" sz="2300" dirty="0">
                <a:solidFill>
                  <a:schemeClr val="tx1"/>
                </a:solidFill>
              </a:rPr>
              <a:t>Informatie en opleiding</a:t>
            </a:r>
          </a:p>
        </p:txBody>
      </p:sp>
    </p:spTree>
    <p:extLst>
      <p:ext uri="{BB962C8B-B14F-4D97-AF65-F5344CB8AC3E}">
        <p14:creationId xmlns:p14="http://schemas.microsoft.com/office/powerpoint/2010/main" val="2047128249"/>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17290"/>
            <a:ext cx="8281059" cy="769531"/>
          </a:xfrm>
        </p:spPr>
        <p:txBody>
          <a:bodyPr>
            <a:noAutofit/>
          </a:bodyPr>
          <a:lstStyle/>
          <a:p>
            <a:r>
              <a:rPr lang="nl-BE" sz="2800" dirty="0"/>
              <a:t>Interne procedure</a:t>
            </a:r>
            <a:br>
              <a:rPr lang="nl-BE" sz="2800" dirty="0"/>
            </a:br>
            <a:r>
              <a:rPr lang="nl-BE" sz="2800" dirty="0"/>
              <a:t>Actiemogelijkheden op individueel niveau</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814" y="152401"/>
            <a:ext cx="8882063" cy="5292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5076816"/>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ltLang="nl-BE" sz="2400" dirty="0">
                <a:solidFill>
                  <a:srgbClr val="C3004A"/>
                </a:solidFill>
              </a:rPr>
              <a:t>Actiemiddelen op individueel niveau</a:t>
            </a:r>
            <a:br>
              <a:rPr lang="nl-BE" altLang="nl-BE" dirty="0">
                <a:solidFill>
                  <a:srgbClr val="C3004A"/>
                </a:solidFill>
              </a:rPr>
            </a:br>
            <a:r>
              <a:rPr lang="nl-BE" altLang="nl-BE" dirty="0">
                <a:solidFill>
                  <a:srgbClr val="C3004A"/>
                </a:solidFill>
              </a:rPr>
              <a:t>Een personeelslid met een probleem…</a:t>
            </a:r>
            <a:endParaRPr lang="nl-BE" dirty="0"/>
          </a:p>
        </p:txBody>
      </p:sp>
      <p:sp>
        <p:nvSpPr>
          <p:cNvPr id="3" name="Tijdelijke aanduiding voor inhoud 2"/>
          <p:cNvSpPr>
            <a:spLocks noGrp="1"/>
          </p:cNvSpPr>
          <p:nvPr>
            <p:ph idx="1"/>
          </p:nvPr>
        </p:nvSpPr>
        <p:spPr>
          <a:xfrm>
            <a:off x="372560" y="1470134"/>
            <a:ext cx="8339969" cy="4680598"/>
          </a:xfrm>
        </p:spPr>
        <p:txBody>
          <a:bodyPr>
            <a:normAutofit lnSpcReduction="10000"/>
          </a:bodyPr>
          <a:lstStyle/>
          <a:p>
            <a:pPr lvl="1">
              <a:lnSpc>
                <a:spcPct val="80000"/>
              </a:lnSpc>
              <a:spcBef>
                <a:spcPts val="600"/>
              </a:spcBef>
              <a:spcAft>
                <a:spcPts val="1200"/>
              </a:spcAft>
              <a:buFont typeface="Symbol" pitchFamily="18" charset="2"/>
              <a:buChar char="®"/>
              <a:defRPr/>
            </a:pPr>
            <a:r>
              <a:rPr lang="nl-NL" sz="2200" dirty="0">
                <a:solidFill>
                  <a:schemeClr val="tx1"/>
                </a:solidFill>
                <a:cs typeface="Arial" pitchFamily="34" charset="0"/>
              </a:rPr>
              <a:t>Actiemiddelen van een personeelslid</a:t>
            </a:r>
          </a:p>
          <a:p>
            <a:pPr marL="630900" lvl="2" indent="-342900">
              <a:lnSpc>
                <a:spcPct val="110000"/>
              </a:lnSpc>
              <a:buFont typeface="Arial" pitchFamily="34" charset="0"/>
              <a:buChar char="•"/>
              <a:defRPr/>
            </a:pPr>
            <a:r>
              <a:rPr lang="nl-NL" dirty="0">
                <a:solidFill>
                  <a:schemeClr val="tx1"/>
                </a:solidFill>
                <a:cs typeface="Arial" panose="020B0604020202020204" pitchFamily="34" charset="0"/>
              </a:rPr>
              <a:t>De gewone sociale verhoudingen</a:t>
            </a:r>
          </a:p>
          <a:p>
            <a:pPr marL="630900" lvl="2" indent="-342900">
              <a:lnSpc>
                <a:spcPct val="110000"/>
              </a:lnSpc>
              <a:buFont typeface="Arial" pitchFamily="34" charset="0"/>
              <a:buChar char="•"/>
              <a:defRPr/>
            </a:pPr>
            <a:r>
              <a:rPr lang="nl-NL" dirty="0">
                <a:solidFill>
                  <a:schemeClr val="tx1"/>
                </a:solidFill>
                <a:cs typeface="Arial" panose="020B0604020202020204" pitchFamily="34" charset="0"/>
              </a:rPr>
              <a:t>De interne procedure</a:t>
            </a:r>
          </a:p>
          <a:p>
            <a:pPr marL="918900" lvl="3" indent="-342900">
              <a:lnSpc>
                <a:spcPct val="110000"/>
              </a:lnSpc>
              <a:buFont typeface="Arial" pitchFamily="34" charset="0"/>
              <a:buChar char="•"/>
              <a:defRPr/>
            </a:pPr>
            <a:r>
              <a:rPr lang="nl-NL" dirty="0">
                <a:solidFill>
                  <a:schemeClr val="tx1"/>
                </a:solidFill>
                <a:cs typeface="Arial" panose="020B0604020202020204" pitchFamily="34" charset="0"/>
              </a:rPr>
              <a:t>Verzoek tot informele psychosociale interventie</a:t>
            </a:r>
          </a:p>
          <a:p>
            <a:pPr marL="918900" lvl="3" indent="-342900">
              <a:lnSpc>
                <a:spcPct val="110000"/>
              </a:lnSpc>
              <a:buFont typeface="Arial" pitchFamily="34" charset="0"/>
              <a:buChar char="•"/>
              <a:defRPr/>
            </a:pPr>
            <a:r>
              <a:rPr lang="nl-NL" dirty="0">
                <a:solidFill>
                  <a:schemeClr val="tx1"/>
                </a:solidFill>
                <a:cs typeface="Arial" panose="020B0604020202020204" pitchFamily="34" charset="0"/>
              </a:rPr>
              <a:t>Verzoek tot formele psychosociale interventie </a:t>
            </a:r>
            <a:endParaRPr lang="nl-NL" sz="2000" dirty="0">
              <a:solidFill>
                <a:schemeClr val="tx1"/>
              </a:solidFill>
              <a:cs typeface="Arial" panose="020B0604020202020204" pitchFamily="34" charset="0"/>
            </a:endParaRPr>
          </a:p>
          <a:p>
            <a:pPr marL="630900" lvl="2" indent="-342900">
              <a:lnSpc>
                <a:spcPct val="110000"/>
              </a:lnSpc>
              <a:buFont typeface="Arial" pitchFamily="34" charset="0"/>
              <a:buChar char="•"/>
              <a:defRPr/>
            </a:pPr>
            <a:r>
              <a:rPr lang="nl-NL" dirty="0">
                <a:solidFill>
                  <a:schemeClr val="tx1"/>
                </a:solidFill>
                <a:cs typeface="Arial" panose="020B0604020202020204" pitchFamily="34" charset="0"/>
              </a:rPr>
              <a:t>De inspectie van het toezicht welzijn op het werk (TWW)</a:t>
            </a:r>
          </a:p>
          <a:p>
            <a:pPr marL="630900" lvl="2" indent="-342900">
              <a:lnSpc>
                <a:spcPct val="110000"/>
              </a:lnSpc>
              <a:buFont typeface="Arial" pitchFamily="34" charset="0"/>
              <a:buChar char="•"/>
              <a:defRPr/>
            </a:pPr>
            <a:r>
              <a:rPr lang="nl-NL" dirty="0">
                <a:solidFill>
                  <a:schemeClr val="tx1"/>
                </a:solidFill>
                <a:cs typeface="Arial" panose="020B0604020202020204" pitchFamily="34" charset="0"/>
              </a:rPr>
              <a:t>Bemiddeling</a:t>
            </a:r>
          </a:p>
          <a:p>
            <a:pPr marL="630900" lvl="2" indent="-342900">
              <a:lnSpc>
                <a:spcPct val="110000"/>
              </a:lnSpc>
              <a:buFont typeface="Arial" pitchFamily="34" charset="0"/>
              <a:buChar char="•"/>
              <a:defRPr/>
            </a:pPr>
            <a:r>
              <a:rPr lang="nl-NL" dirty="0">
                <a:solidFill>
                  <a:schemeClr val="tx1"/>
                </a:solidFill>
                <a:cs typeface="Arial" panose="020B0604020202020204" pitchFamily="34" charset="0"/>
              </a:rPr>
              <a:t>Rechtbank </a:t>
            </a:r>
          </a:p>
          <a:p>
            <a:pPr marL="918900" lvl="3" indent="-342900">
              <a:lnSpc>
                <a:spcPct val="110000"/>
              </a:lnSpc>
              <a:buFont typeface="Arial" pitchFamily="34" charset="0"/>
              <a:buChar char="•"/>
              <a:defRPr/>
            </a:pPr>
            <a:r>
              <a:rPr lang="nl-NL" dirty="0">
                <a:solidFill>
                  <a:schemeClr val="tx1"/>
                </a:solidFill>
                <a:cs typeface="Arial" panose="020B0604020202020204" pitchFamily="34" charset="0"/>
              </a:rPr>
              <a:t>De strafrechtelijke procedure </a:t>
            </a:r>
          </a:p>
          <a:p>
            <a:pPr marL="918900" lvl="3" indent="-342900">
              <a:lnSpc>
                <a:spcPct val="110000"/>
              </a:lnSpc>
              <a:buFont typeface="Arial" pitchFamily="34" charset="0"/>
              <a:buChar char="•"/>
              <a:defRPr/>
            </a:pPr>
            <a:r>
              <a:rPr lang="nl-NL" dirty="0">
                <a:solidFill>
                  <a:schemeClr val="tx1"/>
                </a:solidFill>
                <a:cs typeface="Arial" panose="020B0604020202020204" pitchFamily="34" charset="0"/>
              </a:rPr>
              <a:t>De burgerrechtelijke procedure</a:t>
            </a:r>
          </a:p>
          <a:p>
            <a:pPr marL="342900" lvl="1" indent="-342900">
              <a:lnSpc>
                <a:spcPct val="110000"/>
              </a:lnSpc>
              <a:buFont typeface="Arial" pitchFamily="34" charset="0"/>
              <a:buChar char="•"/>
              <a:defRPr/>
            </a:pPr>
            <a:endParaRPr lang="nl-NL" sz="2000" dirty="0">
              <a:cs typeface="Arial" panose="020B0604020202020204" pitchFamily="34" charset="0"/>
            </a:endParaRPr>
          </a:p>
          <a:p>
            <a:endParaRPr lang="nl-BE"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90" y="4365130"/>
            <a:ext cx="256698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Linkeraccolade 3"/>
          <p:cNvSpPr/>
          <p:nvPr/>
        </p:nvSpPr>
        <p:spPr>
          <a:xfrm>
            <a:off x="539440" y="2060810"/>
            <a:ext cx="45719" cy="17282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p>
        </p:txBody>
      </p:sp>
      <p:sp>
        <p:nvSpPr>
          <p:cNvPr id="5" name="Linkeraccolade 4"/>
          <p:cNvSpPr/>
          <p:nvPr/>
        </p:nvSpPr>
        <p:spPr>
          <a:xfrm>
            <a:off x="436724" y="3861060"/>
            <a:ext cx="166880" cy="208829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p>
        </p:txBody>
      </p:sp>
      <p:sp>
        <p:nvSpPr>
          <p:cNvPr id="6" name="Rechthoek 5"/>
          <p:cNvSpPr/>
          <p:nvPr/>
        </p:nvSpPr>
        <p:spPr>
          <a:xfrm>
            <a:off x="179390" y="2060810"/>
            <a:ext cx="286043" cy="172824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intern</a:t>
            </a:r>
          </a:p>
        </p:txBody>
      </p:sp>
      <p:sp>
        <p:nvSpPr>
          <p:cNvPr id="7" name="Rechthoek 6"/>
          <p:cNvSpPr/>
          <p:nvPr/>
        </p:nvSpPr>
        <p:spPr>
          <a:xfrm>
            <a:off x="179391" y="4005080"/>
            <a:ext cx="286042" cy="18002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extern</a:t>
            </a:r>
          </a:p>
        </p:txBody>
      </p:sp>
    </p:spTree>
    <p:extLst>
      <p:ext uri="{BB962C8B-B14F-4D97-AF65-F5344CB8AC3E}">
        <p14:creationId xmlns:p14="http://schemas.microsoft.com/office/powerpoint/2010/main" val="2499181218"/>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dirty="0"/>
            </a:br>
            <a:r>
              <a:rPr lang="nl-BE" altLang="nl-BE" dirty="0"/>
              <a:t>Een personeelslid met een probleem…</a:t>
            </a:r>
          </a:p>
        </p:txBody>
      </p:sp>
      <p:sp>
        <p:nvSpPr>
          <p:cNvPr id="3" name="Tijdelijke aanduiding voor inhoud 2"/>
          <p:cNvSpPr>
            <a:spLocks noGrp="1"/>
          </p:cNvSpPr>
          <p:nvPr>
            <p:ph idx="1"/>
          </p:nvPr>
        </p:nvSpPr>
        <p:spPr/>
        <p:txBody>
          <a:bodyPr>
            <a:normAutofit fontScale="92500" lnSpcReduction="20000"/>
          </a:bodyPr>
          <a:lstStyle/>
          <a:p>
            <a:pPr lvl="1">
              <a:lnSpc>
                <a:spcPct val="90000"/>
              </a:lnSpc>
              <a:spcBef>
                <a:spcPts val="600"/>
              </a:spcBef>
              <a:spcAft>
                <a:spcPts val="1200"/>
              </a:spcAft>
              <a:buFont typeface="Symbol" pitchFamily="18" charset="2"/>
              <a:buChar char="®"/>
              <a:defRPr/>
            </a:pPr>
            <a:r>
              <a:rPr lang="nl-BE" altLang="nl-BE" dirty="0">
                <a:solidFill>
                  <a:schemeClr val="tx1"/>
                </a:solidFill>
                <a:cs typeface="Arial" pitchFamily="34" charset="0"/>
              </a:rPr>
              <a:t>Focus op interne actiemiddelen </a:t>
            </a:r>
          </a:p>
          <a:p>
            <a:pPr lvl="1">
              <a:lnSpc>
                <a:spcPct val="90000"/>
              </a:lnSpc>
              <a:spcBef>
                <a:spcPts val="600"/>
              </a:spcBef>
              <a:spcAft>
                <a:spcPts val="1200"/>
              </a:spcAft>
              <a:buFont typeface="Symbol" pitchFamily="18" charset="2"/>
              <a:buChar char="®"/>
              <a:defRPr/>
            </a:pPr>
            <a:r>
              <a:rPr lang="nl-BE" altLang="nl-BE" dirty="0">
                <a:solidFill>
                  <a:schemeClr val="tx1"/>
                </a:solidFill>
                <a:cs typeface="Arial" pitchFamily="34" charset="0"/>
              </a:rPr>
              <a:t>Personeelslid kan zich richten tot</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de persoon in kwestie (collega, leidinggevende)</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de werkgever</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een lid van de hiërarchische lijn</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een lid van het bevoegde comité of een vakbondsafg</a:t>
            </a:r>
            <a:r>
              <a:rPr lang="nl-BE" altLang="nl-BE" dirty="0">
                <a:solidFill>
                  <a:schemeClr val="tx1"/>
                </a:solidFill>
                <a:latin typeface="+mj-lt"/>
                <a:cs typeface="Arial" panose="020B0604020202020204" pitchFamily="34" charset="0"/>
              </a:rPr>
              <a:t>evaardigde</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de vertrouwenspersoon</a:t>
            </a:r>
          </a:p>
          <a:p>
            <a:pPr lvl="1">
              <a:lnSpc>
                <a:spcPct val="90000"/>
              </a:lnSpc>
              <a:spcBef>
                <a:spcPts val="600"/>
              </a:spcBef>
              <a:spcAft>
                <a:spcPts val="1200"/>
              </a:spcAft>
              <a:buFont typeface="Symbol" pitchFamily="18" charset="2"/>
              <a:buChar char="®"/>
              <a:defRPr/>
            </a:pPr>
            <a:r>
              <a:rPr lang="nl-BE" altLang="nl-BE" dirty="0">
                <a:solidFill>
                  <a:schemeClr val="tx1"/>
                </a:solidFill>
                <a:cs typeface="Arial" pitchFamily="34" charset="0"/>
              </a:rPr>
              <a:t>kan een beroep doen op de interne procedure</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Bij de vertrouwenspersoon (VP) van de scholengroep/onderwijsinstelling  </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Bij de preventieadviseur  psychosociale aspecten (PAPA) </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Preventieadviseur GPD (informatieopdracht)</a:t>
            </a:r>
          </a:p>
        </p:txBody>
      </p:sp>
      <p:sp>
        <p:nvSpPr>
          <p:cNvPr id="10"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11"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12"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387989973"/>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dirty="0">
                <a:solidFill>
                  <a:srgbClr val="C3004A"/>
                </a:solidFill>
              </a:rPr>
            </a:br>
            <a:r>
              <a:rPr lang="nl-BE" altLang="nl-BE" sz="2700" dirty="0"/>
              <a:t>Interne procedure – verzoek tot psychosociale interventie</a:t>
            </a:r>
          </a:p>
        </p:txBody>
      </p:sp>
      <p:sp>
        <p:nvSpPr>
          <p:cNvPr id="2" name="Tijdelijke aanduiding voor inhoud 1"/>
          <p:cNvSpPr>
            <a:spLocks noGrp="1"/>
          </p:cNvSpPr>
          <p:nvPr>
            <p:ph idx="1"/>
          </p:nvPr>
        </p:nvSpPr>
        <p:spPr>
          <a:xfrm>
            <a:off x="431471" y="1268700"/>
            <a:ext cx="8281058" cy="4860646"/>
          </a:xfrm>
        </p:spPr>
        <p:txBody>
          <a:bodyPr/>
          <a:lstStyle/>
          <a:p>
            <a:endParaRPr lang="nl-BE" dirty="0"/>
          </a:p>
          <a:p>
            <a:endParaRPr lang="nl-BE" dirty="0"/>
          </a:p>
        </p:txBody>
      </p:sp>
      <p:sp>
        <p:nvSpPr>
          <p:cNvPr id="6" name="Rechthoek 5"/>
          <p:cNvSpPr/>
          <p:nvPr/>
        </p:nvSpPr>
        <p:spPr>
          <a:xfrm>
            <a:off x="647698" y="2780544"/>
            <a:ext cx="3636963" cy="792162"/>
          </a:xfrm>
          <a:prstGeom prst="rect">
            <a:avLst/>
          </a:prstGeom>
          <a:solidFill>
            <a:schemeClr val="tx2"/>
          </a:solidFill>
        </p:spPr>
        <p:style>
          <a:lnRef idx="1">
            <a:schemeClr val="accent4"/>
          </a:lnRef>
          <a:fillRef idx="2">
            <a:schemeClr val="accent4"/>
          </a:fillRef>
          <a:effectRef idx="1">
            <a:schemeClr val="accent4"/>
          </a:effectRef>
          <a:fontRef idx="minor">
            <a:schemeClr val="dk1"/>
          </a:fontRef>
        </p:style>
        <p:txBody>
          <a:bodyPr anchor="ctr"/>
          <a:lstStyle/>
          <a:p>
            <a:pPr algn="ctr">
              <a:defRPr/>
            </a:pPr>
            <a:r>
              <a:rPr lang="nl-BE" b="1" dirty="0">
                <a:solidFill>
                  <a:schemeClr val="bg1"/>
                </a:solidFill>
              </a:rPr>
              <a:t>Informeel </a:t>
            </a:r>
            <a:r>
              <a:rPr lang="nl-BE" dirty="0">
                <a:solidFill>
                  <a:schemeClr val="bg1"/>
                </a:solidFill>
              </a:rPr>
              <a:t>verzoek</a:t>
            </a:r>
            <a:r>
              <a:rPr lang="nl-BE" b="1" dirty="0">
                <a:solidFill>
                  <a:schemeClr val="bg1"/>
                </a:solidFill>
              </a:rPr>
              <a:t> </a:t>
            </a:r>
            <a:r>
              <a:rPr lang="nl-BE" dirty="0">
                <a:solidFill>
                  <a:schemeClr val="bg1"/>
                </a:solidFill>
              </a:rPr>
              <a:t>tot psychosociale interventie</a:t>
            </a:r>
          </a:p>
        </p:txBody>
      </p:sp>
      <p:sp>
        <p:nvSpPr>
          <p:cNvPr id="7" name="Rechthoek 6"/>
          <p:cNvSpPr/>
          <p:nvPr/>
        </p:nvSpPr>
        <p:spPr>
          <a:xfrm>
            <a:off x="4859338" y="2780544"/>
            <a:ext cx="3636962" cy="792162"/>
          </a:xfrm>
          <a:prstGeom prst="rect">
            <a:avLst/>
          </a:prstGeom>
          <a:solidFill>
            <a:schemeClr val="tx2"/>
          </a:solidFill>
        </p:spPr>
        <p:style>
          <a:lnRef idx="1">
            <a:schemeClr val="accent4"/>
          </a:lnRef>
          <a:fillRef idx="2">
            <a:schemeClr val="accent4"/>
          </a:fillRef>
          <a:effectRef idx="1">
            <a:schemeClr val="accent4"/>
          </a:effectRef>
          <a:fontRef idx="minor">
            <a:schemeClr val="dk1"/>
          </a:fontRef>
        </p:style>
        <p:txBody>
          <a:bodyPr anchor="ctr"/>
          <a:lstStyle/>
          <a:p>
            <a:pPr algn="ctr">
              <a:defRPr/>
            </a:pPr>
            <a:r>
              <a:rPr lang="nl-BE" b="1" dirty="0">
                <a:solidFill>
                  <a:schemeClr val="bg1"/>
                </a:solidFill>
              </a:rPr>
              <a:t>Formeel</a:t>
            </a:r>
            <a:r>
              <a:rPr lang="nl-BE" dirty="0">
                <a:solidFill>
                  <a:schemeClr val="bg1"/>
                </a:solidFill>
              </a:rPr>
              <a:t> verzoek tot psychosociale interventie</a:t>
            </a:r>
          </a:p>
        </p:txBody>
      </p:sp>
      <p:sp>
        <p:nvSpPr>
          <p:cNvPr id="8" name="Rechthoek 7"/>
          <p:cNvSpPr/>
          <p:nvPr/>
        </p:nvSpPr>
        <p:spPr>
          <a:xfrm>
            <a:off x="997743" y="3933070"/>
            <a:ext cx="2936875" cy="828675"/>
          </a:xfrm>
          <a:prstGeom prst="rect">
            <a:avLst/>
          </a:prstGeom>
          <a:solidFill>
            <a:schemeClr val="tx2"/>
          </a:solidFill>
        </p:spPr>
        <p:style>
          <a:lnRef idx="1">
            <a:schemeClr val="accent4"/>
          </a:lnRef>
          <a:fillRef idx="2">
            <a:schemeClr val="accent4"/>
          </a:fillRef>
          <a:effectRef idx="1">
            <a:schemeClr val="accent4"/>
          </a:effectRef>
          <a:fontRef idx="minor">
            <a:schemeClr val="dk1"/>
          </a:fontRef>
        </p:style>
        <p:txBody>
          <a:bodyPr anchor="ctr"/>
          <a:lstStyle/>
          <a:p>
            <a:pPr algn="ctr">
              <a:defRPr/>
            </a:pPr>
            <a:r>
              <a:rPr lang="nl-BE" dirty="0">
                <a:solidFill>
                  <a:schemeClr val="bg1"/>
                </a:solidFill>
              </a:rPr>
              <a:t>Vertrouwenspersoon of PAPA</a:t>
            </a:r>
          </a:p>
        </p:txBody>
      </p:sp>
      <p:sp>
        <p:nvSpPr>
          <p:cNvPr id="11" name="Rechthoek 10"/>
          <p:cNvSpPr/>
          <p:nvPr/>
        </p:nvSpPr>
        <p:spPr>
          <a:xfrm>
            <a:off x="5243002" y="3933069"/>
            <a:ext cx="2936875" cy="828675"/>
          </a:xfrm>
          <a:prstGeom prst="rect">
            <a:avLst/>
          </a:prstGeom>
          <a:solidFill>
            <a:schemeClr val="tx2"/>
          </a:solidFill>
        </p:spPr>
        <p:style>
          <a:lnRef idx="1">
            <a:schemeClr val="accent4"/>
          </a:lnRef>
          <a:fillRef idx="2">
            <a:schemeClr val="accent4"/>
          </a:fillRef>
          <a:effectRef idx="1">
            <a:schemeClr val="accent4"/>
          </a:effectRef>
          <a:fontRef idx="minor">
            <a:schemeClr val="dk1"/>
          </a:fontRef>
        </p:style>
        <p:txBody>
          <a:bodyPr anchor="ctr"/>
          <a:lstStyle/>
          <a:p>
            <a:pPr algn="ctr">
              <a:defRPr/>
            </a:pPr>
            <a:r>
              <a:rPr lang="nl-BE" dirty="0">
                <a:solidFill>
                  <a:schemeClr val="bg1"/>
                </a:solidFill>
              </a:rPr>
              <a:t>PAPA</a:t>
            </a:r>
          </a:p>
        </p:txBody>
      </p:sp>
      <p:cxnSp>
        <p:nvCxnSpPr>
          <p:cNvPr id="30" name="Rechte verbindingslijn 29"/>
          <p:cNvCxnSpPr/>
          <p:nvPr/>
        </p:nvCxnSpPr>
        <p:spPr>
          <a:xfrm>
            <a:off x="2466181" y="3558419"/>
            <a:ext cx="0" cy="374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Rechte verbindingslijn 30"/>
          <p:cNvCxnSpPr/>
          <p:nvPr/>
        </p:nvCxnSpPr>
        <p:spPr>
          <a:xfrm>
            <a:off x="6677819" y="3572706"/>
            <a:ext cx="0" cy="360363"/>
          </a:xfrm>
          <a:prstGeom prst="line">
            <a:avLst/>
          </a:prstGeom>
        </p:spPr>
        <p:style>
          <a:lnRef idx="1">
            <a:schemeClr val="accent1"/>
          </a:lnRef>
          <a:fillRef idx="0">
            <a:schemeClr val="accent1"/>
          </a:fillRef>
          <a:effectRef idx="0">
            <a:schemeClr val="accent1"/>
          </a:effectRef>
          <a:fontRef idx="minor">
            <a:schemeClr val="tx1"/>
          </a:fontRef>
        </p:style>
      </p:cxnSp>
      <p:sp>
        <p:nvSpPr>
          <p:cNvPr id="74758" name="Afgeronde rechthoek 74757"/>
          <p:cNvSpPr/>
          <p:nvPr/>
        </p:nvSpPr>
        <p:spPr>
          <a:xfrm>
            <a:off x="1512094" y="5144925"/>
            <a:ext cx="5545138" cy="971550"/>
          </a:xfrm>
          <a:prstGeom prst="roundRect">
            <a:avLst/>
          </a:prstGeom>
          <a:solidFill>
            <a:schemeClr val="tx2"/>
          </a:solidFill>
        </p:spPr>
        <p:style>
          <a:lnRef idx="1">
            <a:schemeClr val="accent2"/>
          </a:lnRef>
          <a:fillRef idx="2">
            <a:schemeClr val="accent2"/>
          </a:fillRef>
          <a:effectRef idx="1">
            <a:schemeClr val="accent2"/>
          </a:effectRef>
          <a:fontRef idx="minor">
            <a:schemeClr val="dk1"/>
          </a:fontRef>
        </p:style>
        <p:txBody>
          <a:bodyPr anchor="ctr"/>
          <a:lstStyle/>
          <a:p>
            <a:pPr algn="ctr">
              <a:defRPr/>
            </a:pPr>
            <a:r>
              <a:rPr lang="nl-BE" dirty="0">
                <a:solidFill>
                  <a:schemeClr val="bg1"/>
                </a:solidFill>
              </a:rPr>
              <a:t>Verzoek tot psychosociale interventie</a:t>
            </a:r>
          </a:p>
        </p:txBody>
      </p:sp>
      <p:sp>
        <p:nvSpPr>
          <p:cNvPr id="74761" name="PIJL-OMLAAG 74760"/>
          <p:cNvSpPr/>
          <p:nvPr/>
        </p:nvSpPr>
        <p:spPr>
          <a:xfrm rot="16200000">
            <a:off x="754063" y="5148820"/>
            <a:ext cx="485775" cy="6175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nl-BE"/>
          </a:p>
        </p:txBody>
      </p:sp>
      <p:sp>
        <p:nvSpPr>
          <p:cNvPr id="19"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20"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21" name="Tijdelijke aanduiding voor voettekst 6"/>
          <p:cNvSpPr>
            <a:spLocks noGrp="1"/>
          </p:cNvSpPr>
          <p:nvPr>
            <p:ph type="ftr" sz="quarter" idx="11"/>
          </p:nvPr>
        </p:nvSpPr>
        <p:spPr>
          <a:xfrm>
            <a:off x="2555776" y="6356350"/>
            <a:ext cx="5400600" cy="365125"/>
          </a:xfrm>
        </p:spPr>
        <p:txBody>
          <a:bodyPr/>
          <a:lstStyle/>
          <a:p>
            <a:r>
              <a:rPr lang="nl-BE" dirty="0"/>
              <a:t>)</a:t>
            </a:r>
          </a:p>
        </p:txBody>
      </p:sp>
      <p:sp>
        <p:nvSpPr>
          <p:cNvPr id="3" name="Rechthoek 2"/>
          <p:cNvSpPr/>
          <p:nvPr/>
        </p:nvSpPr>
        <p:spPr>
          <a:xfrm>
            <a:off x="3131800" y="1484730"/>
            <a:ext cx="2664370" cy="57608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Eerste contact</a:t>
            </a:r>
          </a:p>
        </p:txBody>
      </p:sp>
    </p:spTree>
    <p:extLst>
      <p:ext uri="{BB962C8B-B14F-4D97-AF65-F5344CB8AC3E}">
        <p14:creationId xmlns:p14="http://schemas.microsoft.com/office/powerpoint/2010/main" val="1687845692"/>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el 1"/>
          <p:cNvSpPr>
            <a:spLocks noGrp="1"/>
          </p:cNvSpPr>
          <p:nvPr>
            <p:ph type="title"/>
          </p:nvPr>
        </p:nvSpPr>
        <p:spPr/>
        <p:txBody>
          <a:bodyPr/>
          <a:lstStyle/>
          <a:p>
            <a:r>
              <a:rPr lang="nl-BE" altLang="nl-BE" sz="2400" dirty="0">
                <a:solidFill>
                  <a:srgbClr val="C3004A"/>
                </a:solidFill>
              </a:rPr>
              <a:t>Actiemiddelen op individueel niveau</a:t>
            </a:r>
            <a:br>
              <a:rPr lang="nl-BE" altLang="nl-BE" dirty="0">
                <a:solidFill>
                  <a:srgbClr val="C3004A"/>
                </a:solidFill>
              </a:rPr>
            </a:br>
            <a:r>
              <a:rPr lang="nl-BE" altLang="nl-BE" sz="2700" dirty="0">
                <a:solidFill>
                  <a:srgbClr val="C3004A"/>
                </a:solidFill>
              </a:rPr>
              <a:t>Interne procedure – verzoek tot psychosociale interventie</a:t>
            </a:r>
            <a:endParaRPr lang="nl-BE" altLang="nl-BE" dirty="0"/>
          </a:p>
        </p:txBody>
      </p:sp>
      <p:sp>
        <p:nvSpPr>
          <p:cNvPr id="2" name="Tijdelijke aanduiding voor inhoud 1"/>
          <p:cNvSpPr>
            <a:spLocks noGrp="1"/>
          </p:cNvSpPr>
          <p:nvPr>
            <p:ph idx="1"/>
          </p:nvPr>
        </p:nvSpPr>
        <p:spPr/>
        <p:txBody>
          <a:bodyPr/>
          <a:lstStyle/>
          <a:p>
            <a:endParaRPr lang="nl-BE" dirty="0"/>
          </a:p>
        </p:txBody>
      </p:sp>
      <p:sp>
        <p:nvSpPr>
          <p:cNvPr id="6" name="Rechthoek 5"/>
          <p:cNvSpPr/>
          <p:nvPr/>
        </p:nvSpPr>
        <p:spPr>
          <a:xfrm>
            <a:off x="293688" y="1341438"/>
            <a:ext cx="3314700" cy="787392"/>
          </a:xfrm>
          <a:prstGeom prst="rect">
            <a:avLst/>
          </a:prstGeom>
          <a:solidFill>
            <a:schemeClr val="tx2"/>
          </a:solidFill>
        </p:spPr>
        <p:style>
          <a:lnRef idx="1">
            <a:schemeClr val="accent4"/>
          </a:lnRef>
          <a:fillRef idx="2">
            <a:schemeClr val="accent4"/>
          </a:fillRef>
          <a:effectRef idx="1">
            <a:schemeClr val="accent4"/>
          </a:effectRef>
          <a:fontRef idx="minor">
            <a:schemeClr val="dk1"/>
          </a:fontRef>
        </p:style>
        <p:txBody>
          <a:bodyPr anchor="ctr"/>
          <a:lstStyle/>
          <a:p>
            <a:pPr algn="ctr">
              <a:defRPr/>
            </a:pPr>
            <a:r>
              <a:rPr lang="nl-BE" b="1" dirty="0"/>
              <a:t>Informeel</a:t>
            </a:r>
            <a:r>
              <a:rPr lang="nl-BE" dirty="0"/>
              <a:t> verzoek tot psychosociale interventie</a:t>
            </a:r>
          </a:p>
          <a:p>
            <a:pPr algn="ctr">
              <a:defRPr/>
            </a:pPr>
            <a:r>
              <a:rPr lang="nl-BE" sz="1600" i="1" dirty="0"/>
              <a:t>(bij VP of PAPA)</a:t>
            </a:r>
          </a:p>
        </p:txBody>
      </p:sp>
      <p:sp>
        <p:nvSpPr>
          <p:cNvPr id="7" name="Rechthoek 6"/>
          <p:cNvSpPr/>
          <p:nvPr/>
        </p:nvSpPr>
        <p:spPr>
          <a:xfrm>
            <a:off x="3851275" y="1341437"/>
            <a:ext cx="5149850" cy="771525"/>
          </a:xfrm>
          <a:prstGeom prst="rect">
            <a:avLst/>
          </a:prstGeom>
          <a:solidFill>
            <a:schemeClr val="tx2"/>
          </a:solidFill>
        </p:spPr>
        <p:style>
          <a:lnRef idx="1">
            <a:schemeClr val="accent4"/>
          </a:lnRef>
          <a:fillRef idx="2">
            <a:schemeClr val="accent4"/>
          </a:fillRef>
          <a:effectRef idx="1">
            <a:schemeClr val="accent4"/>
          </a:effectRef>
          <a:fontRef idx="minor">
            <a:schemeClr val="dk1"/>
          </a:fontRef>
        </p:style>
        <p:txBody>
          <a:bodyPr anchor="ctr"/>
          <a:lstStyle/>
          <a:p>
            <a:pPr algn="ctr">
              <a:defRPr/>
            </a:pPr>
            <a:r>
              <a:rPr lang="nl-BE" b="1" dirty="0"/>
              <a:t>Formeel</a:t>
            </a:r>
            <a:r>
              <a:rPr lang="nl-BE" dirty="0"/>
              <a:t> verzoek tot psychosociale interventie</a:t>
            </a:r>
          </a:p>
          <a:p>
            <a:pPr algn="ctr">
              <a:defRPr/>
            </a:pPr>
            <a:r>
              <a:rPr lang="nl-BE" sz="1600" i="1" dirty="0"/>
              <a:t>(bij PAPA)</a:t>
            </a:r>
          </a:p>
        </p:txBody>
      </p:sp>
      <p:sp>
        <p:nvSpPr>
          <p:cNvPr id="8" name="Rechthoek 7"/>
          <p:cNvSpPr/>
          <p:nvPr/>
        </p:nvSpPr>
        <p:spPr>
          <a:xfrm>
            <a:off x="3841750" y="4149725"/>
            <a:ext cx="2157413" cy="530225"/>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Eventueel RA door PAPA</a:t>
            </a:r>
          </a:p>
        </p:txBody>
      </p:sp>
      <p:sp>
        <p:nvSpPr>
          <p:cNvPr id="9" name="Rechthoek 8"/>
          <p:cNvSpPr/>
          <p:nvPr/>
        </p:nvSpPr>
        <p:spPr>
          <a:xfrm>
            <a:off x="6656388" y="4244975"/>
            <a:ext cx="2124075" cy="550863"/>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Onderzoek </a:t>
            </a:r>
            <a:r>
              <a:rPr lang="nl-BE" sz="2000" b="1" dirty="0">
                <a:solidFill>
                  <a:schemeClr val="bg1"/>
                </a:solidFill>
              </a:rPr>
              <a:t>PAPA</a:t>
            </a:r>
          </a:p>
        </p:txBody>
      </p:sp>
      <p:sp>
        <p:nvSpPr>
          <p:cNvPr id="10" name="Rechthoek 9"/>
          <p:cNvSpPr/>
          <p:nvPr/>
        </p:nvSpPr>
        <p:spPr>
          <a:xfrm>
            <a:off x="3857625" y="3213100"/>
            <a:ext cx="2155825" cy="539750"/>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b="1" dirty="0">
                <a:solidFill>
                  <a:schemeClr val="bg1"/>
                </a:solidFill>
              </a:rPr>
              <a:t>Werkgever</a:t>
            </a:r>
            <a:r>
              <a:rPr lang="nl-BE" sz="2000" dirty="0">
                <a:solidFill>
                  <a:schemeClr val="bg1"/>
                </a:solidFill>
              </a:rPr>
              <a:t> vraagt advies comité</a:t>
            </a:r>
          </a:p>
        </p:txBody>
      </p:sp>
      <p:sp>
        <p:nvSpPr>
          <p:cNvPr id="11" name="Rechthoek 10"/>
          <p:cNvSpPr/>
          <p:nvPr/>
        </p:nvSpPr>
        <p:spPr>
          <a:xfrm>
            <a:off x="293688" y="4735513"/>
            <a:ext cx="2447925" cy="673100"/>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Bemiddeling</a:t>
            </a:r>
          </a:p>
        </p:txBody>
      </p:sp>
      <p:sp>
        <p:nvSpPr>
          <p:cNvPr id="12" name="Rechthoek 11"/>
          <p:cNvSpPr/>
          <p:nvPr/>
        </p:nvSpPr>
        <p:spPr>
          <a:xfrm>
            <a:off x="276225" y="3640138"/>
            <a:ext cx="2447925" cy="1020762"/>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Interventie bij personeelslid of lid hiërarchische lijn</a:t>
            </a:r>
          </a:p>
        </p:txBody>
      </p:sp>
      <p:sp>
        <p:nvSpPr>
          <p:cNvPr id="13" name="Rechthoek 12"/>
          <p:cNvSpPr/>
          <p:nvPr/>
        </p:nvSpPr>
        <p:spPr>
          <a:xfrm>
            <a:off x="276225" y="2849563"/>
            <a:ext cx="2447925" cy="703262"/>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Gesprekken</a:t>
            </a:r>
          </a:p>
        </p:txBody>
      </p:sp>
      <p:sp>
        <p:nvSpPr>
          <p:cNvPr id="14" name="Rechthoek 13"/>
          <p:cNvSpPr/>
          <p:nvPr/>
        </p:nvSpPr>
        <p:spPr>
          <a:xfrm>
            <a:off x="3851275" y="2270125"/>
            <a:ext cx="2157413" cy="579438"/>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Collectief karakter</a:t>
            </a:r>
          </a:p>
        </p:txBody>
      </p:sp>
      <p:sp>
        <p:nvSpPr>
          <p:cNvPr id="16" name="Rechthoek 15"/>
          <p:cNvSpPr/>
          <p:nvPr/>
        </p:nvSpPr>
        <p:spPr>
          <a:xfrm>
            <a:off x="6875463" y="2270125"/>
            <a:ext cx="2125662" cy="579438"/>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Individueel karakter</a:t>
            </a:r>
          </a:p>
        </p:txBody>
      </p:sp>
      <p:cxnSp>
        <p:nvCxnSpPr>
          <p:cNvPr id="23" name="Rechte verbindingslijn 22"/>
          <p:cNvCxnSpPr/>
          <p:nvPr/>
        </p:nvCxnSpPr>
        <p:spPr>
          <a:xfrm>
            <a:off x="3132138" y="1989138"/>
            <a:ext cx="0" cy="3082925"/>
          </a:xfrm>
          <a:prstGeom prst="line">
            <a:avLst/>
          </a:prstGeom>
        </p:spPr>
        <p:style>
          <a:lnRef idx="1">
            <a:schemeClr val="accent4"/>
          </a:lnRef>
          <a:fillRef idx="0">
            <a:schemeClr val="accent4"/>
          </a:fillRef>
          <a:effectRef idx="0">
            <a:schemeClr val="accent4"/>
          </a:effectRef>
          <a:fontRef idx="minor">
            <a:schemeClr val="tx1"/>
          </a:fontRef>
        </p:style>
      </p:cxnSp>
      <p:cxnSp>
        <p:nvCxnSpPr>
          <p:cNvPr id="27" name="Rechte verbindingslijn 26"/>
          <p:cNvCxnSpPr/>
          <p:nvPr/>
        </p:nvCxnSpPr>
        <p:spPr>
          <a:xfrm>
            <a:off x="2741613" y="3321050"/>
            <a:ext cx="390525" cy="0"/>
          </a:xfrm>
          <a:prstGeom prst="line">
            <a:avLst/>
          </a:prstGeom>
        </p:spPr>
        <p:style>
          <a:lnRef idx="1">
            <a:schemeClr val="accent4"/>
          </a:lnRef>
          <a:fillRef idx="0">
            <a:schemeClr val="accent4"/>
          </a:fillRef>
          <a:effectRef idx="0">
            <a:schemeClr val="accent4"/>
          </a:effectRef>
          <a:fontRef idx="minor">
            <a:schemeClr val="tx1"/>
          </a:fontRef>
        </p:style>
      </p:cxnSp>
      <p:cxnSp>
        <p:nvCxnSpPr>
          <p:cNvPr id="28" name="Rechte verbindingslijn 27"/>
          <p:cNvCxnSpPr/>
          <p:nvPr/>
        </p:nvCxnSpPr>
        <p:spPr>
          <a:xfrm>
            <a:off x="2749550" y="4129088"/>
            <a:ext cx="390525" cy="0"/>
          </a:xfrm>
          <a:prstGeom prst="line">
            <a:avLst/>
          </a:prstGeom>
        </p:spPr>
        <p:style>
          <a:lnRef idx="1">
            <a:schemeClr val="accent4"/>
          </a:lnRef>
          <a:fillRef idx="0">
            <a:schemeClr val="accent4"/>
          </a:fillRef>
          <a:effectRef idx="0">
            <a:schemeClr val="accent4"/>
          </a:effectRef>
          <a:fontRef idx="minor">
            <a:schemeClr val="tx1"/>
          </a:fontRef>
        </p:style>
      </p:cxnSp>
      <p:cxnSp>
        <p:nvCxnSpPr>
          <p:cNvPr id="29" name="Rechte verbindingslijn 28"/>
          <p:cNvCxnSpPr/>
          <p:nvPr/>
        </p:nvCxnSpPr>
        <p:spPr>
          <a:xfrm>
            <a:off x="2746375" y="5072063"/>
            <a:ext cx="390525" cy="0"/>
          </a:xfrm>
          <a:prstGeom prst="line">
            <a:avLst/>
          </a:prstGeom>
        </p:spPr>
        <p:style>
          <a:lnRef idx="1">
            <a:schemeClr val="accent4"/>
          </a:lnRef>
          <a:fillRef idx="0">
            <a:schemeClr val="accent4"/>
          </a:fillRef>
          <a:effectRef idx="0">
            <a:schemeClr val="accent4"/>
          </a:effectRef>
          <a:fontRef idx="minor">
            <a:schemeClr val="tx1"/>
          </a:fontRef>
        </p:style>
      </p:cxnSp>
      <p:cxnSp>
        <p:nvCxnSpPr>
          <p:cNvPr id="31" name="Rechte verbindingslijn 30"/>
          <p:cNvCxnSpPr/>
          <p:nvPr/>
        </p:nvCxnSpPr>
        <p:spPr>
          <a:xfrm>
            <a:off x="6427788" y="1990725"/>
            <a:ext cx="0" cy="560388"/>
          </a:xfrm>
          <a:prstGeom prst="line">
            <a:avLst/>
          </a:prstGeom>
        </p:spPr>
        <p:style>
          <a:lnRef idx="1">
            <a:schemeClr val="accent4"/>
          </a:lnRef>
          <a:fillRef idx="0">
            <a:schemeClr val="accent4"/>
          </a:fillRef>
          <a:effectRef idx="0">
            <a:schemeClr val="accent4"/>
          </a:effectRef>
          <a:fontRef idx="minor">
            <a:schemeClr val="tx1"/>
          </a:fontRef>
        </p:style>
      </p:cxnSp>
      <p:cxnSp>
        <p:nvCxnSpPr>
          <p:cNvPr id="33" name="Rechte verbindingslijn 32"/>
          <p:cNvCxnSpPr/>
          <p:nvPr/>
        </p:nvCxnSpPr>
        <p:spPr>
          <a:xfrm flipH="1">
            <a:off x="6010275" y="2551113"/>
            <a:ext cx="417513" cy="0"/>
          </a:xfrm>
          <a:prstGeom prst="line">
            <a:avLst/>
          </a:prstGeom>
        </p:spPr>
        <p:style>
          <a:lnRef idx="1">
            <a:schemeClr val="accent4"/>
          </a:lnRef>
          <a:fillRef idx="0">
            <a:schemeClr val="accent4"/>
          </a:fillRef>
          <a:effectRef idx="0">
            <a:schemeClr val="accent4"/>
          </a:effectRef>
          <a:fontRef idx="minor">
            <a:schemeClr val="tx1"/>
          </a:fontRef>
        </p:style>
      </p:cxnSp>
      <p:cxnSp>
        <p:nvCxnSpPr>
          <p:cNvPr id="34" name="Rechte verbindingslijn 33"/>
          <p:cNvCxnSpPr/>
          <p:nvPr/>
        </p:nvCxnSpPr>
        <p:spPr>
          <a:xfrm flipH="1">
            <a:off x="6427788" y="2551113"/>
            <a:ext cx="447675" cy="0"/>
          </a:xfrm>
          <a:prstGeom prst="line">
            <a:avLst/>
          </a:prstGeom>
        </p:spPr>
        <p:style>
          <a:lnRef idx="1">
            <a:schemeClr val="accent4"/>
          </a:lnRef>
          <a:fillRef idx="0">
            <a:schemeClr val="accent4"/>
          </a:fillRef>
          <a:effectRef idx="0">
            <a:schemeClr val="accent4"/>
          </a:effectRef>
          <a:fontRef idx="minor">
            <a:schemeClr val="tx1"/>
          </a:fontRef>
        </p:style>
      </p:cxnSp>
      <p:sp>
        <p:nvSpPr>
          <p:cNvPr id="51" name="Rechthoek 50"/>
          <p:cNvSpPr/>
          <p:nvPr/>
        </p:nvSpPr>
        <p:spPr>
          <a:xfrm>
            <a:off x="3835400" y="5072063"/>
            <a:ext cx="2157413" cy="539750"/>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Maatregelen door werkgever</a:t>
            </a:r>
          </a:p>
        </p:txBody>
      </p:sp>
      <p:cxnSp>
        <p:nvCxnSpPr>
          <p:cNvPr id="62" name="Rechte verbindingslijn 61"/>
          <p:cNvCxnSpPr/>
          <p:nvPr/>
        </p:nvCxnSpPr>
        <p:spPr>
          <a:xfrm flipV="1">
            <a:off x="4908550" y="4699000"/>
            <a:ext cx="0" cy="373063"/>
          </a:xfrm>
          <a:prstGeom prst="line">
            <a:avLst/>
          </a:prstGeom>
        </p:spPr>
        <p:style>
          <a:lnRef idx="1">
            <a:schemeClr val="accent4"/>
          </a:lnRef>
          <a:fillRef idx="0">
            <a:schemeClr val="accent4"/>
          </a:fillRef>
          <a:effectRef idx="0">
            <a:schemeClr val="accent4"/>
          </a:effectRef>
          <a:fontRef idx="minor">
            <a:schemeClr val="tx1"/>
          </a:fontRef>
        </p:style>
      </p:cxnSp>
      <p:cxnSp>
        <p:nvCxnSpPr>
          <p:cNvPr id="67" name="Rechte verbindingslijn 66"/>
          <p:cNvCxnSpPr/>
          <p:nvPr/>
        </p:nvCxnSpPr>
        <p:spPr>
          <a:xfrm flipV="1">
            <a:off x="4914900" y="3776663"/>
            <a:ext cx="0" cy="374650"/>
          </a:xfrm>
          <a:prstGeom prst="line">
            <a:avLst/>
          </a:prstGeom>
        </p:spPr>
        <p:style>
          <a:lnRef idx="1">
            <a:schemeClr val="accent4"/>
          </a:lnRef>
          <a:fillRef idx="0">
            <a:schemeClr val="accent4"/>
          </a:fillRef>
          <a:effectRef idx="0">
            <a:schemeClr val="accent4"/>
          </a:effectRef>
          <a:fontRef idx="minor">
            <a:schemeClr val="tx1"/>
          </a:fontRef>
        </p:style>
      </p:cxnSp>
      <p:cxnSp>
        <p:nvCxnSpPr>
          <p:cNvPr id="69" name="Rechte verbindingslijn 68"/>
          <p:cNvCxnSpPr/>
          <p:nvPr/>
        </p:nvCxnSpPr>
        <p:spPr>
          <a:xfrm flipV="1">
            <a:off x="7204075" y="2874963"/>
            <a:ext cx="463550" cy="350837"/>
          </a:xfrm>
          <a:prstGeom prst="line">
            <a:avLst/>
          </a:prstGeom>
        </p:spPr>
        <p:style>
          <a:lnRef idx="1">
            <a:schemeClr val="accent4"/>
          </a:lnRef>
          <a:fillRef idx="0">
            <a:schemeClr val="accent4"/>
          </a:fillRef>
          <a:effectRef idx="0">
            <a:schemeClr val="accent4"/>
          </a:effectRef>
          <a:fontRef idx="minor">
            <a:schemeClr val="tx1"/>
          </a:fontRef>
        </p:style>
      </p:cxnSp>
      <p:cxnSp>
        <p:nvCxnSpPr>
          <p:cNvPr id="70" name="Rechte verbindingslijn 69"/>
          <p:cNvCxnSpPr/>
          <p:nvPr/>
        </p:nvCxnSpPr>
        <p:spPr>
          <a:xfrm flipH="1" flipV="1">
            <a:off x="7718425" y="2849563"/>
            <a:ext cx="439738" cy="376237"/>
          </a:xfrm>
          <a:prstGeom prst="line">
            <a:avLst/>
          </a:prstGeom>
        </p:spPr>
        <p:style>
          <a:lnRef idx="1">
            <a:schemeClr val="accent4"/>
          </a:lnRef>
          <a:fillRef idx="0">
            <a:schemeClr val="accent4"/>
          </a:fillRef>
          <a:effectRef idx="0">
            <a:schemeClr val="accent4"/>
          </a:effectRef>
          <a:fontRef idx="minor">
            <a:schemeClr val="tx1"/>
          </a:fontRef>
        </p:style>
      </p:cxnSp>
      <p:cxnSp>
        <p:nvCxnSpPr>
          <p:cNvPr id="71" name="Rechte verbindingslijn 70"/>
          <p:cNvCxnSpPr/>
          <p:nvPr/>
        </p:nvCxnSpPr>
        <p:spPr>
          <a:xfrm flipV="1">
            <a:off x="4900613" y="2849563"/>
            <a:ext cx="0" cy="374650"/>
          </a:xfrm>
          <a:prstGeom prst="line">
            <a:avLst/>
          </a:prstGeom>
        </p:spPr>
        <p:style>
          <a:lnRef idx="1">
            <a:schemeClr val="accent4"/>
          </a:lnRef>
          <a:fillRef idx="0">
            <a:schemeClr val="accent4"/>
          </a:fillRef>
          <a:effectRef idx="0">
            <a:schemeClr val="accent4"/>
          </a:effectRef>
          <a:fontRef idx="minor">
            <a:schemeClr val="tx1"/>
          </a:fontRef>
        </p:style>
      </p:cxnSp>
      <p:sp>
        <p:nvSpPr>
          <p:cNvPr id="73" name="Rechthoek 72"/>
          <p:cNvSpPr/>
          <p:nvPr/>
        </p:nvSpPr>
        <p:spPr>
          <a:xfrm>
            <a:off x="6543675" y="3090863"/>
            <a:ext cx="1098550" cy="925512"/>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pesten geweld OSGW</a:t>
            </a:r>
          </a:p>
        </p:txBody>
      </p:sp>
      <p:sp>
        <p:nvSpPr>
          <p:cNvPr id="76" name="Rechthoek 75"/>
          <p:cNvSpPr/>
          <p:nvPr/>
        </p:nvSpPr>
        <p:spPr>
          <a:xfrm>
            <a:off x="7862888" y="3086100"/>
            <a:ext cx="1111250" cy="923925"/>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PSR's</a:t>
            </a:r>
          </a:p>
        </p:txBody>
      </p:sp>
      <p:cxnSp>
        <p:nvCxnSpPr>
          <p:cNvPr id="89" name="Rechte verbindingslijn 88"/>
          <p:cNvCxnSpPr/>
          <p:nvPr/>
        </p:nvCxnSpPr>
        <p:spPr>
          <a:xfrm flipV="1">
            <a:off x="7046913" y="4057650"/>
            <a:ext cx="0" cy="187325"/>
          </a:xfrm>
          <a:prstGeom prst="line">
            <a:avLst/>
          </a:prstGeom>
        </p:spPr>
        <p:style>
          <a:lnRef idx="1">
            <a:schemeClr val="accent4"/>
          </a:lnRef>
          <a:fillRef idx="0">
            <a:schemeClr val="accent4"/>
          </a:fillRef>
          <a:effectRef idx="0">
            <a:schemeClr val="accent4"/>
          </a:effectRef>
          <a:fontRef idx="minor">
            <a:schemeClr val="tx1"/>
          </a:fontRef>
        </p:style>
      </p:cxnSp>
      <p:cxnSp>
        <p:nvCxnSpPr>
          <p:cNvPr id="90" name="Rechte verbindingslijn 89"/>
          <p:cNvCxnSpPr/>
          <p:nvPr/>
        </p:nvCxnSpPr>
        <p:spPr>
          <a:xfrm flipV="1">
            <a:off x="8391525" y="4057650"/>
            <a:ext cx="0" cy="187325"/>
          </a:xfrm>
          <a:prstGeom prst="line">
            <a:avLst/>
          </a:prstGeom>
        </p:spPr>
        <p:style>
          <a:lnRef idx="1">
            <a:schemeClr val="accent4"/>
          </a:lnRef>
          <a:fillRef idx="0">
            <a:schemeClr val="accent4"/>
          </a:fillRef>
          <a:effectRef idx="0">
            <a:schemeClr val="accent4"/>
          </a:effectRef>
          <a:fontRef idx="minor">
            <a:schemeClr val="tx1"/>
          </a:fontRef>
        </p:style>
      </p:cxnSp>
      <p:sp>
        <p:nvSpPr>
          <p:cNvPr id="93" name="Rechthoek 92"/>
          <p:cNvSpPr/>
          <p:nvPr/>
        </p:nvSpPr>
        <p:spPr>
          <a:xfrm>
            <a:off x="6605588" y="5072063"/>
            <a:ext cx="2125662" cy="552450"/>
          </a:xfrm>
          <a:prstGeom prst="rect">
            <a:avLst/>
          </a:prstGeom>
          <a:solidFill>
            <a:schemeClr val="tx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nl-BE" sz="2000" dirty="0">
                <a:solidFill>
                  <a:schemeClr val="bg1"/>
                </a:solidFill>
              </a:rPr>
              <a:t>Maatregelen door werkgever</a:t>
            </a:r>
            <a:endParaRPr lang="nl-BE" sz="2000" b="1" dirty="0">
              <a:solidFill>
                <a:schemeClr val="bg1"/>
              </a:solidFill>
            </a:endParaRPr>
          </a:p>
        </p:txBody>
      </p:sp>
      <p:cxnSp>
        <p:nvCxnSpPr>
          <p:cNvPr id="94" name="Rechte verbindingslijn 93"/>
          <p:cNvCxnSpPr/>
          <p:nvPr/>
        </p:nvCxnSpPr>
        <p:spPr>
          <a:xfrm flipV="1">
            <a:off x="7705725" y="4795838"/>
            <a:ext cx="0" cy="261937"/>
          </a:xfrm>
          <a:prstGeom prst="line">
            <a:avLst/>
          </a:prstGeom>
        </p:spPr>
        <p:style>
          <a:lnRef idx="1">
            <a:schemeClr val="accent4"/>
          </a:lnRef>
          <a:fillRef idx="0">
            <a:schemeClr val="accent4"/>
          </a:fillRef>
          <a:effectRef idx="0">
            <a:schemeClr val="accent4"/>
          </a:effectRef>
          <a:fontRef idx="minor">
            <a:schemeClr val="tx1"/>
          </a:fontRef>
        </p:style>
      </p:cxnSp>
      <p:cxnSp>
        <p:nvCxnSpPr>
          <p:cNvPr id="3" name="Rechte verbindingslijn 2"/>
          <p:cNvCxnSpPr/>
          <p:nvPr/>
        </p:nvCxnSpPr>
        <p:spPr>
          <a:xfrm>
            <a:off x="4908550" y="5768975"/>
            <a:ext cx="1309688" cy="0"/>
          </a:xfrm>
          <a:prstGeom prst="line">
            <a:avLst/>
          </a:prstGeom>
          <a:ln>
            <a:prstDash val="dash"/>
          </a:ln>
        </p:spPr>
        <p:style>
          <a:lnRef idx="2">
            <a:schemeClr val="accent2"/>
          </a:lnRef>
          <a:fillRef idx="0">
            <a:schemeClr val="accent2"/>
          </a:fillRef>
          <a:effectRef idx="1">
            <a:schemeClr val="accent2"/>
          </a:effectRef>
          <a:fontRef idx="minor">
            <a:schemeClr val="tx1"/>
          </a:fontRef>
        </p:style>
      </p:cxnSp>
      <p:cxnSp>
        <p:nvCxnSpPr>
          <p:cNvPr id="39" name="Rechte verbindingslijn 38"/>
          <p:cNvCxnSpPr/>
          <p:nvPr/>
        </p:nvCxnSpPr>
        <p:spPr>
          <a:xfrm flipV="1">
            <a:off x="6218238" y="2849563"/>
            <a:ext cx="0" cy="2905125"/>
          </a:xfrm>
          <a:prstGeom prst="line">
            <a:avLst/>
          </a:prstGeom>
          <a:ln>
            <a:prstDash val="dash"/>
          </a:ln>
        </p:spPr>
        <p:style>
          <a:lnRef idx="2">
            <a:schemeClr val="accent2"/>
          </a:lnRef>
          <a:fillRef idx="0">
            <a:schemeClr val="accent2"/>
          </a:fillRef>
          <a:effectRef idx="1">
            <a:schemeClr val="accent2"/>
          </a:effectRef>
          <a:fontRef idx="minor">
            <a:schemeClr val="tx1"/>
          </a:fontRef>
        </p:style>
      </p:cxnSp>
      <p:cxnSp>
        <p:nvCxnSpPr>
          <p:cNvPr id="42" name="Rechte verbindingslijn 41"/>
          <p:cNvCxnSpPr/>
          <p:nvPr/>
        </p:nvCxnSpPr>
        <p:spPr>
          <a:xfrm>
            <a:off x="6218238" y="2849563"/>
            <a:ext cx="657225" cy="0"/>
          </a:xfrm>
          <a:prstGeom prst="line">
            <a:avLst/>
          </a:prstGeom>
          <a:ln>
            <a:prstDash val="dash"/>
          </a:ln>
        </p:spPr>
        <p:style>
          <a:lnRef idx="2">
            <a:schemeClr val="accent2"/>
          </a:lnRef>
          <a:fillRef idx="0">
            <a:schemeClr val="accent2"/>
          </a:fillRef>
          <a:effectRef idx="1">
            <a:schemeClr val="accent2"/>
          </a:effectRef>
          <a:fontRef idx="minor">
            <a:schemeClr val="tx1"/>
          </a:fontRef>
        </p:style>
      </p:cxnSp>
      <p:cxnSp>
        <p:nvCxnSpPr>
          <p:cNvPr id="45" name="Rechte verbindingslijn 44"/>
          <p:cNvCxnSpPr/>
          <p:nvPr/>
        </p:nvCxnSpPr>
        <p:spPr>
          <a:xfrm flipV="1">
            <a:off x="4908550" y="5632450"/>
            <a:ext cx="0" cy="141288"/>
          </a:xfrm>
          <a:prstGeom prst="line">
            <a:avLst/>
          </a:prstGeom>
        </p:spPr>
        <p:style>
          <a:lnRef idx="2">
            <a:schemeClr val="accent2"/>
          </a:lnRef>
          <a:fillRef idx="0">
            <a:schemeClr val="accent2"/>
          </a:fillRef>
          <a:effectRef idx="1">
            <a:schemeClr val="accent2"/>
          </a:effectRef>
          <a:fontRef idx="minor">
            <a:schemeClr val="tx1"/>
          </a:fontRef>
        </p:style>
      </p:cxnSp>
      <p:sp>
        <p:nvSpPr>
          <p:cNvPr id="40"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41"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43"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95183159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3399"/>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14"/>
                                        </p:tgtEl>
                                        <p:attrNameLst>
                                          <p:attrName>fillcolor</p:attrName>
                                        </p:attrNameLst>
                                      </p:cBhvr>
                                      <p:to>
                                        <a:srgbClr val="FF3399"/>
                                      </p:to>
                                    </p:animClr>
                                    <p:set>
                                      <p:cBhvr>
                                        <p:cTn id="11" dur="2000" fill="hold"/>
                                        <p:tgtEl>
                                          <p:spTgt spid="14"/>
                                        </p:tgtEl>
                                        <p:attrNameLst>
                                          <p:attrName>fill.type</p:attrName>
                                        </p:attrNameLst>
                                      </p:cBhvr>
                                      <p:to>
                                        <p:strVal val="solid"/>
                                      </p:to>
                                    </p:set>
                                    <p:set>
                                      <p:cBhvr>
                                        <p:cTn id="12" dur="2000" fill="hold"/>
                                        <p:tgtEl>
                                          <p:spTgt spid="14"/>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73"/>
                                        </p:tgtEl>
                                        <p:attrNameLst>
                                          <p:attrName>fillcolor</p:attrName>
                                        </p:attrNameLst>
                                      </p:cBhvr>
                                      <p:to>
                                        <a:srgbClr val="FF3399"/>
                                      </p:to>
                                    </p:animClr>
                                    <p:set>
                                      <p:cBhvr>
                                        <p:cTn id="15" dur="2000" fill="hold"/>
                                        <p:tgtEl>
                                          <p:spTgt spid="73"/>
                                        </p:tgtEl>
                                        <p:attrNameLst>
                                          <p:attrName>fill.type</p:attrName>
                                        </p:attrNameLst>
                                      </p:cBhvr>
                                      <p:to>
                                        <p:strVal val="solid"/>
                                      </p:to>
                                    </p:set>
                                    <p:set>
                                      <p:cBhvr>
                                        <p:cTn id="16" dur="2000" fill="hold"/>
                                        <p:tgtEl>
                                          <p:spTgt spid="73"/>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2000" fill="hold"/>
                                        <p:tgtEl>
                                          <p:spTgt spid="76"/>
                                        </p:tgtEl>
                                        <p:attrNameLst>
                                          <p:attrName>fillcolor</p:attrName>
                                        </p:attrNameLst>
                                      </p:cBhvr>
                                      <p:to>
                                        <a:srgbClr val="FF3399"/>
                                      </p:to>
                                    </p:animClr>
                                    <p:set>
                                      <p:cBhvr>
                                        <p:cTn id="19" dur="2000" fill="hold"/>
                                        <p:tgtEl>
                                          <p:spTgt spid="76"/>
                                        </p:tgtEl>
                                        <p:attrNameLst>
                                          <p:attrName>fill.type</p:attrName>
                                        </p:attrNameLst>
                                      </p:cBhvr>
                                      <p:to>
                                        <p:strVal val="solid"/>
                                      </p:to>
                                    </p:set>
                                    <p:set>
                                      <p:cBhvr>
                                        <p:cTn id="20" dur="2000" fill="hold"/>
                                        <p:tgtEl>
                                          <p:spTgt spid="7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cap="small" dirty="0" err="1"/>
              <a:t>Formeel</a:t>
            </a:r>
            <a:r>
              <a:rPr lang="fr-BE" cap="small" dirty="0"/>
              <a:t> </a:t>
            </a:r>
            <a:r>
              <a:rPr lang="fr-BE" cap="small" dirty="0" err="1"/>
              <a:t>verzoek</a:t>
            </a:r>
            <a:r>
              <a:rPr lang="fr-BE" cap="small" dirty="0"/>
              <a:t> met </a:t>
            </a:r>
            <a:r>
              <a:rPr lang="fr-BE" cap="small" dirty="0" err="1"/>
              <a:t>hoofdzakelijk</a:t>
            </a:r>
            <a:r>
              <a:rPr lang="fr-BE" cap="small" dirty="0"/>
              <a:t> </a:t>
            </a:r>
            <a:br>
              <a:rPr lang="fr-BE" cap="small" dirty="0"/>
            </a:br>
            <a:r>
              <a:rPr lang="fr-BE" cap="small" dirty="0" err="1"/>
              <a:t>collectief</a:t>
            </a:r>
            <a:r>
              <a:rPr lang="fr-BE" cap="small" dirty="0"/>
              <a:t> </a:t>
            </a:r>
            <a:r>
              <a:rPr lang="fr-BE" cap="small" dirty="0" err="1"/>
              <a:t>karakter</a:t>
            </a:r>
            <a:endParaRPr lang="fr-BE" cap="small" dirty="0"/>
          </a:p>
        </p:txBody>
      </p:sp>
      <p:sp>
        <p:nvSpPr>
          <p:cNvPr id="4" name="Espace réservé du numéro de diapositive 3"/>
          <p:cNvSpPr>
            <a:spLocks noGrp="1"/>
          </p:cNvSpPr>
          <p:nvPr>
            <p:ph type="sldNum" sz="quarter" idx="10"/>
          </p:nvPr>
        </p:nvSpPr>
        <p:spPr/>
        <p:txBody>
          <a:bodyPr/>
          <a:lstStyle/>
          <a:p>
            <a:pPr>
              <a:defRPr/>
            </a:pPr>
            <a:fld id="{383661EF-BC03-4B30-8DCF-E68D781AC6CE}" type="slidenum">
              <a:rPr lang="en-US" smtClean="0">
                <a:solidFill>
                  <a:srgbClr val="000000"/>
                </a:solidFill>
              </a:rPr>
              <a:pPr>
                <a:defRPr/>
              </a:pPr>
              <a:t>47</a:t>
            </a:fld>
            <a:endParaRPr lang="en-US">
              <a:solidFill>
                <a:srgbClr val="000000"/>
              </a:solidFill>
            </a:endParaRPr>
          </a:p>
        </p:txBody>
      </p:sp>
      <p:sp>
        <p:nvSpPr>
          <p:cNvPr id="5" name="Ellipse 4"/>
          <p:cNvSpPr/>
          <p:nvPr/>
        </p:nvSpPr>
        <p:spPr>
          <a:xfrm>
            <a:off x="110097" y="1186499"/>
            <a:ext cx="1872208"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700" b="1" cap="small" dirty="0" err="1">
                <a:solidFill>
                  <a:srgbClr val="FFFFFF"/>
                </a:solidFill>
              </a:rPr>
              <a:t>Verzoek</a:t>
            </a:r>
            <a:r>
              <a:rPr lang="fr-BE" sz="1700" b="1" cap="small" dirty="0">
                <a:solidFill>
                  <a:srgbClr val="FFFFFF"/>
                </a:solidFill>
              </a:rPr>
              <a:t> met </a:t>
            </a:r>
            <a:r>
              <a:rPr lang="fr-BE" sz="1700" b="1" cap="small" dirty="0" err="1">
                <a:solidFill>
                  <a:srgbClr val="FFFFFF"/>
                </a:solidFill>
              </a:rPr>
              <a:t>collectief</a:t>
            </a:r>
            <a:r>
              <a:rPr lang="fr-BE" sz="1700" b="1" cap="small" dirty="0">
                <a:solidFill>
                  <a:srgbClr val="FFFFFF"/>
                </a:solidFill>
              </a:rPr>
              <a:t> </a:t>
            </a:r>
            <a:r>
              <a:rPr lang="fr-BE" sz="1700" b="1" cap="small" dirty="0" err="1">
                <a:solidFill>
                  <a:srgbClr val="FFFFFF"/>
                </a:solidFill>
              </a:rPr>
              <a:t>karakter</a:t>
            </a:r>
            <a:endParaRPr lang="fr-BE" sz="1700" b="1" cap="small" dirty="0">
              <a:solidFill>
                <a:srgbClr val="FFFFFF"/>
              </a:solidFill>
            </a:endParaRPr>
          </a:p>
        </p:txBody>
      </p:sp>
      <p:sp>
        <p:nvSpPr>
          <p:cNvPr id="6" name="Rectangle 5"/>
          <p:cNvSpPr/>
          <p:nvPr/>
        </p:nvSpPr>
        <p:spPr>
          <a:xfrm>
            <a:off x="99753" y="2976911"/>
            <a:ext cx="1882552" cy="12400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600" dirty="0">
                <a:solidFill>
                  <a:srgbClr val="FFFFFF"/>
                </a:solidFill>
              </a:rPr>
              <a:t>PAPA </a:t>
            </a:r>
            <a:r>
              <a:rPr lang="fr-BE" sz="1600" dirty="0" err="1">
                <a:solidFill>
                  <a:srgbClr val="FFFFFF"/>
                </a:solidFill>
              </a:rPr>
              <a:t>communiceert</a:t>
            </a:r>
            <a:r>
              <a:rPr lang="fr-BE" sz="1600" dirty="0">
                <a:solidFill>
                  <a:srgbClr val="FFFFFF"/>
                </a:solidFill>
              </a:rPr>
              <a:t> </a:t>
            </a:r>
            <a:r>
              <a:rPr lang="fr-BE" sz="1600" dirty="0" err="1">
                <a:solidFill>
                  <a:srgbClr val="FFFFFF"/>
                </a:solidFill>
              </a:rPr>
              <a:t>aan</a:t>
            </a:r>
            <a:r>
              <a:rPr lang="fr-BE" sz="1600" dirty="0">
                <a:solidFill>
                  <a:srgbClr val="FFFFFF"/>
                </a:solidFill>
              </a:rPr>
              <a:t> de WG de </a:t>
            </a:r>
            <a:r>
              <a:rPr lang="fr-BE" sz="1600" dirty="0" err="1">
                <a:solidFill>
                  <a:srgbClr val="FFFFFF"/>
                </a:solidFill>
              </a:rPr>
              <a:t>risicosituatie</a:t>
            </a:r>
            <a:r>
              <a:rPr lang="fr-BE" sz="1600" dirty="0">
                <a:solidFill>
                  <a:srgbClr val="FFFFFF"/>
                </a:solidFill>
              </a:rPr>
              <a:t> die </a:t>
            </a:r>
            <a:r>
              <a:rPr lang="fr-BE" sz="1600" dirty="0" err="1">
                <a:solidFill>
                  <a:srgbClr val="FFFFFF"/>
                </a:solidFill>
              </a:rPr>
              <a:t>werd</a:t>
            </a:r>
            <a:r>
              <a:rPr lang="fr-BE" sz="1600" dirty="0">
                <a:solidFill>
                  <a:srgbClr val="FFFFFF"/>
                </a:solidFill>
              </a:rPr>
              <a:t> </a:t>
            </a:r>
            <a:r>
              <a:rPr lang="fr-BE" sz="1600" dirty="0" err="1">
                <a:solidFill>
                  <a:srgbClr val="FFFFFF"/>
                </a:solidFill>
              </a:rPr>
              <a:t>beschreven</a:t>
            </a:r>
            <a:endParaRPr lang="fr-BE" sz="1600" dirty="0">
              <a:solidFill>
                <a:srgbClr val="FFFFFF"/>
              </a:solidFill>
            </a:endParaRPr>
          </a:p>
        </p:txBody>
      </p:sp>
      <p:sp>
        <p:nvSpPr>
          <p:cNvPr id="7" name="Rectangle 6"/>
          <p:cNvSpPr/>
          <p:nvPr/>
        </p:nvSpPr>
        <p:spPr>
          <a:xfrm>
            <a:off x="3717196" y="2976912"/>
            <a:ext cx="1882552" cy="12401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500" dirty="0">
                <a:solidFill>
                  <a:srgbClr val="FFFFFF"/>
                </a:solidFill>
              </a:rPr>
              <a:t>De </a:t>
            </a:r>
            <a:r>
              <a:rPr lang="fr-BE" sz="1500" dirty="0" err="1">
                <a:solidFill>
                  <a:srgbClr val="FFFFFF"/>
                </a:solidFill>
              </a:rPr>
              <a:t>werkgever</a:t>
            </a:r>
            <a:r>
              <a:rPr lang="fr-BE" sz="1500" dirty="0">
                <a:solidFill>
                  <a:srgbClr val="FFFFFF"/>
                </a:solidFill>
              </a:rPr>
              <a:t> </a:t>
            </a:r>
            <a:r>
              <a:rPr lang="fr-BE" sz="1500" dirty="0" err="1">
                <a:solidFill>
                  <a:srgbClr val="FFFFFF"/>
                </a:solidFill>
              </a:rPr>
              <a:t>communiceert</a:t>
            </a:r>
            <a:r>
              <a:rPr lang="fr-BE" sz="1500" dirty="0">
                <a:solidFill>
                  <a:srgbClr val="FFFFFF"/>
                </a:solidFill>
              </a:rPr>
              <a:t> </a:t>
            </a:r>
            <a:r>
              <a:rPr lang="fr-BE" sz="1500" dirty="0" err="1">
                <a:solidFill>
                  <a:srgbClr val="FFFFFF"/>
                </a:solidFill>
              </a:rPr>
              <a:t>zijn</a:t>
            </a:r>
            <a:r>
              <a:rPr lang="fr-BE" sz="1500" dirty="0">
                <a:solidFill>
                  <a:srgbClr val="FFFFFF"/>
                </a:solidFill>
              </a:rPr>
              <a:t> </a:t>
            </a:r>
            <a:r>
              <a:rPr lang="fr-BE" sz="1500" dirty="0" err="1">
                <a:solidFill>
                  <a:srgbClr val="FFFFFF"/>
                </a:solidFill>
              </a:rPr>
              <a:t>beslissing</a:t>
            </a:r>
            <a:r>
              <a:rPr lang="fr-BE" sz="1500" dirty="0">
                <a:solidFill>
                  <a:srgbClr val="FFFFFF"/>
                </a:solidFill>
              </a:rPr>
              <a:t> (indien CPBW, </a:t>
            </a:r>
            <a:r>
              <a:rPr lang="fr-BE" sz="1500" dirty="0" err="1">
                <a:solidFill>
                  <a:srgbClr val="FFFFFF"/>
                </a:solidFill>
              </a:rPr>
              <a:t>eerst</a:t>
            </a:r>
            <a:r>
              <a:rPr lang="fr-BE" sz="1500" dirty="0">
                <a:solidFill>
                  <a:srgbClr val="FFFFFF"/>
                </a:solidFill>
              </a:rPr>
              <a:t> </a:t>
            </a:r>
            <a:r>
              <a:rPr lang="fr-BE" sz="1500" dirty="0" err="1">
                <a:solidFill>
                  <a:srgbClr val="FFFFFF"/>
                </a:solidFill>
              </a:rPr>
              <a:t>advies</a:t>
            </a:r>
            <a:r>
              <a:rPr lang="fr-BE" sz="1500" dirty="0">
                <a:solidFill>
                  <a:srgbClr val="FFFFFF"/>
                </a:solidFill>
              </a:rPr>
              <a:t> </a:t>
            </a:r>
            <a:r>
              <a:rPr lang="fr-BE" sz="1500" dirty="0" err="1">
                <a:solidFill>
                  <a:srgbClr val="FFFFFF"/>
                </a:solidFill>
              </a:rPr>
              <a:t>vragen</a:t>
            </a:r>
            <a:r>
              <a:rPr lang="fr-BE" sz="1500" dirty="0">
                <a:solidFill>
                  <a:srgbClr val="FFFFFF"/>
                </a:solidFill>
              </a:rPr>
              <a:t>)</a:t>
            </a:r>
          </a:p>
        </p:txBody>
      </p:sp>
      <p:sp>
        <p:nvSpPr>
          <p:cNvPr id="20" name="ZoneTexte 19"/>
          <p:cNvSpPr txBox="1"/>
          <p:nvPr/>
        </p:nvSpPr>
        <p:spPr>
          <a:xfrm>
            <a:off x="3967134" y="4389537"/>
            <a:ext cx="2169243" cy="1369606"/>
          </a:xfrm>
          <a:prstGeom prst="rect">
            <a:avLst/>
          </a:prstGeom>
          <a:noFill/>
        </p:spPr>
        <p:txBody>
          <a:bodyPr wrap="square" rtlCol="0">
            <a:spAutoFit/>
          </a:bodyPr>
          <a:lstStyle/>
          <a:p>
            <a:pPr marL="285750" indent="-285750" eaLnBrk="0" fontAlgn="base" hangingPunct="0">
              <a:spcBef>
                <a:spcPct val="0"/>
              </a:spcBef>
              <a:spcAft>
                <a:spcPct val="0"/>
              </a:spcAft>
              <a:buFontTx/>
              <a:buChar char="-"/>
            </a:pPr>
            <a:r>
              <a:rPr lang="fr-BE" sz="1300" dirty="0" err="1">
                <a:solidFill>
                  <a:srgbClr val="000000"/>
                </a:solidFill>
              </a:rPr>
              <a:t>Schriftelijk</a:t>
            </a:r>
            <a:endParaRPr lang="fr-BE" sz="1300" dirty="0">
              <a:solidFill>
                <a:srgbClr val="000000"/>
              </a:solidFill>
            </a:endParaRPr>
          </a:p>
          <a:p>
            <a:pPr marL="285750" indent="-285750" eaLnBrk="0" fontAlgn="base" hangingPunct="0">
              <a:spcBef>
                <a:spcPct val="0"/>
              </a:spcBef>
              <a:spcAft>
                <a:spcPct val="0"/>
              </a:spcAft>
              <a:buFontTx/>
              <a:buChar char="-"/>
            </a:pPr>
            <a:r>
              <a:rPr lang="fr-BE" sz="1300" dirty="0" err="1">
                <a:solidFill>
                  <a:srgbClr val="000000"/>
                </a:solidFill>
              </a:rPr>
              <a:t>Aan</a:t>
            </a:r>
            <a:r>
              <a:rPr lang="fr-BE" sz="1300" dirty="0">
                <a:solidFill>
                  <a:srgbClr val="000000"/>
                </a:solidFill>
              </a:rPr>
              <a:t> PAPA </a:t>
            </a:r>
          </a:p>
          <a:p>
            <a:pPr marL="285750" indent="-285750" eaLnBrk="0" fontAlgn="base" hangingPunct="0">
              <a:spcBef>
                <a:spcPct val="0"/>
              </a:spcBef>
              <a:spcAft>
                <a:spcPct val="0"/>
              </a:spcAft>
              <a:buFontTx/>
              <a:buChar char="-"/>
            </a:pPr>
            <a:r>
              <a:rPr lang="fr-BE" sz="1300" dirty="0" err="1">
                <a:solidFill>
                  <a:srgbClr val="000000"/>
                </a:solidFill>
              </a:rPr>
              <a:t>Aan</a:t>
            </a:r>
            <a:r>
              <a:rPr lang="fr-BE" sz="1300" dirty="0">
                <a:solidFill>
                  <a:srgbClr val="000000"/>
                </a:solidFill>
              </a:rPr>
              <a:t> Interne PA</a:t>
            </a:r>
          </a:p>
          <a:p>
            <a:pPr marL="285750" indent="-285750" eaLnBrk="0" fontAlgn="base" hangingPunct="0">
              <a:spcBef>
                <a:spcPct val="0"/>
              </a:spcBef>
              <a:spcAft>
                <a:spcPct val="0"/>
              </a:spcAft>
              <a:buFontTx/>
              <a:buChar char="-"/>
            </a:pPr>
            <a:r>
              <a:rPr lang="fr-BE" sz="1300" dirty="0" err="1">
                <a:solidFill>
                  <a:srgbClr val="000000"/>
                </a:solidFill>
              </a:rPr>
              <a:t>Aan</a:t>
            </a:r>
            <a:r>
              <a:rPr lang="fr-BE" sz="1300" dirty="0">
                <a:solidFill>
                  <a:srgbClr val="000000"/>
                </a:solidFill>
              </a:rPr>
              <a:t> CPBW of syndicale </a:t>
            </a:r>
            <a:r>
              <a:rPr lang="fr-BE" sz="1300" dirty="0" err="1">
                <a:solidFill>
                  <a:srgbClr val="000000"/>
                </a:solidFill>
              </a:rPr>
              <a:t>deligatie</a:t>
            </a:r>
            <a:endParaRPr lang="fr-BE" sz="1300" dirty="0">
              <a:solidFill>
                <a:srgbClr val="000000"/>
              </a:solidFill>
            </a:endParaRPr>
          </a:p>
          <a:p>
            <a:pPr marL="285750" indent="-285750" eaLnBrk="0" fontAlgn="base" hangingPunct="0">
              <a:spcBef>
                <a:spcPct val="0"/>
              </a:spcBef>
              <a:spcAft>
                <a:spcPct val="0"/>
              </a:spcAft>
              <a:buFontTx/>
              <a:buChar char="-"/>
            </a:pPr>
            <a:endParaRPr lang="fr-BE" dirty="0">
              <a:solidFill>
                <a:srgbClr val="000000"/>
              </a:solidFill>
            </a:endParaRPr>
          </a:p>
        </p:txBody>
      </p:sp>
      <p:sp>
        <p:nvSpPr>
          <p:cNvPr id="21" name="Flèche vers le bas 20"/>
          <p:cNvSpPr/>
          <p:nvPr/>
        </p:nvSpPr>
        <p:spPr>
          <a:xfrm>
            <a:off x="4539933" y="4217011"/>
            <a:ext cx="331411" cy="1687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fr-BE">
              <a:solidFill>
                <a:srgbClr val="FFFFFF"/>
              </a:solidFill>
            </a:endParaRPr>
          </a:p>
        </p:txBody>
      </p:sp>
      <p:sp>
        <p:nvSpPr>
          <p:cNvPr id="22" name="Rectangle 21"/>
          <p:cNvSpPr/>
          <p:nvPr/>
        </p:nvSpPr>
        <p:spPr>
          <a:xfrm>
            <a:off x="6161666" y="2303691"/>
            <a:ext cx="1733322" cy="9109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500" dirty="0" err="1">
                <a:solidFill>
                  <a:srgbClr val="FFFFFF"/>
                </a:solidFill>
              </a:rPr>
              <a:t>Werkgever</a:t>
            </a:r>
            <a:r>
              <a:rPr lang="fr-BE" sz="1500" dirty="0">
                <a:solidFill>
                  <a:srgbClr val="FFFFFF"/>
                </a:solidFill>
              </a:rPr>
              <a:t> </a:t>
            </a:r>
            <a:r>
              <a:rPr lang="fr-BE" sz="1500" dirty="0" err="1">
                <a:solidFill>
                  <a:srgbClr val="FFFFFF"/>
                </a:solidFill>
              </a:rPr>
              <a:t>voert</a:t>
            </a:r>
            <a:r>
              <a:rPr lang="fr-BE" sz="1500" dirty="0">
                <a:solidFill>
                  <a:srgbClr val="FFFFFF"/>
                </a:solidFill>
              </a:rPr>
              <a:t> de </a:t>
            </a:r>
            <a:r>
              <a:rPr lang="fr-BE" sz="1500" dirty="0" err="1">
                <a:solidFill>
                  <a:srgbClr val="FFFFFF"/>
                </a:solidFill>
              </a:rPr>
              <a:t>collectieve</a:t>
            </a:r>
            <a:r>
              <a:rPr lang="fr-BE" sz="1500" dirty="0">
                <a:solidFill>
                  <a:srgbClr val="FFFFFF"/>
                </a:solidFill>
              </a:rPr>
              <a:t>  </a:t>
            </a:r>
            <a:r>
              <a:rPr lang="fr-BE" sz="1500" dirty="0" err="1">
                <a:solidFill>
                  <a:srgbClr val="FFFFFF"/>
                </a:solidFill>
              </a:rPr>
              <a:t>maategelen</a:t>
            </a:r>
            <a:r>
              <a:rPr lang="fr-BE" sz="1500" dirty="0">
                <a:solidFill>
                  <a:srgbClr val="FFFFFF"/>
                </a:solidFill>
              </a:rPr>
              <a:t> </a:t>
            </a:r>
            <a:r>
              <a:rPr lang="fr-BE" sz="1500" dirty="0" err="1">
                <a:solidFill>
                  <a:srgbClr val="FFFFFF"/>
                </a:solidFill>
              </a:rPr>
              <a:t>uit</a:t>
            </a:r>
            <a:endParaRPr lang="fr-BE" sz="1500" dirty="0">
              <a:solidFill>
                <a:srgbClr val="FFFFFF"/>
              </a:solidFill>
            </a:endParaRPr>
          </a:p>
        </p:txBody>
      </p:sp>
      <p:sp>
        <p:nvSpPr>
          <p:cNvPr id="23" name="Rectangle 22"/>
          <p:cNvSpPr/>
          <p:nvPr/>
        </p:nvSpPr>
        <p:spPr>
          <a:xfrm>
            <a:off x="6161666" y="3770769"/>
            <a:ext cx="1763689" cy="9109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500" dirty="0" err="1">
                <a:solidFill>
                  <a:srgbClr val="FFFFFF"/>
                </a:solidFill>
              </a:rPr>
              <a:t>Werkgever</a:t>
            </a:r>
            <a:r>
              <a:rPr lang="fr-BE" sz="1500" dirty="0">
                <a:solidFill>
                  <a:srgbClr val="FFFFFF"/>
                </a:solidFill>
              </a:rPr>
              <a:t> </a:t>
            </a:r>
            <a:r>
              <a:rPr lang="fr-BE" sz="1500" dirty="0" err="1">
                <a:solidFill>
                  <a:srgbClr val="FFFFFF"/>
                </a:solidFill>
              </a:rPr>
              <a:t>voert</a:t>
            </a:r>
            <a:r>
              <a:rPr lang="fr-BE" sz="1500" dirty="0">
                <a:solidFill>
                  <a:srgbClr val="FFFFFF"/>
                </a:solidFill>
              </a:rPr>
              <a:t> de </a:t>
            </a:r>
            <a:r>
              <a:rPr lang="fr-BE" sz="1500" dirty="0" err="1">
                <a:solidFill>
                  <a:srgbClr val="FFFFFF"/>
                </a:solidFill>
              </a:rPr>
              <a:t>collectieve</a:t>
            </a:r>
            <a:r>
              <a:rPr lang="fr-BE" sz="1500" dirty="0">
                <a:solidFill>
                  <a:srgbClr val="FFFFFF"/>
                </a:solidFill>
              </a:rPr>
              <a:t> </a:t>
            </a:r>
            <a:r>
              <a:rPr lang="fr-BE" sz="1500" dirty="0" err="1">
                <a:solidFill>
                  <a:srgbClr val="FFFFFF"/>
                </a:solidFill>
              </a:rPr>
              <a:t>maatregelen</a:t>
            </a:r>
            <a:r>
              <a:rPr lang="fr-BE" sz="1500" dirty="0">
                <a:solidFill>
                  <a:srgbClr val="FFFFFF"/>
                </a:solidFill>
              </a:rPr>
              <a:t> niet </a:t>
            </a:r>
            <a:r>
              <a:rPr lang="fr-BE" sz="1500" dirty="0" err="1">
                <a:solidFill>
                  <a:srgbClr val="FFFFFF"/>
                </a:solidFill>
              </a:rPr>
              <a:t>uit</a:t>
            </a:r>
            <a:endParaRPr lang="fr-BE" sz="1500" dirty="0">
              <a:solidFill>
                <a:srgbClr val="FFFFFF"/>
              </a:solidFill>
            </a:endParaRPr>
          </a:p>
        </p:txBody>
      </p:sp>
      <p:sp>
        <p:nvSpPr>
          <p:cNvPr id="57" name="ZoneTexte 56"/>
          <p:cNvSpPr txBox="1"/>
          <p:nvPr/>
        </p:nvSpPr>
        <p:spPr>
          <a:xfrm>
            <a:off x="2007593" y="4044189"/>
            <a:ext cx="1684313" cy="892552"/>
          </a:xfrm>
          <a:prstGeom prst="rect">
            <a:avLst/>
          </a:prstGeom>
          <a:noFill/>
        </p:spPr>
        <p:txBody>
          <a:bodyPr wrap="square" rtlCol="0">
            <a:spAutoFit/>
          </a:bodyPr>
          <a:lstStyle/>
          <a:p>
            <a:pPr eaLnBrk="0" fontAlgn="base" hangingPunct="0">
              <a:spcBef>
                <a:spcPct val="0"/>
              </a:spcBef>
              <a:spcAft>
                <a:spcPct val="0"/>
              </a:spcAft>
            </a:pPr>
            <a:r>
              <a:rPr lang="fr-BE" sz="1300" dirty="0">
                <a:solidFill>
                  <a:srgbClr val="000000"/>
                </a:solidFill>
              </a:rPr>
              <a:t>Indien </a:t>
            </a:r>
            <a:r>
              <a:rPr lang="fr-BE" sz="1300" dirty="0" err="1">
                <a:solidFill>
                  <a:srgbClr val="000000"/>
                </a:solidFill>
              </a:rPr>
              <a:t>noodzakelijk</a:t>
            </a:r>
            <a:r>
              <a:rPr lang="fr-BE" sz="1300" dirty="0">
                <a:solidFill>
                  <a:srgbClr val="000000"/>
                </a:solidFill>
              </a:rPr>
              <a:t>, </a:t>
            </a:r>
            <a:r>
              <a:rPr lang="fr-BE" sz="1300" dirty="0" err="1">
                <a:solidFill>
                  <a:srgbClr val="000000"/>
                </a:solidFill>
              </a:rPr>
              <a:t>communiceren</a:t>
            </a:r>
            <a:r>
              <a:rPr lang="fr-BE" sz="1300" dirty="0">
                <a:solidFill>
                  <a:srgbClr val="000000"/>
                </a:solidFill>
              </a:rPr>
              <a:t> van </a:t>
            </a:r>
            <a:r>
              <a:rPr lang="fr-BE" sz="1300" dirty="0" err="1">
                <a:solidFill>
                  <a:srgbClr val="000000"/>
                </a:solidFill>
              </a:rPr>
              <a:t>voorlopige</a:t>
            </a:r>
            <a:r>
              <a:rPr lang="fr-BE" sz="1300" dirty="0">
                <a:solidFill>
                  <a:srgbClr val="000000"/>
                </a:solidFill>
              </a:rPr>
              <a:t> </a:t>
            </a:r>
            <a:r>
              <a:rPr lang="fr-BE" sz="1300" dirty="0" err="1">
                <a:solidFill>
                  <a:srgbClr val="000000"/>
                </a:solidFill>
              </a:rPr>
              <a:t>preventiemtg’elen</a:t>
            </a:r>
            <a:endParaRPr lang="fr-BE" sz="1300" dirty="0">
              <a:solidFill>
                <a:srgbClr val="000000"/>
              </a:solidFill>
            </a:endParaRPr>
          </a:p>
        </p:txBody>
      </p:sp>
      <p:sp>
        <p:nvSpPr>
          <p:cNvPr id="59" name="Rectangle 58"/>
          <p:cNvSpPr/>
          <p:nvPr/>
        </p:nvSpPr>
        <p:spPr>
          <a:xfrm>
            <a:off x="2131304" y="3283903"/>
            <a:ext cx="1424462" cy="210264"/>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300" dirty="0">
                <a:solidFill>
                  <a:srgbClr val="000000"/>
                </a:solidFill>
              </a:rPr>
              <a:t>Max 3 </a:t>
            </a:r>
            <a:r>
              <a:rPr lang="fr-BE" sz="1300" dirty="0" err="1">
                <a:solidFill>
                  <a:srgbClr val="000000"/>
                </a:solidFill>
              </a:rPr>
              <a:t>maanden</a:t>
            </a:r>
            <a:endParaRPr lang="fr-BE" sz="1300" dirty="0">
              <a:solidFill>
                <a:srgbClr val="000000"/>
              </a:solidFill>
            </a:endParaRPr>
          </a:p>
        </p:txBody>
      </p:sp>
      <p:cxnSp>
        <p:nvCxnSpPr>
          <p:cNvPr id="65" name="Connecteur droit avec flèche 64"/>
          <p:cNvCxnSpPr>
            <a:stCxn id="5" idx="4"/>
            <a:endCxn id="6" idx="0"/>
          </p:cNvCxnSpPr>
          <p:nvPr/>
        </p:nvCxnSpPr>
        <p:spPr>
          <a:xfrm flipH="1">
            <a:off x="1041029" y="2338627"/>
            <a:ext cx="5172" cy="6382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9" name="Connecteur droit avec flèche 68"/>
          <p:cNvCxnSpPr>
            <a:stCxn id="6" idx="3"/>
            <a:endCxn id="7" idx="1"/>
          </p:cNvCxnSpPr>
          <p:nvPr/>
        </p:nvCxnSpPr>
        <p:spPr>
          <a:xfrm>
            <a:off x="1982305" y="3596961"/>
            <a:ext cx="1734891"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0" name="Flèche vers le bas 69"/>
          <p:cNvSpPr/>
          <p:nvPr/>
        </p:nvSpPr>
        <p:spPr>
          <a:xfrm>
            <a:off x="2595900" y="3875434"/>
            <a:ext cx="360040" cy="14809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fr-BE">
              <a:solidFill>
                <a:srgbClr val="FFFFFF"/>
              </a:solidFill>
            </a:endParaRPr>
          </a:p>
        </p:txBody>
      </p:sp>
      <p:cxnSp>
        <p:nvCxnSpPr>
          <p:cNvPr id="72" name="Connecteur droit avec flèche 71"/>
          <p:cNvCxnSpPr>
            <a:stCxn id="7" idx="3"/>
            <a:endCxn id="22" idx="1"/>
          </p:cNvCxnSpPr>
          <p:nvPr/>
        </p:nvCxnSpPr>
        <p:spPr>
          <a:xfrm flipV="1">
            <a:off x="5599748" y="2759155"/>
            <a:ext cx="561918" cy="8378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Connecteur droit avec flèche 74"/>
          <p:cNvCxnSpPr>
            <a:stCxn id="7" idx="3"/>
            <a:endCxn id="23" idx="1"/>
          </p:cNvCxnSpPr>
          <p:nvPr/>
        </p:nvCxnSpPr>
        <p:spPr>
          <a:xfrm>
            <a:off x="5599748" y="3596962"/>
            <a:ext cx="561918" cy="6292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8" name="Flèche vers le bas 77"/>
          <p:cNvSpPr/>
          <p:nvPr/>
        </p:nvSpPr>
        <p:spPr>
          <a:xfrm>
            <a:off x="2595900" y="5362330"/>
            <a:ext cx="360040" cy="14809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fr-BE">
              <a:solidFill>
                <a:srgbClr val="FFFFFF"/>
              </a:solidFill>
            </a:endParaRPr>
          </a:p>
        </p:txBody>
      </p:sp>
      <p:sp>
        <p:nvSpPr>
          <p:cNvPr id="80" name="ZoneTexte 79"/>
          <p:cNvSpPr txBox="1"/>
          <p:nvPr/>
        </p:nvSpPr>
        <p:spPr>
          <a:xfrm>
            <a:off x="2230688" y="5535902"/>
            <a:ext cx="1090464" cy="892552"/>
          </a:xfrm>
          <a:prstGeom prst="rect">
            <a:avLst/>
          </a:prstGeom>
          <a:noFill/>
        </p:spPr>
        <p:txBody>
          <a:bodyPr wrap="square" rtlCol="0">
            <a:spAutoFit/>
          </a:bodyPr>
          <a:lstStyle/>
          <a:p>
            <a:pPr eaLnBrk="0" fontAlgn="base" hangingPunct="0">
              <a:spcBef>
                <a:spcPct val="0"/>
              </a:spcBef>
              <a:spcAft>
                <a:spcPct val="0"/>
              </a:spcAft>
            </a:pPr>
            <a:r>
              <a:rPr lang="fr-BE" sz="1300" dirty="0">
                <a:solidFill>
                  <a:srgbClr val="000000"/>
                </a:solidFill>
              </a:rPr>
              <a:t>PAPA </a:t>
            </a:r>
            <a:r>
              <a:rPr lang="fr-BE" sz="1300" dirty="0" err="1">
                <a:solidFill>
                  <a:srgbClr val="000000"/>
                </a:solidFill>
              </a:rPr>
              <a:t>informeert</a:t>
            </a:r>
            <a:r>
              <a:rPr lang="fr-BE" sz="1300" dirty="0">
                <a:solidFill>
                  <a:srgbClr val="000000"/>
                </a:solidFill>
              </a:rPr>
              <a:t> de WG </a:t>
            </a:r>
            <a:r>
              <a:rPr lang="fr-BE" sz="1300" dirty="0" err="1">
                <a:solidFill>
                  <a:srgbClr val="000000"/>
                </a:solidFill>
              </a:rPr>
              <a:t>schriftelijk</a:t>
            </a:r>
            <a:endParaRPr lang="fr-BE" sz="1300" dirty="0">
              <a:solidFill>
                <a:srgbClr val="000000"/>
              </a:solidFill>
            </a:endParaRPr>
          </a:p>
        </p:txBody>
      </p:sp>
      <p:cxnSp>
        <p:nvCxnSpPr>
          <p:cNvPr id="84" name="Connecteur droit avec flèche 83"/>
          <p:cNvCxnSpPr>
            <a:stCxn id="22" idx="3"/>
            <a:endCxn id="89" idx="3"/>
          </p:cNvCxnSpPr>
          <p:nvPr/>
        </p:nvCxnSpPr>
        <p:spPr>
          <a:xfrm>
            <a:off x="7894988" y="2759155"/>
            <a:ext cx="677375" cy="7350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6" name="Connecteur droit avec flèche 85"/>
          <p:cNvCxnSpPr>
            <a:stCxn id="23" idx="3"/>
            <a:endCxn id="89" idx="3"/>
          </p:cNvCxnSpPr>
          <p:nvPr/>
        </p:nvCxnSpPr>
        <p:spPr>
          <a:xfrm flipV="1">
            <a:off x="7925355" y="3494167"/>
            <a:ext cx="647008" cy="7320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8" name="Connecteur droit avec flèche 87"/>
          <p:cNvCxnSpPr>
            <a:stCxn id="22" idx="3"/>
            <a:endCxn id="90" idx="3"/>
          </p:cNvCxnSpPr>
          <p:nvPr/>
        </p:nvCxnSpPr>
        <p:spPr>
          <a:xfrm flipV="1">
            <a:off x="7894988" y="2216787"/>
            <a:ext cx="677375" cy="5423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9" name="Rectangle 88"/>
          <p:cNvSpPr/>
          <p:nvPr/>
        </p:nvSpPr>
        <p:spPr>
          <a:xfrm rot="10800000" flipV="1">
            <a:off x="8572363" y="3283903"/>
            <a:ext cx="571636" cy="4205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nl-BE" sz="1400" dirty="0">
                <a:solidFill>
                  <a:srgbClr val="FFFFFF"/>
                </a:solidFill>
              </a:rPr>
              <a:t>NOK</a:t>
            </a:r>
            <a:endParaRPr lang="fr-BE" sz="1400" dirty="0">
              <a:solidFill>
                <a:srgbClr val="FFFFFF"/>
              </a:solidFill>
            </a:endParaRPr>
          </a:p>
        </p:txBody>
      </p:sp>
      <p:sp>
        <p:nvSpPr>
          <p:cNvPr id="90" name="Rectangle 89"/>
          <p:cNvSpPr/>
          <p:nvPr/>
        </p:nvSpPr>
        <p:spPr>
          <a:xfrm rot="10800000" flipV="1">
            <a:off x="8572363" y="2006523"/>
            <a:ext cx="464133" cy="4205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400" dirty="0">
                <a:solidFill>
                  <a:srgbClr val="FFFFFF"/>
                </a:solidFill>
              </a:rPr>
              <a:t>OK</a:t>
            </a:r>
          </a:p>
        </p:txBody>
      </p:sp>
      <p:cxnSp>
        <p:nvCxnSpPr>
          <p:cNvPr id="113" name="Connecteur en angle 112"/>
          <p:cNvCxnSpPr>
            <a:stCxn id="89" idx="2"/>
            <a:endCxn id="115" idx="0"/>
          </p:cNvCxnSpPr>
          <p:nvPr/>
        </p:nvCxnSpPr>
        <p:spPr>
          <a:xfrm rot="5400000">
            <a:off x="7230849" y="4249939"/>
            <a:ext cx="2172841" cy="1081825"/>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6660232" y="5877272"/>
            <a:ext cx="2232248" cy="5511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fr-BE" sz="1600" b="1" cap="small" dirty="0" err="1">
                <a:solidFill>
                  <a:srgbClr val="FFFFFF"/>
                </a:solidFill>
              </a:rPr>
              <a:t>Verzoek</a:t>
            </a:r>
            <a:r>
              <a:rPr lang="fr-BE" sz="1600" b="1" cap="small" dirty="0">
                <a:solidFill>
                  <a:srgbClr val="FFFFFF"/>
                </a:solidFill>
              </a:rPr>
              <a:t> met </a:t>
            </a:r>
            <a:r>
              <a:rPr lang="fr-BE" sz="1600" b="1" cap="small" dirty="0" err="1">
                <a:solidFill>
                  <a:srgbClr val="FFFFFF"/>
                </a:solidFill>
              </a:rPr>
              <a:t>individueel</a:t>
            </a:r>
            <a:r>
              <a:rPr lang="fr-BE" sz="1600" b="1" cap="small" dirty="0">
                <a:solidFill>
                  <a:srgbClr val="FFFFFF"/>
                </a:solidFill>
              </a:rPr>
              <a:t> </a:t>
            </a:r>
            <a:r>
              <a:rPr lang="fr-BE" sz="1600" b="1" cap="small" dirty="0" err="1">
                <a:solidFill>
                  <a:srgbClr val="FFFFFF"/>
                </a:solidFill>
              </a:rPr>
              <a:t>karakter</a:t>
            </a:r>
            <a:endParaRPr lang="fr-BE" sz="1600" b="1" cap="small" dirty="0">
              <a:solidFill>
                <a:srgbClr val="FFFFFF"/>
              </a:solidFill>
            </a:endParaRPr>
          </a:p>
        </p:txBody>
      </p:sp>
      <p:pic>
        <p:nvPicPr>
          <p:cNvPr id="3" name="Afbeelding 2"/>
          <p:cNvPicPr>
            <a:picLocks noChangeAspect="1"/>
          </p:cNvPicPr>
          <p:nvPr/>
        </p:nvPicPr>
        <p:blipFill>
          <a:blip r:embed="rId3"/>
          <a:stretch>
            <a:fillRect/>
          </a:stretch>
        </p:blipFill>
        <p:spPr>
          <a:xfrm>
            <a:off x="-29574" y="-1"/>
            <a:ext cx="9203147" cy="6858001"/>
          </a:xfrm>
          <a:prstGeom prst="rect">
            <a:avLst/>
          </a:prstGeom>
        </p:spPr>
      </p:pic>
    </p:spTree>
    <p:extLst>
      <p:ext uri="{BB962C8B-B14F-4D97-AF65-F5344CB8AC3E}">
        <p14:creationId xmlns:p14="http://schemas.microsoft.com/office/powerpoint/2010/main" val="1311566554"/>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el 1"/>
          <p:cNvSpPr>
            <a:spLocks noGrp="1"/>
          </p:cNvSpPr>
          <p:nvPr>
            <p:ph type="title"/>
          </p:nvPr>
        </p:nvSpPr>
        <p:spPr/>
        <p:txBody>
          <a:bodyPr>
            <a:normAutofit fontScale="90000"/>
          </a:bodyPr>
          <a:lstStyle/>
          <a:p>
            <a:br>
              <a:rPr lang="nl-BE" altLang="nl-BE" sz="3600" dirty="0"/>
            </a:br>
            <a:r>
              <a:rPr lang="nl-BE" altLang="nl-BE" sz="2800" dirty="0">
                <a:solidFill>
                  <a:srgbClr val="C3004A"/>
                </a:solidFill>
              </a:rPr>
              <a:t>Actiemiddelen </a:t>
            </a:r>
            <a:r>
              <a:rPr lang="nl-BE" altLang="nl-BE" sz="2700" dirty="0">
                <a:solidFill>
                  <a:srgbClr val="C3004A"/>
                </a:solidFill>
              </a:rPr>
              <a:t>op individueel niveau</a:t>
            </a:r>
            <a:br>
              <a:rPr lang="nl-BE" altLang="nl-BE" sz="2700" dirty="0">
                <a:solidFill>
                  <a:srgbClr val="C3004A"/>
                </a:solidFill>
              </a:rPr>
            </a:br>
            <a:r>
              <a:rPr lang="nl-BE" altLang="nl-BE" sz="3600" dirty="0"/>
              <a:t>Verzoek tot informele interventie bij VP of PAPA</a:t>
            </a:r>
            <a:br>
              <a:rPr lang="nl-BE" altLang="nl-BE" dirty="0"/>
            </a:br>
            <a:endParaRPr lang="nl-BE" altLang="nl-BE" dirty="0"/>
          </a:p>
        </p:txBody>
      </p:sp>
      <p:sp>
        <p:nvSpPr>
          <p:cNvPr id="3" name="Tijdelijke aanduiding voor inhoud 2"/>
          <p:cNvSpPr>
            <a:spLocks noGrp="1"/>
          </p:cNvSpPr>
          <p:nvPr>
            <p:ph idx="1"/>
          </p:nvPr>
        </p:nvSpPr>
        <p:spPr/>
        <p:txBody>
          <a:bodyPr>
            <a:normAutofit/>
          </a:bodyPr>
          <a:lstStyle/>
          <a:p>
            <a:pPr marL="342900" indent="-342900">
              <a:spcAft>
                <a:spcPts val="1200"/>
              </a:spcAft>
              <a:buFont typeface="Symbol"/>
              <a:buChar char="Þ"/>
            </a:pPr>
            <a:r>
              <a:rPr lang="nl-BE" altLang="nl-BE" dirty="0">
                <a:solidFill>
                  <a:schemeClr val="tx1"/>
                </a:solidFill>
              </a:rPr>
              <a:t>verzoeker vraagt aan vertrouwenspersoon/PAPA om op 	een informele manier te zoeken naar een oplossing </a:t>
            </a:r>
          </a:p>
          <a:p>
            <a:pPr lvl="1">
              <a:lnSpc>
                <a:spcPct val="70000"/>
              </a:lnSpc>
              <a:spcBef>
                <a:spcPts val="600"/>
              </a:spcBef>
              <a:spcAft>
                <a:spcPts val="1200"/>
              </a:spcAft>
              <a:buFont typeface="Symbol" pitchFamily="18" charset="2"/>
              <a:buChar char="®"/>
              <a:defRPr/>
            </a:pPr>
            <a:r>
              <a:rPr lang="nl-BE" altLang="nl-BE" sz="2200" dirty="0">
                <a:solidFill>
                  <a:schemeClr val="tx1"/>
                </a:solidFill>
                <a:cs typeface="Arial" pitchFamily="34" charset="0"/>
              </a:rPr>
              <a:t> Voor alle vormen van psychosociaal leed</a:t>
            </a:r>
          </a:p>
          <a:p>
            <a:pPr lvl="1">
              <a:lnSpc>
                <a:spcPct val="70000"/>
              </a:lnSpc>
              <a:spcBef>
                <a:spcPts val="600"/>
              </a:spcBef>
              <a:spcAft>
                <a:spcPts val="1200"/>
              </a:spcAft>
              <a:buFont typeface="Symbol" pitchFamily="18" charset="2"/>
              <a:buChar char="®"/>
              <a:defRPr/>
            </a:pPr>
            <a:r>
              <a:rPr lang="nl-BE" altLang="nl-BE" sz="2200" dirty="0">
                <a:solidFill>
                  <a:schemeClr val="tx1"/>
                </a:solidFill>
                <a:cs typeface="Arial" pitchFamily="34" charset="0"/>
              </a:rPr>
              <a:t> 3 types van interventies</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Gesprek(ken): actief luisteren en advies geven</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Interventie bij de hiërarchische lijn of een andere persoon van de scholengroep/onderwijsinstelling</a:t>
            </a:r>
          </a:p>
          <a:p>
            <a:pPr marL="342900" lvl="1" indent="-342900" algn="just">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Bemiddelingsgesprek(ken) - voorwaarde: akkoord van betrokken partijen</a:t>
            </a:r>
          </a:p>
          <a:p>
            <a:pPr marL="0" lvl="1" indent="0">
              <a:buNone/>
            </a:pPr>
            <a:endParaRPr lang="nl-BE" altLang="nl-BE" dirty="0"/>
          </a:p>
          <a:p>
            <a:pPr lvl="1"/>
            <a:endParaRPr lang="nl-BE" dirty="0">
              <a:sym typeface="Wingdings" panose="05000000000000000000" pitchFamily="2" charset="2"/>
            </a:endParaRPr>
          </a:p>
          <a:p>
            <a:pPr lvl="1"/>
            <a:endParaRPr lang="nl-BE" altLang="nl-BE" dirty="0"/>
          </a:p>
          <a:p>
            <a:pPr lvl="1"/>
            <a:endParaRPr lang="nl-BE" dirty="0"/>
          </a:p>
        </p:txBody>
      </p:sp>
      <p:sp>
        <p:nvSpPr>
          <p:cNvPr id="8"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9"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10"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2403766082"/>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el 1"/>
          <p:cNvSpPr>
            <a:spLocks noGrp="1"/>
          </p:cNvSpPr>
          <p:nvPr>
            <p:ph type="title"/>
          </p:nvPr>
        </p:nvSpPr>
        <p:spPr/>
        <p:txBody>
          <a:bodyPr>
            <a:normAutofit/>
          </a:bodyPr>
          <a:lstStyle/>
          <a:p>
            <a:r>
              <a:rPr lang="nl-BE" altLang="nl-BE" sz="2800" dirty="0">
                <a:solidFill>
                  <a:srgbClr val="C3004A"/>
                </a:solidFill>
              </a:rPr>
              <a:t>Actiemiddelen </a:t>
            </a:r>
            <a:r>
              <a:rPr lang="nl-BE" altLang="nl-BE" sz="2700" dirty="0">
                <a:solidFill>
                  <a:srgbClr val="C3004A"/>
                </a:solidFill>
              </a:rPr>
              <a:t>op individueel niveau</a:t>
            </a:r>
            <a:br>
              <a:rPr lang="nl-BE" altLang="nl-BE" sz="2700" dirty="0">
                <a:solidFill>
                  <a:srgbClr val="C3004A"/>
                </a:solidFill>
              </a:rPr>
            </a:br>
            <a:r>
              <a:rPr lang="nl-BE" altLang="nl-BE" dirty="0">
                <a:solidFill>
                  <a:srgbClr val="C3004A"/>
                </a:solidFill>
              </a:rPr>
              <a:t>Verzoek tot formele interventie bij PAPA</a:t>
            </a:r>
            <a:endParaRPr lang="nl-BE" altLang="nl-BE" dirty="0"/>
          </a:p>
        </p:txBody>
      </p:sp>
      <p:sp>
        <p:nvSpPr>
          <p:cNvPr id="38915" name="Tijdelijke aanduiding voor inhoud 2"/>
          <p:cNvSpPr>
            <a:spLocks noGrp="1"/>
          </p:cNvSpPr>
          <p:nvPr>
            <p:ph idx="1"/>
          </p:nvPr>
        </p:nvSpPr>
        <p:spPr/>
        <p:txBody>
          <a:bodyPr/>
          <a:lstStyle/>
          <a:p>
            <a:pPr lvl="1">
              <a:lnSpc>
                <a:spcPct val="70000"/>
              </a:lnSpc>
              <a:spcBef>
                <a:spcPts val="600"/>
              </a:spcBef>
              <a:spcAft>
                <a:spcPts val="1200"/>
              </a:spcAft>
              <a:buFont typeface="Symbol" pitchFamily="18" charset="2"/>
              <a:buChar char="®"/>
              <a:defRPr/>
            </a:pPr>
            <a:r>
              <a:rPr lang="nl-BE" altLang="nl-BE" sz="2200" dirty="0">
                <a:solidFill>
                  <a:schemeClr val="tx1"/>
                </a:solidFill>
                <a:cs typeface="Arial" pitchFamily="34" charset="0"/>
              </a:rPr>
              <a:t>Wanneer?</a:t>
            </a:r>
          </a:p>
          <a:p>
            <a:pPr marL="342900" lvl="1" indent="-342900" algn="just">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Het personeelslid wenst geen informele interventie</a:t>
            </a:r>
          </a:p>
          <a:p>
            <a:pPr marL="342900" lvl="1" indent="-342900" algn="just">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De informele interventie leidt niet tot een oplossing</a:t>
            </a:r>
          </a:p>
          <a:p>
            <a:pPr marL="0" lvl="1" indent="0" algn="just">
              <a:spcBef>
                <a:spcPts val="600"/>
              </a:spcBef>
              <a:spcAft>
                <a:spcPts val="600"/>
              </a:spcAft>
              <a:buNone/>
              <a:defRPr/>
            </a:pPr>
            <a:endParaRPr lang="nl-BE" altLang="nl-BE" dirty="0">
              <a:solidFill>
                <a:schemeClr val="tx1"/>
              </a:solidFill>
              <a:latin typeface="+mj-lt"/>
              <a:cs typeface="Arial" panose="020B0604020202020204" pitchFamily="34" charset="0"/>
            </a:endParaRPr>
          </a:p>
          <a:p>
            <a:pPr lvl="1">
              <a:lnSpc>
                <a:spcPct val="70000"/>
              </a:lnSpc>
              <a:spcBef>
                <a:spcPts val="600"/>
              </a:spcBef>
              <a:spcAft>
                <a:spcPts val="1200"/>
              </a:spcAft>
              <a:buFont typeface="Symbol" pitchFamily="18" charset="2"/>
              <a:buChar char="®"/>
              <a:defRPr/>
            </a:pPr>
            <a:r>
              <a:rPr lang="nl-BE" altLang="nl-BE" sz="2200" dirty="0">
                <a:solidFill>
                  <a:schemeClr val="tx1"/>
                </a:solidFill>
                <a:cs typeface="Arial" pitchFamily="34" charset="0"/>
              </a:rPr>
              <a:t>Indiening verzoek alleen bij PAPA na verplicht voorafgaand gesprek</a:t>
            </a:r>
          </a:p>
          <a:p>
            <a:pPr lvl="1">
              <a:lnSpc>
                <a:spcPct val="70000"/>
              </a:lnSpc>
              <a:spcBef>
                <a:spcPts val="600"/>
              </a:spcBef>
              <a:spcAft>
                <a:spcPts val="1200"/>
              </a:spcAft>
              <a:buFont typeface="Symbol" pitchFamily="18" charset="2"/>
              <a:buChar char="®"/>
              <a:defRPr/>
            </a:pPr>
            <a:r>
              <a:rPr lang="nl-BE" altLang="nl-BE" sz="2200" dirty="0">
                <a:solidFill>
                  <a:schemeClr val="tx1"/>
                </a:solidFill>
                <a:cs typeface="Arial" pitchFamily="34" charset="0"/>
              </a:rPr>
              <a:t>Weigering of aanvaarding door PAPA</a:t>
            </a:r>
          </a:p>
          <a:p>
            <a:pPr marL="342900" lvl="1" indent="-342900" algn="just">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Weigering: als de situatie geen psychosociale risico’s op het werk inhoudt</a:t>
            </a:r>
          </a:p>
        </p:txBody>
      </p:sp>
      <p:sp>
        <p:nvSpPr>
          <p:cNvPr id="7"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8"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9"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2258277832"/>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el 1"/>
          <p:cNvSpPr>
            <a:spLocks noGrp="1"/>
          </p:cNvSpPr>
          <p:nvPr>
            <p:ph type="title"/>
          </p:nvPr>
        </p:nvSpPr>
        <p:spPr/>
        <p:txBody>
          <a:bodyPr/>
          <a:lstStyle/>
          <a:p>
            <a:r>
              <a:rPr lang="nl-BE" altLang="nl-BE" sz="2800" dirty="0">
                <a:solidFill>
                  <a:srgbClr val="C3004A"/>
                </a:solidFill>
              </a:rPr>
              <a:t>Actiemiddelen </a:t>
            </a:r>
            <a:r>
              <a:rPr lang="nl-BE" altLang="nl-BE" sz="2700" dirty="0">
                <a:solidFill>
                  <a:srgbClr val="C3004A"/>
                </a:solidFill>
              </a:rPr>
              <a:t>op individueel niveau</a:t>
            </a:r>
            <a:br>
              <a:rPr lang="nl-BE" altLang="nl-BE" sz="2700" dirty="0">
                <a:solidFill>
                  <a:srgbClr val="C3004A"/>
                </a:solidFill>
              </a:rPr>
            </a:br>
            <a:r>
              <a:rPr lang="nl-BE" altLang="nl-BE" dirty="0">
                <a:solidFill>
                  <a:srgbClr val="C3004A"/>
                </a:solidFill>
              </a:rPr>
              <a:t>Verzoek tot formele interventie bij PAPA</a:t>
            </a:r>
            <a:endParaRPr lang="nl-BE" altLang="nl-BE" dirty="0"/>
          </a:p>
        </p:txBody>
      </p:sp>
      <p:sp>
        <p:nvSpPr>
          <p:cNvPr id="3" name="Tijdelijke aanduiding voor inhoud 2"/>
          <p:cNvSpPr>
            <a:spLocks noGrp="1"/>
          </p:cNvSpPr>
          <p:nvPr>
            <p:ph idx="1"/>
          </p:nvPr>
        </p:nvSpPr>
        <p:spPr/>
        <p:txBody>
          <a:bodyPr>
            <a:normAutofit/>
          </a:bodyPr>
          <a:lstStyle/>
          <a:p>
            <a:pPr lvl="1">
              <a:lnSpc>
                <a:spcPct val="80000"/>
              </a:lnSpc>
              <a:spcBef>
                <a:spcPts val="600"/>
              </a:spcBef>
              <a:spcAft>
                <a:spcPts val="1200"/>
              </a:spcAft>
              <a:buFont typeface="Symbol" pitchFamily="18" charset="2"/>
              <a:buChar char="®"/>
              <a:defRPr/>
            </a:pPr>
            <a:r>
              <a:rPr lang="nl-BE" sz="2200" dirty="0">
                <a:solidFill>
                  <a:schemeClr val="tx1"/>
                </a:solidFill>
                <a:cs typeface="Arial" pitchFamily="34" charset="0"/>
              </a:rPr>
              <a:t>3 soorten</a:t>
            </a:r>
          </a:p>
          <a:p>
            <a:pPr marL="342900" lvl="1" indent="-342900" algn="just">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Verzoek met een hoofdzakelijk </a:t>
            </a:r>
            <a:r>
              <a:rPr lang="nl-BE" sz="2200" b="1" dirty="0">
                <a:solidFill>
                  <a:schemeClr val="tx1"/>
                </a:solidFill>
                <a:latin typeface="+mj-lt"/>
                <a:cs typeface="Arial" panose="020B0604020202020204" pitchFamily="34" charset="0"/>
              </a:rPr>
              <a:t>collectief</a:t>
            </a:r>
            <a:r>
              <a:rPr lang="nl-BE" sz="2200" dirty="0">
                <a:solidFill>
                  <a:schemeClr val="tx1"/>
                </a:solidFill>
                <a:latin typeface="+mj-lt"/>
                <a:cs typeface="Arial" panose="020B0604020202020204" pitchFamily="34" charset="0"/>
              </a:rPr>
              <a:t> karakter </a:t>
            </a:r>
          </a:p>
          <a:p>
            <a:pPr marL="342900" lvl="1" indent="-342900">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Verzoek met een hoofdzakelijk </a:t>
            </a:r>
            <a:r>
              <a:rPr lang="nl-BE" sz="2200" b="1" dirty="0">
                <a:solidFill>
                  <a:schemeClr val="tx1"/>
                </a:solidFill>
                <a:latin typeface="+mj-lt"/>
                <a:cs typeface="Arial" panose="020B0604020202020204" pitchFamily="34" charset="0"/>
              </a:rPr>
              <a:t>individueel</a:t>
            </a:r>
            <a:r>
              <a:rPr lang="nl-BE" sz="2200" dirty="0">
                <a:solidFill>
                  <a:schemeClr val="tx1"/>
                </a:solidFill>
                <a:latin typeface="+mj-lt"/>
                <a:cs typeface="Arial" panose="020B0604020202020204" pitchFamily="34" charset="0"/>
              </a:rPr>
              <a:t> karakter buiten geweld, pesterijen en OSGW</a:t>
            </a:r>
          </a:p>
          <a:p>
            <a:pPr marL="342900" lvl="1" indent="-342900" algn="just">
              <a:spcBef>
                <a:spcPts val="600"/>
              </a:spcBef>
              <a:spcAft>
                <a:spcPts val="600"/>
              </a:spcAft>
              <a:buFont typeface="Arial" pitchFamily="34" charset="0"/>
              <a:buChar char="•"/>
              <a:defRPr/>
            </a:pPr>
            <a:r>
              <a:rPr lang="nl-BE" sz="2200" dirty="0">
                <a:solidFill>
                  <a:schemeClr val="tx1"/>
                </a:solidFill>
                <a:latin typeface="+mj-lt"/>
                <a:cs typeface="Arial" panose="020B0604020202020204" pitchFamily="34" charset="0"/>
              </a:rPr>
              <a:t>Verzoek (met een hoofdzakelijk individueel karakter) voor feiten van geweld, pesterijen of OSGW op het werk </a:t>
            </a:r>
          </a:p>
          <a:p>
            <a:pPr marL="0" indent="0">
              <a:spcAft>
                <a:spcPts val="1200"/>
              </a:spcAft>
              <a:buNone/>
            </a:pPr>
            <a:endParaRPr lang="nl-BE" dirty="0">
              <a:sym typeface="Symbol"/>
            </a:endParaRPr>
          </a:p>
          <a:p>
            <a:pPr marL="0" indent="0">
              <a:spcAft>
                <a:spcPts val="1200"/>
              </a:spcAft>
              <a:buNone/>
            </a:pPr>
            <a:r>
              <a:rPr lang="nl-BE" dirty="0">
                <a:solidFill>
                  <a:schemeClr val="tx2"/>
                </a:solidFill>
                <a:sym typeface="Symbol"/>
              </a:rPr>
              <a:t></a:t>
            </a:r>
            <a:r>
              <a:rPr lang="nl-BE" dirty="0">
                <a:sym typeface="Symbol"/>
              </a:rPr>
              <a:t>	</a:t>
            </a:r>
            <a:r>
              <a:rPr lang="nl-BE" altLang="nl-BE" dirty="0">
                <a:solidFill>
                  <a:schemeClr val="tx1"/>
                </a:solidFill>
              </a:rPr>
              <a:t>Analyse PAPA: verzoek betreft hoofdzakelijk 	collectieve of 	individuele risico’s</a:t>
            </a:r>
          </a:p>
          <a:p>
            <a:r>
              <a:rPr lang="nl-BE" dirty="0">
                <a:solidFill>
                  <a:schemeClr val="tx2"/>
                </a:solidFill>
                <a:sym typeface="Symbol"/>
              </a:rPr>
              <a:t></a:t>
            </a:r>
            <a:r>
              <a:rPr lang="nl-BE" dirty="0">
                <a:solidFill>
                  <a:srgbClr val="737373"/>
                </a:solidFill>
                <a:sym typeface="Symbol"/>
              </a:rPr>
              <a:t> 	</a:t>
            </a:r>
            <a:r>
              <a:rPr lang="nl-BE" dirty="0">
                <a:solidFill>
                  <a:schemeClr val="tx1"/>
                </a:solidFill>
              </a:rPr>
              <a:t>Verschillend behandeld</a:t>
            </a:r>
          </a:p>
          <a:p>
            <a:endParaRPr lang="nl-BE" dirty="0"/>
          </a:p>
          <a:p>
            <a:endParaRPr lang="nl-BE" dirty="0"/>
          </a:p>
        </p:txBody>
      </p:sp>
      <p:sp>
        <p:nvSpPr>
          <p:cNvPr id="10"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11"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12"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1176209004"/>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el 1"/>
          <p:cNvSpPr>
            <a:spLocks noGrp="1"/>
          </p:cNvSpPr>
          <p:nvPr>
            <p:ph type="title"/>
          </p:nvPr>
        </p:nvSpPr>
        <p:spPr/>
        <p:txBody>
          <a:bodyPr>
            <a:normAutofit fontScale="90000"/>
          </a:bodyPr>
          <a:lstStyle/>
          <a:p>
            <a:r>
              <a:rPr lang="nl-BE" altLang="nl-BE" sz="2800" dirty="0">
                <a:solidFill>
                  <a:srgbClr val="C3004A"/>
                </a:solidFill>
              </a:rPr>
              <a:t>Actiemiddelen </a:t>
            </a:r>
            <a:r>
              <a:rPr lang="nl-BE" altLang="nl-BE" sz="2700" dirty="0">
                <a:solidFill>
                  <a:srgbClr val="C3004A"/>
                </a:solidFill>
              </a:rPr>
              <a:t>op individueel niveau</a:t>
            </a:r>
            <a:br>
              <a:rPr lang="nl-BE" altLang="nl-BE" sz="2700" dirty="0">
                <a:solidFill>
                  <a:srgbClr val="C3004A"/>
                </a:solidFill>
              </a:rPr>
            </a:br>
            <a:r>
              <a:rPr lang="nl-BE" altLang="nl-BE" dirty="0">
                <a:solidFill>
                  <a:srgbClr val="C3004A"/>
                </a:solidFill>
              </a:rPr>
              <a:t>Verzoek </a:t>
            </a:r>
            <a:r>
              <a:rPr lang="nl-BE" altLang="nl-BE" dirty="0"/>
              <a:t>met hoofdzakelijk </a:t>
            </a:r>
            <a:r>
              <a:rPr lang="nl-BE" altLang="nl-BE" u="sng" dirty="0"/>
              <a:t>collectief</a:t>
            </a:r>
            <a:r>
              <a:rPr lang="nl-BE" altLang="nl-BE" dirty="0"/>
              <a:t> karakter</a:t>
            </a:r>
          </a:p>
        </p:txBody>
      </p:sp>
      <p:sp>
        <p:nvSpPr>
          <p:cNvPr id="41987" name="Tijdelijke aanduiding voor inhoud 2"/>
          <p:cNvSpPr>
            <a:spLocks noGrp="1"/>
          </p:cNvSpPr>
          <p:nvPr>
            <p:ph idx="1"/>
          </p:nvPr>
        </p:nvSpPr>
        <p:spPr/>
        <p:txBody>
          <a:bodyPr>
            <a:normAutofit fontScale="92500" lnSpcReduction="10000"/>
          </a:bodyPr>
          <a:lstStyle/>
          <a:p>
            <a:pPr lvl="1">
              <a:spcBef>
                <a:spcPts val="600"/>
              </a:spcBef>
              <a:spcAft>
                <a:spcPts val="1200"/>
              </a:spcAft>
              <a:buFont typeface="Symbol" pitchFamily="18" charset="2"/>
              <a:buChar char="®"/>
              <a:defRPr/>
            </a:pPr>
            <a:r>
              <a:rPr lang="nl-BE" altLang="nl-BE" dirty="0">
                <a:solidFill>
                  <a:schemeClr val="tx1"/>
                </a:solidFill>
                <a:cs typeface="Arial" pitchFamily="34" charset="0"/>
              </a:rPr>
              <a:t>Collectief?</a:t>
            </a:r>
          </a:p>
          <a:p>
            <a:pPr lvl="1">
              <a:spcBef>
                <a:spcPts val="600"/>
              </a:spcBef>
              <a:spcAft>
                <a:spcPts val="1200"/>
              </a:spcAft>
              <a:buFont typeface="Symbol" pitchFamily="18" charset="2"/>
              <a:buChar char="®"/>
              <a:defRPr/>
            </a:pPr>
            <a:r>
              <a:rPr lang="nl-BE" altLang="nl-BE" dirty="0">
                <a:solidFill>
                  <a:schemeClr val="tx1"/>
                </a:solidFill>
                <a:cs typeface="Arial" pitchFamily="34" charset="0"/>
              </a:rPr>
              <a:t>PAPA</a:t>
            </a:r>
          </a:p>
          <a:p>
            <a:pPr marL="342900" lvl="1" indent="-342900">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bezorgt verzoek aan werkgever </a:t>
            </a:r>
          </a:p>
          <a:p>
            <a:pPr marL="342900" lvl="1" indent="-342900">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deelt identiteit verzoeker NIET mee aan werkgever</a:t>
            </a:r>
          </a:p>
          <a:p>
            <a:pPr lvl="1">
              <a:spcBef>
                <a:spcPts val="600"/>
              </a:spcBef>
              <a:spcAft>
                <a:spcPts val="1200"/>
              </a:spcAft>
              <a:buFont typeface="Symbol" pitchFamily="18" charset="2"/>
              <a:buChar char="®"/>
              <a:defRPr/>
            </a:pPr>
            <a:r>
              <a:rPr lang="nl-BE" altLang="nl-BE" dirty="0">
                <a:solidFill>
                  <a:schemeClr val="tx1"/>
                </a:solidFill>
                <a:cs typeface="Arial" pitchFamily="34" charset="0"/>
              </a:rPr>
              <a:t>Werkgever </a:t>
            </a:r>
          </a:p>
          <a:p>
            <a:pPr marL="342900" lvl="1" indent="-342900">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deelt verzoek mee aan comité en vraagt advies over</a:t>
            </a:r>
          </a:p>
          <a:p>
            <a:pPr marL="630900" lvl="2" indent="-342900">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wijze van behandeling verzoek </a:t>
            </a:r>
          </a:p>
          <a:p>
            <a:pPr marL="630900" lvl="2" indent="-342900">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gevolg dat aan verzoek gegeven wordt</a:t>
            </a:r>
          </a:p>
          <a:p>
            <a:pPr marL="342900" lvl="1" indent="-342900">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beslist welk gevolg hij geeft aan het verzoek</a:t>
            </a:r>
          </a:p>
          <a:p>
            <a:pPr marL="342900" lvl="1" indent="-342900">
              <a:spcBef>
                <a:spcPts val="600"/>
              </a:spcBef>
              <a:spcAft>
                <a:spcPts val="600"/>
              </a:spcAft>
              <a:buFont typeface="Arial" pitchFamily="34" charset="0"/>
              <a:buChar char="•"/>
              <a:defRPr/>
            </a:pPr>
            <a:r>
              <a:rPr lang="nl-BE" altLang="nl-BE" sz="2000" u="sng" dirty="0">
                <a:solidFill>
                  <a:schemeClr val="tx1"/>
                </a:solidFill>
                <a:latin typeface="+mj-lt"/>
                <a:cs typeface="Arial" panose="020B0604020202020204" pitchFamily="34" charset="0"/>
              </a:rPr>
              <a:t>kan</a:t>
            </a:r>
            <a:r>
              <a:rPr lang="nl-BE" altLang="nl-BE" sz="2000" dirty="0">
                <a:solidFill>
                  <a:schemeClr val="tx1"/>
                </a:solidFill>
                <a:latin typeface="+mj-lt"/>
                <a:cs typeface="Arial" panose="020B0604020202020204" pitchFamily="34" charset="0"/>
              </a:rPr>
              <a:t> risicoanalyse uitvoeren van specifieke arbeidssituatie</a:t>
            </a:r>
            <a:endParaRPr lang="nl-BE" altLang="nl-BE" dirty="0"/>
          </a:p>
          <a:p>
            <a:endParaRPr lang="nl-BE" altLang="nl-BE" dirty="0"/>
          </a:p>
        </p:txBody>
      </p:sp>
      <p:sp>
        <p:nvSpPr>
          <p:cNvPr id="40964"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40965"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7" name="Tijdelijke aanduiding voor datum 3"/>
          <p:cNvSpPr txBox="1">
            <a:spLocks/>
          </p:cNvSpPr>
          <p:nvPr/>
        </p:nvSpPr>
        <p:spPr>
          <a:xfrm>
            <a:off x="457200" y="6356350"/>
            <a:ext cx="2133600" cy="365125"/>
          </a:xfrm>
          <a:prstGeom prst="rect">
            <a:avLst/>
          </a:prstGeom>
        </p:spPr>
        <p:txBody>
          <a:bodyPr/>
          <a:lstStyle>
            <a:defPPr>
              <a:defRPr lang="nl-B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nl-BE" dirty="0"/>
          </a:p>
        </p:txBody>
      </p:sp>
      <p:sp>
        <p:nvSpPr>
          <p:cNvPr id="8" name="Tijdelijke aanduiding voor dianummer 5"/>
          <p:cNvSpPr txBox="1">
            <a:spLocks/>
          </p:cNvSpPr>
          <p:nvPr/>
        </p:nvSpPr>
        <p:spPr>
          <a:xfrm>
            <a:off x="6553200" y="6356350"/>
            <a:ext cx="2133600" cy="365125"/>
          </a:xfrm>
          <a:prstGeom prst="rect">
            <a:avLst/>
          </a:prstGeom>
        </p:spPr>
        <p:txBody>
          <a:bodyPr/>
          <a:lstStyle>
            <a:defPPr>
              <a:defRPr lang="nl-B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endParaRPr lang="nl-BE" dirty="0"/>
          </a:p>
        </p:txBody>
      </p:sp>
      <p:sp>
        <p:nvSpPr>
          <p:cNvPr id="9"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1957134380"/>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met hoofdzakelijk </a:t>
            </a:r>
            <a:r>
              <a:rPr lang="nl-BE" altLang="nl-BE" sz="3200" u="sng" dirty="0">
                <a:solidFill>
                  <a:srgbClr val="C3004A"/>
                </a:solidFill>
              </a:rPr>
              <a:t>collectief</a:t>
            </a:r>
            <a:r>
              <a:rPr lang="nl-BE" altLang="nl-BE" sz="3200" dirty="0">
                <a:solidFill>
                  <a:srgbClr val="C3004A"/>
                </a:solidFill>
              </a:rPr>
              <a:t> karakter</a:t>
            </a:r>
            <a:endParaRPr lang="nl-BE" altLang="nl-BE" dirty="0"/>
          </a:p>
        </p:txBody>
      </p:sp>
      <p:sp>
        <p:nvSpPr>
          <p:cNvPr id="41987" name="Tijdelijke aanduiding voor inhoud 2"/>
          <p:cNvSpPr>
            <a:spLocks noGrp="1"/>
          </p:cNvSpPr>
          <p:nvPr>
            <p:ph idx="1"/>
          </p:nvPr>
        </p:nvSpPr>
        <p:spPr/>
        <p:txBody>
          <a:bodyPr>
            <a:normAutofit/>
          </a:bodyPr>
          <a:lstStyle/>
          <a:p>
            <a:pPr lvl="1">
              <a:lnSpc>
                <a:spcPct val="90000"/>
              </a:lnSpc>
              <a:spcBef>
                <a:spcPts val="600"/>
              </a:spcBef>
              <a:spcAft>
                <a:spcPts val="1200"/>
              </a:spcAft>
              <a:buFont typeface="Symbol" pitchFamily="18" charset="2"/>
              <a:buChar char="®"/>
              <a:defRPr/>
            </a:pPr>
            <a:r>
              <a:rPr lang="nl-BE" altLang="nl-BE" sz="2200" dirty="0">
                <a:solidFill>
                  <a:schemeClr val="tx1"/>
                </a:solidFill>
                <a:cs typeface="Arial" pitchFamily="34" charset="0"/>
              </a:rPr>
              <a:t>Beslissing werkgever over gevolg</a:t>
            </a:r>
          </a:p>
          <a:p>
            <a:pPr marL="342900" lvl="1" indent="-342900">
              <a:lnSpc>
                <a:spcPct val="8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Schriftelijke mededeling van gemotiveerde beslissing aan</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PAPA – die de verzoeker informeert</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Comité</a:t>
            </a:r>
          </a:p>
          <a:p>
            <a:pPr marL="342900" lvl="1" indent="-342900">
              <a:lnSpc>
                <a:spcPct val="8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Termijnen</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Max. 3 maanden vanaf mededeling door PAPA</a:t>
            </a:r>
          </a:p>
          <a:p>
            <a:pPr marL="630900" lvl="2" indent="-342900">
              <a:lnSpc>
                <a:spcPct val="8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Max. 6 maanden (ter verlengen na 3 maanden) indien risicoanalyse specifieke arbeidssituatie</a:t>
            </a:r>
          </a:p>
          <a:p>
            <a:pPr marL="288000" lvl="2" indent="0">
              <a:lnSpc>
                <a:spcPct val="80000"/>
              </a:lnSpc>
              <a:spcBef>
                <a:spcPts val="600"/>
              </a:spcBef>
              <a:spcAft>
                <a:spcPts val="600"/>
              </a:spcAft>
              <a:buNone/>
              <a:defRPr/>
            </a:pPr>
            <a:endParaRPr lang="nl-BE" altLang="nl-BE" sz="2000" dirty="0">
              <a:solidFill>
                <a:schemeClr val="tx1"/>
              </a:solidFill>
              <a:latin typeface="+mj-lt"/>
              <a:cs typeface="Arial" panose="020B0604020202020204" pitchFamily="34" charset="0"/>
            </a:endParaRPr>
          </a:p>
          <a:p>
            <a:pPr lvl="1">
              <a:lnSpc>
                <a:spcPct val="90000"/>
              </a:lnSpc>
              <a:spcBef>
                <a:spcPts val="600"/>
              </a:spcBef>
              <a:spcAft>
                <a:spcPts val="1200"/>
              </a:spcAft>
              <a:buFont typeface="Symbol" pitchFamily="18" charset="2"/>
              <a:buChar char="®"/>
              <a:defRPr/>
            </a:pPr>
            <a:r>
              <a:rPr lang="nl-BE" altLang="nl-BE" sz="2200" dirty="0">
                <a:solidFill>
                  <a:schemeClr val="tx1"/>
                </a:solidFill>
                <a:cs typeface="Arial" pitchFamily="34" charset="0"/>
              </a:rPr>
              <a:t>Werkgever voert maatregelen uit</a:t>
            </a:r>
          </a:p>
        </p:txBody>
      </p:sp>
      <p:sp>
        <p:nvSpPr>
          <p:cNvPr id="10" name="Tijdelijke aanduiding voor datum 3"/>
          <p:cNvSpPr>
            <a:spLocks noGrp="1"/>
          </p:cNvSpPr>
          <p:nvPr>
            <p:ph type="dt" sz="half" idx="10"/>
          </p:nvPr>
        </p:nvSpPr>
        <p:spPr>
          <a:xfrm>
            <a:off x="457200" y="6356350"/>
            <a:ext cx="2133600" cy="365125"/>
          </a:xfrm>
        </p:spPr>
        <p:txBody>
          <a:bodyPr/>
          <a:lstStyle/>
          <a:p>
            <a:endParaRPr lang="nl-BE" dirty="0"/>
          </a:p>
        </p:txBody>
      </p:sp>
      <p:sp>
        <p:nvSpPr>
          <p:cNvPr id="11" name="Tijdelijke aanduiding voor dianummer 5"/>
          <p:cNvSpPr>
            <a:spLocks noGrp="1"/>
          </p:cNvSpPr>
          <p:nvPr>
            <p:ph type="sldNum" sz="quarter" idx="12"/>
          </p:nvPr>
        </p:nvSpPr>
        <p:spPr>
          <a:xfrm>
            <a:off x="6553200" y="6356350"/>
            <a:ext cx="2133600" cy="365125"/>
          </a:xfrm>
        </p:spPr>
        <p:txBody>
          <a:bodyPr/>
          <a:lstStyle/>
          <a:p>
            <a:pPr algn="r"/>
            <a:endParaRPr lang="nl-BE" dirty="0"/>
          </a:p>
        </p:txBody>
      </p:sp>
      <p:sp>
        <p:nvSpPr>
          <p:cNvPr id="12"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390813357"/>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met hoofdzakelijk </a:t>
            </a:r>
            <a:r>
              <a:rPr lang="nl-BE" altLang="nl-BE" sz="3200" u="sng" dirty="0">
                <a:solidFill>
                  <a:srgbClr val="C3004A"/>
                </a:solidFill>
              </a:rPr>
              <a:t>collectief</a:t>
            </a:r>
            <a:r>
              <a:rPr lang="nl-BE" altLang="nl-BE" sz="3200" dirty="0">
                <a:solidFill>
                  <a:srgbClr val="C3004A"/>
                </a:solidFill>
              </a:rPr>
              <a:t> karakter</a:t>
            </a:r>
            <a:endParaRPr lang="nl-BE" altLang="nl-BE" dirty="0"/>
          </a:p>
        </p:txBody>
      </p:sp>
      <p:sp>
        <p:nvSpPr>
          <p:cNvPr id="51203" name="Tijdelijke aanduiding voor inhoud 2"/>
          <p:cNvSpPr>
            <a:spLocks noGrp="1"/>
          </p:cNvSpPr>
          <p:nvPr>
            <p:ph idx="1"/>
          </p:nvPr>
        </p:nvSpPr>
        <p:spPr/>
        <p:txBody>
          <a:bodyPr/>
          <a:lstStyle/>
          <a:p>
            <a:pPr lvl="1">
              <a:lnSpc>
                <a:spcPct val="90000"/>
              </a:lnSpc>
              <a:spcBef>
                <a:spcPts val="600"/>
              </a:spcBef>
              <a:spcAft>
                <a:spcPts val="1200"/>
              </a:spcAft>
              <a:buFont typeface="Symbol" pitchFamily="18" charset="2"/>
              <a:buChar char="®"/>
              <a:defRPr/>
            </a:pPr>
            <a:r>
              <a:rPr lang="nl-BE" altLang="nl-BE" sz="2200" dirty="0">
                <a:solidFill>
                  <a:schemeClr val="tx1"/>
                </a:solidFill>
                <a:cs typeface="Arial" pitchFamily="34" charset="0"/>
              </a:rPr>
              <a:t>Bewarende maatregelen </a:t>
            </a:r>
            <a:endParaRPr lang="nl-BE" altLang="nl-BE" sz="2200" dirty="0">
              <a:solidFill>
                <a:schemeClr val="tx1"/>
              </a:solidFill>
              <a:cs typeface="Arial" pitchFamily="34" charset="0"/>
              <a:sym typeface="Wingdings" panose="05000000000000000000" pitchFamily="2" charset="2"/>
            </a:endParaRPr>
          </a:p>
          <a:p>
            <a:pPr marL="0" indent="0">
              <a:buNone/>
            </a:pPr>
            <a:r>
              <a:rPr lang="nl-BE" altLang="nl-BE" dirty="0">
                <a:solidFill>
                  <a:schemeClr val="tx1"/>
                </a:solidFill>
                <a:sym typeface="Wingdings" panose="05000000000000000000" pitchFamily="2" charset="2"/>
              </a:rPr>
              <a:t>	</a:t>
            </a:r>
            <a:r>
              <a:rPr lang="nl-BE" altLang="nl-BE" dirty="0">
                <a:solidFill>
                  <a:schemeClr val="tx1"/>
                </a:solidFill>
                <a:sym typeface="Symbol"/>
              </a:rPr>
              <a:t> </a:t>
            </a:r>
            <a:r>
              <a:rPr lang="nl-BE" altLang="nl-BE" sz="2000" dirty="0">
                <a:solidFill>
                  <a:schemeClr val="tx1"/>
                </a:solidFill>
              </a:rPr>
              <a:t>Maatregelen tijdens behandeling verzoek</a:t>
            </a:r>
          </a:p>
          <a:p>
            <a:r>
              <a:rPr lang="nl-BE" altLang="nl-BE" sz="2000" dirty="0">
                <a:solidFill>
                  <a:schemeClr val="tx1"/>
                </a:solidFill>
              </a:rPr>
              <a:t> 	</a:t>
            </a:r>
            <a:r>
              <a:rPr lang="nl-BE" altLang="nl-BE" dirty="0">
                <a:solidFill>
                  <a:schemeClr val="tx1"/>
                </a:solidFill>
                <a:sym typeface="Symbol"/>
              </a:rPr>
              <a:t> </a:t>
            </a:r>
            <a:r>
              <a:rPr lang="nl-BE" altLang="nl-BE" sz="2000" dirty="0">
                <a:solidFill>
                  <a:schemeClr val="tx1"/>
                </a:solidFill>
              </a:rPr>
              <a:t>Ter voorkoming van ernstige aantasting gezondheid verzoeker</a:t>
            </a:r>
            <a:br>
              <a:rPr lang="nl-BE" altLang="nl-BE" sz="2000" dirty="0"/>
            </a:br>
            <a:endParaRPr lang="nl-BE" altLang="nl-BE" sz="2000" dirty="0"/>
          </a:p>
          <a:p>
            <a:pPr marL="342900" lvl="1" indent="-342900">
              <a:lnSpc>
                <a:spcPct val="8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Op advies van PAPA (schriftelijk bezorgen aan werkgever) </a:t>
            </a:r>
          </a:p>
          <a:p>
            <a:pPr marL="342900" lvl="1" indent="-342900">
              <a:lnSpc>
                <a:spcPct val="8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Werkgever voert deze uit of treft maatregelen met een gelijkwaardig beschermingsniveau</a:t>
            </a:r>
          </a:p>
        </p:txBody>
      </p:sp>
      <p:sp>
        <p:nvSpPr>
          <p:cNvPr id="43012"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43013"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8" name="Tijdelijke aanduiding voor voettekst 6"/>
          <p:cNvSpPr>
            <a:spLocks noGrp="1"/>
          </p:cNvSpPr>
          <p:nvPr>
            <p:ph type="ftr" sz="quarter" idx="11"/>
          </p:nvPr>
        </p:nvSpPr>
        <p:spPr>
          <a:xfrm>
            <a:off x="2555776" y="6356350"/>
            <a:ext cx="5400600" cy="365125"/>
          </a:xfrm>
        </p:spPr>
        <p:txBody>
          <a:bodyPr/>
          <a:lstStyle/>
          <a:p>
            <a:r>
              <a:rPr lang="nl-BE" dirty="0"/>
              <a:t>)</a:t>
            </a:r>
          </a:p>
        </p:txBody>
      </p:sp>
    </p:spTree>
    <p:extLst>
      <p:ext uri="{BB962C8B-B14F-4D97-AF65-F5344CB8AC3E}">
        <p14:creationId xmlns:p14="http://schemas.microsoft.com/office/powerpoint/2010/main" val="3751879285"/>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met hoofdzakelijk </a:t>
            </a:r>
            <a:r>
              <a:rPr lang="nl-BE" altLang="nl-BE" sz="3200" u="sng" dirty="0">
                <a:solidFill>
                  <a:srgbClr val="C3004A"/>
                </a:solidFill>
              </a:rPr>
              <a:t>individueel</a:t>
            </a:r>
            <a:r>
              <a:rPr lang="nl-BE" altLang="nl-BE" sz="3200" dirty="0">
                <a:solidFill>
                  <a:srgbClr val="C3004A"/>
                </a:solidFill>
              </a:rPr>
              <a:t> karakter</a:t>
            </a:r>
            <a:endParaRPr lang="nl-BE" altLang="nl-BE" dirty="0"/>
          </a:p>
        </p:txBody>
      </p:sp>
      <p:sp>
        <p:nvSpPr>
          <p:cNvPr id="61443" name="Tijdelijke aanduiding voor inhoud 2"/>
          <p:cNvSpPr>
            <a:spLocks noGrp="1"/>
          </p:cNvSpPr>
          <p:nvPr>
            <p:ph idx="1"/>
          </p:nvPr>
        </p:nvSpPr>
        <p:spPr/>
        <p:txBody>
          <a:bodyPr>
            <a:normAutofit fontScale="92500" lnSpcReduction="20000"/>
          </a:bodyPr>
          <a:lstStyle/>
          <a:p>
            <a:pPr lvl="1">
              <a:lnSpc>
                <a:spcPct val="110000"/>
              </a:lnSpc>
              <a:spcBef>
                <a:spcPts val="600"/>
              </a:spcBef>
              <a:spcAft>
                <a:spcPts val="1200"/>
              </a:spcAft>
              <a:buFont typeface="Symbol" pitchFamily="18" charset="2"/>
              <a:buChar char="®"/>
              <a:defRPr/>
            </a:pPr>
            <a:r>
              <a:rPr lang="nl-BE" altLang="nl-BE" dirty="0">
                <a:solidFill>
                  <a:schemeClr val="tx1"/>
                </a:solidFill>
                <a:cs typeface="Arial" pitchFamily="34" charset="0"/>
              </a:rPr>
              <a:t>PAPA</a:t>
            </a:r>
          </a:p>
          <a:p>
            <a:pPr marL="342900" lvl="1"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Licht werkgever in over het verzoek met hoofdzakelijk individueel karakter én deelt identiteit van verzoeker mee</a:t>
            </a:r>
          </a:p>
          <a:p>
            <a:pPr marL="630900" lvl="2" indent="-342900">
              <a:lnSpc>
                <a:spcPct val="80000"/>
              </a:lnSpc>
              <a:spcBef>
                <a:spcPts val="600"/>
              </a:spcBef>
              <a:spcAft>
                <a:spcPts val="600"/>
              </a:spcAft>
              <a:buFont typeface="Arial" pitchFamily="34" charset="0"/>
              <a:buChar char="•"/>
              <a:defRPr/>
            </a:pPr>
            <a:r>
              <a:rPr lang="nl-BE" altLang="nl-BE" sz="1900" dirty="0">
                <a:solidFill>
                  <a:schemeClr val="tx1"/>
                </a:solidFill>
                <a:latin typeface="+mj-lt"/>
                <a:cs typeface="Arial" panose="020B0604020202020204" pitchFamily="34" charset="0"/>
              </a:rPr>
              <a:t>Verzoek pesten, geweld en OSGW: verzoeker is beschermd tegen represailles</a:t>
            </a:r>
          </a:p>
          <a:p>
            <a:pPr marL="342900" lvl="1"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Onderzoekt de arbeidssituatie onpartijdig</a:t>
            </a:r>
          </a:p>
          <a:p>
            <a:pPr marL="630900" lvl="2" indent="-342900">
              <a:lnSpc>
                <a:spcPct val="80000"/>
              </a:lnSpc>
              <a:spcBef>
                <a:spcPts val="600"/>
              </a:spcBef>
              <a:spcAft>
                <a:spcPts val="600"/>
              </a:spcAft>
              <a:buFont typeface="Arial" pitchFamily="34" charset="0"/>
              <a:buChar char="•"/>
              <a:defRPr/>
            </a:pPr>
            <a:r>
              <a:rPr lang="nl-BE" altLang="nl-BE" sz="1900" dirty="0">
                <a:solidFill>
                  <a:schemeClr val="tx1"/>
                </a:solidFill>
                <a:latin typeface="+mj-lt"/>
                <a:cs typeface="Arial" panose="020B0604020202020204" pitchFamily="34" charset="0"/>
              </a:rPr>
              <a:t>Kan personen horen en rekening houden met die informatie</a:t>
            </a:r>
          </a:p>
          <a:p>
            <a:pPr marL="630900" lvl="2" indent="-342900">
              <a:lnSpc>
                <a:spcPct val="80000"/>
              </a:lnSpc>
              <a:spcBef>
                <a:spcPts val="600"/>
              </a:spcBef>
              <a:spcAft>
                <a:spcPts val="600"/>
              </a:spcAft>
              <a:buFont typeface="Arial" pitchFamily="34" charset="0"/>
              <a:buChar char="•"/>
              <a:defRPr/>
            </a:pPr>
            <a:r>
              <a:rPr lang="nl-BE" altLang="nl-BE" sz="1900" dirty="0">
                <a:solidFill>
                  <a:schemeClr val="tx1"/>
                </a:solidFill>
                <a:latin typeface="+mj-lt"/>
                <a:cs typeface="Arial" panose="020B0604020202020204" pitchFamily="34" charset="0"/>
              </a:rPr>
              <a:t>Verzoek pesten, geweld en agressie: getuigen zijn beschermd tegen represailles</a:t>
            </a:r>
          </a:p>
          <a:p>
            <a:pPr marL="342900" lvl="1"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Stelt een advies op voor de werkgever met voorstellen van maatregelen- ook wanneer verzoeker niet meer werkt in onderneming</a:t>
            </a:r>
          </a:p>
          <a:p>
            <a:pPr marL="630900" lvl="2" indent="-342900">
              <a:lnSpc>
                <a:spcPct val="80000"/>
              </a:lnSpc>
              <a:spcBef>
                <a:spcPts val="600"/>
              </a:spcBef>
              <a:spcAft>
                <a:spcPts val="600"/>
              </a:spcAft>
              <a:buFont typeface="Arial" pitchFamily="34" charset="0"/>
              <a:buChar char="•"/>
              <a:defRPr/>
            </a:pPr>
            <a:r>
              <a:rPr lang="nl-BE" altLang="nl-BE" sz="1900" dirty="0">
                <a:solidFill>
                  <a:schemeClr val="tx1"/>
                </a:solidFill>
                <a:latin typeface="+mj-lt"/>
                <a:cs typeface="Arial" panose="020B0604020202020204" pitchFamily="34" charset="0"/>
              </a:rPr>
              <a:t>Binnen de drie maanden vanaf aanvaarding verzoek </a:t>
            </a:r>
          </a:p>
          <a:p>
            <a:pPr marL="630900" lvl="2" indent="-342900">
              <a:lnSpc>
                <a:spcPct val="80000"/>
              </a:lnSpc>
              <a:spcBef>
                <a:spcPts val="600"/>
              </a:spcBef>
              <a:spcAft>
                <a:spcPts val="600"/>
              </a:spcAft>
              <a:buFont typeface="Arial" pitchFamily="34" charset="0"/>
              <a:buChar char="•"/>
              <a:defRPr/>
            </a:pPr>
            <a:r>
              <a:rPr lang="nl-BE" altLang="nl-BE" sz="1900" dirty="0">
                <a:solidFill>
                  <a:schemeClr val="tx1"/>
                </a:solidFill>
                <a:latin typeface="+mj-lt"/>
                <a:cs typeface="Arial" panose="020B0604020202020204" pitchFamily="34" charset="0"/>
              </a:rPr>
              <a:t>(1 verlenging van max. drie maand mogelijk)</a:t>
            </a:r>
          </a:p>
          <a:p>
            <a:pPr marL="342900" lvl="1"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Stelt bij verzoek voor pesten, geweld en OSGW indien nodig bewarende maatregelen voor</a:t>
            </a:r>
            <a:endParaRPr lang="nl-BE" altLang="nl-BE" dirty="0"/>
          </a:p>
          <a:p>
            <a:endParaRPr lang="nl-BE" altLang="nl-BE" dirty="0"/>
          </a:p>
        </p:txBody>
      </p:sp>
      <p:sp>
        <p:nvSpPr>
          <p:cNvPr id="44036"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44037"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7"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3575892212"/>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met hoofdzakelijk </a:t>
            </a:r>
            <a:r>
              <a:rPr lang="nl-BE" altLang="nl-BE" sz="3200" u="sng" dirty="0">
                <a:solidFill>
                  <a:srgbClr val="C3004A"/>
                </a:solidFill>
              </a:rPr>
              <a:t>individueel</a:t>
            </a:r>
            <a:r>
              <a:rPr lang="nl-BE" altLang="nl-BE" sz="3200" dirty="0">
                <a:solidFill>
                  <a:srgbClr val="C3004A"/>
                </a:solidFill>
              </a:rPr>
              <a:t> karakter</a:t>
            </a:r>
            <a:endParaRPr lang="nl-BE" altLang="nl-BE" sz="2400" dirty="0">
              <a:solidFill>
                <a:srgbClr val="C3004A"/>
              </a:solidFill>
            </a:endParaRPr>
          </a:p>
        </p:txBody>
      </p:sp>
      <p:sp>
        <p:nvSpPr>
          <p:cNvPr id="3" name="Tijdelijke aanduiding voor inhoud 2"/>
          <p:cNvSpPr>
            <a:spLocks noGrp="1"/>
          </p:cNvSpPr>
          <p:nvPr>
            <p:ph idx="1"/>
          </p:nvPr>
        </p:nvSpPr>
        <p:spPr/>
        <p:txBody>
          <a:bodyPr>
            <a:normAutofit/>
          </a:bodyPr>
          <a:lstStyle/>
          <a:p>
            <a:pPr lvl="1">
              <a:lnSpc>
                <a:spcPct val="90000"/>
              </a:lnSpc>
              <a:spcBef>
                <a:spcPts val="600"/>
              </a:spcBef>
              <a:spcAft>
                <a:spcPts val="1200"/>
              </a:spcAft>
              <a:buFont typeface="Symbol" pitchFamily="18" charset="2"/>
              <a:buChar char="®"/>
              <a:defRPr/>
            </a:pPr>
            <a:r>
              <a:rPr lang="nl-BE" altLang="nl-BE" sz="2200" dirty="0">
                <a:solidFill>
                  <a:schemeClr val="tx1"/>
                </a:solidFill>
                <a:cs typeface="Arial" pitchFamily="34" charset="0"/>
              </a:rPr>
              <a:t>Werkgever </a:t>
            </a:r>
          </a:p>
          <a:p>
            <a:pPr marL="342900" lvl="1" indent="-342900">
              <a:lnSpc>
                <a:spcPct val="9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Deelt zijn beslissing schriftelijk mee aan PAPA, de verzoeker, andere rechtstreeks betrokken </a:t>
            </a:r>
            <a:r>
              <a:rPr lang="nl-BE" altLang="nl-BE" dirty="0" err="1">
                <a:solidFill>
                  <a:schemeClr val="tx1"/>
                </a:solidFill>
                <a:latin typeface="+mj-lt"/>
                <a:cs typeface="Arial" panose="020B0604020202020204" pitchFamily="34" charset="0"/>
              </a:rPr>
              <a:t>perso</a:t>
            </a:r>
            <a:r>
              <a:rPr lang="nl-BE" altLang="nl-BE" dirty="0">
                <a:solidFill>
                  <a:schemeClr val="tx1"/>
                </a:solidFill>
                <a:latin typeface="+mj-lt"/>
                <a:cs typeface="Arial" panose="020B0604020202020204" pitchFamily="34" charset="0"/>
              </a:rPr>
              <a:t>(o)n(en)/aangeklaagde</a:t>
            </a:r>
          </a:p>
          <a:p>
            <a:pPr marL="630900" lvl="2"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Binnen de twee maanden na het advies van de PAPA</a:t>
            </a:r>
          </a:p>
          <a:p>
            <a:pPr marL="342900" lvl="1" indent="-342900">
              <a:lnSpc>
                <a:spcPct val="9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Voert de beslissing uit, neemt maatregelen</a:t>
            </a:r>
          </a:p>
          <a:p>
            <a:pPr marL="342900" lvl="1" indent="-342900">
              <a:lnSpc>
                <a:spcPct val="9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Wanneer de werkgever individuele maatregelen overweegt t.a.v. een personeelslid</a:t>
            </a:r>
          </a:p>
          <a:p>
            <a:pPr marL="630900" lvl="2"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Vooraf en schriftelijk meedelen aan dat personeelslid</a:t>
            </a:r>
          </a:p>
          <a:p>
            <a:pPr marL="630900" lvl="2"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Termijn: binnen één maand na advies van de PAPA</a:t>
            </a:r>
          </a:p>
          <a:p>
            <a:endParaRPr lang="nl-BE" dirty="0"/>
          </a:p>
        </p:txBody>
      </p:sp>
      <p:sp>
        <p:nvSpPr>
          <p:cNvPr id="45060" name="Tijdelijke aanduiding voor datum 3"/>
          <p:cNvSpPr>
            <a:spLocks noGrp="1"/>
          </p:cNvSpPr>
          <p:nvPr>
            <p:ph type="dt" sz="half" idx="10"/>
          </p:nvPr>
        </p:nvSpPr>
        <p:spPr/>
        <p:txBody>
          <a:bodyPr/>
          <a:lstStyle>
            <a:lvl1pPr eaLnBrk="0" hangingPunct="0">
              <a:defRPr sz="2400">
                <a:solidFill>
                  <a:schemeClr val="tx1"/>
                </a:solidFill>
                <a:latin typeface="Times" pitchFamily="18" charset="0"/>
                <a:ea typeface="ＭＳ Ｐゴシック" pitchFamily="34" charset="-128"/>
              </a:defRPr>
            </a:lvl1pPr>
            <a:lvl2pPr marL="742950" indent="-285750" eaLnBrk="0" hangingPunct="0">
              <a:defRPr sz="2400">
                <a:solidFill>
                  <a:schemeClr val="tx1"/>
                </a:solidFill>
                <a:latin typeface="Times" pitchFamily="18" charset="0"/>
                <a:ea typeface="ＭＳ Ｐゴシック" pitchFamily="34" charset="-128"/>
              </a:defRPr>
            </a:lvl2pPr>
            <a:lvl3pPr marL="1143000" indent="-228600" eaLnBrk="0" hangingPunct="0">
              <a:defRPr sz="2400">
                <a:solidFill>
                  <a:schemeClr val="tx1"/>
                </a:solidFill>
                <a:latin typeface="Times" pitchFamily="18" charset="0"/>
                <a:ea typeface="ＭＳ Ｐゴシック" pitchFamily="34" charset="-128"/>
              </a:defRPr>
            </a:lvl3pPr>
            <a:lvl4pPr marL="1600200" indent="-228600" eaLnBrk="0" hangingPunct="0">
              <a:defRPr sz="2400">
                <a:solidFill>
                  <a:schemeClr val="tx1"/>
                </a:solidFill>
                <a:latin typeface="Times" pitchFamily="18" charset="0"/>
                <a:ea typeface="ＭＳ Ｐゴシック" pitchFamily="34" charset="-128"/>
              </a:defRPr>
            </a:lvl4pPr>
            <a:lvl5pPr marL="2057400" indent="-228600" eaLnBrk="0" hangingPunct="0">
              <a:defRPr sz="2400">
                <a:solidFill>
                  <a:schemeClr val="tx1"/>
                </a:solidFill>
                <a:latin typeface="Times"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9pPr>
          </a:lstStyle>
          <a:p>
            <a:endParaRPr lang="nl-BE" altLang="nl-BE" sz="1200" dirty="0">
              <a:latin typeface="FlandersArtSans-Light" panose="00000400000000000000" pitchFamily="2" charset="0"/>
            </a:endParaRPr>
          </a:p>
        </p:txBody>
      </p:sp>
      <p:sp>
        <p:nvSpPr>
          <p:cNvPr id="45061" name="Tijdelijke aanduiding voor dianummer 4"/>
          <p:cNvSpPr>
            <a:spLocks noGrp="1"/>
          </p:cNvSpPr>
          <p:nvPr>
            <p:ph type="sldNum" sz="quarter" idx="12"/>
          </p:nvPr>
        </p:nvSpPr>
        <p:spPr/>
        <p:txBody>
          <a:bodyPr/>
          <a:lstStyle>
            <a:lvl1pPr eaLnBrk="0" hangingPunct="0">
              <a:defRPr sz="2400">
                <a:solidFill>
                  <a:schemeClr val="tx1"/>
                </a:solidFill>
                <a:latin typeface="Times" pitchFamily="18" charset="0"/>
                <a:ea typeface="ＭＳ Ｐゴシック" pitchFamily="34" charset="-128"/>
              </a:defRPr>
            </a:lvl1pPr>
            <a:lvl2pPr marL="742950" indent="-285750" eaLnBrk="0" hangingPunct="0">
              <a:defRPr sz="2400">
                <a:solidFill>
                  <a:schemeClr val="tx1"/>
                </a:solidFill>
                <a:latin typeface="Times" pitchFamily="18" charset="0"/>
                <a:ea typeface="ＭＳ Ｐゴシック" pitchFamily="34" charset="-128"/>
              </a:defRPr>
            </a:lvl2pPr>
            <a:lvl3pPr marL="1143000" indent="-228600" eaLnBrk="0" hangingPunct="0">
              <a:defRPr sz="2400">
                <a:solidFill>
                  <a:schemeClr val="tx1"/>
                </a:solidFill>
                <a:latin typeface="Times" pitchFamily="18" charset="0"/>
                <a:ea typeface="ＭＳ Ｐゴシック" pitchFamily="34" charset="-128"/>
              </a:defRPr>
            </a:lvl3pPr>
            <a:lvl4pPr marL="1600200" indent="-228600" eaLnBrk="0" hangingPunct="0">
              <a:defRPr sz="2400">
                <a:solidFill>
                  <a:schemeClr val="tx1"/>
                </a:solidFill>
                <a:latin typeface="Times" pitchFamily="18" charset="0"/>
                <a:ea typeface="ＭＳ Ｐゴシック" pitchFamily="34" charset="-128"/>
              </a:defRPr>
            </a:lvl4pPr>
            <a:lvl5pPr marL="2057400" indent="-228600" eaLnBrk="0" hangingPunct="0">
              <a:defRPr sz="2400">
                <a:solidFill>
                  <a:schemeClr val="tx1"/>
                </a:solidFill>
                <a:latin typeface="Times"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pitchFamily="18" charset="0"/>
                <a:ea typeface="ＭＳ Ｐゴシック" pitchFamily="34" charset="-128"/>
              </a:defRPr>
            </a:lvl9pPr>
          </a:lstStyle>
          <a:p>
            <a:pPr algn="r"/>
            <a:endParaRPr lang="nl-BE" altLang="nl-BE" sz="1200" dirty="0">
              <a:latin typeface="FlandersArtSans-Light" panose="00000400000000000000" pitchFamily="2" charset="0"/>
            </a:endParaRPr>
          </a:p>
        </p:txBody>
      </p:sp>
      <p:sp>
        <p:nvSpPr>
          <p:cNvPr id="8"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1716463394"/>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el 1"/>
          <p:cNvSpPr>
            <a:spLocks noGrp="1"/>
          </p:cNvSpPr>
          <p:nvPr>
            <p:ph type="title"/>
          </p:nvPr>
        </p:nvSpPr>
        <p:spPr/>
        <p:txBody>
          <a:bodyPr>
            <a:normAutofit fontScale="90000"/>
          </a:bodyPr>
          <a:lstStyle/>
          <a:p>
            <a:r>
              <a:rPr lang="nl-BE" altLang="nl-BE" sz="2400" dirty="0">
                <a:solidFill>
                  <a:srgbClr val="C3004A"/>
                </a:solidFill>
              </a:rPr>
              <a:t>Actiemiddelen op individueel niveau </a:t>
            </a:r>
            <a:br>
              <a:rPr lang="nl-BE" altLang="nl-BE" sz="2400" dirty="0">
                <a:solidFill>
                  <a:srgbClr val="C3004A"/>
                </a:solidFill>
              </a:rPr>
            </a:br>
            <a:r>
              <a:rPr lang="nl-BE" altLang="nl-BE" dirty="0"/>
              <a:t>Van collectief verzoek naar individueel verzoek</a:t>
            </a:r>
          </a:p>
        </p:txBody>
      </p:sp>
      <p:sp>
        <p:nvSpPr>
          <p:cNvPr id="3" name="Tijdelijke aanduiding voor inhoud 2"/>
          <p:cNvSpPr>
            <a:spLocks noGrp="1"/>
          </p:cNvSpPr>
          <p:nvPr>
            <p:ph idx="1"/>
          </p:nvPr>
        </p:nvSpPr>
        <p:spPr/>
        <p:txBody>
          <a:bodyPr>
            <a:normAutofit/>
          </a:bodyPr>
          <a:lstStyle/>
          <a:p>
            <a:pPr lvl="1">
              <a:lnSpc>
                <a:spcPct val="90000"/>
              </a:lnSpc>
              <a:spcBef>
                <a:spcPts val="600"/>
              </a:spcBef>
              <a:spcAft>
                <a:spcPts val="1200"/>
              </a:spcAft>
              <a:buFont typeface="Symbol" pitchFamily="18" charset="2"/>
              <a:buChar char="®"/>
              <a:defRPr/>
            </a:pPr>
            <a:r>
              <a:rPr lang="nl-BE" sz="2200" dirty="0">
                <a:solidFill>
                  <a:schemeClr val="tx1"/>
                </a:solidFill>
                <a:cs typeface="Arial" pitchFamily="34" charset="0"/>
              </a:rPr>
              <a:t> wanneer? </a:t>
            </a:r>
          </a:p>
          <a:p>
            <a:pPr marL="342900" lvl="1" indent="-342900">
              <a:lnSpc>
                <a:spcPct val="90000"/>
              </a:lnSpc>
              <a:spcBef>
                <a:spcPts val="600"/>
              </a:spcBef>
              <a:spcAft>
                <a:spcPts val="600"/>
              </a:spcAft>
              <a:buFont typeface="Arial" pitchFamily="34" charset="0"/>
              <a:buChar char="•"/>
              <a:defRPr/>
            </a:pPr>
            <a:r>
              <a:rPr lang="nl-BE" dirty="0">
                <a:solidFill>
                  <a:schemeClr val="tx1"/>
                </a:solidFill>
                <a:latin typeface="+mj-lt"/>
                <a:cs typeface="Arial" panose="020B0604020202020204" pitchFamily="34" charset="0"/>
              </a:rPr>
              <a:t>Werkgever voert geen risicoanalyse uit van een specifieke arbeidssituatie of deze werd niet uitgevoerd samen met PAPA </a:t>
            </a:r>
            <a:br>
              <a:rPr lang="nl-BE" dirty="0">
                <a:solidFill>
                  <a:schemeClr val="tx1"/>
                </a:solidFill>
                <a:latin typeface="+mj-lt"/>
                <a:cs typeface="Arial" panose="020B0604020202020204" pitchFamily="34" charset="0"/>
              </a:rPr>
            </a:br>
            <a:r>
              <a:rPr lang="nl-BE" b="1" u="sng" dirty="0">
                <a:solidFill>
                  <a:schemeClr val="tx1"/>
                </a:solidFill>
                <a:latin typeface="+mj-lt"/>
                <a:cs typeface="Arial" panose="020B0604020202020204" pitchFamily="34" charset="0"/>
              </a:rPr>
              <a:t>en</a:t>
            </a:r>
            <a:r>
              <a:rPr lang="nl-BE" dirty="0">
                <a:solidFill>
                  <a:schemeClr val="tx1"/>
                </a:solidFill>
                <a:latin typeface="+mj-lt"/>
                <a:cs typeface="Arial" panose="020B0604020202020204" pitchFamily="34" charset="0"/>
              </a:rPr>
              <a:t> één van volgende situaties zich voordoet:</a:t>
            </a:r>
          </a:p>
          <a:p>
            <a:pPr marL="630900" lvl="2" indent="-342900">
              <a:lnSpc>
                <a:spcPct val="90000"/>
              </a:lnSpc>
              <a:spcBef>
                <a:spcPts val="600"/>
              </a:spcBef>
              <a:spcAft>
                <a:spcPts val="600"/>
              </a:spcAft>
              <a:buFont typeface="Arial" pitchFamily="34" charset="0"/>
              <a:buChar char="•"/>
              <a:defRPr/>
            </a:pPr>
            <a:r>
              <a:rPr lang="nl-BE" sz="2000" dirty="0">
                <a:solidFill>
                  <a:schemeClr val="tx1"/>
                </a:solidFill>
                <a:latin typeface="+mj-lt"/>
                <a:cs typeface="Arial" panose="020B0604020202020204" pitchFamily="34" charset="0"/>
              </a:rPr>
              <a:t>Geen gemotiveerde beslissing werkgever binnen termijn</a:t>
            </a:r>
          </a:p>
          <a:p>
            <a:pPr marL="630900" lvl="2" indent="-342900">
              <a:lnSpc>
                <a:spcPct val="90000"/>
              </a:lnSpc>
              <a:spcBef>
                <a:spcPts val="600"/>
              </a:spcBef>
              <a:spcAft>
                <a:spcPts val="600"/>
              </a:spcAft>
              <a:buFont typeface="Arial" pitchFamily="34" charset="0"/>
              <a:buChar char="•"/>
              <a:defRPr/>
            </a:pPr>
            <a:r>
              <a:rPr lang="nl-BE" sz="2000" dirty="0">
                <a:solidFill>
                  <a:schemeClr val="tx1"/>
                </a:solidFill>
                <a:latin typeface="+mj-lt"/>
                <a:cs typeface="Arial" panose="020B0604020202020204" pitchFamily="34" charset="0"/>
              </a:rPr>
              <a:t>Werkgever beslist om geen maatregelen te treffen</a:t>
            </a:r>
          </a:p>
          <a:p>
            <a:pPr marL="630900" lvl="2" indent="-342900">
              <a:lnSpc>
                <a:spcPct val="90000"/>
              </a:lnSpc>
              <a:spcBef>
                <a:spcPts val="600"/>
              </a:spcBef>
              <a:spcAft>
                <a:spcPts val="600"/>
              </a:spcAft>
              <a:buFont typeface="Arial" pitchFamily="34" charset="0"/>
              <a:buChar char="•"/>
              <a:defRPr/>
            </a:pPr>
            <a:r>
              <a:rPr lang="nl-BE" sz="2000" dirty="0">
                <a:solidFill>
                  <a:schemeClr val="tx1"/>
                </a:solidFill>
                <a:latin typeface="+mj-lt"/>
                <a:cs typeface="Arial" panose="020B0604020202020204" pitchFamily="34" charset="0"/>
              </a:rPr>
              <a:t>Verzoeker meent dat de maatregelen niet aangepast zijn aan zijn situatie</a:t>
            </a:r>
          </a:p>
          <a:p>
            <a:pPr marL="0" lvl="1" indent="0">
              <a:lnSpc>
                <a:spcPct val="90000"/>
              </a:lnSpc>
              <a:spcBef>
                <a:spcPts val="600"/>
              </a:spcBef>
              <a:spcAft>
                <a:spcPts val="600"/>
              </a:spcAft>
              <a:buNone/>
              <a:defRPr/>
            </a:pPr>
            <a:endParaRPr lang="nl-BE" dirty="0">
              <a:solidFill>
                <a:schemeClr val="tx1"/>
              </a:solidFill>
              <a:latin typeface="+mj-lt"/>
              <a:cs typeface="Arial" panose="020B0604020202020204" pitchFamily="34" charset="0"/>
            </a:endParaRPr>
          </a:p>
          <a:p>
            <a:pPr marL="342900" lvl="1" indent="-342900">
              <a:lnSpc>
                <a:spcPct val="90000"/>
              </a:lnSpc>
              <a:spcBef>
                <a:spcPts val="600"/>
              </a:spcBef>
              <a:spcAft>
                <a:spcPts val="600"/>
              </a:spcAft>
              <a:buFont typeface="Arial" pitchFamily="34" charset="0"/>
              <a:buChar char="•"/>
              <a:defRPr/>
            </a:pPr>
            <a:r>
              <a:rPr lang="nl-BE" dirty="0">
                <a:solidFill>
                  <a:schemeClr val="tx1"/>
                </a:solidFill>
                <a:latin typeface="+mj-lt"/>
                <a:cs typeface="Arial" panose="020B0604020202020204" pitchFamily="34" charset="0"/>
              </a:rPr>
              <a:t>Akkoord van de verzoeker is steeds nodig!</a:t>
            </a:r>
          </a:p>
          <a:p>
            <a:pPr lvl="2"/>
            <a:endParaRPr lang="nl-BE" dirty="0"/>
          </a:p>
          <a:p>
            <a:pPr lvl="1"/>
            <a:endParaRPr lang="nl-BE" dirty="0"/>
          </a:p>
        </p:txBody>
      </p:sp>
      <p:sp>
        <p:nvSpPr>
          <p:cNvPr id="77828"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77829"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8"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2755631581"/>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voor </a:t>
            </a:r>
            <a:r>
              <a:rPr lang="nl-BE" altLang="nl-BE" sz="3200" dirty="0"/>
              <a:t>pesterijen, geweld en OSGW</a:t>
            </a:r>
          </a:p>
        </p:txBody>
      </p:sp>
      <p:sp>
        <p:nvSpPr>
          <p:cNvPr id="46083" name="Tijdelijke aanduiding voor inhoud 2"/>
          <p:cNvSpPr>
            <a:spLocks noGrp="1"/>
          </p:cNvSpPr>
          <p:nvPr>
            <p:ph idx="1"/>
          </p:nvPr>
        </p:nvSpPr>
        <p:spPr/>
        <p:txBody>
          <a:bodyPr>
            <a:normAutofit/>
          </a:bodyPr>
          <a:lstStyle/>
          <a:p>
            <a:pPr lvl="1">
              <a:lnSpc>
                <a:spcPct val="90000"/>
              </a:lnSpc>
              <a:spcBef>
                <a:spcPts val="600"/>
              </a:spcBef>
              <a:spcAft>
                <a:spcPts val="1200"/>
              </a:spcAft>
              <a:buFont typeface="Symbol" pitchFamily="18" charset="2"/>
              <a:buChar char="®"/>
              <a:defRPr/>
            </a:pPr>
            <a:r>
              <a:rPr lang="nl-BE" altLang="nl-BE" sz="2200" dirty="0">
                <a:solidFill>
                  <a:schemeClr val="tx1"/>
                </a:solidFill>
                <a:cs typeface="Arial" pitchFamily="34" charset="0"/>
              </a:rPr>
              <a:t>Verzoek voor pesten, geweld en OSGW is altijd individueel</a:t>
            </a:r>
          </a:p>
          <a:p>
            <a:pPr lvl="1">
              <a:lnSpc>
                <a:spcPct val="90000"/>
              </a:lnSpc>
              <a:spcBef>
                <a:spcPts val="600"/>
              </a:spcBef>
              <a:spcAft>
                <a:spcPts val="1200"/>
              </a:spcAft>
              <a:buFont typeface="Symbol" pitchFamily="18" charset="2"/>
              <a:buChar char="®"/>
              <a:defRPr/>
            </a:pPr>
            <a:r>
              <a:rPr lang="nl-BE" altLang="nl-BE" sz="2200" dirty="0">
                <a:solidFill>
                  <a:schemeClr val="tx1"/>
                </a:solidFill>
                <a:cs typeface="Arial" pitchFamily="34" charset="0"/>
              </a:rPr>
              <a:t>Regels van individuele verzoek gelden ook hier, maar bijkomende regels zijn van toepassing</a:t>
            </a:r>
          </a:p>
        </p:txBody>
      </p:sp>
      <p:sp>
        <p:nvSpPr>
          <p:cNvPr id="46084"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6" name="Tijdelijke aanduiding voor voettekst 5"/>
          <p:cNvSpPr>
            <a:spLocks noGrp="1"/>
          </p:cNvSpPr>
          <p:nvPr>
            <p:ph type="ftr" sz="quarter" idx="11"/>
          </p:nvPr>
        </p:nvSpPr>
        <p:spPr/>
        <p:txBody>
          <a:bodyPr/>
          <a:lstStyle/>
          <a:p>
            <a:endParaRPr lang="nl-BE" dirty="0"/>
          </a:p>
        </p:txBody>
      </p:sp>
    </p:spTree>
    <p:extLst>
      <p:ext uri="{BB962C8B-B14F-4D97-AF65-F5344CB8AC3E}">
        <p14:creationId xmlns:p14="http://schemas.microsoft.com/office/powerpoint/2010/main" val="1602778373"/>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voor pesterijen, geweld en OSGW</a:t>
            </a:r>
            <a:endParaRPr lang="nl-BE" altLang="nl-BE" dirty="0"/>
          </a:p>
        </p:txBody>
      </p:sp>
      <p:sp>
        <p:nvSpPr>
          <p:cNvPr id="82947" name="Tijdelijke aanduiding voor inhoud 2"/>
          <p:cNvSpPr>
            <a:spLocks noGrp="1"/>
          </p:cNvSpPr>
          <p:nvPr>
            <p:ph idx="1"/>
          </p:nvPr>
        </p:nvSpPr>
        <p:spPr/>
        <p:txBody>
          <a:bodyPr>
            <a:normAutofit lnSpcReduction="10000"/>
          </a:bodyPr>
          <a:lstStyle/>
          <a:p>
            <a:pPr lvl="1">
              <a:spcBef>
                <a:spcPts val="600"/>
              </a:spcBef>
              <a:spcAft>
                <a:spcPts val="1200"/>
              </a:spcAft>
              <a:buFont typeface="Symbol" pitchFamily="18" charset="2"/>
              <a:buChar char="®"/>
              <a:defRPr/>
            </a:pPr>
            <a:r>
              <a:rPr lang="nl-BE" altLang="nl-BE" sz="2200" dirty="0">
                <a:solidFill>
                  <a:schemeClr val="tx1"/>
                </a:solidFill>
                <a:cs typeface="Arial" pitchFamily="34" charset="0"/>
              </a:rPr>
              <a:t>PAPA</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Brengt werkgever op de hoogte van feit dat verzoek werd ingediend, identiteit verzoeker en bescherming verzoeker</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Kan bewarende maatregelen voorstellen indien nodig</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Onderzoekt feiten onpartijdig (getuigen: bescherming)</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Geeft advies aan werkgever met voorstellen van maatregelen</a:t>
            </a:r>
          </a:p>
          <a:p>
            <a:pPr marL="630900" lvl="2"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Binnen de drie maanden vanaf aanvaarding verzoek</a:t>
            </a:r>
          </a:p>
          <a:p>
            <a:pPr marL="630900" lvl="2"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1 verlenging van max. drie maand mogelijk mits rechtvaardiging</a:t>
            </a:r>
          </a:p>
          <a:p>
            <a:pPr marL="630900" lvl="2"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Ook wanneer verzoeker niet meer werkt in organisatie</a:t>
            </a:r>
          </a:p>
          <a:p>
            <a:pPr marL="342900" lvl="1" indent="-342900">
              <a:lnSpc>
                <a:spcPct val="9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Verdere verloop = bij verzoek met hoofdzakelijk individueel karakter buiten geweld, pesterijen en OSGW</a:t>
            </a:r>
          </a:p>
          <a:p>
            <a:pPr lvl="1"/>
            <a:endParaRPr lang="nl-BE" altLang="nl-BE" dirty="0"/>
          </a:p>
        </p:txBody>
      </p:sp>
    </p:spTree>
    <p:extLst>
      <p:ext uri="{BB962C8B-B14F-4D97-AF65-F5344CB8AC3E}">
        <p14:creationId xmlns:p14="http://schemas.microsoft.com/office/powerpoint/2010/main" val="667862431"/>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Verzoek voor pesterijen, geweld en OSGW</a:t>
            </a:r>
            <a:endParaRPr lang="nl-BE" altLang="nl-BE" dirty="0"/>
          </a:p>
        </p:txBody>
      </p:sp>
      <p:sp>
        <p:nvSpPr>
          <p:cNvPr id="59395" name="Tijdelijke aanduiding voor inhoud 2"/>
          <p:cNvSpPr>
            <a:spLocks noGrp="1"/>
          </p:cNvSpPr>
          <p:nvPr>
            <p:ph idx="1"/>
          </p:nvPr>
        </p:nvSpPr>
        <p:spPr/>
        <p:txBody>
          <a:bodyPr>
            <a:normAutofit/>
          </a:bodyPr>
          <a:lstStyle/>
          <a:p>
            <a:pPr lvl="1">
              <a:spcBef>
                <a:spcPts val="600"/>
              </a:spcBef>
              <a:spcAft>
                <a:spcPts val="1200"/>
              </a:spcAft>
              <a:buFont typeface="Symbol" pitchFamily="18" charset="2"/>
              <a:buChar char="®"/>
              <a:defRPr/>
            </a:pPr>
            <a:r>
              <a:rPr lang="nl-BE" altLang="nl-BE" sz="2200" dirty="0">
                <a:solidFill>
                  <a:schemeClr val="tx1"/>
                </a:solidFill>
                <a:cs typeface="Arial" pitchFamily="34" charset="0"/>
              </a:rPr>
              <a:t>Verplicht beroep op TWW door PAPA wanneer</a:t>
            </a:r>
          </a:p>
          <a:p>
            <a:pPr marL="342900" lvl="1" indent="-342900">
              <a:lnSpc>
                <a:spcPct val="9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Vóór advies PAPA: werkgever geen (geschikte) bewarende maatregelen treft</a:t>
            </a:r>
          </a:p>
          <a:p>
            <a:pPr marL="342900" lvl="1" indent="-342900">
              <a:lnSpc>
                <a:spcPct val="90000"/>
              </a:lnSpc>
              <a:spcBef>
                <a:spcPts val="600"/>
              </a:spcBef>
              <a:spcAft>
                <a:spcPts val="600"/>
              </a:spcAft>
              <a:buFont typeface="Arial" pitchFamily="34" charset="0"/>
              <a:buChar char="•"/>
              <a:defRPr/>
            </a:pPr>
            <a:r>
              <a:rPr lang="nl-BE" altLang="nl-BE" dirty="0">
                <a:solidFill>
                  <a:schemeClr val="tx1"/>
                </a:solidFill>
                <a:latin typeface="+mj-lt"/>
                <a:cs typeface="Arial" panose="020B0604020202020204" pitchFamily="34" charset="0"/>
              </a:rPr>
              <a:t>Na advies PAPA: werkgever geen (geschikte) maatregelen treft </a:t>
            </a:r>
            <a:br>
              <a:rPr lang="nl-BE" altLang="nl-BE" dirty="0">
                <a:solidFill>
                  <a:schemeClr val="tx1"/>
                </a:solidFill>
                <a:latin typeface="+mj-lt"/>
                <a:cs typeface="Arial" panose="020B0604020202020204" pitchFamily="34" charset="0"/>
              </a:rPr>
            </a:br>
            <a:r>
              <a:rPr lang="nl-BE" altLang="nl-BE" b="1" u="sng" dirty="0">
                <a:solidFill>
                  <a:schemeClr val="tx1"/>
                </a:solidFill>
                <a:latin typeface="+mj-lt"/>
                <a:cs typeface="Arial" panose="020B0604020202020204" pitchFamily="34" charset="0"/>
              </a:rPr>
              <a:t>en </a:t>
            </a:r>
            <a:r>
              <a:rPr lang="nl-BE" altLang="nl-BE" dirty="0">
                <a:solidFill>
                  <a:schemeClr val="tx1"/>
                </a:solidFill>
                <a:latin typeface="+mj-lt"/>
                <a:cs typeface="Arial" panose="020B0604020202020204" pitchFamily="34" charset="0"/>
              </a:rPr>
              <a:t>één van volgende situaties doet zich voor:</a:t>
            </a:r>
          </a:p>
          <a:p>
            <a:pPr marL="630900" lvl="2"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Er is een ernstig en onmiddellijk gevaar voor het personeelslid(schade gaat zich onmiddellijk voordoen en de eerste schade is al aanwezig)</a:t>
            </a:r>
          </a:p>
          <a:p>
            <a:pPr marL="630900" lvl="2" indent="-342900">
              <a:lnSpc>
                <a:spcPct val="90000"/>
              </a:lnSpc>
              <a:spcBef>
                <a:spcPts val="600"/>
              </a:spcBef>
              <a:spcAft>
                <a:spcPts val="600"/>
              </a:spcAft>
              <a:buFont typeface="Arial" pitchFamily="34" charset="0"/>
              <a:buChar char="•"/>
              <a:defRPr/>
            </a:pPr>
            <a:r>
              <a:rPr lang="nl-BE" altLang="nl-BE" sz="2000" dirty="0">
                <a:solidFill>
                  <a:schemeClr val="tx1"/>
                </a:solidFill>
                <a:latin typeface="+mj-lt"/>
                <a:cs typeface="Arial" panose="020B0604020202020204" pitchFamily="34" charset="0"/>
              </a:rPr>
              <a:t>Aangeklaagde is de werkgever zelf of een lid van het leidinggevend personeel</a:t>
            </a:r>
          </a:p>
          <a:p>
            <a:endParaRPr lang="nl-BE" altLang="nl-BE" dirty="0"/>
          </a:p>
          <a:p>
            <a:endParaRPr lang="nl-BE" altLang="nl-BE" dirty="0"/>
          </a:p>
        </p:txBody>
      </p:sp>
      <p:sp>
        <p:nvSpPr>
          <p:cNvPr id="47108"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47109"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p>
        </p:txBody>
      </p:sp>
      <p:sp>
        <p:nvSpPr>
          <p:cNvPr id="7" name="Tijdelijke aanduiding voor voettekst 6"/>
          <p:cNvSpPr>
            <a:spLocks noGrp="1"/>
          </p:cNvSpPr>
          <p:nvPr>
            <p:ph type="ftr" sz="quarter" idx="11"/>
          </p:nvPr>
        </p:nvSpPr>
        <p:spPr>
          <a:xfrm>
            <a:off x="1259540" y="6330247"/>
            <a:ext cx="5400600" cy="510781"/>
          </a:xfrm>
        </p:spPr>
        <p:txBody>
          <a:bodyPr/>
          <a:lstStyle/>
          <a:p>
            <a:endParaRPr lang="nl-BE" dirty="0"/>
          </a:p>
        </p:txBody>
      </p:sp>
    </p:spTree>
    <p:extLst>
      <p:ext uri="{BB962C8B-B14F-4D97-AF65-F5344CB8AC3E}">
        <p14:creationId xmlns:p14="http://schemas.microsoft.com/office/powerpoint/2010/main" val="2072358623"/>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el 1"/>
          <p:cNvSpPr>
            <a:spLocks noGrp="1"/>
          </p:cNvSpPr>
          <p:nvPr>
            <p:ph type="title"/>
          </p:nvPr>
        </p:nvSpPr>
        <p:spPr/>
        <p:txBody>
          <a:bodyPr>
            <a:normAutofit/>
          </a:bodyPr>
          <a:lstStyle/>
          <a:p>
            <a:r>
              <a:rPr lang="nl-BE" altLang="nl-BE" sz="2400" dirty="0">
                <a:solidFill>
                  <a:srgbClr val="C3004A"/>
                </a:solidFill>
              </a:rPr>
              <a:t>Actiemiddelen op individueel niveau</a:t>
            </a:r>
            <a:br>
              <a:rPr lang="nl-BE" altLang="nl-BE" sz="2400" dirty="0">
                <a:solidFill>
                  <a:srgbClr val="C3004A"/>
                </a:solidFill>
              </a:rPr>
            </a:br>
            <a:r>
              <a:rPr lang="nl-BE" altLang="nl-BE" sz="3200" dirty="0">
                <a:solidFill>
                  <a:srgbClr val="C3004A"/>
                </a:solidFill>
              </a:rPr>
              <a:t>Bescherming tegen represailles</a:t>
            </a:r>
          </a:p>
        </p:txBody>
      </p:sp>
      <p:sp>
        <p:nvSpPr>
          <p:cNvPr id="49155" name="Tijdelijke aanduiding voor inhoud 2"/>
          <p:cNvSpPr>
            <a:spLocks noGrp="1"/>
          </p:cNvSpPr>
          <p:nvPr>
            <p:ph idx="1"/>
          </p:nvPr>
        </p:nvSpPr>
        <p:spPr/>
        <p:txBody>
          <a:bodyPr>
            <a:normAutofit fontScale="92500" lnSpcReduction="20000"/>
          </a:bodyPr>
          <a:lstStyle/>
          <a:p>
            <a:pPr lvl="1">
              <a:spcBef>
                <a:spcPts val="600"/>
              </a:spcBef>
              <a:spcAft>
                <a:spcPts val="1200"/>
              </a:spcAft>
              <a:buFont typeface="Symbol" pitchFamily="18" charset="2"/>
              <a:buChar char="®"/>
              <a:defRPr/>
            </a:pPr>
            <a:r>
              <a:rPr lang="nl-BE" altLang="nl-BE" dirty="0">
                <a:solidFill>
                  <a:schemeClr val="tx1"/>
                </a:solidFill>
                <a:cs typeface="Arial" pitchFamily="34" charset="0"/>
              </a:rPr>
              <a:t>Wat?</a:t>
            </a:r>
          </a:p>
          <a:p>
            <a:pPr marL="342900" lvl="1" indent="-342900">
              <a:spcBef>
                <a:spcPts val="600"/>
              </a:spcBef>
              <a:spcAft>
                <a:spcPts val="600"/>
              </a:spcAft>
              <a:buFont typeface="Arial" pitchFamily="34" charset="0"/>
              <a:buChar char="•"/>
              <a:defRPr/>
            </a:pPr>
            <a:r>
              <a:rPr lang="nl-BE" altLang="nl-BE" sz="2600" dirty="0">
                <a:solidFill>
                  <a:schemeClr val="tx1"/>
                </a:solidFill>
                <a:latin typeface="+mj-lt"/>
                <a:cs typeface="Arial" panose="020B0604020202020204" pitchFamily="34" charset="0"/>
              </a:rPr>
              <a:t>Arbeidsverhouding niet beëindigen</a:t>
            </a:r>
          </a:p>
          <a:p>
            <a:pPr marL="342900" lvl="1" indent="-342900">
              <a:spcBef>
                <a:spcPts val="600"/>
              </a:spcBef>
              <a:spcAft>
                <a:spcPts val="600"/>
              </a:spcAft>
              <a:buFont typeface="Arial" pitchFamily="34" charset="0"/>
              <a:buChar char="•"/>
              <a:defRPr/>
            </a:pPr>
            <a:r>
              <a:rPr lang="nl-BE" altLang="nl-BE" sz="2600" dirty="0">
                <a:solidFill>
                  <a:schemeClr val="tx1"/>
                </a:solidFill>
                <a:latin typeface="+mj-lt"/>
                <a:cs typeface="Arial" panose="020B0604020202020204" pitchFamily="34" charset="0"/>
              </a:rPr>
              <a:t>Geen nadelige maatregel tijdens of na einde arbeidsverhouding</a:t>
            </a:r>
          </a:p>
          <a:p>
            <a:pPr marL="630900" lvl="2"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Behalve om redenen vreemd aan verzoek of getuigenverklaring</a:t>
            </a:r>
          </a:p>
          <a:p>
            <a:pPr marL="630900" lvl="2"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Niet nadelig  </a:t>
            </a:r>
            <a:r>
              <a:rPr lang="nl-BE" altLang="nl-BE" sz="2200" dirty="0">
                <a:solidFill>
                  <a:schemeClr val="tx1"/>
                </a:solidFill>
                <a:latin typeface="+mj-lt"/>
                <a:cs typeface="Arial" panose="020B0604020202020204" pitchFamily="34" charset="0"/>
                <a:sym typeface="Symbol"/>
              </a:rPr>
              <a:t> </a:t>
            </a:r>
            <a:r>
              <a:rPr lang="nl-BE" altLang="nl-BE" sz="2200" dirty="0">
                <a:solidFill>
                  <a:schemeClr val="tx1"/>
                </a:solidFill>
                <a:latin typeface="+mj-lt"/>
                <a:cs typeface="Arial" panose="020B0604020202020204" pitchFamily="34" charset="0"/>
              </a:rPr>
              <a:t>redelijke en proportionele maatregel om einde te maken aan feiten</a:t>
            </a:r>
          </a:p>
          <a:p>
            <a:pPr lvl="1">
              <a:spcBef>
                <a:spcPts val="600"/>
              </a:spcBef>
              <a:spcAft>
                <a:spcPts val="1200"/>
              </a:spcAft>
              <a:buFont typeface="Symbol" pitchFamily="18" charset="2"/>
              <a:buChar char="®"/>
              <a:defRPr/>
            </a:pPr>
            <a:r>
              <a:rPr lang="nl-BE" altLang="nl-BE" dirty="0">
                <a:solidFill>
                  <a:schemeClr val="tx1"/>
                </a:solidFill>
                <a:cs typeface="Arial" pitchFamily="34" charset="0"/>
              </a:rPr>
              <a:t>Wie? Een personeelslid dat  </a:t>
            </a:r>
          </a:p>
          <a:p>
            <a:pPr marL="630900" lvl="2"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een aanvaard verzoek tot psychosociale interventie voor feiten van geweld, pesterijen of OSGW op het werk indient + getuigen</a:t>
            </a:r>
          </a:p>
          <a:p>
            <a:pPr marL="630900" lvl="2" indent="-342900">
              <a:lnSpc>
                <a:spcPct val="110000"/>
              </a:lnSpc>
              <a:spcBef>
                <a:spcPts val="600"/>
              </a:spcBef>
              <a:spcAft>
                <a:spcPts val="600"/>
              </a:spcAft>
              <a:buFont typeface="Arial" pitchFamily="34" charset="0"/>
              <a:buChar char="•"/>
              <a:defRPr/>
            </a:pPr>
            <a:r>
              <a:rPr lang="nl-BE" altLang="nl-BE" sz="2200" dirty="0">
                <a:solidFill>
                  <a:schemeClr val="tx1"/>
                </a:solidFill>
                <a:latin typeface="+mj-lt"/>
                <a:cs typeface="Arial" panose="020B0604020202020204" pitchFamily="34" charset="0"/>
              </a:rPr>
              <a:t>een rechtsvordering instelt wegens feiten van </a:t>
            </a:r>
            <a:r>
              <a:rPr lang="nl-BE" altLang="nl-BE" sz="2200" dirty="0">
                <a:solidFill>
                  <a:schemeClr val="tx1"/>
                </a:solidFill>
                <a:cs typeface="Arial" panose="020B0604020202020204" pitchFamily="34" charset="0"/>
              </a:rPr>
              <a:t>geweld, pesterijen of OSGW</a:t>
            </a:r>
            <a:r>
              <a:rPr lang="nl-BE" altLang="nl-BE" sz="2200" dirty="0">
                <a:solidFill>
                  <a:schemeClr val="tx1"/>
                </a:solidFill>
                <a:latin typeface="+mj-lt"/>
                <a:cs typeface="Arial" panose="020B0604020202020204" pitchFamily="34" charset="0"/>
              </a:rPr>
              <a:t> + getuigen</a:t>
            </a:r>
          </a:p>
          <a:p>
            <a:endParaRPr lang="nl-BE" altLang="nl-BE" dirty="0"/>
          </a:p>
        </p:txBody>
      </p:sp>
      <p:sp>
        <p:nvSpPr>
          <p:cNvPr id="49156" name="Tijdelijke aanduiding voor datum 3"/>
          <p:cNvSpPr>
            <a:spLocks noGrp="1"/>
          </p:cNvSpPr>
          <p:nvPr>
            <p:ph type="dt" sz="half" idx="10"/>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buNone/>
            </a:pPr>
            <a:endParaRPr lang="nl-BE" altLang="nl-BE" sz="1200" dirty="0">
              <a:latin typeface="+mn-lt"/>
            </a:endParaRPr>
          </a:p>
        </p:txBody>
      </p:sp>
      <p:sp>
        <p:nvSpPr>
          <p:cNvPr id="49157" name="Tijdelijke aanduiding voor dianummer 4"/>
          <p:cNvSpPr>
            <a:spLocks noGrp="1"/>
          </p:cNvSpPr>
          <p:nvPr>
            <p:ph type="sldNum" sz="quarter" idx="12"/>
          </p:nvPr>
        </p:nvSpPr>
        <p:spPr/>
        <p:txBody>
          <a:bodyPr/>
          <a:lstStyle>
            <a:lvl1pPr eaLnBrk="0" hangingPunct="0">
              <a:spcBef>
                <a:spcPct val="25000"/>
              </a:spcBef>
              <a:spcAft>
                <a:spcPct val="25000"/>
              </a:spcAft>
              <a:buFont typeface="Arial" charset="0"/>
              <a:buChar char="•"/>
              <a:defRPr sz="3200">
                <a:solidFill>
                  <a:schemeClr val="tx1"/>
                </a:solidFill>
                <a:latin typeface="Arial" charset="0"/>
                <a:cs typeface="Arial" charset="0"/>
              </a:defRPr>
            </a:lvl1pPr>
            <a:lvl2pPr marL="742950" indent="-285750" eaLnBrk="0" hangingPunct="0">
              <a:spcBef>
                <a:spcPct val="25000"/>
              </a:spcBef>
              <a:spcAft>
                <a:spcPct val="25000"/>
              </a:spcAft>
              <a:buFont typeface="Arial" charset="0"/>
              <a:buChar char="–"/>
              <a:defRPr sz="2800">
                <a:solidFill>
                  <a:schemeClr val="tx1"/>
                </a:solidFill>
                <a:latin typeface="Arial" charset="0"/>
                <a:cs typeface="Arial" charset="0"/>
              </a:defRPr>
            </a:lvl2pPr>
            <a:lvl3pPr marL="1143000" indent="-228600" eaLnBrk="0" hangingPunct="0">
              <a:spcBef>
                <a:spcPct val="25000"/>
              </a:spcBef>
              <a:spcAft>
                <a:spcPct val="25000"/>
              </a:spcAft>
              <a:buFont typeface="Arial" charset="0"/>
              <a:buChar char="•"/>
              <a:defRPr sz="2400">
                <a:solidFill>
                  <a:schemeClr val="tx1"/>
                </a:solidFill>
                <a:latin typeface="Arial" charset="0"/>
                <a:cs typeface="Arial" charset="0"/>
              </a:defRPr>
            </a:lvl3pPr>
            <a:lvl4pPr marL="1600200" indent="-228600" eaLnBrk="0" hangingPunct="0">
              <a:spcBef>
                <a:spcPct val="25000"/>
              </a:spcBef>
              <a:spcAft>
                <a:spcPct val="25000"/>
              </a:spcAft>
              <a:buFont typeface="Arial" charset="0"/>
              <a:buChar char="–"/>
              <a:defRPr sz="2000">
                <a:solidFill>
                  <a:schemeClr val="tx1"/>
                </a:solidFill>
                <a:latin typeface="Arial" charset="0"/>
                <a:cs typeface="Arial" charset="0"/>
              </a:defRPr>
            </a:lvl4pPr>
            <a:lvl5pPr marL="2057400" indent="-228600" eaLnBrk="0" hangingPunct="0">
              <a:spcBef>
                <a:spcPct val="25000"/>
              </a:spcBef>
              <a:spcAft>
                <a:spcPct val="25000"/>
              </a:spcAft>
              <a:buFont typeface="Arial" charset="0"/>
              <a:buChar char="»"/>
              <a:defRPr sz="2000">
                <a:solidFill>
                  <a:schemeClr val="tx1"/>
                </a:solidFill>
                <a:latin typeface="Arial" charset="0"/>
                <a:cs typeface="Arial" charset="0"/>
              </a:defRPr>
            </a:lvl5pPr>
            <a:lvl6pPr marL="25146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6pPr>
            <a:lvl7pPr marL="29718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7pPr>
            <a:lvl8pPr marL="34290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8pPr>
            <a:lvl9pPr marL="3886200" indent="-228600" eaLnBrk="0" fontAlgn="base" hangingPunct="0">
              <a:spcBef>
                <a:spcPct val="25000"/>
              </a:spcBef>
              <a:spcAft>
                <a:spcPct val="25000"/>
              </a:spcAft>
              <a:buFont typeface="Arial" charset="0"/>
              <a:buChar char="»"/>
              <a:defRPr sz="2000">
                <a:solidFill>
                  <a:schemeClr val="tx1"/>
                </a:solidFill>
                <a:latin typeface="Arial" charset="0"/>
                <a:cs typeface="Arial" charset="0"/>
              </a:defRPr>
            </a:lvl9pPr>
          </a:lstStyle>
          <a:p>
            <a:pPr algn="r">
              <a:buNone/>
            </a:pPr>
            <a:endParaRPr lang="nl-BE" altLang="nl-BE" sz="1200" dirty="0">
              <a:latin typeface="+mn-lt"/>
            </a:endParaRPr>
          </a:p>
        </p:txBody>
      </p:sp>
      <p:sp>
        <p:nvSpPr>
          <p:cNvPr id="7" name="Tijdelijke aanduiding voor voettekst 6"/>
          <p:cNvSpPr>
            <a:spLocks noGrp="1"/>
          </p:cNvSpPr>
          <p:nvPr>
            <p:ph type="ftr" sz="quarter" idx="11"/>
          </p:nvPr>
        </p:nvSpPr>
        <p:spPr>
          <a:xfrm>
            <a:off x="2555776" y="6356350"/>
            <a:ext cx="5400600" cy="365125"/>
          </a:xfrm>
        </p:spPr>
        <p:txBody>
          <a:bodyPr/>
          <a:lstStyle/>
          <a:p>
            <a:endParaRPr lang="nl-BE" dirty="0"/>
          </a:p>
        </p:txBody>
      </p:sp>
    </p:spTree>
    <p:extLst>
      <p:ext uri="{BB962C8B-B14F-4D97-AF65-F5344CB8AC3E}">
        <p14:creationId xmlns:p14="http://schemas.microsoft.com/office/powerpoint/2010/main" val="2334404083"/>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17290"/>
            <a:ext cx="8281059" cy="769531"/>
          </a:xfrm>
        </p:spPr>
        <p:txBody>
          <a:bodyPr>
            <a:noAutofit/>
          </a:bodyPr>
          <a:lstStyle/>
          <a:p>
            <a:r>
              <a:rPr lang="nl-BE" sz="2800" dirty="0"/>
              <a:t>Concrete preventie</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11" y="180470"/>
            <a:ext cx="8882063" cy="529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7352464"/>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431470" y="332656"/>
            <a:ext cx="8281059" cy="904959"/>
          </a:xfrm>
        </p:spPr>
        <p:txBody>
          <a:bodyPr/>
          <a:lstStyle/>
          <a:p>
            <a:r>
              <a:rPr lang="nl-BE" sz="1800" dirty="0"/>
              <a:t>Concrete preventie</a:t>
            </a:r>
            <a:br>
              <a:rPr lang="nl-BE" sz="2000" dirty="0"/>
            </a:br>
            <a:r>
              <a:rPr lang="nl-BE" sz="2400" dirty="0"/>
              <a:t>Primaire maatregelen om PSR te voorkomen</a:t>
            </a:r>
          </a:p>
        </p:txBody>
      </p:sp>
      <p:sp>
        <p:nvSpPr>
          <p:cNvPr id="3" name="Tijdelijke aanduiding voor inhoud 2"/>
          <p:cNvSpPr>
            <a:spLocks noGrp="1"/>
          </p:cNvSpPr>
          <p:nvPr>
            <p:ph idx="1"/>
          </p:nvPr>
        </p:nvSpPr>
        <p:spPr/>
        <p:txBody>
          <a:bodyPr>
            <a:normAutofit fontScale="47500" lnSpcReduction="20000"/>
          </a:bodyPr>
          <a:lstStyle/>
          <a:p>
            <a:pPr lvl="1">
              <a:lnSpc>
                <a:spcPct val="130000"/>
              </a:lnSpc>
              <a:spcAft>
                <a:spcPts val="600"/>
              </a:spcAft>
              <a:buFontTx/>
              <a:buChar char="→"/>
              <a:defRPr/>
            </a:pPr>
            <a:r>
              <a:rPr lang="nl-BE" sz="3600" b="1" dirty="0">
                <a:solidFill>
                  <a:schemeClr val="tx1"/>
                </a:solidFill>
              </a:rPr>
              <a:t>Het register voor feiten door derden </a:t>
            </a:r>
            <a:r>
              <a:rPr lang="nl-BE" sz="2700" i="1" dirty="0">
                <a:solidFill>
                  <a:schemeClr val="tx1">
                    <a:lumMod val="50000"/>
                    <a:lumOff val="50000"/>
                  </a:schemeClr>
                </a:solidFill>
              </a:rPr>
              <a:t>(primaire preventie)</a:t>
            </a:r>
          </a:p>
          <a:p>
            <a:pPr lvl="2">
              <a:lnSpc>
                <a:spcPct val="130000"/>
              </a:lnSpc>
              <a:spcAft>
                <a:spcPts val="600"/>
              </a:spcAft>
              <a:buFontTx/>
              <a:buChar char="→"/>
              <a:defRPr/>
            </a:pPr>
            <a:r>
              <a:rPr lang="nl-BE" sz="2900" dirty="0">
                <a:solidFill>
                  <a:schemeClr val="tx1"/>
                </a:solidFill>
              </a:rPr>
              <a:t>Aandacht voor werknemers die in contact komen met derden</a:t>
            </a:r>
          </a:p>
          <a:p>
            <a:pPr lvl="2">
              <a:lnSpc>
                <a:spcPct val="130000"/>
              </a:lnSpc>
              <a:spcAft>
                <a:spcPts val="600"/>
              </a:spcAft>
              <a:buFontTx/>
              <a:buChar char="→"/>
              <a:defRPr/>
            </a:pPr>
            <a:r>
              <a:rPr lang="nl-BE" sz="2900" dirty="0">
                <a:solidFill>
                  <a:schemeClr val="tx1"/>
                </a:solidFill>
              </a:rPr>
              <a:t>psychologische ondersteuning bij feiten van geweld </a:t>
            </a:r>
          </a:p>
          <a:p>
            <a:pPr lvl="3">
              <a:lnSpc>
                <a:spcPct val="130000"/>
              </a:lnSpc>
              <a:spcAft>
                <a:spcPts val="600"/>
              </a:spcAft>
              <a:buFont typeface="Arial" pitchFamily="34" charset="0"/>
              <a:buChar char="•"/>
              <a:defRPr/>
            </a:pPr>
            <a:r>
              <a:rPr lang="nl-BE" sz="2900" dirty="0">
                <a:solidFill>
                  <a:schemeClr val="tx1"/>
                </a:solidFill>
              </a:rPr>
              <a:t>verplicht advies PAPA</a:t>
            </a:r>
          </a:p>
          <a:p>
            <a:pPr lvl="3">
              <a:lnSpc>
                <a:spcPct val="130000"/>
              </a:lnSpc>
              <a:spcAft>
                <a:spcPts val="600"/>
              </a:spcAft>
              <a:buFont typeface="Arial" pitchFamily="34" charset="0"/>
              <a:buChar char="•"/>
              <a:defRPr/>
            </a:pPr>
            <a:r>
              <a:rPr lang="nl-BE" sz="2900" dirty="0">
                <a:solidFill>
                  <a:schemeClr val="tx1"/>
                </a:solidFill>
              </a:rPr>
              <a:t>Centrum voor PTS ( </a:t>
            </a:r>
            <a:r>
              <a:rPr lang="nl-BE" sz="2900" dirty="0" err="1">
                <a:solidFill>
                  <a:schemeClr val="tx1"/>
                </a:solidFill>
              </a:rPr>
              <a:t>Pobos</a:t>
            </a:r>
            <a:r>
              <a:rPr lang="nl-BE" sz="2900" dirty="0">
                <a:solidFill>
                  <a:schemeClr val="tx1"/>
                </a:solidFill>
              </a:rPr>
              <a:t>, Trauma Centrum Rode Kruis, EDPBW)</a:t>
            </a:r>
          </a:p>
          <a:p>
            <a:pPr lvl="3">
              <a:lnSpc>
                <a:spcPct val="130000"/>
              </a:lnSpc>
              <a:spcAft>
                <a:spcPts val="600"/>
              </a:spcAft>
              <a:buFont typeface="Arial" pitchFamily="34" charset="0"/>
              <a:buChar char="•"/>
              <a:defRPr/>
            </a:pPr>
            <a:r>
              <a:rPr lang="nl-BE" sz="2900" dirty="0">
                <a:solidFill>
                  <a:schemeClr val="tx1"/>
                </a:solidFill>
              </a:rPr>
              <a:t>intern noodplan </a:t>
            </a:r>
          </a:p>
          <a:p>
            <a:pPr lvl="2">
              <a:lnSpc>
                <a:spcPct val="110000"/>
              </a:lnSpc>
              <a:spcAft>
                <a:spcPts val="600"/>
              </a:spcAft>
              <a:buFontTx/>
              <a:buChar char="→"/>
              <a:defRPr/>
            </a:pPr>
            <a:r>
              <a:rPr lang="nl-BE" sz="2900" dirty="0">
                <a:solidFill>
                  <a:schemeClr val="tx1"/>
                </a:solidFill>
              </a:rPr>
              <a:t>Moet bijgehouden worden door VP, indien geen VP door interne PA</a:t>
            </a:r>
          </a:p>
          <a:p>
            <a:pPr lvl="2">
              <a:lnSpc>
                <a:spcPct val="110000"/>
              </a:lnSpc>
              <a:spcAft>
                <a:spcPts val="600"/>
              </a:spcAft>
              <a:buFontTx/>
              <a:buChar char="→"/>
              <a:defRPr/>
            </a:pPr>
            <a:r>
              <a:rPr lang="nl-BE" sz="2900" dirty="0">
                <a:solidFill>
                  <a:schemeClr val="tx1"/>
                </a:solidFill>
              </a:rPr>
              <a:t>WG kan regelmatig inzien</a:t>
            </a:r>
          </a:p>
          <a:p>
            <a:pPr lvl="2">
              <a:lnSpc>
                <a:spcPct val="110000"/>
              </a:lnSpc>
              <a:spcAft>
                <a:spcPts val="600"/>
              </a:spcAft>
              <a:buFontTx/>
              <a:buChar char="→"/>
              <a:defRPr/>
            </a:pPr>
            <a:r>
              <a:rPr lang="nl-BE" sz="2900" dirty="0">
                <a:solidFill>
                  <a:schemeClr val="tx1"/>
                </a:solidFill>
              </a:rPr>
              <a:t>Als ernstige feiten, verantwoordelijkheid VP om te melden bij PAPA en WG om de nodige maatregelen te treffen (schriftelijk spoor)</a:t>
            </a:r>
          </a:p>
          <a:p>
            <a:pPr lvl="2">
              <a:lnSpc>
                <a:spcPct val="110000"/>
              </a:lnSpc>
              <a:spcAft>
                <a:spcPts val="600"/>
              </a:spcAft>
              <a:buFontTx/>
              <a:buChar char="→"/>
              <a:defRPr/>
            </a:pPr>
            <a:r>
              <a:rPr lang="nl-BE" sz="2900" dirty="0">
                <a:solidFill>
                  <a:schemeClr val="tx1"/>
                </a:solidFill>
              </a:rPr>
              <a:t>Incidenten: datum, concrete omschrijving van de feiten, naam scholengroep/onderwijsinstelling, naam dader</a:t>
            </a:r>
          </a:p>
          <a:p>
            <a:pPr lvl="2">
              <a:lnSpc>
                <a:spcPct val="110000"/>
              </a:lnSpc>
              <a:spcAft>
                <a:spcPts val="600"/>
              </a:spcAft>
              <a:buFontTx/>
              <a:buChar char="→"/>
              <a:defRPr/>
            </a:pPr>
            <a:r>
              <a:rPr lang="nl-BE" sz="2900" dirty="0">
                <a:solidFill>
                  <a:schemeClr val="tx1"/>
                </a:solidFill>
              </a:rPr>
              <a:t>Uniek genummerd</a:t>
            </a:r>
          </a:p>
          <a:p>
            <a:pPr lvl="2">
              <a:lnSpc>
                <a:spcPct val="110000"/>
              </a:lnSpc>
              <a:spcAft>
                <a:spcPts val="600"/>
              </a:spcAft>
              <a:buFontTx/>
              <a:buChar char="→"/>
              <a:defRPr/>
            </a:pPr>
            <a:r>
              <a:rPr lang="nl-BE" sz="2900" dirty="0">
                <a:solidFill>
                  <a:schemeClr val="tx1"/>
                </a:solidFill>
              </a:rPr>
              <a:t>Moet in het Nederlands</a:t>
            </a:r>
          </a:p>
        </p:txBody>
      </p:sp>
    </p:spTree>
    <p:extLst>
      <p:ext uri="{BB962C8B-B14F-4D97-AF65-F5344CB8AC3E}">
        <p14:creationId xmlns:p14="http://schemas.microsoft.com/office/powerpoint/2010/main" val="305429827"/>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1800" dirty="0"/>
              <a:t>Concrete preventie</a:t>
            </a:r>
            <a:br>
              <a:rPr lang="nl-BE" sz="2000" dirty="0"/>
            </a:br>
            <a:r>
              <a:rPr lang="nl-BE" sz="2400" dirty="0"/>
              <a:t>Primaire maatregelen om PSR te voorkomen</a:t>
            </a:r>
          </a:p>
        </p:txBody>
      </p:sp>
      <p:sp>
        <p:nvSpPr>
          <p:cNvPr id="3" name="Tijdelijke aanduiding voor inhoud 2"/>
          <p:cNvSpPr>
            <a:spLocks noGrp="1"/>
          </p:cNvSpPr>
          <p:nvPr>
            <p:ph idx="1"/>
          </p:nvPr>
        </p:nvSpPr>
        <p:spPr>
          <a:xfrm>
            <a:off x="431471" y="1340710"/>
            <a:ext cx="8281058" cy="4788636"/>
          </a:xfrm>
        </p:spPr>
        <p:txBody>
          <a:bodyPr>
            <a:normAutofit fontScale="62500" lnSpcReduction="20000"/>
          </a:bodyPr>
          <a:lstStyle/>
          <a:p>
            <a:pPr lvl="1">
              <a:lnSpc>
                <a:spcPct val="130000"/>
              </a:lnSpc>
              <a:spcAft>
                <a:spcPts val="600"/>
              </a:spcAft>
              <a:buFontTx/>
              <a:buChar char="→"/>
              <a:defRPr/>
            </a:pPr>
            <a:r>
              <a:rPr lang="nl-BE" sz="3200" b="1" dirty="0">
                <a:solidFill>
                  <a:schemeClr val="tx1"/>
                </a:solidFill>
              </a:rPr>
              <a:t>Informeren en sensibiliseren personeel</a:t>
            </a:r>
            <a:r>
              <a:rPr lang="nl-BE" sz="2700" b="1" dirty="0">
                <a:solidFill>
                  <a:schemeClr val="tx1"/>
                </a:solidFill>
              </a:rPr>
              <a:t> </a:t>
            </a:r>
            <a:r>
              <a:rPr lang="nl-BE" sz="2700" dirty="0">
                <a:solidFill>
                  <a:schemeClr val="tx1">
                    <a:lumMod val="50000"/>
                    <a:lumOff val="50000"/>
                  </a:schemeClr>
                </a:solidFill>
              </a:rPr>
              <a:t>(primaire preventie)</a:t>
            </a:r>
          </a:p>
          <a:p>
            <a:pPr lvl="2">
              <a:lnSpc>
                <a:spcPct val="130000"/>
              </a:lnSpc>
              <a:spcAft>
                <a:spcPts val="600"/>
              </a:spcAft>
              <a:buFontTx/>
              <a:buChar char="→"/>
              <a:defRPr/>
            </a:pPr>
            <a:r>
              <a:rPr lang="nl-BE" sz="2700" dirty="0">
                <a:solidFill>
                  <a:schemeClr val="tx1"/>
                </a:solidFill>
              </a:rPr>
              <a:t>Schriftelijk spoor</a:t>
            </a:r>
          </a:p>
          <a:p>
            <a:pPr lvl="2">
              <a:lnSpc>
                <a:spcPct val="130000"/>
              </a:lnSpc>
              <a:spcAft>
                <a:spcPts val="600"/>
              </a:spcAft>
              <a:buFontTx/>
              <a:buChar char="→"/>
              <a:defRPr/>
            </a:pPr>
            <a:r>
              <a:rPr lang="nl-BE" sz="2700" dirty="0">
                <a:solidFill>
                  <a:schemeClr val="tx1"/>
                </a:solidFill>
              </a:rPr>
              <a:t>Rol en verantwoordelijkheden betrokken partijen welzijnsbeleid (WG, HL, bevoegd comité, contactpersoon veiligheid, interne PA, GPD, EDPBW -  PAPA en PA arbeidsarts)</a:t>
            </a:r>
          </a:p>
          <a:p>
            <a:pPr lvl="2">
              <a:lnSpc>
                <a:spcPct val="130000"/>
              </a:lnSpc>
              <a:spcAft>
                <a:spcPts val="600"/>
              </a:spcAft>
              <a:buFontTx/>
              <a:buChar char="→"/>
              <a:defRPr/>
            </a:pPr>
            <a:r>
              <a:rPr lang="nl-BE" sz="2700" dirty="0">
                <a:solidFill>
                  <a:schemeClr val="tx1"/>
                </a:solidFill>
              </a:rPr>
              <a:t>Resultaten RA PSR en bijhorende maatregelen</a:t>
            </a:r>
          </a:p>
          <a:p>
            <a:pPr lvl="2">
              <a:lnSpc>
                <a:spcPct val="130000"/>
              </a:lnSpc>
              <a:spcAft>
                <a:spcPts val="600"/>
              </a:spcAft>
              <a:buFontTx/>
              <a:buChar char="→"/>
              <a:defRPr/>
            </a:pPr>
            <a:r>
              <a:rPr lang="nl-BE" sz="2700" dirty="0">
                <a:solidFill>
                  <a:schemeClr val="tx1"/>
                </a:solidFill>
              </a:rPr>
              <a:t>Jaarlijkse evaluatie beleid PSR en bijhorende maatregelen</a:t>
            </a:r>
          </a:p>
          <a:p>
            <a:pPr lvl="2">
              <a:lnSpc>
                <a:spcPct val="130000"/>
              </a:lnSpc>
              <a:spcAft>
                <a:spcPts val="600"/>
              </a:spcAft>
              <a:buFontTx/>
              <a:buChar char="→"/>
              <a:defRPr/>
            </a:pPr>
            <a:r>
              <a:rPr lang="nl-BE" sz="2700" dirty="0">
                <a:solidFill>
                  <a:schemeClr val="tx1"/>
                </a:solidFill>
              </a:rPr>
              <a:t>Psychologische ondersteuning bij geweld door derden</a:t>
            </a:r>
          </a:p>
          <a:p>
            <a:pPr lvl="2">
              <a:lnSpc>
                <a:spcPct val="130000"/>
              </a:lnSpc>
              <a:spcAft>
                <a:spcPts val="600"/>
              </a:spcAft>
              <a:buFontTx/>
              <a:buChar char="→"/>
              <a:defRPr/>
            </a:pPr>
            <a:r>
              <a:rPr lang="nl-BE" sz="2700" dirty="0">
                <a:solidFill>
                  <a:schemeClr val="tx1"/>
                </a:solidFill>
              </a:rPr>
              <a:t>Kennis en toepassing van de preventiemaatregelen PSR, procedures PSR, gebruik Register, onthouding onrechtmatig gedrag (</a:t>
            </a:r>
            <a:r>
              <a:rPr lang="nl-BE" sz="2700" dirty="0" err="1">
                <a:solidFill>
                  <a:schemeClr val="tx1"/>
                </a:solidFill>
              </a:rPr>
              <a:t>cfr</a:t>
            </a:r>
            <a:r>
              <a:rPr lang="nl-BE" sz="2700" dirty="0">
                <a:solidFill>
                  <a:schemeClr val="tx1"/>
                </a:solidFill>
              </a:rPr>
              <a:t>. Engagementsverklaring respectvol gedrag, model GO!)</a:t>
            </a:r>
          </a:p>
          <a:p>
            <a:pPr lvl="2">
              <a:lnSpc>
                <a:spcPct val="130000"/>
              </a:lnSpc>
              <a:spcAft>
                <a:spcPts val="600"/>
              </a:spcAft>
              <a:buFontTx/>
              <a:buChar char="→"/>
              <a:defRPr/>
            </a:pPr>
            <a:r>
              <a:rPr lang="nl-BE" sz="2700" dirty="0">
                <a:solidFill>
                  <a:schemeClr val="tx1"/>
                </a:solidFill>
              </a:rPr>
              <a:t>Contactgegevens VP, PAPA, PA arbeidsarts, contactpersoon veiligheid, PA intern (uithangen ad </a:t>
            </a:r>
            <a:r>
              <a:rPr lang="nl-BE" sz="2700" dirty="0" err="1">
                <a:solidFill>
                  <a:schemeClr val="tx1"/>
                </a:solidFill>
              </a:rPr>
              <a:t>valvas</a:t>
            </a:r>
            <a:r>
              <a:rPr lang="nl-BE" sz="2700" dirty="0">
                <a:solidFill>
                  <a:schemeClr val="tx1"/>
                </a:solidFill>
              </a:rPr>
              <a:t> – model tbs via www.g-o.be/preventie)</a:t>
            </a:r>
          </a:p>
        </p:txBody>
      </p:sp>
    </p:spTree>
    <p:extLst>
      <p:ext uri="{BB962C8B-B14F-4D97-AF65-F5344CB8AC3E}">
        <p14:creationId xmlns:p14="http://schemas.microsoft.com/office/powerpoint/2010/main" val="2030624142"/>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431470" y="332656"/>
            <a:ext cx="8281059" cy="904959"/>
          </a:xfrm>
        </p:spPr>
        <p:txBody>
          <a:bodyPr>
            <a:normAutofit/>
          </a:bodyPr>
          <a:lstStyle/>
          <a:p>
            <a:r>
              <a:rPr lang="nl-BE" sz="1800" dirty="0"/>
              <a:t>Concrete preventie</a:t>
            </a:r>
            <a:br>
              <a:rPr lang="nl-BE" sz="2000" dirty="0"/>
            </a:br>
            <a:r>
              <a:rPr lang="nl-BE" sz="2400" dirty="0"/>
              <a:t>Primaire maatregelen om PSR te voorkomen</a:t>
            </a:r>
          </a:p>
        </p:txBody>
      </p:sp>
      <p:sp>
        <p:nvSpPr>
          <p:cNvPr id="3" name="Tijdelijke aanduiding voor inhoud 2"/>
          <p:cNvSpPr>
            <a:spLocks noGrp="1"/>
          </p:cNvSpPr>
          <p:nvPr>
            <p:ph idx="1"/>
          </p:nvPr>
        </p:nvSpPr>
        <p:spPr>
          <a:xfrm>
            <a:off x="539440" y="1484730"/>
            <a:ext cx="7758112" cy="4478812"/>
          </a:xfrm>
        </p:spPr>
        <p:txBody>
          <a:bodyPr>
            <a:normAutofit fontScale="70000" lnSpcReduction="20000"/>
          </a:bodyPr>
          <a:lstStyle/>
          <a:p>
            <a:pPr lvl="1">
              <a:lnSpc>
                <a:spcPct val="110000"/>
              </a:lnSpc>
              <a:spcAft>
                <a:spcPts val="600"/>
              </a:spcAft>
              <a:buFontTx/>
              <a:buChar char="→"/>
              <a:defRPr/>
            </a:pPr>
            <a:r>
              <a:rPr lang="nl-BE" sz="2800" b="1" dirty="0">
                <a:solidFill>
                  <a:schemeClr val="tx1"/>
                </a:solidFill>
              </a:rPr>
              <a:t>Aanduiden psychosociale preventieadviseur en </a:t>
            </a:r>
            <a:r>
              <a:rPr lang="nl-BE" sz="2800" b="1" dirty="0" err="1">
                <a:solidFill>
                  <a:schemeClr val="tx1"/>
                </a:solidFill>
              </a:rPr>
              <a:t>vertrouwensperso</a:t>
            </a:r>
            <a:r>
              <a:rPr lang="nl-BE" sz="2800" b="1" dirty="0">
                <a:solidFill>
                  <a:schemeClr val="tx1"/>
                </a:solidFill>
              </a:rPr>
              <a:t>(o)n(en) </a:t>
            </a:r>
            <a:endParaRPr lang="nl-BE" sz="2800" dirty="0">
              <a:solidFill>
                <a:schemeClr val="tx1">
                  <a:lumMod val="50000"/>
                  <a:lumOff val="50000"/>
                </a:schemeClr>
              </a:solidFill>
            </a:endParaRPr>
          </a:p>
          <a:p>
            <a:pPr lvl="2">
              <a:lnSpc>
                <a:spcPct val="110000"/>
              </a:lnSpc>
              <a:spcAft>
                <a:spcPts val="600"/>
              </a:spcAft>
              <a:buFontTx/>
              <a:buChar char="→"/>
              <a:defRPr/>
            </a:pPr>
            <a:r>
              <a:rPr lang="nl-BE" sz="2700" dirty="0">
                <a:solidFill>
                  <a:schemeClr val="tx1"/>
                </a:solidFill>
              </a:rPr>
              <a:t>Schriftelijk spoor</a:t>
            </a:r>
          </a:p>
          <a:p>
            <a:pPr lvl="2">
              <a:lnSpc>
                <a:spcPct val="110000"/>
              </a:lnSpc>
              <a:spcAft>
                <a:spcPts val="600"/>
              </a:spcAft>
              <a:buFontTx/>
              <a:buChar char="→"/>
              <a:defRPr/>
            </a:pPr>
            <a:r>
              <a:rPr lang="nl-BE" sz="2700" dirty="0">
                <a:solidFill>
                  <a:schemeClr val="tx1"/>
                </a:solidFill>
              </a:rPr>
              <a:t>Akkoord bevoegd comité</a:t>
            </a:r>
          </a:p>
          <a:p>
            <a:pPr lvl="1">
              <a:lnSpc>
                <a:spcPct val="110000"/>
              </a:lnSpc>
              <a:spcAft>
                <a:spcPts val="600"/>
              </a:spcAft>
              <a:buFontTx/>
              <a:buChar char="→"/>
              <a:defRPr/>
            </a:pPr>
            <a:r>
              <a:rPr lang="nl-NL" sz="2700" b="1" dirty="0">
                <a:solidFill>
                  <a:schemeClr val="tx1"/>
                </a:solidFill>
              </a:rPr>
              <a:t>De vertrouwenspersoon</a:t>
            </a:r>
          </a:p>
          <a:p>
            <a:pPr lvl="2">
              <a:lnSpc>
                <a:spcPct val="110000"/>
              </a:lnSpc>
              <a:spcAft>
                <a:spcPts val="600"/>
              </a:spcAft>
              <a:buFontTx/>
              <a:buChar char="→"/>
              <a:defRPr/>
            </a:pPr>
            <a:r>
              <a:rPr lang="nl-NL" sz="2700" dirty="0">
                <a:solidFill>
                  <a:schemeClr val="tx1"/>
                </a:solidFill>
              </a:rPr>
              <a:t>Opleiding en jaarlijkse supervisie (papieren bewijs) </a:t>
            </a:r>
          </a:p>
          <a:p>
            <a:pPr lvl="2">
              <a:lnSpc>
                <a:spcPct val="110000"/>
              </a:lnSpc>
              <a:spcAft>
                <a:spcPts val="600"/>
              </a:spcAft>
              <a:buFontTx/>
              <a:buChar char="→"/>
              <a:defRPr/>
            </a:pPr>
            <a:r>
              <a:rPr lang="nl-NL" sz="2700" dirty="0">
                <a:solidFill>
                  <a:schemeClr val="tx1"/>
                </a:solidFill>
              </a:rPr>
              <a:t>Voldoende tijd om voor uitoefening opdrachten</a:t>
            </a:r>
          </a:p>
          <a:p>
            <a:pPr lvl="2">
              <a:lnSpc>
                <a:spcPct val="110000"/>
              </a:lnSpc>
              <a:spcAft>
                <a:spcPts val="600"/>
              </a:spcAft>
              <a:buFontTx/>
              <a:buChar char="→"/>
              <a:defRPr/>
            </a:pPr>
            <a:r>
              <a:rPr lang="nl-NL" sz="2700" dirty="0">
                <a:solidFill>
                  <a:schemeClr val="tx1"/>
                </a:solidFill>
              </a:rPr>
              <a:t>regelmatig overleg hebben met PAPA </a:t>
            </a:r>
          </a:p>
          <a:p>
            <a:pPr lvl="3">
              <a:lnSpc>
                <a:spcPct val="120000"/>
              </a:lnSpc>
              <a:spcAft>
                <a:spcPts val="600"/>
              </a:spcAft>
              <a:buFont typeface="Arial" pitchFamily="34" charset="0"/>
              <a:buChar char="•"/>
              <a:defRPr/>
            </a:pPr>
            <a:r>
              <a:rPr lang="nl-NL" sz="2000" dirty="0">
                <a:solidFill>
                  <a:schemeClr val="tx1"/>
                </a:solidFill>
              </a:rPr>
              <a:t>Schriftelijk spoor</a:t>
            </a:r>
          </a:p>
          <a:p>
            <a:pPr lvl="3">
              <a:lnSpc>
                <a:spcPct val="120000"/>
              </a:lnSpc>
              <a:spcAft>
                <a:spcPts val="600"/>
              </a:spcAft>
              <a:buFont typeface="Arial" pitchFamily="34" charset="0"/>
              <a:buChar char="•"/>
              <a:defRPr/>
            </a:pPr>
            <a:r>
              <a:rPr lang="nl-NL" sz="2000" dirty="0">
                <a:solidFill>
                  <a:schemeClr val="tx1"/>
                </a:solidFill>
              </a:rPr>
              <a:t>aanlevering gegevens voor jaarverslag</a:t>
            </a:r>
          </a:p>
          <a:p>
            <a:pPr lvl="3">
              <a:lnSpc>
                <a:spcPct val="120000"/>
              </a:lnSpc>
              <a:spcAft>
                <a:spcPts val="600"/>
              </a:spcAft>
              <a:buFont typeface="Arial" pitchFamily="34" charset="0"/>
              <a:buChar char="•"/>
              <a:defRPr/>
            </a:pPr>
            <a:r>
              <a:rPr lang="nl-NL" sz="2000" dirty="0">
                <a:solidFill>
                  <a:schemeClr val="tx1"/>
                </a:solidFill>
              </a:rPr>
              <a:t>incidenten die zich bij herhaling voordoen</a:t>
            </a:r>
          </a:p>
          <a:p>
            <a:pPr lvl="2">
              <a:lnSpc>
                <a:spcPct val="110000"/>
              </a:lnSpc>
              <a:spcAft>
                <a:spcPts val="600"/>
              </a:spcAft>
              <a:buFontTx/>
              <a:buChar char="→"/>
              <a:defRPr/>
            </a:pPr>
            <a:r>
              <a:rPr lang="nl-NL" sz="2700" dirty="0">
                <a:solidFill>
                  <a:schemeClr val="tx1"/>
                </a:solidFill>
              </a:rPr>
              <a:t>Akkoord comité (papieren bewijs)</a:t>
            </a:r>
            <a:endParaRPr lang="nl-NL" dirty="0">
              <a:cs typeface="Arial" pitchFamily="34" charset="0"/>
            </a:endParaRPr>
          </a:p>
        </p:txBody>
      </p:sp>
    </p:spTree>
    <p:extLst>
      <p:ext uri="{BB962C8B-B14F-4D97-AF65-F5344CB8AC3E}">
        <p14:creationId xmlns:p14="http://schemas.microsoft.com/office/powerpoint/2010/main" val="2006107939"/>
      </p:ext>
    </p:extLst>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1800" dirty="0"/>
              <a:t>Concrete preventie</a:t>
            </a:r>
            <a:br>
              <a:rPr lang="nl-BE" sz="2000" dirty="0"/>
            </a:br>
            <a:r>
              <a:rPr lang="nl-BE" sz="2400" dirty="0"/>
              <a:t>Primaire maatregelen om PSR te voorkomen</a:t>
            </a:r>
          </a:p>
        </p:txBody>
      </p:sp>
      <p:sp>
        <p:nvSpPr>
          <p:cNvPr id="3" name="Tijdelijke aanduiding voor inhoud 2"/>
          <p:cNvSpPr>
            <a:spLocks noGrp="1"/>
          </p:cNvSpPr>
          <p:nvPr>
            <p:ph idx="1"/>
          </p:nvPr>
        </p:nvSpPr>
        <p:spPr/>
        <p:txBody>
          <a:bodyPr>
            <a:normAutofit fontScale="92500" lnSpcReduction="10000"/>
          </a:bodyPr>
          <a:lstStyle/>
          <a:p>
            <a:pPr lvl="1">
              <a:lnSpc>
                <a:spcPct val="110000"/>
              </a:lnSpc>
              <a:spcAft>
                <a:spcPts val="600"/>
              </a:spcAft>
              <a:buFontTx/>
              <a:buChar char="→"/>
              <a:defRPr/>
            </a:pPr>
            <a:r>
              <a:rPr lang="nl-NL" sz="2700" b="1" dirty="0">
                <a:solidFill>
                  <a:schemeClr val="tx1"/>
                </a:solidFill>
              </a:rPr>
              <a:t>Arbeidsreglementen</a:t>
            </a:r>
            <a:r>
              <a:rPr lang="nl-NL" sz="2700" dirty="0">
                <a:solidFill>
                  <a:schemeClr val="tx1"/>
                </a:solidFill>
              </a:rPr>
              <a:t> </a:t>
            </a:r>
            <a:endParaRPr lang="nl-NL" sz="2700" dirty="0">
              <a:solidFill>
                <a:schemeClr val="tx1">
                  <a:lumMod val="50000"/>
                  <a:lumOff val="50000"/>
                </a:schemeClr>
              </a:solidFill>
            </a:endParaRPr>
          </a:p>
          <a:p>
            <a:pPr lvl="2">
              <a:lnSpc>
                <a:spcPct val="110000"/>
              </a:lnSpc>
              <a:spcAft>
                <a:spcPts val="600"/>
              </a:spcAft>
              <a:buFontTx/>
              <a:buChar char="→"/>
              <a:defRPr/>
            </a:pPr>
            <a:r>
              <a:rPr lang="nl-NL" sz="2700" dirty="0">
                <a:solidFill>
                  <a:schemeClr val="tx1"/>
                </a:solidFill>
              </a:rPr>
              <a:t>voor alle functiegroepen</a:t>
            </a:r>
          </a:p>
          <a:p>
            <a:pPr lvl="2">
              <a:lnSpc>
                <a:spcPct val="110000"/>
              </a:lnSpc>
              <a:spcAft>
                <a:spcPts val="600"/>
              </a:spcAft>
              <a:buFontTx/>
              <a:buChar char="→"/>
              <a:defRPr/>
            </a:pPr>
            <a:r>
              <a:rPr lang="nl-BE" sz="2700" dirty="0">
                <a:solidFill>
                  <a:schemeClr val="tx1"/>
                </a:solidFill>
              </a:rPr>
              <a:t>preventiemaatregelen PSR</a:t>
            </a:r>
          </a:p>
          <a:p>
            <a:pPr lvl="3">
              <a:spcAft>
                <a:spcPts val="600"/>
              </a:spcAft>
              <a:buFont typeface="Arial" pitchFamily="34" charset="0"/>
              <a:buChar char="•"/>
              <a:defRPr/>
            </a:pPr>
            <a:r>
              <a:rPr lang="nl-BE" sz="2000" dirty="0">
                <a:solidFill>
                  <a:schemeClr val="tx1"/>
                </a:solidFill>
              </a:rPr>
              <a:t>procedures PSR</a:t>
            </a:r>
          </a:p>
          <a:p>
            <a:pPr lvl="3">
              <a:spcAft>
                <a:spcPts val="600"/>
              </a:spcAft>
              <a:buFont typeface="Arial" pitchFamily="34" charset="0"/>
              <a:buChar char="•"/>
              <a:defRPr/>
            </a:pPr>
            <a:r>
              <a:rPr lang="nl-BE" sz="2000" dirty="0">
                <a:solidFill>
                  <a:schemeClr val="tx1"/>
                </a:solidFill>
              </a:rPr>
              <a:t>Register voor feiten door derden</a:t>
            </a:r>
          </a:p>
          <a:p>
            <a:pPr lvl="3">
              <a:spcAft>
                <a:spcPts val="600"/>
              </a:spcAft>
              <a:buFont typeface="Arial" pitchFamily="34" charset="0"/>
              <a:buChar char="•"/>
              <a:defRPr/>
            </a:pPr>
            <a:r>
              <a:rPr lang="nl-BE" sz="2000" dirty="0">
                <a:solidFill>
                  <a:schemeClr val="tx1"/>
                </a:solidFill>
              </a:rPr>
              <a:t>Centrum voor PTS na feiten van geweld (advies PAPA)</a:t>
            </a:r>
          </a:p>
          <a:p>
            <a:pPr lvl="3">
              <a:spcAft>
                <a:spcPts val="600"/>
              </a:spcAft>
              <a:buFont typeface="Arial" pitchFamily="34" charset="0"/>
              <a:buChar char="•"/>
              <a:defRPr/>
            </a:pPr>
            <a:r>
              <a:rPr lang="nl-BE" sz="2000" dirty="0">
                <a:solidFill>
                  <a:schemeClr val="tx1"/>
                </a:solidFill>
              </a:rPr>
              <a:t>onthouding onrechtmatig gedrag (</a:t>
            </a:r>
            <a:r>
              <a:rPr lang="nl-BE" sz="2000" dirty="0" err="1">
                <a:solidFill>
                  <a:schemeClr val="tx1"/>
                </a:solidFill>
              </a:rPr>
              <a:t>cfr</a:t>
            </a:r>
            <a:r>
              <a:rPr lang="nl-BE" sz="2000" dirty="0">
                <a:solidFill>
                  <a:schemeClr val="tx1"/>
                </a:solidFill>
              </a:rPr>
              <a:t>. Engagementsverklaring)</a:t>
            </a:r>
          </a:p>
          <a:p>
            <a:pPr lvl="3">
              <a:lnSpc>
                <a:spcPct val="110000"/>
              </a:lnSpc>
              <a:spcAft>
                <a:spcPts val="600"/>
              </a:spcAft>
              <a:buFont typeface="Arial" pitchFamily="34" charset="0"/>
              <a:buChar char="•"/>
              <a:defRPr/>
            </a:pPr>
            <a:r>
              <a:rPr lang="nl-BE" sz="2000" dirty="0">
                <a:solidFill>
                  <a:schemeClr val="tx1"/>
                </a:solidFill>
              </a:rPr>
              <a:t>Contactgegevens VP, PAPA, PA arbeidsarts, contactpersoon veiligheid, PA intern, FOD WASO</a:t>
            </a:r>
          </a:p>
          <a:p>
            <a:pPr lvl="2">
              <a:lnSpc>
                <a:spcPct val="110000"/>
              </a:lnSpc>
              <a:spcAft>
                <a:spcPts val="600"/>
              </a:spcAft>
              <a:buFontTx/>
              <a:buChar char="→"/>
              <a:defRPr/>
            </a:pPr>
            <a:r>
              <a:rPr lang="nl-BE" sz="2700" dirty="0">
                <a:solidFill>
                  <a:schemeClr val="tx1"/>
                </a:solidFill>
              </a:rPr>
              <a:t>Akkoord comité </a:t>
            </a:r>
            <a:r>
              <a:rPr lang="nl-NL" sz="2700" dirty="0">
                <a:solidFill>
                  <a:schemeClr val="tx1"/>
                </a:solidFill>
              </a:rPr>
              <a:t>(papieren bewijs)</a:t>
            </a:r>
            <a:endParaRPr lang="nl-NL" sz="2800" dirty="0">
              <a:cs typeface="Arial" pitchFamily="34" charset="0"/>
            </a:endParaRPr>
          </a:p>
          <a:p>
            <a:pPr lvl="2">
              <a:lnSpc>
                <a:spcPct val="110000"/>
              </a:lnSpc>
              <a:spcAft>
                <a:spcPts val="600"/>
              </a:spcAft>
              <a:buFontTx/>
              <a:buChar char="→"/>
              <a:defRPr/>
            </a:pPr>
            <a:endParaRPr lang="nl-BE" sz="2700" dirty="0">
              <a:solidFill>
                <a:schemeClr val="tx1"/>
              </a:solidFill>
            </a:endParaRPr>
          </a:p>
          <a:p>
            <a:endParaRPr lang="nl-BE" dirty="0"/>
          </a:p>
        </p:txBody>
      </p:sp>
    </p:spTree>
    <p:extLst>
      <p:ext uri="{BB962C8B-B14F-4D97-AF65-F5344CB8AC3E}">
        <p14:creationId xmlns:p14="http://schemas.microsoft.com/office/powerpoint/2010/main" val="4222794650"/>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1800" dirty="0"/>
              <a:t>Concrete preventie</a:t>
            </a:r>
            <a:br>
              <a:rPr lang="nl-BE" sz="2000" dirty="0"/>
            </a:br>
            <a:r>
              <a:rPr lang="nl-BE" sz="2400" dirty="0"/>
              <a:t>Primaire maatregelen om PSR te voorkomen</a:t>
            </a:r>
          </a:p>
        </p:txBody>
      </p:sp>
      <p:sp>
        <p:nvSpPr>
          <p:cNvPr id="3" name="Tijdelijke aanduiding voor inhoud 2"/>
          <p:cNvSpPr>
            <a:spLocks noGrp="1"/>
          </p:cNvSpPr>
          <p:nvPr>
            <p:ph idx="1"/>
          </p:nvPr>
        </p:nvSpPr>
        <p:spPr/>
        <p:txBody>
          <a:bodyPr>
            <a:normAutofit fontScale="92500"/>
          </a:bodyPr>
          <a:lstStyle/>
          <a:p>
            <a:pPr lvl="1">
              <a:lnSpc>
                <a:spcPct val="110000"/>
              </a:lnSpc>
              <a:spcAft>
                <a:spcPts val="600"/>
              </a:spcAft>
              <a:buFontTx/>
              <a:buChar char="→"/>
              <a:defRPr/>
            </a:pPr>
            <a:r>
              <a:rPr lang="nl-BE" sz="2500" b="1" dirty="0">
                <a:solidFill>
                  <a:schemeClr val="tx1"/>
                </a:solidFill>
              </a:rPr>
              <a:t>RA PSR </a:t>
            </a:r>
          </a:p>
          <a:p>
            <a:pPr lvl="2">
              <a:lnSpc>
                <a:spcPct val="110000"/>
              </a:lnSpc>
              <a:spcAft>
                <a:spcPts val="600"/>
              </a:spcAft>
              <a:buFontTx/>
              <a:buChar char="→"/>
              <a:defRPr/>
            </a:pPr>
            <a:r>
              <a:rPr lang="nl-BE" sz="2500" dirty="0">
                <a:solidFill>
                  <a:schemeClr val="tx1"/>
                </a:solidFill>
              </a:rPr>
              <a:t>conform wetgeving</a:t>
            </a:r>
          </a:p>
          <a:p>
            <a:pPr lvl="2">
              <a:lnSpc>
                <a:spcPct val="110000"/>
              </a:lnSpc>
              <a:spcAft>
                <a:spcPts val="600"/>
              </a:spcAft>
              <a:buFontTx/>
              <a:buChar char="→"/>
              <a:defRPr/>
            </a:pPr>
            <a:r>
              <a:rPr lang="nl-BE" sz="2500" dirty="0">
                <a:solidFill>
                  <a:schemeClr val="tx1"/>
                </a:solidFill>
              </a:rPr>
              <a:t>Meedelen aan personeel (schriftelijk spoor)</a:t>
            </a:r>
          </a:p>
          <a:p>
            <a:pPr lvl="2">
              <a:lnSpc>
                <a:spcPct val="110000"/>
              </a:lnSpc>
              <a:spcAft>
                <a:spcPts val="600"/>
              </a:spcAft>
              <a:buFontTx/>
              <a:buChar char="→"/>
              <a:defRPr/>
            </a:pPr>
            <a:r>
              <a:rPr lang="nl-BE" sz="2500" dirty="0">
                <a:solidFill>
                  <a:schemeClr val="tx1"/>
                </a:solidFill>
              </a:rPr>
              <a:t>Maatregelen na advies PAPA en bevoegd comité (schriftelijk spoor)</a:t>
            </a:r>
          </a:p>
          <a:p>
            <a:pPr lvl="2">
              <a:lnSpc>
                <a:spcPct val="110000"/>
              </a:lnSpc>
              <a:spcAft>
                <a:spcPts val="600"/>
              </a:spcAft>
              <a:buFontTx/>
              <a:buChar char="→"/>
              <a:defRPr/>
            </a:pPr>
            <a:r>
              <a:rPr lang="nl-BE" sz="2500" dirty="0">
                <a:solidFill>
                  <a:schemeClr val="tx1"/>
                </a:solidFill>
              </a:rPr>
              <a:t>Maatregelen in GPP en JAP</a:t>
            </a:r>
          </a:p>
          <a:p>
            <a:pPr lvl="2">
              <a:lnSpc>
                <a:spcPct val="110000"/>
              </a:lnSpc>
              <a:spcAft>
                <a:spcPts val="600"/>
              </a:spcAft>
              <a:buFontTx/>
              <a:buChar char="→"/>
              <a:defRPr/>
            </a:pPr>
            <a:r>
              <a:rPr lang="nl-BE" sz="2800" i="1" dirty="0">
                <a:solidFill>
                  <a:schemeClr val="tx1"/>
                </a:solidFill>
              </a:rPr>
              <a:t>RA PSR  - om de 5 jaar als geen spanningen, geen formele verzoeken PSR, wel </a:t>
            </a:r>
            <a:r>
              <a:rPr lang="nl-BE" sz="2800" i="1" u="sng" dirty="0">
                <a:solidFill>
                  <a:schemeClr val="tx1"/>
                </a:solidFill>
              </a:rPr>
              <a:t>jaarlijks knipperlichtentool </a:t>
            </a:r>
            <a:r>
              <a:rPr lang="nl-BE" sz="2800" i="1" dirty="0">
                <a:solidFill>
                  <a:schemeClr val="tx1"/>
                </a:solidFill>
              </a:rPr>
              <a:t>(niet van toepassing indien grote veranderingen zoals fusie)</a:t>
            </a:r>
            <a:endParaRPr lang="nl-BE" sz="2500" i="1" dirty="0">
              <a:solidFill>
                <a:schemeClr val="tx1"/>
              </a:solidFill>
            </a:endParaRPr>
          </a:p>
          <a:p>
            <a:endParaRPr lang="nl-BE" dirty="0"/>
          </a:p>
        </p:txBody>
      </p:sp>
    </p:spTree>
    <p:extLst>
      <p:ext uri="{BB962C8B-B14F-4D97-AF65-F5344CB8AC3E}">
        <p14:creationId xmlns:p14="http://schemas.microsoft.com/office/powerpoint/2010/main" val="3706999637"/>
      </p:ext>
    </p:extLst>
  </p:cSld>
  <p:clrMapOvr>
    <a:masterClrMapping/>
  </p:clrMapOvr>
  <p:transition>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1800" dirty="0"/>
              <a:t>Concrete preventie</a:t>
            </a:r>
            <a:br>
              <a:rPr lang="nl-BE" sz="2000" dirty="0"/>
            </a:br>
            <a:r>
              <a:rPr lang="nl-BE" sz="2400" dirty="0"/>
              <a:t>Primaire maatregelen om PSR te voorkomen</a:t>
            </a:r>
          </a:p>
        </p:txBody>
      </p:sp>
      <p:sp>
        <p:nvSpPr>
          <p:cNvPr id="3" name="Tijdelijke aanduiding voor inhoud 2"/>
          <p:cNvSpPr>
            <a:spLocks noGrp="1"/>
          </p:cNvSpPr>
          <p:nvPr>
            <p:ph idx="1"/>
          </p:nvPr>
        </p:nvSpPr>
        <p:spPr/>
        <p:txBody>
          <a:bodyPr>
            <a:normAutofit/>
          </a:bodyPr>
          <a:lstStyle/>
          <a:p>
            <a:pPr lvl="1">
              <a:lnSpc>
                <a:spcPct val="110000"/>
              </a:lnSpc>
              <a:spcAft>
                <a:spcPts val="600"/>
              </a:spcAft>
              <a:buFontTx/>
              <a:buChar char="→"/>
              <a:defRPr/>
            </a:pPr>
            <a:r>
              <a:rPr lang="nl-BE" sz="2500" b="1" dirty="0">
                <a:solidFill>
                  <a:schemeClr val="tx1"/>
                </a:solidFill>
              </a:rPr>
              <a:t>Evaluatie beleid PSR </a:t>
            </a:r>
            <a:r>
              <a:rPr lang="nl-BE" sz="2500" dirty="0">
                <a:solidFill>
                  <a:schemeClr val="tx1"/>
                </a:solidFill>
              </a:rPr>
              <a:t>– jaarlijks </a:t>
            </a:r>
            <a:endParaRPr lang="nl-BE" sz="2500" dirty="0">
              <a:solidFill>
                <a:schemeClr val="tx1">
                  <a:lumMod val="50000"/>
                  <a:lumOff val="50000"/>
                </a:schemeClr>
              </a:solidFill>
            </a:endParaRPr>
          </a:p>
          <a:p>
            <a:pPr lvl="2">
              <a:lnSpc>
                <a:spcPct val="110000"/>
              </a:lnSpc>
              <a:spcAft>
                <a:spcPts val="600"/>
              </a:spcAft>
              <a:buFontTx/>
              <a:buChar char="→"/>
              <a:defRPr/>
            </a:pPr>
            <a:r>
              <a:rPr lang="nl-BE" sz="2500" dirty="0">
                <a:solidFill>
                  <a:schemeClr val="tx1"/>
                </a:solidFill>
              </a:rPr>
              <a:t>PAPA levert aan WG nodige gegevens PSR (aandacht voor incidenten bij herhaling)</a:t>
            </a:r>
          </a:p>
          <a:p>
            <a:pPr lvl="2">
              <a:lnSpc>
                <a:spcPct val="110000"/>
              </a:lnSpc>
              <a:spcAft>
                <a:spcPts val="600"/>
              </a:spcAft>
              <a:buFontTx/>
              <a:buChar char="→"/>
              <a:defRPr/>
            </a:pPr>
            <a:r>
              <a:rPr lang="nl-BE" sz="2500" dirty="0">
                <a:solidFill>
                  <a:schemeClr val="tx1"/>
                </a:solidFill>
              </a:rPr>
              <a:t>PA arbeidsarts levert aan WG en PAPA nodige gegevens</a:t>
            </a:r>
          </a:p>
          <a:p>
            <a:pPr lvl="1">
              <a:lnSpc>
                <a:spcPct val="110000"/>
              </a:lnSpc>
              <a:spcAft>
                <a:spcPts val="600"/>
              </a:spcAft>
              <a:buFontTx/>
              <a:buChar char="→"/>
              <a:defRPr/>
            </a:pPr>
            <a:r>
              <a:rPr lang="nl-BE" sz="2500" b="1" dirty="0">
                <a:solidFill>
                  <a:schemeClr val="tx1"/>
                </a:solidFill>
              </a:rPr>
              <a:t>Intern noodplan en PSR </a:t>
            </a:r>
          </a:p>
          <a:p>
            <a:pPr lvl="2">
              <a:lnSpc>
                <a:spcPct val="110000"/>
              </a:lnSpc>
              <a:spcAft>
                <a:spcPts val="600"/>
              </a:spcAft>
              <a:buFontTx/>
              <a:buChar char="→"/>
              <a:defRPr/>
            </a:pPr>
            <a:r>
              <a:rPr lang="nl-BE" sz="2500" dirty="0">
                <a:solidFill>
                  <a:schemeClr val="tx1"/>
                </a:solidFill>
              </a:rPr>
              <a:t>Procedures en maatregelen PTS (KB Beleid)</a:t>
            </a:r>
          </a:p>
          <a:p>
            <a:pPr lvl="2">
              <a:lnSpc>
                <a:spcPct val="110000"/>
              </a:lnSpc>
              <a:spcAft>
                <a:spcPts val="600"/>
              </a:spcAft>
              <a:buFontTx/>
              <a:buChar char="→"/>
              <a:defRPr/>
            </a:pPr>
            <a:r>
              <a:rPr lang="nl-BE" sz="2800" dirty="0">
                <a:solidFill>
                  <a:schemeClr val="tx1"/>
                </a:solidFill>
              </a:rPr>
              <a:t>Centrum voor PTS (advies PAPA)</a:t>
            </a:r>
          </a:p>
          <a:p>
            <a:pPr lvl="2">
              <a:lnSpc>
                <a:spcPct val="110000"/>
              </a:lnSpc>
              <a:spcAft>
                <a:spcPts val="600"/>
              </a:spcAft>
              <a:buFontTx/>
              <a:buChar char="→"/>
              <a:defRPr/>
            </a:pPr>
            <a:endParaRPr lang="nl-BE" sz="2500" dirty="0">
              <a:solidFill>
                <a:schemeClr val="tx1"/>
              </a:solidFill>
            </a:endParaRPr>
          </a:p>
          <a:p>
            <a:pPr lvl="2">
              <a:lnSpc>
                <a:spcPct val="110000"/>
              </a:lnSpc>
              <a:spcAft>
                <a:spcPts val="600"/>
              </a:spcAft>
              <a:buFontTx/>
              <a:buChar char="→"/>
              <a:defRPr/>
            </a:pPr>
            <a:endParaRPr lang="nl-BE" sz="2500" dirty="0">
              <a:solidFill>
                <a:schemeClr val="tx1"/>
              </a:solidFill>
            </a:endParaRPr>
          </a:p>
          <a:p>
            <a:endParaRPr lang="nl-BE" dirty="0"/>
          </a:p>
        </p:txBody>
      </p:sp>
    </p:spTree>
    <p:extLst>
      <p:ext uri="{BB962C8B-B14F-4D97-AF65-F5344CB8AC3E}">
        <p14:creationId xmlns:p14="http://schemas.microsoft.com/office/powerpoint/2010/main" val="3424873949"/>
      </p:ext>
    </p:extLst>
  </p:cSld>
  <p:clrMapOvr>
    <a:masterClrMapping/>
  </p:clrMapOvr>
  <p:transition>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400" dirty="0"/>
              <a:t>Concrete preventie</a:t>
            </a:r>
            <a:br>
              <a:rPr lang="nl-BE" sz="2400" dirty="0">
                <a:solidFill>
                  <a:srgbClr val="C3004A"/>
                </a:solidFill>
              </a:rPr>
            </a:br>
            <a:r>
              <a:rPr lang="nl-BE" sz="2400" dirty="0">
                <a:solidFill>
                  <a:srgbClr val="C3004A"/>
                </a:solidFill>
              </a:rPr>
              <a:t>Risicofactoren voor het psychosociaal welzijn – 5 A’s</a:t>
            </a:r>
          </a:p>
        </p:txBody>
      </p:sp>
      <p:sp>
        <p:nvSpPr>
          <p:cNvPr id="3" name="Tijdelijke aanduiding voor inhoud 2"/>
          <p:cNvSpPr>
            <a:spLocks noGrp="1"/>
          </p:cNvSpPr>
          <p:nvPr>
            <p:ph idx="1"/>
          </p:nvPr>
        </p:nvSpPr>
        <p:spPr/>
        <p:txBody>
          <a:bodyPr>
            <a:normAutofit lnSpcReduction="10000"/>
          </a:bodyPr>
          <a:lstStyle/>
          <a:p>
            <a:pPr>
              <a:lnSpc>
                <a:spcPct val="120000"/>
              </a:lnSpc>
              <a:spcAft>
                <a:spcPts val="200"/>
              </a:spcAft>
              <a:defRPr/>
            </a:pPr>
            <a:r>
              <a:rPr lang="nl-BE" b="1" dirty="0">
                <a:solidFill>
                  <a:schemeClr val="tx1"/>
                </a:solidFill>
                <a:latin typeface="Calibri" pitchFamily="34" charset="0"/>
              </a:rPr>
              <a:t>Arbeidsrelaties</a:t>
            </a:r>
          </a:p>
          <a:p>
            <a:pPr>
              <a:lnSpc>
                <a:spcPct val="120000"/>
              </a:lnSpc>
              <a:buFont typeface="Symbol" pitchFamily="18" charset="2"/>
              <a:buChar char="®"/>
              <a:defRPr/>
            </a:pPr>
            <a:r>
              <a:rPr lang="nl-BE" dirty="0">
                <a:solidFill>
                  <a:schemeClr val="tx1"/>
                </a:solidFill>
                <a:latin typeface="Calibri" pitchFamily="34" charset="0"/>
              </a:rPr>
              <a:t> Negatieve invloed  	</a:t>
            </a:r>
          </a:p>
          <a:p>
            <a:pPr lvl="1">
              <a:spcBef>
                <a:spcPts val="0"/>
              </a:spcBef>
              <a:buFont typeface="Arial" pitchFamily="34" charset="0"/>
              <a:buChar char="•"/>
              <a:defRPr/>
            </a:pPr>
            <a:r>
              <a:rPr lang="nl-BE" sz="2000" dirty="0">
                <a:solidFill>
                  <a:schemeClr val="tx1"/>
                </a:solidFill>
                <a:latin typeface="Calibri" pitchFamily="34" charset="0"/>
              </a:rPr>
              <a:t>Inefficiënte manier van leidinggeven, te weinig medezeggenschap</a:t>
            </a:r>
          </a:p>
          <a:p>
            <a:pPr lvl="1">
              <a:spcBef>
                <a:spcPts val="0"/>
              </a:spcBef>
              <a:buFont typeface="Arial" pitchFamily="34" charset="0"/>
              <a:buChar char="•"/>
              <a:defRPr/>
            </a:pPr>
            <a:r>
              <a:rPr lang="nl-BE" sz="2000" dirty="0">
                <a:solidFill>
                  <a:schemeClr val="tx1"/>
                </a:solidFill>
                <a:latin typeface="Calibri" pitchFamily="34" charset="0"/>
              </a:rPr>
              <a:t>Verstoorde onderlinge relaties op het werk</a:t>
            </a:r>
          </a:p>
          <a:p>
            <a:pPr lvl="1">
              <a:spcBef>
                <a:spcPts val="0"/>
              </a:spcBef>
              <a:buFont typeface="Arial" pitchFamily="34" charset="0"/>
              <a:buChar char="•"/>
              <a:defRPr/>
            </a:pPr>
            <a:r>
              <a:rPr lang="nl-BE" sz="2000" dirty="0">
                <a:solidFill>
                  <a:schemeClr val="tx1"/>
                </a:solidFill>
                <a:latin typeface="Calibri" pitchFamily="34" charset="0"/>
              </a:rPr>
              <a:t>Onvoldoende sociale ondersteuning op het werk</a:t>
            </a:r>
          </a:p>
          <a:p>
            <a:pPr lvl="1">
              <a:spcBef>
                <a:spcPts val="0"/>
              </a:spcBef>
              <a:buFont typeface="Arial" pitchFamily="34" charset="0"/>
              <a:buChar char="•"/>
              <a:defRPr/>
            </a:pPr>
            <a:r>
              <a:rPr lang="nl-BE" sz="2000" dirty="0">
                <a:solidFill>
                  <a:schemeClr val="tx1"/>
                </a:solidFill>
                <a:latin typeface="Calibri" pitchFamily="34" charset="0"/>
              </a:rPr>
              <a:t>Ongewenste intimiteiten, pesten, discriminatie</a:t>
            </a:r>
          </a:p>
          <a:p>
            <a:pPr lvl="1">
              <a:spcBef>
                <a:spcPts val="0"/>
              </a:spcBef>
              <a:buFont typeface="Arial" pitchFamily="34" charset="0"/>
              <a:buChar char="•"/>
              <a:defRPr/>
            </a:pPr>
            <a:r>
              <a:rPr lang="nl-BE" sz="2000" dirty="0">
                <a:solidFill>
                  <a:schemeClr val="tx1"/>
                </a:solidFill>
                <a:latin typeface="Calibri" pitchFamily="34" charset="0"/>
              </a:rPr>
              <a:t> …</a:t>
            </a:r>
          </a:p>
          <a:p>
            <a:pPr marL="195263" lvl="1" indent="-195263">
              <a:lnSpc>
                <a:spcPct val="120000"/>
              </a:lnSpc>
              <a:buFont typeface="Symbol" pitchFamily="18" charset="2"/>
              <a:buChar char="®"/>
              <a:defRPr/>
            </a:pPr>
            <a:r>
              <a:rPr lang="nl-BE" dirty="0">
                <a:solidFill>
                  <a:schemeClr val="tx1"/>
                </a:solidFill>
                <a:latin typeface="Calibri" pitchFamily="34" charset="0"/>
              </a:rPr>
              <a:t>Mogelijke verbeteracties</a:t>
            </a:r>
          </a:p>
          <a:p>
            <a:pPr lvl="1">
              <a:spcBef>
                <a:spcPts val="0"/>
              </a:spcBef>
              <a:buFont typeface="Arial" pitchFamily="34" charset="0"/>
              <a:buChar char="•"/>
              <a:defRPr/>
            </a:pPr>
            <a:r>
              <a:rPr lang="nl-BE" sz="2000" dirty="0">
                <a:solidFill>
                  <a:schemeClr val="tx1"/>
                </a:solidFill>
                <a:latin typeface="Calibri" pitchFamily="34" charset="0"/>
              </a:rPr>
              <a:t>Procedures en gedragscodes rond OGG, discriminatie, alcohol- en ander drugsmisbruik</a:t>
            </a:r>
          </a:p>
          <a:p>
            <a:pPr lvl="1">
              <a:spcBef>
                <a:spcPts val="0"/>
              </a:spcBef>
              <a:buFont typeface="Arial" pitchFamily="34" charset="0"/>
              <a:buChar char="•"/>
              <a:defRPr/>
            </a:pPr>
            <a:r>
              <a:rPr lang="nl-BE" sz="2000" dirty="0">
                <a:solidFill>
                  <a:schemeClr val="tx1"/>
                </a:solidFill>
                <a:latin typeface="Calibri" pitchFamily="34" charset="0"/>
              </a:rPr>
              <a:t>Voldoende inspraak en overleg</a:t>
            </a:r>
          </a:p>
          <a:p>
            <a:pPr lvl="1">
              <a:spcBef>
                <a:spcPts val="0"/>
              </a:spcBef>
              <a:buFont typeface="Arial" pitchFamily="34" charset="0"/>
              <a:buChar char="•"/>
              <a:defRPr/>
            </a:pPr>
            <a:r>
              <a:rPr lang="nl-BE" sz="2000" dirty="0">
                <a:solidFill>
                  <a:schemeClr val="tx1"/>
                </a:solidFill>
                <a:latin typeface="Calibri" pitchFamily="34" charset="0"/>
              </a:rPr>
              <a:t>Communicatie </a:t>
            </a:r>
          </a:p>
          <a:p>
            <a:pPr lvl="1">
              <a:spcBef>
                <a:spcPts val="0"/>
              </a:spcBef>
              <a:buFont typeface="Arial" pitchFamily="34" charset="0"/>
              <a:buChar char="•"/>
              <a:defRPr/>
            </a:pPr>
            <a:r>
              <a:rPr lang="nl-BE" sz="2000" dirty="0">
                <a:solidFill>
                  <a:schemeClr val="tx1"/>
                </a:solidFill>
                <a:latin typeface="Calibri" pitchFamily="34" charset="0"/>
              </a:rPr>
              <a:t>Aandacht voor werksfeer en onderlinge relaties</a:t>
            </a:r>
          </a:p>
          <a:p>
            <a:pPr lvl="1">
              <a:spcBef>
                <a:spcPts val="0"/>
              </a:spcBef>
              <a:buFont typeface="Arial" pitchFamily="34" charset="0"/>
              <a:buChar char="•"/>
              <a:defRPr/>
            </a:pPr>
            <a:r>
              <a:rPr lang="nl-BE" sz="2000" dirty="0">
                <a:solidFill>
                  <a:schemeClr val="tx1"/>
                </a:solidFill>
                <a:latin typeface="Calibri" pitchFamily="34" charset="0"/>
              </a:rPr>
              <a:t> …</a:t>
            </a:r>
          </a:p>
          <a:p>
            <a:endParaRPr lang="nl-BE" dirty="0"/>
          </a:p>
        </p:txBody>
      </p:sp>
    </p:spTree>
    <p:extLst>
      <p:ext uri="{BB962C8B-B14F-4D97-AF65-F5344CB8AC3E}">
        <p14:creationId xmlns:p14="http://schemas.microsoft.com/office/powerpoint/2010/main" val="4199178849"/>
      </p:ext>
    </p:extLst>
  </p:cSld>
  <p:clrMapOvr>
    <a:masterClrMapping/>
  </p:clrMapOvr>
  <p:transition>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sz="2400" dirty="0"/>
              <a:t>Concrete preventie</a:t>
            </a:r>
            <a:br>
              <a:rPr lang="nl-BE" sz="2400" dirty="0">
                <a:solidFill>
                  <a:srgbClr val="C3004A"/>
                </a:solidFill>
              </a:rPr>
            </a:br>
            <a:r>
              <a:rPr lang="nl-BE" sz="2400" dirty="0">
                <a:solidFill>
                  <a:srgbClr val="C3004A"/>
                </a:solidFill>
              </a:rPr>
              <a:t>Risicofactoren voor het psychosociaal welzijn – 5 A’s</a:t>
            </a:r>
            <a:endParaRPr lang="nl-BE" dirty="0"/>
          </a:p>
        </p:txBody>
      </p:sp>
      <p:sp>
        <p:nvSpPr>
          <p:cNvPr id="3" name="Tijdelijke aanduiding voor inhoud 2"/>
          <p:cNvSpPr>
            <a:spLocks noGrp="1"/>
          </p:cNvSpPr>
          <p:nvPr>
            <p:ph idx="1"/>
          </p:nvPr>
        </p:nvSpPr>
        <p:spPr/>
        <p:txBody>
          <a:bodyPr/>
          <a:lstStyle/>
          <a:p>
            <a:pPr>
              <a:lnSpc>
                <a:spcPct val="120000"/>
              </a:lnSpc>
              <a:spcAft>
                <a:spcPts val="600"/>
              </a:spcAft>
              <a:defRPr/>
            </a:pPr>
            <a:r>
              <a:rPr lang="nl-BE" b="1" dirty="0">
                <a:solidFill>
                  <a:schemeClr val="tx1"/>
                </a:solidFill>
                <a:latin typeface="Calibri" pitchFamily="34" charset="0"/>
              </a:rPr>
              <a:t>Arbeidsvoorwaarden</a:t>
            </a:r>
          </a:p>
          <a:p>
            <a:pPr>
              <a:lnSpc>
                <a:spcPct val="120000"/>
              </a:lnSpc>
              <a:spcBef>
                <a:spcPts val="576"/>
              </a:spcBef>
              <a:spcAft>
                <a:spcPts val="0"/>
              </a:spcAft>
              <a:buFont typeface="Symbol" pitchFamily="18" charset="2"/>
              <a:buChar char="®"/>
              <a:defRPr/>
            </a:pPr>
            <a:r>
              <a:rPr lang="nl-BE" dirty="0">
                <a:solidFill>
                  <a:schemeClr val="tx1"/>
                </a:solidFill>
                <a:latin typeface="Calibri" pitchFamily="34" charset="0"/>
              </a:rPr>
              <a:t> Negatieve invloed  </a:t>
            </a:r>
            <a:r>
              <a:rPr lang="nl-BE" sz="2800" dirty="0">
                <a:solidFill>
                  <a:schemeClr val="tx1"/>
                </a:solidFill>
                <a:latin typeface="Calibri" pitchFamily="34" charset="0"/>
              </a:rPr>
              <a:t>	</a:t>
            </a:r>
          </a:p>
          <a:p>
            <a:pPr lvl="1">
              <a:spcBef>
                <a:spcPts val="0"/>
              </a:spcBef>
              <a:buFont typeface="Arial" pitchFamily="34" charset="0"/>
              <a:buChar char="•"/>
              <a:defRPr/>
            </a:pPr>
            <a:r>
              <a:rPr lang="nl-BE" sz="2000" dirty="0">
                <a:solidFill>
                  <a:schemeClr val="tx1"/>
                </a:solidFill>
                <a:latin typeface="Calibri" pitchFamily="34" charset="0"/>
              </a:rPr>
              <a:t> 	Werk- en rusttijdregeling</a:t>
            </a:r>
          </a:p>
          <a:p>
            <a:pPr lvl="1">
              <a:spcBef>
                <a:spcPts val="0"/>
              </a:spcBef>
              <a:buFont typeface="Arial" pitchFamily="34" charset="0"/>
              <a:buChar char="•"/>
              <a:defRPr/>
            </a:pPr>
            <a:r>
              <a:rPr lang="nl-BE" sz="2000" dirty="0">
                <a:solidFill>
                  <a:schemeClr val="tx1"/>
                </a:solidFill>
                <a:latin typeface="Calibri" pitchFamily="34" charset="0"/>
              </a:rPr>
              <a:t> 	Overwerk</a:t>
            </a:r>
          </a:p>
          <a:p>
            <a:pPr lvl="1">
              <a:spcBef>
                <a:spcPts val="0"/>
              </a:spcBef>
              <a:buFont typeface="Arial" pitchFamily="34" charset="0"/>
              <a:buChar char="•"/>
              <a:defRPr/>
            </a:pPr>
            <a:r>
              <a:rPr lang="nl-BE" sz="2000" dirty="0">
                <a:solidFill>
                  <a:schemeClr val="tx1"/>
                </a:solidFill>
                <a:latin typeface="Calibri" pitchFamily="34" charset="0"/>
              </a:rPr>
              <a:t> 	Verloning </a:t>
            </a:r>
          </a:p>
          <a:p>
            <a:pPr lvl="1">
              <a:spcBef>
                <a:spcPts val="0"/>
              </a:spcBef>
              <a:buFont typeface="Arial" pitchFamily="34" charset="0"/>
              <a:buChar char="•"/>
              <a:defRPr/>
            </a:pPr>
            <a:r>
              <a:rPr lang="nl-BE" sz="2000" dirty="0">
                <a:solidFill>
                  <a:schemeClr val="tx1"/>
                </a:solidFill>
                <a:latin typeface="Calibri" pitchFamily="34" charset="0"/>
              </a:rPr>
              <a:t> 	Weinig loopbaanmogelijkheden</a:t>
            </a:r>
          </a:p>
          <a:p>
            <a:pPr lvl="1">
              <a:spcBef>
                <a:spcPts val="0"/>
              </a:spcBef>
              <a:buFont typeface="Arial" pitchFamily="34" charset="0"/>
              <a:buChar char="•"/>
              <a:defRPr/>
            </a:pPr>
            <a:r>
              <a:rPr lang="nl-BE" sz="2000" dirty="0">
                <a:solidFill>
                  <a:schemeClr val="tx1"/>
                </a:solidFill>
                <a:latin typeface="Calibri" pitchFamily="34" charset="0"/>
              </a:rPr>
              <a:t> 	Werkonzekerheid, precaire contractvormen</a:t>
            </a:r>
          </a:p>
          <a:p>
            <a:pPr lvl="1">
              <a:spcBef>
                <a:spcPts val="0"/>
              </a:spcBef>
              <a:buFont typeface="Arial" pitchFamily="34" charset="0"/>
              <a:buChar char="•"/>
              <a:defRPr/>
            </a:pPr>
            <a:r>
              <a:rPr lang="nl-BE" sz="2000" dirty="0">
                <a:solidFill>
                  <a:schemeClr val="tx1"/>
                </a:solidFill>
                <a:latin typeface="Calibri" pitchFamily="34" charset="0"/>
              </a:rPr>
              <a:t> 	…</a:t>
            </a:r>
          </a:p>
          <a:p>
            <a:pPr marL="195263" lvl="1" indent="-195263">
              <a:lnSpc>
                <a:spcPct val="120000"/>
              </a:lnSpc>
              <a:buFont typeface="Symbol" pitchFamily="18" charset="2"/>
              <a:buChar char="®"/>
              <a:defRPr/>
            </a:pPr>
            <a:r>
              <a:rPr lang="nl-BE" dirty="0">
                <a:solidFill>
                  <a:schemeClr val="tx1"/>
                </a:solidFill>
                <a:latin typeface="Calibri" pitchFamily="34" charset="0"/>
              </a:rPr>
              <a:t>Mogelijke verbeteracties</a:t>
            </a:r>
          </a:p>
          <a:p>
            <a:pPr lvl="1">
              <a:spcBef>
                <a:spcPts val="0"/>
              </a:spcBef>
              <a:buFont typeface="Arial" pitchFamily="34" charset="0"/>
              <a:buChar char="•"/>
              <a:defRPr/>
            </a:pPr>
            <a:r>
              <a:rPr lang="nl-BE" sz="2000" dirty="0">
                <a:solidFill>
                  <a:schemeClr val="tx1"/>
                </a:solidFill>
                <a:latin typeface="Calibri" pitchFamily="34" charset="0"/>
              </a:rPr>
              <a:t> 	Een goede selectie- en aanwervingsprocedure</a:t>
            </a:r>
          </a:p>
          <a:p>
            <a:pPr lvl="1">
              <a:spcBef>
                <a:spcPts val="0"/>
              </a:spcBef>
              <a:buFont typeface="Arial" pitchFamily="34" charset="0"/>
              <a:buChar char="•"/>
              <a:defRPr/>
            </a:pPr>
            <a:r>
              <a:rPr lang="nl-BE" sz="2000" dirty="0">
                <a:solidFill>
                  <a:schemeClr val="tx1"/>
                </a:solidFill>
                <a:latin typeface="Calibri" pitchFamily="34" charset="0"/>
              </a:rPr>
              <a:t> 	Verpozingruimte</a:t>
            </a:r>
          </a:p>
          <a:p>
            <a:pPr lvl="1">
              <a:spcBef>
                <a:spcPts val="0"/>
              </a:spcBef>
              <a:buFont typeface="Arial" pitchFamily="34" charset="0"/>
              <a:buChar char="•"/>
              <a:defRPr/>
            </a:pPr>
            <a:r>
              <a:rPr lang="nl-BE" sz="2000" dirty="0">
                <a:solidFill>
                  <a:schemeClr val="tx1"/>
                </a:solidFill>
                <a:latin typeface="Calibri" pitchFamily="34" charset="0"/>
              </a:rPr>
              <a:t> 	…</a:t>
            </a:r>
          </a:p>
          <a:p>
            <a:endParaRPr lang="nl-BE" dirty="0"/>
          </a:p>
        </p:txBody>
      </p:sp>
    </p:spTree>
    <p:extLst>
      <p:ext uri="{BB962C8B-B14F-4D97-AF65-F5344CB8AC3E}">
        <p14:creationId xmlns:p14="http://schemas.microsoft.com/office/powerpoint/2010/main" val="894686770"/>
      </p:ext>
    </p:extLst>
  </p:cSld>
  <p:clrMapOvr>
    <a:masterClrMapping/>
  </p:clrMapOvr>
  <p:transition>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sz="2400" dirty="0"/>
              <a:t>Concrete preventie</a:t>
            </a:r>
            <a:br>
              <a:rPr lang="nl-BE" sz="2400" dirty="0">
                <a:solidFill>
                  <a:srgbClr val="C3004A"/>
                </a:solidFill>
              </a:rPr>
            </a:br>
            <a:r>
              <a:rPr lang="nl-BE" sz="2400" dirty="0">
                <a:solidFill>
                  <a:srgbClr val="C3004A"/>
                </a:solidFill>
              </a:rPr>
              <a:t>Risicofactoren voor het psychosociaal welzijn – 5 A’s</a:t>
            </a:r>
            <a:endParaRPr lang="nl-BE" dirty="0"/>
          </a:p>
        </p:txBody>
      </p:sp>
      <p:sp>
        <p:nvSpPr>
          <p:cNvPr id="3" name="Tijdelijke aanduiding voor inhoud 2"/>
          <p:cNvSpPr>
            <a:spLocks noGrp="1"/>
          </p:cNvSpPr>
          <p:nvPr>
            <p:ph idx="1"/>
          </p:nvPr>
        </p:nvSpPr>
        <p:spPr/>
        <p:txBody>
          <a:bodyPr>
            <a:normAutofit fontScale="92500"/>
          </a:bodyPr>
          <a:lstStyle/>
          <a:p>
            <a:pPr>
              <a:lnSpc>
                <a:spcPct val="120000"/>
              </a:lnSpc>
              <a:spcAft>
                <a:spcPts val="600"/>
              </a:spcAft>
              <a:defRPr/>
            </a:pPr>
            <a:r>
              <a:rPr lang="nl-BE" b="1" dirty="0">
                <a:solidFill>
                  <a:schemeClr val="tx1"/>
                </a:solidFill>
                <a:latin typeface="Calibri" pitchFamily="34" charset="0"/>
              </a:rPr>
              <a:t>Arbeidsinhoud</a:t>
            </a:r>
          </a:p>
          <a:p>
            <a:pPr>
              <a:lnSpc>
                <a:spcPct val="120000"/>
              </a:lnSpc>
              <a:spcBef>
                <a:spcPts val="576"/>
              </a:spcBef>
              <a:spcAft>
                <a:spcPts val="0"/>
              </a:spcAft>
              <a:buFont typeface="Symbol" pitchFamily="18" charset="2"/>
              <a:buChar char="®"/>
              <a:defRPr/>
            </a:pPr>
            <a:r>
              <a:rPr lang="nl-BE" dirty="0">
                <a:solidFill>
                  <a:schemeClr val="tx1"/>
                </a:solidFill>
                <a:latin typeface="Calibri" pitchFamily="34" charset="0"/>
              </a:rPr>
              <a:t>Negatieve invloed  </a:t>
            </a:r>
            <a:r>
              <a:rPr lang="nl-BE" sz="2800" dirty="0">
                <a:solidFill>
                  <a:schemeClr val="tx1"/>
                </a:solidFill>
                <a:latin typeface="Calibri" pitchFamily="34" charset="0"/>
              </a:rPr>
              <a:t>	</a:t>
            </a:r>
          </a:p>
          <a:p>
            <a:pPr lvl="1">
              <a:spcBef>
                <a:spcPts val="0"/>
              </a:spcBef>
              <a:buFont typeface="Arial" pitchFamily="34" charset="0"/>
              <a:buChar char="•"/>
              <a:defRPr/>
            </a:pPr>
            <a:r>
              <a:rPr lang="nl-BE" sz="2000" dirty="0">
                <a:solidFill>
                  <a:schemeClr val="tx1"/>
                </a:solidFill>
                <a:latin typeface="Calibri" pitchFamily="34" charset="0"/>
              </a:rPr>
              <a:t> Teveel werk, te hoog werktempo</a:t>
            </a:r>
          </a:p>
          <a:p>
            <a:pPr lvl="1">
              <a:spcBef>
                <a:spcPts val="0"/>
              </a:spcBef>
              <a:buFont typeface="Arial" pitchFamily="34" charset="0"/>
              <a:buChar char="•"/>
              <a:defRPr/>
            </a:pPr>
            <a:r>
              <a:rPr lang="nl-BE" sz="2000" dirty="0">
                <a:solidFill>
                  <a:schemeClr val="tx1"/>
                </a:solidFill>
                <a:latin typeface="Calibri" pitchFamily="34" charset="0"/>
              </a:rPr>
              <a:t> Te moeilijk werk, te veel verantwoordelijkheid</a:t>
            </a:r>
          </a:p>
          <a:p>
            <a:pPr lvl="1">
              <a:spcBef>
                <a:spcPts val="0"/>
              </a:spcBef>
              <a:buFont typeface="Arial" pitchFamily="34" charset="0"/>
              <a:buChar char="•"/>
              <a:defRPr/>
            </a:pPr>
            <a:r>
              <a:rPr lang="nl-BE" sz="2000" dirty="0">
                <a:solidFill>
                  <a:schemeClr val="tx1"/>
                </a:solidFill>
                <a:latin typeface="Calibri" pitchFamily="34" charset="0"/>
              </a:rPr>
              <a:t> Te eenvoudig werk of  te weinig werk, verveling</a:t>
            </a:r>
          </a:p>
          <a:p>
            <a:pPr lvl="1">
              <a:spcBef>
                <a:spcPts val="0"/>
              </a:spcBef>
              <a:buFont typeface="Arial" pitchFamily="34" charset="0"/>
              <a:buChar char="•"/>
              <a:defRPr/>
            </a:pPr>
            <a:r>
              <a:rPr lang="nl-BE" sz="2000" dirty="0">
                <a:solidFill>
                  <a:schemeClr val="tx1"/>
                </a:solidFill>
                <a:latin typeface="Calibri" pitchFamily="34" charset="0"/>
              </a:rPr>
              <a:t> Onduidelijke, tegenstrijdige taakeisen</a:t>
            </a:r>
          </a:p>
          <a:p>
            <a:pPr lvl="1">
              <a:spcBef>
                <a:spcPts val="0"/>
              </a:spcBef>
              <a:buFont typeface="Arial" pitchFamily="34" charset="0"/>
              <a:buChar char="•"/>
              <a:defRPr/>
            </a:pPr>
            <a:r>
              <a:rPr lang="nl-BE" sz="2000" dirty="0">
                <a:solidFill>
                  <a:schemeClr val="tx1"/>
                </a:solidFill>
                <a:latin typeface="Calibri" pitchFamily="34" charset="0"/>
              </a:rPr>
              <a:t> …</a:t>
            </a:r>
            <a:endParaRPr lang="nl-NL" sz="2000" dirty="0">
              <a:solidFill>
                <a:schemeClr val="tx1"/>
              </a:solidFill>
              <a:latin typeface="Calibri" pitchFamily="34" charset="0"/>
            </a:endParaRPr>
          </a:p>
          <a:p>
            <a:pPr marL="195263" lvl="1" indent="-195263">
              <a:lnSpc>
                <a:spcPct val="120000"/>
              </a:lnSpc>
              <a:buFont typeface="Symbol" pitchFamily="18" charset="2"/>
              <a:buChar char="®"/>
              <a:defRPr/>
            </a:pPr>
            <a:r>
              <a:rPr lang="nl-BE" dirty="0">
                <a:solidFill>
                  <a:schemeClr val="tx1"/>
                </a:solidFill>
                <a:latin typeface="Calibri" pitchFamily="34" charset="0"/>
              </a:rPr>
              <a:t>Mogelijke verbeteracties</a:t>
            </a:r>
          </a:p>
          <a:p>
            <a:pPr lvl="1">
              <a:spcBef>
                <a:spcPts val="0"/>
              </a:spcBef>
              <a:buFont typeface="Arial" pitchFamily="34" charset="0"/>
              <a:buChar char="•"/>
              <a:defRPr/>
            </a:pPr>
            <a:r>
              <a:rPr lang="nl-BE" sz="2100" dirty="0">
                <a:solidFill>
                  <a:schemeClr val="tx1"/>
                </a:solidFill>
                <a:latin typeface="Calibri" pitchFamily="34" charset="0"/>
              </a:rPr>
              <a:t>Duidelijke taakeisen, functieomschrijving en planning</a:t>
            </a:r>
          </a:p>
          <a:p>
            <a:pPr lvl="1">
              <a:spcBef>
                <a:spcPts val="0"/>
              </a:spcBef>
              <a:buFont typeface="Arial" pitchFamily="34" charset="0"/>
              <a:buChar char="•"/>
              <a:defRPr/>
            </a:pPr>
            <a:r>
              <a:rPr lang="nl-BE" sz="2100" dirty="0">
                <a:solidFill>
                  <a:schemeClr val="tx1"/>
                </a:solidFill>
                <a:latin typeface="Calibri" pitchFamily="34" charset="0"/>
              </a:rPr>
              <a:t>Duidelijke en evenwichtige bijkomende opdrachten</a:t>
            </a:r>
          </a:p>
          <a:p>
            <a:pPr lvl="1">
              <a:spcBef>
                <a:spcPts val="0"/>
              </a:spcBef>
              <a:buFont typeface="Arial" pitchFamily="34" charset="0"/>
              <a:buChar char="•"/>
              <a:defRPr/>
            </a:pPr>
            <a:r>
              <a:rPr lang="nl-BE" sz="2100" dirty="0">
                <a:solidFill>
                  <a:schemeClr val="tx1"/>
                </a:solidFill>
                <a:latin typeface="Calibri" pitchFamily="34" charset="0"/>
              </a:rPr>
              <a:t>Aangepaste opvolging van personeelsleden zowel functioneel als relationeel</a:t>
            </a:r>
          </a:p>
          <a:p>
            <a:pPr lvl="1">
              <a:spcBef>
                <a:spcPts val="0"/>
              </a:spcBef>
              <a:buFont typeface="Arial" pitchFamily="34" charset="0"/>
              <a:buChar char="•"/>
              <a:defRPr/>
            </a:pPr>
            <a:r>
              <a:rPr lang="nl-BE" sz="2100" dirty="0">
                <a:solidFill>
                  <a:schemeClr val="tx1"/>
                </a:solidFill>
                <a:latin typeface="Calibri" pitchFamily="34" charset="0"/>
              </a:rPr>
              <a:t>Opleiding</a:t>
            </a:r>
          </a:p>
          <a:p>
            <a:pPr lvl="1">
              <a:spcBef>
                <a:spcPts val="0"/>
              </a:spcBef>
              <a:buFont typeface="Arial" pitchFamily="34" charset="0"/>
              <a:buChar char="•"/>
              <a:defRPr/>
            </a:pPr>
            <a:r>
              <a:rPr lang="nl-BE" sz="2100" dirty="0">
                <a:solidFill>
                  <a:schemeClr val="tx1"/>
                </a:solidFill>
                <a:latin typeface="Calibri" pitchFamily="34" charset="0"/>
              </a:rPr>
              <a:t>…</a:t>
            </a:r>
          </a:p>
          <a:p>
            <a:endParaRPr lang="nl-BE" dirty="0"/>
          </a:p>
        </p:txBody>
      </p:sp>
    </p:spTree>
    <p:extLst>
      <p:ext uri="{BB962C8B-B14F-4D97-AF65-F5344CB8AC3E}">
        <p14:creationId xmlns:p14="http://schemas.microsoft.com/office/powerpoint/2010/main" val="3048436382"/>
      </p:ext>
    </p:extLst>
  </p:cSld>
  <p:clrMapOvr>
    <a:masterClrMapping/>
  </p:clrMapOvr>
  <p:transition>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sz="2400" dirty="0"/>
              <a:t>Concrete preventie</a:t>
            </a:r>
            <a:br>
              <a:rPr lang="nl-BE" sz="2400" dirty="0">
                <a:solidFill>
                  <a:srgbClr val="C3004A"/>
                </a:solidFill>
              </a:rPr>
            </a:br>
            <a:r>
              <a:rPr lang="nl-BE" sz="2400" dirty="0">
                <a:solidFill>
                  <a:srgbClr val="C3004A"/>
                </a:solidFill>
              </a:rPr>
              <a:t>Risicofactoren voor het psychosociaal welzijn – 5 A’s</a:t>
            </a:r>
            <a:endParaRPr lang="nl-BE" dirty="0"/>
          </a:p>
        </p:txBody>
      </p:sp>
      <p:sp>
        <p:nvSpPr>
          <p:cNvPr id="3" name="Tijdelijke aanduiding voor inhoud 2"/>
          <p:cNvSpPr>
            <a:spLocks noGrp="1"/>
          </p:cNvSpPr>
          <p:nvPr>
            <p:ph idx="1"/>
          </p:nvPr>
        </p:nvSpPr>
        <p:spPr/>
        <p:txBody>
          <a:bodyPr>
            <a:normAutofit fontScale="92500" lnSpcReduction="10000"/>
          </a:bodyPr>
          <a:lstStyle/>
          <a:p>
            <a:pPr>
              <a:lnSpc>
                <a:spcPct val="120000"/>
              </a:lnSpc>
              <a:spcAft>
                <a:spcPts val="600"/>
              </a:spcAft>
              <a:defRPr/>
            </a:pPr>
            <a:r>
              <a:rPr lang="nl-BE" b="1" dirty="0">
                <a:solidFill>
                  <a:schemeClr val="tx1"/>
                </a:solidFill>
                <a:latin typeface="Calibri" pitchFamily="34" charset="0"/>
              </a:rPr>
              <a:t>Arbeidsomstandigheden</a:t>
            </a:r>
          </a:p>
          <a:p>
            <a:pPr>
              <a:lnSpc>
                <a:spcPct val="120000"/>
              </a:lnSpc>
              <a:spcBef>
                <a:spcPts val="576"/>
              </a:spcBef>
              <a:spcAft>
                <a:spcPts val="0"/>
              </a:spcAft>
              <a:buFont typeface="Symbol" pitchFamily="18" charset="2"/>
              <a:buChar char="®"/>
              <a:defRPr/>
            </a:pPr>
            <a:r>
              <a:rPr lang="nl-BE" dirty="0">
                <a:solidFill>
                  <a:schemeClr val="tx1"/>
                </a:solidFill>
                <a:latin typeface="Calibri" pitchFamily="34" charset="0"/>
              </a:rPr>
              <a:t>Negatieve invloed  </a:t>
            </a:r>
            <a:r>
              <a:rPr lang="nl-BE" sz="2800" dirty="0">
                <a:solidFill>
                  <a:schemeClr val="tx1"/>
                </a:solidFill>
                <a:latin typeface="Calibri" pitchFamily="34" charset="0"/>
              </a:rPr>
              <a:t>	</a:t>
            </a:r>
          </a:p>
          <a:p>
            <a:pPr lvl="1">
              <a:spcBef>
                <a:spcPts val="0"/>
              </a:spcBef>
              <a:buFont typeface="Arial" pitchFamily="34" charset="0"/>
              <a:buChar char="•"/>
              <a:defRPr/>
            </a:pPr>
            <a:r>
              <a:rPr lang="nl-BE" sz="2000" dirty="0">
                <a:solidFill>
                  <a:schemeClr val="tx1"/>
                </a:solidFill>
                <a:latin typeface="Calibri" pitchFamily="34" charset="0"/>
              </a:rPr>
              <a:t>	Chemische stoffen, straling, besmettingsgevaar, lawaai, 	verlichting, 	temperatuur, ventilatie en luchtvochtigheid</a:t>
            </a:r>
          </a:p>
          <a:p>
            <a:pPr lvl="1">
              <a:spcBef>
                <a:spcPts val="0"/>
              </a:spcBef>
              <a:buFont typeface="Arial" pitchFamily="34" charset="0"/>
              <a:buChar char="•"/>
              <a:defRPr/>
            </a:pPr>
            <a:r>
              <a:rPr lang="nl-BE" sz="2000" dirty="0">
                <a:solidFill>
                  <a:schemeClr val="tx1"/>
                </a:solidFill>
                <a:latin typeface="Calibri" pitchFamily="34" charset="0"/>
              </a:rPr>
              <a:t> 	Gevaarlijke situaties, zwaar werk, onvoldoende hygiëne</a:t>
            </a:r>
          </a:p>
          <a:p>
            <a:pPr lvl="1">
              <a:spcBef>
                <a:spcPts val="0"/>
              </a:spcBef>
              <a:buFont typeface="Arial" pitchFamily="34" charset="0"/>
              <a:buChar char="•"/>
              <a:defRPr/>
            </a:pPr>
            <a:r>
              <a:rPr lang="nl-BE" sz="2000" dirty="0">
                <a:solidFill>
                  <a:schemeClr val="tx1"/>
                </a:solidFill>
                <a:latin typeface="Calibri" pitchFamily="34" charset="0"/>
              </a:rPr>
              <a:t> 	Ontbreken van hulpmiddelen en/of van persoonlijke 	beschermingsmiddelen</a:t>
            </a:r>
          </a:p>
          <a:p>
            <a:pPr lvl="1">
              <a:spcBef>
                <a:spcPts val="0"/>
              </a:spcBef>
              <a:buFont typeface="Arial" pitchFamily="34" charset="0"/>
              <a:buChar char="•"/>
              <a:defRPr/>
            </a:pPr>
            <a:r>
              <a:rPr lang="nl-BE" sz="2000" dirty="0">
                <a:solidFill>
                  <a:schemeClr val="tx1"/>
                </a:solidFill>
                <a:latin typeface="Calibri" pitchFamily="34" charset="0"/>
              </a:rPr>
              <a:t> 	Werkhouding</a:t>
            </a:r>
          </a:p>
          <a:p>
            <a:pPr lvl="1">
              <a:spcBef>
                <a:spcPts val="0"/>
              </a:spcBef>
              <a:buFont typeface="Arial" pitchFamily="34" charset="0"/>
              <a:buChar char="•"/>
              <a:defRPr/>
            </a:pPr>
            <a:r>
              <a:rPr lang="nl-BE" sz="2000" dirty="0">
                <a:solidFill>
                  <a:schemeClr val="tx1"/>
                </a:solidFill>
                <a:latin typeface="Calibri" pitchFamily="34" charset="0"/>
              </a:rPr>
              <a:t> 	…</a:t>
            </a:r>
            <a:endParaRPr lang="nl-NL" sz="2000" dirty="0">
              <a:solidFill>
                <a:schemeClr val="tx1"/>
              </a:solidFill>
              <a:latin typeface="Calibri" pitchFamily="34" charset="0"/>
            </a:endParaRPr>
          </a:p>
          <a:p>
            <a:pPr marL="195263" lvl="1" indent="-195263">
              <a:lnSpc>
                <a:spcPct val="120000"/>
              </a:lnSpc>
              <a:buFont typeface="Symbol" pitchFamily="18" charset="2"/>
              <a:buChar char="®"/>
              <a:defRPr/>
            </a:pPr>
            <a:r>
              <a:rPr lang="nl-BE" dirty="0">
                <a:solidFill>
                  <a:schemeClr val="tx1"/>
                </a:solidFill>
                <a:latin typeface="Calibri" pitchFamily="34" charset="0"/>
              </a:rPr>
              <a:t>Mogelijke verbeteracties</a:t>
            </a:r>
          </a:p>
          <a:p>
            <a:pPr lvl="1">
              <a:spcBef>
                <a:spcPts val="0"/>
              </a:spcBef>
              <a:buFont typeface="Arial" pitchFamily="34" charset="0"/>
              <a:buChar char="•"/>
              <a:defRPr/>
            </a:pPr>
            <a:r>
              <a:rPr lang="nl-BE" sz="2000" dirty="0">
                <a:solidFill>
                  <a:schemeClr val="tx1"/>
                </a:solidFill>
                <a:latin typeface="Calibri" pitchFamily="34" charset="0"/>
              </a:rPr>
              <a:t> 	Gezonde, hygiënische en veilige </a:t>
            </a:r>
          </a:p>
          <a:p>
            <a:pPr lvl="1">
              <a:spcBef>
                <a:spcPts val="0"/>
              </a:spcBef>
              <a:buFont typeface="Wingdings" pitchFamily="2" charset="2"/>
              <a:buNone/>
              <a:defRPr/>
            </a:pPr>
            <a:r>
              <a:rPr lang="nl-BE" sz="2000" dirty="0">
                <a:solidFill>
                  <a:schemeClr val="tx1"/>
                </a:solidFill>
                <a:latin typeface="Calibri" pitchFamily="34" charset="0"/>
              </a:rPr>
              <a:t>		werkomgeving creëren</a:t>
            </a:r>
          </a:p>
          <a:p>
            <a:pPr lvl="1">
              <a:spcBef>
                <a:spcPts val="0"/>
              </a:spcBef>
              <a:buFont typeface="Arial" pitchFamily="34" charset="0"/>
              <a:buChar char="•"/>
              <a:defRPr/>
            </a:pPr>
            <a:r>
              <a:rPr lang="nl-BE" sz="2000" dirty="0">
                <a:solidFill>
                  <a:schemeClr val="tx1"/>
                </a:solidFill>
                <a:latin typeface="Calibri" pitchFamily="34" charset="0"/>
              </a:rPr>
              <a:t> 	Ergonomische hulpmiddelen, </a:t>
            </a:r>
            <a:r>
              <a:rPr lang="nl-BE" sz="2000" dirty="0" err="1">
                <a:solidFill>
                  <a:schemeClr val="tx1"/>
                </a:solidFill>
                <a:latin typeface="Calibri" pitchFamily="34" charset="0"/>
              </a:rPr>
              <a:t>CBM’s</a:t>
            </a:r>
            <a:r>
              <a:rPr lang="nl-BE" sz="2000" dirty="0">
                <a:solidFill>
                  <a:schemeClr val="tx1"/>
                </a:solidFill>
                <a:latin typeface="Calibri" pitchFamily="34" charset="0"/>
              </a:rPr>
              <a:t> en </a:t>
            </a:r>
            <a:r>
              <a:rPr lang="nl-BE" sz="2000" dirty="0" err="1">
                <a:solidFill>
                  <a:schemeClr val="tx1"/>
                </a:solidFill>
                <a:latin typeface="Calibri" pitchFamily="34" charset="0"/>
              </a:rPr>
              <a:t>PBM’s</a:t>
            </a:r>
            <a:endParaRPr lang="nl-BE" sz="2000" dirty="0">
              <a:solidFill>
                <a:schemeClr val="tx1"/>
              </a:solidFill>
              <a:latin typeface="Calibri" pitchFamily="34" charset="0"/>
            </a:endParaRPr>
          </a:p>
          <a:p>
            <a:pPr lvl="1">
              <a:spcBef>
                <a:spcPts val="0"/>
              </a:spcBef>
              <a:buFont typeface="Arial" pitchFamily="34" charset="0"/>
              <a:buChar char="•"/>
              <a:defRPr/>
            </a:pPr>
            <a:r>
              <a:rPr lang="nl-BE" sz="2000" dirty="0">
                <a:solidFill>
                  <a:schemeClr val="tx1"/>
                </a:solidFill>
                <a:latin typeface="Calibri" pitchFamily="34" charset="0"/>
              </a:rPr>
              <a:t> 	Beperking van chemische stoffen, straling, lawaai, …</a:t>
            </a:r>
          </a:p>
          <a:p>
            <a:pPr lvl="1">
              <a:spcBef>
                <a:spcPts val="0"/>
              </a:spcBef>
              <a:buFont typeface="Arial" pitchFamily="34" charset="0"/>
              <a:buChar char="•"/>
              <a:defRPr/>
            </a:pPr>
            <a:r>
              <a:rPr lang="nl-BE" sz="2000" dirty="0">
                <a:solidFill>
                  <a:schemeClr val="tx1"/>
                </a:solidFill>
                <a:latin typeface="Calibri" pitchFamily="34" charset="0"/>
              </a:rPr>
              <a:t> 	…</a:t>
            </a:r>
          </a:p>
          <a:p>
            <a:endParaRPr lang="nl-BE" dirty="0"/>
          </a:p>
        </p:txBody>
      </p:sp>
    </p:spTree>
    <p:extLst>
      <p:ext uri="{BB962C8B-B14F-4D97-AF65-F5344CB8AC3E}">
        <p14:creationId xmlns:p14="http://schemas.microsoft.com/office/powerpoint/2010/main" val="3163223718"/>
      </p:ext>
    </p:extLst>
  </p:cSld>
  <p:clrMapOvr>
    <a:masterClrMapping/>
  </p:clrMapOvr>
  <p:transition>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sz="2400" dirty="0"/>
              <a:t>Concrete preventie</a:t>
            </a:r>
            <a:br>
              <a:rPr lang="nl-BE" sz="2400" dirty="0">
                <a:solidFill>
                  <a:srgbClr val="C3004A"/>
                </a:solidFill>
              </a:rPr>
            </a:br>
            <a:r>
              <a:rPr lang="nl-BE" sz="2400" dirty="0">
                <a:solidFill>
                  <a:srgbClr val="C3004A"/>
                </a:solidFill>
              </a:rPr>
              <a:t>Risicofactoren voor het psychosociaal welzijn – 5 A’s</a:t>
            </a:r>
            <a:endParaRPr lang="nl-BE" dirty="0"/>
          </a:p>
        </p:txBody>
      </p:sp>
      <p:sp>
        <p:nvSpPr>
          <p:cNvPr id="3" name="Tijdelijke aanduiding voor inhoud 2"/>
          <p:cNvSpPr>
            <a:spLocks noGrp="1"/>
          </p:cNvSpPr>
          <p:nvPr>
            <p:ph idx="1"/>
          </p:nvPr>
        </p:nvSpPr>
        <p:spPr/>
        <p:txBody>
          <a:bodyPr>
            <a:normAutofit fontScale="92500" lnSpcReduction="10000"/>
          </a:bodyPr>
          <a:lstStyle/>
          <a:p>
            <a:pPr>
              <a:lnSpc>
                <a:spcPct val="120000"/>
              </a:lnSpc>
              <a:spcAft>
                <a:spcPts val="600"/>
              </a:spcAft>
              <a:defRPr/>
            </a:pPr>
            <a:r>
              <a:rPr lang="nl-BE" b="1" dirty="0">
                <a:solidFill>
                  <a:schemeClr val="tx1"/>
                </a:solidFill>
                <a:latin typeface="Calibri" pitchFamily="34" charset="0"/>
              </a:rPr>
              <a:t>Arbeidsorganisatie</a:t>
            </a:r>
          </a:p>
          <a:p>
            <a:pPr>
              <a:lnSpc>
                <a:spcPct val="120000"/>
              </a:lnSpc>
              <a:spcBef>
                <a:spcPts val="576"/>
              </a:spcBef>
              <a:spcAft>
                <a:spcPts val="0"/>
              </a:spcAft>
              <a:buFont typeface="Symbol" pitchFamily="18" charset="2"/>
              <a:buChar char="®"/>
              <a:defRPr/>
            </a:pPr>
            <a:r>
              <a:rPr lang="nl-BE" dirty="0">
                <a:solidFill>
                  <a:schemeClr val="tx1"/>
                </a:solidFill>
                <a:latin typeface="Calibri" pitchFamily="34" charset="0"/>
              </a:rPr>
              <a:t>Negatieve invloed  </a:t>
            </a:r>
            <a:r>
              <a:rPr lang="nl-BE" sz="2800" dirty="0">
                <a:solidFill>
                  <a:schemeClr val="tx1"/>
                </a:solidFill>
                <a:latin typeface="Calibri" pitchFamily="34" charset="0"/>
              </a:rPr>
              <a:t>	</a:t>
            </a:r>
          </a:p>
          <a:p>
            <a:pPr lvl="1">
              <a:lnSpc>
                <a:spcPct val="110000"/>
              </a:lnSpc>
              <a:spcBef>
                <a:spcPts val="0"/>
              </a:spcBef>
              <a:buFont typeface="Arial" pitchFamily="34" charset="0"/>
              <a:buChar char="•"/>
              <a:defRPr/>
            </a:pPr>
            <a:r>
              <a:rPr lang="fr-FR" sz="2100" dirty="0" err="1">
                <a:solidFill>
                  <a:schemeClr val="tx1"/>
                </a:solidFill>
                <a:latin typeface="Calibri" pitchFamily="34" charset="0"/>
              </a:rPr>
              <a:t>Structuur</a:t>
            </a:r>
            <a:r>
              <a:rPr lang="fr-FR" sz="2100" dirty="0">
                <a:solidFill>
                  <a:schemeClr val="tx1"/>
                </a:solidFill>
                <a:latin typeface="Calibri" pitchFamily="34" charset="0"/>
              </a:rPr>
              <a:t> </a:t>
            </a:r>
            <a:r>
              <a:rPr lang="fr-FR" sz="2100" dirty="0" err="1">
                <a:solidFill>
                  <a:schemeClr val="tx1"/>
                </a:solidFill>
                <a:latin typeface="Calibri" pitchFamily="34" charset="0"/>
              </a:rPr>
              <a:t>organisatie</a:t>
            </a:r>
            <a:r>
              <a:rPr lang="fr-FR" sz="2100" dirty="0">
                <a:solidFill>
                  <a:schemeClr val="tx1"/>
                </a:solidFill>
                <a:latin typeface="Calibri" pitchFamily="34" charset="0"/>
              </a:rPr>
              <a:t> – </a:t>
            </a:r>
            <a:r>
              <a:rPr lang="fr-FR" sz="2100" dirty="0" err="1">
                <a:solidFill>
                  <a:schemeClr val="tx1"/>
                </a:solidFill>
                <a:latin typeface="Calibri" pitchFamily="34" charset="0"/>
              </a:rPr>
              <a:t>organogram</a:t>
            </a:r>
            <a:endParaRPr lang="fr-FR" sz="2100" dirty="0">
              <a:solidFill>
                <a:schemeClr val="tx1"/>
              </a:solidFill>
              <a:latin typeface="Calibri" pitchFamily="34" charset="0"/>
            </a:endParaRPr>
          </a:p>
          <a:p>
            <a:pPr lvl="1">
              <a:lnSpc>
                <a:spcPct val="110000"/>
              </a:lnSpc>
              <a:spcBef>
                <a:spcPts val="0"/>
              </a:spcBef>
              <a:buFont typeface="Arial" pitchFamily="34" charset="0"/>
              <a:buChar char="•"/>
              <a:defRPr/>
            </a:pPr>
            <a:r>
              <a:rPr lang="fr-FR" sz="2100" dirty="0" err="1">
                <a:solidFill>
                  <a:schemeClr val="tx1"/>
                </a:solidFill>
                <a:latin typeface="Calibri" pitchFamily="34" charset="0"/>
              </a:rPr>
              <a:t>Herstructureringen</a:t>
            </a:r>
            <a:endParaRPr lang="fr-FR" sz="2100" dirty="0">
              <a:solidFill>
                <a:schemeClr val="tx1"/>
              </a:solidFill>
              <a:latin typeface="Calibri" pitchFamily="34" charset="0"/>
            </a:endParaRPr>
          </a:p>
          <a:p>
            <a:pPr lvl="1">
              <a:lnSpc>
                <a:spcPct val="110000"/>
              </a:lnSpc>
              <a:spcBef>
                <a:spcPts val="0"/>
              </a:spcBef>
              <a:buFont typeface="Arial" pitchFamily="34" charset="0"/>
              <a:buChar char="•"/>
              <a:defRPr/>
            </a:pPr>
            <a:r>
              <a:rPr lang="fr-BE" sz="2100" dirty="0" err="1">
                <a:solidFill>
                  <a:schemeClr val="tx1"/>
                </a:solidFill>
                <a:latin typeface="Calibri" pitchFamily="34" charset="0"/>
              </a:rPr>
              <a:t>Personeelsbezetting</a:t>
            </a:r>
            <a:endParaRPr lang="fr-BE" sz="2100" dirty="0">
              <a:solidFill>
                <a:schemeClr val="tx1"/>
              </a:solidFill>
              <a:latin typeface="Calibri" pitchFamily="34" charset="0"/>
            </a:endParaRPr>
          </a:p>
          <a:p>
            <a:pPr lvl="1">
              <a:lnSpc>
                <a:spcPct val="110000"/>
              </a:lnSpc>
              <a:spcBef>
                <a:spcPts val="0"/>
              </a:spcBef>
              <a:buFont typeface="Arial" pitchFamily="34" charset="0"/>
              <a:buChar char="•"/>
              <a:defRPr/>
            </a:pPr>
            <a:r>
              <a:rPr lang="fr-FR" sz="2100" dirty="0" err="1">
                <a:solidFill>
                  <a:schemeClr val="tx1"/>
                </a:solidFill>
                <a:latin typeface="Calibri" pitchFamily="34" charset="0"/>
              </a:rPr>
              <a:t>Inspraak</a:t>
            </a:r>
            <a:r>
              <a:rPr lang="fr-FR" sz="2100" dirty="0">
                <a:solidFill>
                  <a:schemeClr val="tx1"/>
                </a:solidFill>
                <a:latin typeface="Calibri" pitchFamily="34" charset="0"/>
              </a:rPr>
              <a:t> – </a:t>
            </a:r>
            <a:r>
              <a:rPr lang="fr-FR" sz="2100" dirty="0" err="1">
                <a:solidFill>
                  <a:schemeClr val="tx1"/>
                </a:solidFill>
                <a:latin typeface="Calibri" pitchFamily="34" charset="0"/>
              </a:rPr>
              <a:t>beslissingsbevoegdheid</a:t>
            </a:r>
            <a:endParaRPr lang="fr-FR" sz="2100" dirty="0">
              <a:solidFill>
                <a:schemeClr val="tx1"/>
              </a:solidFill>
              <a:latin typeface="Calibri" pitchFamily="34" charset="0"/>
            </a:endParaRPr>
          </a:p>
          <a:p>
            <a:pPr lvl="1">
              <a:lnSpc>
                <a:spcPct val="110000"/>
              </a:lnSpc>
              <a:spcBef>
                <a:spcPts val="0"/>
              </a:spcBef>
              <a:buFont typeface="Arial" pitchFamily="34" charset="0"/>
              <a:buChar char="•"/>
              <a:defRPr/>
            </a:pPr>
            <a:r>
              <a:rPr lang="fr-FR" sz="2100" dirty="0" err="1">
                <a:solidFill>
                  <a:schemeClr val="tx1"/>
                </a:solidFill>
                <a:latin typeface="Calibri" pitchFamily="34" charset="0"/>
              </a:rPr>
              <a:t>Informatie</a:t>
            </a:r>
            <a:r>
              <a:rPr lang="fr-FR" sz="2100" dirty="0">
                <a:solidFill>
                  <a:schemeClr val="tx1"/>
                </a:solidFill>
                <a:latin typeface="Calibri" pitchFamily="34" charset="0"/>
              </a:rPr>
              <a:t> en </a:t>
            </a:r>
            <a:r>
              <a:rPr lang="fr-FR" sz="2100" dirty="0" err="1">
                <a:solidFill>
                  <a:schemeClr val="tx1"/>
                </a:solidFill>
                <a:latin typeface="Calibri" pitchFamily="34" charset="0"/>
              </a:rPr>
              <a:t>werkoverleg</a:t>
            </a:r>
            <a:endParaRPr lang="fr-FR" sz="2100" dirty="0">
              <a:solidFill>
                <a:schemeClr val="tx1"/>
              </a:solidFill>
              <a:latin typeface="Calibri" pitchFamily="34" charset="0"/>
            </a:endParaRPr>
          </a:p>
          <a:p>
            <a:pPr lvl="1">
              <a:spcBef>
                <a:spcPts val="0"/>
              </a:spcBef>
              <a:buFont typeface="Arial" pitchFamily="34" charset="0"/>
              <a:buChar char="•"/>
              <a:defRPr/>
            </a:pPr>
            <a:r>
              <a:rPr lang="nl-BE" sz="2000" dirty="0">
                <a:solidFill>
                  <a:schemeClr val="tx1"/>
                </a:solidFill>
                <a:latin typeface="Calibri" pitchFamily="34" charset="0"/>
              </a:rPr>
              <a:t> …</a:t>
            </a:r>
            <a:endParaRPr lang="nl-NL" sz="2000" dirty="0">
              <a:solidFill>
                <a:schemeClr val="tx1"/>
              </a:solidFill>
              <a:latin typeface="Calibri" pitchFamily="34" charset="0"/>
            </a:endParaRPr>
          </a:p>
          <a:p>
            <a:pPr marL="195263" lvl="1" indent="-195263">
              <a:lnSpc>
                <a:spcPct val="120000"/>
              </a:lnSpc>
              <a:buFont typeface="Symbol" pitchFamily="18" charset="2"/>
              <a:buChar char="®"/>
              <a:defRPr/>
            </a:pPr>
            <a:r>
              <a:rPr lang="nl-BE" dirty="0">
                <a:solidFill>
                  <a:schemeClr val="tx1"/>
                </a:solidFill>
                <a:latin typeface="Calibri" pitchFamily="34" charset="0"/>
              </a:rPr>
              <a:t>Mogelijke verbeteracties</a:t>
            </a:r>
          </a:p>
          <a:p>
            <a:pPr lvl="1">
              <a:lnSpc>
                <a:spcPct val="110000"/>
              </a:lnSpc>
              <a:spcBef>
                <a:spcPts val="0"/>
              </a:spcBef>
              <a:buFont typeface="Arial" pitchFamily="34" charset="0"/>
              <a:buChar char="•"/>
              <a:defRPr/>
            </a:pPr>
            <a:r>
              <a:rPr lang="nl-BE" sz="2100" dirty="0">
                <a:solidFill>
                  <a:schemeClr val="tx1"/>
                </a:solidFill>
                <a:latin typeface="Calibri" pitchFamily="34" charset="0"/>
              </a:rPr>
              <a:t>Zichtbaarheid verhogen</a:t>
            </a:r>
          </a:p>
          <a:p>
            <a:pPr lvl="1">
              <a:lnSpc>
                <a:spcPct val="110000"/>
              </a:lnSpc>
              <a:spcBef>
                <a:spcPts val="0"/>
              </a:spcBef>
              <a:buFont typeface="Arial" pitchFamily="34" charset="0"/>
              <a:buChar char="•"/>
              <a:defRPr/>
            </a:pPr>
            <a:r>
              <a:rPr lang="nl-BE" sz="2100" dirty="0">
                <a:solidFill>
                  <a:schemeClr val="tx1"/>
                </a:solidFill>
                <a:latin typeface="Calibri" pitchFamily="34" charset="0"/>
              </a:rPr>
              <a:t>Communicatie! Ook al is het een slecht nieuws boodschap</a:t>
            </a:r>
          </a:p>
          <a:p>
            <a:pPr lvl="1">
              <a:lnSpc>
                <a:spcPct val="110000"/>
              </a:lnSpc>
              <a:spcBef>
                <a:spcPts val="0"/>
              </a:spcBef>
              <a:buFont typeface="Arial" pitchFamily="34" charset="0"/>
              <a:buChar char="•"/>
              <a:defRPr/>
            </a:pPr>
            <a:r>
              <a:rPr lang="nl-BE" sz="2100" dirty="0">
                <a:solidFill>
                  <a:schemeClr val="tx1"/>
                </a:solidFill>
                <a:latin typeface="Calibri" pitchFamily="34" charset="0"/>
              </a:rPr>
              <a:t>Personeelsvergaderingen om plannen en beslissingen toe te lichten</a:t>
            </a:r>
          </a:p>
          <a:p>
            <a:pPr lvl="1">
              <a:lnSpc>
                <a:spcPct val="110000"/>
              </a:lnSpc>
              <a:spcBef>
                <a:spcPts val="0"/>
              </a:spcBef>
              <a:buFont typeface="Arial" pitchFamily="34" charset="0"/>
              <a:buChar char="•"/>
              <a:defRPr/>
            </a:pPr>
            <a:r>
              <a:rPr lang="nl-BE" sz="2100" dirty="0">
                <a:solidFill>
                  <a:schemeClr val="tx1"/>
                </a:solidFill>
                <a:latin typeface="Calibri" pitchFamily="34" charset="0"/>
              </a:rPr>
              <a:t>Onthaalbeleid</a:t>
            </a:r>
          </a:p>
          <a:p>
            <a:pPr lvl="1">
              <a:lnSpc>
                <a:spcPct val="110000"/>
              </a:lnSpc>
              <a:spcBef>
                <a:spcPts val="0"/>
              </a:spcBef>
              <a:buFont typeface="Arial" pitchFamily="34" charset="0"/>
              <a:buChar char="•"/>
              <a:defRPr/>
            </a:pPr>
            <a:r>
              <a:rPr lang="nl-BE" sz="2100" dirty="0">
                <a:solidFill>
                  <a:schemeClr val="tx1"/>
                </a:solidFill>
                <a:latin typeface="Calibri" pitchFamily="34" charset="0"/>
              </a:rPr>
              <a:t>…</a:t>
            </a:r>
          </a:p>
          <a:p>
            <a:endParaRPr lang="nl-BE" dirty="0"/>
          </a:p>
        </p:txBody>
      </p:sp>
    </p:spTree>
    <p:extLst>
      <p:ext uri="{BB962C8B-B14F-4D97-AF65-F5344CB8AC3E}">
        <p14:creationId xmlns:p14="http://schemas.microsoft.com/office/powerpoint/2010/main" val="2110767397"/>
      </p:ext>
    </p:extLst>
  </p:cSld>
  <p:clrMapOvr>
    <a:masterClrMapping/>
  </p:clrMapOvr>
  <p:transition>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31470" y="5517290"/>
            <a:ext cx="8281059" cy="769531"/>
          </a:xfrm>
        </p:spPr>
        <p:txBody>
          <a:bodyPr>
            <a:noAutofit/>
          </a:bodyPr>
          <a:lstStyle/>
          <a:p>
            <a:r>
              <a:rPr lang="nl-BE" sz="2800" dirty="0"/>
              <a:t>Bijkomende informatie </a:t>
            </a:r>
            <a:endParaRPr lang="nl-NL" sz="2800" dirty="0"/>
          </a:p>
        </p:txBody>
      </p:sp>
      <p:sp>
        <p:nvSpPr>
          <p:cNvPr id="5" name="Tijdelijke aanduiding voor afbeelding 1"/>
          <p:cNvSpPr txBox="1">
            <a:spLocks/>
          </p:cNvSpPr>
          <p:nvPr/>
        </p:nvSpPr>
        <p:spPr>
          <a:xfrm>
            <a:off x="152400" y="152400"/>
            <a:ext cx="9144000" cy="5768975"/>
          </a:xfrm>
          <a:prstGeom prst="rect">
            <a:avLst/>
          </a:prstGeom>
        </p:spPr>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11" y="180470"/>
            <a:ext cx="8882063" cy="529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420489"/>
      </p:ext>
    </p:extLst>
  </p:cSld>
  <p:clrMapOvr>
    <a:masterClrMapping/>
  </p:clrMapOvr>
  <p:transition>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Gebruikte afkortingen</a:t>
            </a:r>
          </a:p>
        </p:txBody>
      </p:sp>
      <p:sp>
        <p:nvSpPr>
          <p:cNvPr id="3" name="Tijdelijke aanduiding voor inhoud 2"/>
          <p:cNvSpPr>
            <a:spLocks noGrp="1"/>
          </p:cNvSpPr>
          <p:nvPr>
            <p:ph idx="1"/>
          </p:nvPr>
        </p:nvSpPr>
        <p:spPr/>
        <p:txBody>
          <a:bodyPr>
            <a:normAutofit fontScale="55000" lnSpcReduction="20000"/>
          </a:bodyPr>
          <a:lstStyle/>
          <a:p>
            <a:r>
              <a:rPr lang="nl-BE" dirty="0">
                <a:solidFill>
                  <a:schemeClr val="tx1"/>
                </a:solidFill>
              </a:rPr>
              <a:t>BC 	Basiscomité</a:t>
            </a:r>
          </a:p>
          <a:p>
            <a:r>
              <a:rPr lang="nl-BE" dirty="0">
                <a:solidFill>
                  <a:schemeClr val="tx1"/>
                </a:solidFill>
              </a:rPr>
              <a:t>CBM	Collectieve beschermingsmiddelen</a:t>
            </a:r>
          </a:p>
          <a:p>
            <a:r>
              <a:rPr lang="nl-BE" dirty="0">
                <a:solidFill>
                  <a:schemeClr val="tx1"/>
                </a:solidFill>
              </a:rPr>
              <a:t>CP	Contactpersoon veiligheid</a:t>
            </a:r>
          </a:p>
          <a:p>
            <a:r>
              <a:rPr lang="nl-BE" dirty="0">
                <a:solidFill>
                  <a:schemeClr val="tx1"/>
                </a:solidFill>
              </a:rPr>
              <a:t>EAO	Ernstig arbeidsongeval</a:t>
            </a:r>
          </a:p>
          <a:p>
            <a:r>
              <a:rPr lang="nl-BE" dirty="0">
                <a:solidFill>
                  <a:schemeClr val="tx1"/>
                </a:solidFill>
              </a:rPr>
              <a:t>EDPBW	Externe dienst voor preventie en bescherming op het werk</a:t>
            </a:r>
          </a:p>
          <a:p>
            <a:r>
              <a:rPr lang="nl-BE" dirty="0">
                <a:solidFill>
                  <a:schemeClr val="tx1"/>
                </a:solidFill>
              </a:rPr>
              <a:t>GG	Grensoverschrijdend Gedrag</a:t>
            </a:r>
          </a:p>
          <a:p>
            <a:r>
              <a:rPr lang="nl-BE" dirty="0">
                <a:solidFill>
                  <a:schemeClr val="tx1"/>
                </a:solidFill>
              </a:rPr>
              <a:t>GPD	Gemeenschappelijke preventiedienst</a:t>
            </a:r>
          </a:p>
          <a:p>
            <a:r>
              <a:rPr lang="nl-BE" dirty="0">
                <a:solidFill>
                  <a:schemeClr val="tx1"/>
                </a:solidFill>
              </a:rPr>
              <a:t>GPP	Globaal preventieplan	</a:t>
            </a:r>
          </a:p>
          <a:p>
            <a:r>
              <a:rPr lang="nl-BE" dirty="0">
                <a:solidFill>
                  <a:schemeClr val="tx1"/>
                </a:solidFill>
              </a:rPr>
              <a:t>HL	Hiërarchische lijn</a:t>
            </a:r>
          </a:p>
          <a:p>
            <a:r>
              <a:rPr lang="nl-BE" dirty="0">
                <a:solidFill>
                  <a:schemeClr val="tx1"/>
                </a:solidFill>
              </a:rPr>
              <a:t>IPA	Interne Preventieadviseur</a:t>
            </a:r>
          </a:p>
          <a:p>
            <a:r>
              <a:rPr lang="nl-BE" dirty="0">
                <a:solidFill>
                  <a:schemeClr val="tx1"/>
                </a:solidFill>
              </a:rPr>
              <a:t>JAP	Jaaractieplan</a:t>
            </a:r>
          </a:p>
          <a:p>
            <a:r>
              <a:rPr lang="nl-BE" dirty="0">
                <a:solidFill>
                  <a:schemeClr val="tx1"/>
                </a:solidFill>
              </a:rPr>
              <a:t>OM 	Openbaar Ministerie</a:t>
            </a:r>
          </a:p>
          <a:p>
            <a:r>
              <a:rPr lang="nl-BE" dirty="0">
                <a:solidFill>
                  <a:schemeClr val="tx1"/>
                </a:solidFill>
              </a:rPr>
              <a:t>OSGW	Ongewenst seksueel gedrag op het werk</a:t>
            </a:r>
          </a:p>
          <a:p>
            <a:r>
              <a:rPr lang="nl-BE" dirty="0">
                <a:solidFill>
                  <a:schemeClr val="tx1"/>
                </a:solidFill>
              </a:rPr>
              <a:t>PA AA	Preventieadviseur arbeidsarts</a:t>
            </a:r>
          </a:p>
          <a:p>
            <a:r>
              <a:rPr lang="nl-BE" dirty="0">
                <a:solidFill>
                  <a:schemeClr val="tx1"/>
                </a:solidFill>
              </a:rPr>
              <a:t>PAPA 	Preventieadviseur psychosociale aspecten van het werk</a:t>
            </a:r>
          </a:p>
          <a:p>
            <a:r>
              <a:rPr lang="nl-BE" dirty="0">
                <a:solidFill>
                  <a:schemeClr val="tx1"/>
                </a:solidFill>
              </a:rPr>
              <a:t>PBM	Persoonlijke beschermingsmiddelen</a:t>
            </a:r>
          </a:p>
          <a:p>
            <a:r>
              <a:rPr lang="nl-BE" dirty="0">
                <a:solidFill>
                  <a:schemeClr val="tx1"/>
                </a:solidFill>
              </a:rPr>
              <a:t>PSR	Psychosociale risico’s</a:t>
            </a:r>
          </a:p>
          <a:p>
            <a:r>
              <a:rPr lang="nl-BE" dirty="0">
                <a:solidFill>
                  <a:schemeClr val="tx1"/>
                </a:solidFill>
              </a:rPr>
              <a:t>PTS	Post traumatische Stress</a:t>
            </a:r>
          </a:p>
          <a:p>
            <a:r>
              <a:rPr lang="nl-BE" dirty="0">
                <a:solidFill>
                  <a:schemeClr val="tx1"/>
                </a:solidFill>
              </a:rPr>
              <a:t>RA	Risicoanalyse</a:t>
            </a:r>
          </a:p>
          <a:p>
            <a:r>
              <a:rPr lang="nl-BE" dirty="0">
                <a:solidFill>
                  <a:schemeClr val="tx1"/>
                </a:solidFill>
              </a:rPr>
              <a:t>TC 	Tussencomité</a:t>
            </a:r>
          </a:p>
          <a:p>
            <a:r>
              <a:rPr lang="nl-BE" dirty="0">
                <a:solidFill>
                  <a:schemeClr val="tx1"/>
                </a:solidFill>
              </a:rPr>
              <a:t>TCCN	Tussentijds Comité op Centraal Niveau</a:t>
            </a:r>
          </a:p>
          <a:p>
            <a:r>
              <a:rPr lang="nl-BE" dirty="0">
                <a:solidFill>
                  <a:schemeClr val="tx1"/>
                </a:solidFill>
              </a:rPr>
              <a:t>TWW	Toezicht welzijn op het werk</a:t>
            </a:r>
          </a:p>
          <a:p>
            <a:r>
              <a:rPr lang="nl-BE" dirty="0">
                <a:solidFill>
                  <a:schemeClr val="tx1"/>
                </a:solidFill>
              </a:rPr>
              <a:t>VP	Vertrouwenspersoon</a:t>
            </a:r>
          </a:p>
        </p:txBody>
      </p:sp>
    </p:spTree>
    <p:extLst>
      <p:ext uri="{BB962C8B-B14F-4D97-AF65-F5344CB8AC3E}">
        <p14:creationId xmlns:p14="http://schemas.microsoft.com/office/powerpoint/2010/main" val="2470499777"/>
      </p:ext>
    </p:extLst>
  </p:cSld>
  <p:clrMapOvr>
    <a:masterClrMapping/>
  </p:clrMapOvr>
  <p:transition>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Bijkomende informatie </a:t>
            </a:r>
          </a:p>
        </p:txBody>
      </p:sp>
      <p:sp>
        <p:nvSpPr>
          <p:cNvPr id="3" name="Tijdelijke aanduiding voor inhoud 2"/>
          <p:cNvSpPr>
            <a:spLocks noGrp="1"/>
          </p:cNvSpPr>
          <p:nvPr>
            <p:ph idx="1"/>
          </p:nvPr>
        </p:nvSpPr>
        <p:spPr/>
        <p:txBody>
          <a:bodyPr>
            <a:normAutofit fontScale="92500" lnSpcReduction="20000"/>
          </a:bodyPr>
          <a:lstStyle/>
          <a:p>
            <a:pPr marL="342900" lvl="1" indent="-342900" fontAlgn="base">
              <a:lnSpc>
                <a:spcPct val="110000"/>
              </a:lnSpc>
              <a:spcAft>
                <a:spcPct val="0"/>
              </a:spcAft>
              <a:buFont typeface="Arial" pitchFamily="34" charset="0"/>
              <a:buChar char="•"/>
              <a:defRPr/>
            </a:pPr>
            <a:r>
              <a:rPr lang="fr-BE" dirty="0">
                <a:cs typeface="Arial" panose="020B0604020202020204" pitchFamily="34" charset="0"/>
                <a:hlinkClick r:id="rId2"/>
              </a:rPr>
              <a:t>www.werk.belgie.be</a:t>
            </a: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r>
              <a:rPr lang="fr-BE" dirty="0">
                <a:cs typeface="Arial" panose="020B0604020202020204" pitchFamily="34" charset="0"/>
                <a:hlinkClick r:id="rId3"/>
              </a:rPr>
              <a:t>www.beswic.be</a:t>
            </a: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r>
              <a:rPr lang="fr-BE" dirty="0">
                <a:cs typeface="Arial" panose="020B0604020202020204" pitchFamily="34" charset="0"/>
                <a:hlinkClick r:id="rId4"/>
              </a:rPr>
              <a:t>www.respectophetwerk.be</a:t>
            </a: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r>
              <a:rPr lang="fr-BE" dirty="0">
                <a:cs typeface="Arial" panose="020B0604020202020204" pitchFamily="34" charset="0"/>
                <a:hlinkClick r:id="rId5"/>
              </a:rPr>
              <a:t>www.voeljegoedophetwerk.be</a:t>
            </a: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r>
              <a:rPr lang="fr-BE" dirty="0">
                <a:cs typeface="Arial" panose="020B0604020202020204" pitchFamily="34" charset="0"/>
                <a:hlinkClick r:id="rId6"/>
              </a:rPr>
              <a:t>http://www.onderwijs.vlaanderen.be/psychosociale-risicos-op-het-werk</a:t>
            </a: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endParaRPr lang="fr-BE" dirty="0">
              <a:cs typeface="Arial" panose="020B0604020202020204" pitchFamily="34" charset="0"/>
            </a:endParaRPr>
          </a:p>
          <a:p>
            <a:pPr marL="342900" lvl="1" indent="-342900" fontAlgn="base">
              <a:lnSpc>
                <a:spcPct val="110000"/>
              </a:lnSpc>
              <a:spcAft>
                <a:spcPct val="0"/>
              </a:spcAft>
              <a:buFont typeface="Arial" pitchFamily="34" charset="0"/>
              <a:buChar char="•"/>
              <a:defRPr/>
            </a:pPr>
            <a:r>
              <a:rPr lang="fr-BE">
                <a:cs typeface="Arial" panose="020B0604020202020204" pitchFamily="34" charset="0"/>
                <a:hlinkClick r:id="rId7"/>
              </a:rPr>
              <a:t>https://pro.g-o.be/gezondheid-en-preventie</a:t>
            </a:r>
            <a:endParaRPr lang="fr-BE">
              <a:cs typeface="Arial" panose="020B0604020202020204" pitchFamily="34" charset="0"/>
            </a:endParaRPr>
          </a:p>
          <a:p>
            <a:pPr marL="342900" lvl="1" indent="-342900" fontAlgn="base">
              <a:lnSpc>
                <a:spcPct val="110000"/>
              </a:lnSpc>
              <a:spcAft>
                <a:spcPct val="0"/>
              </a:spcAft>
              <a:buFont typeface="Arial" pitchFamily="34" charset="0"/>
              <a:buChar char="•"/>
              <a:defRPr/>
            </a:pPr>
            <a:r>
              <a:rPr lang="fr-BE" sz="2000">
                <a:cs typeface="Arial" panose="020B0604020202020204" pitchFamily="34" charset="0"/>
                <a:hlinkClick r:id="rId8"/>
              </a:rPr>
              <a:t>Ann.goeman@g-o.be</a:t>
            </a:r>
            <a:endParaRPr lang="fr-BE" sz="2000" dirty="0">
              <a:cs typeface="Arial" panose="020B0604020202020204" pitchFamily="34" charset="0"/>
            </a:endParaRPr>
          </a:p>
          <a:p>
            <a:pPr marL="342900" lvl="0" indent="-342900" fontAlgn="base">
              <a:spcAft>
                <a:spcPct val="0"/>
              </a:spcAft>
              <a:buClr>
                <a:srgbClr val="6CA02F"/>
              </a:buClr>
              <a:buFontTx/>
              <a:buChar char="•"/>
            </a:pPr>
            <a:endParaRPr lang="fr-BE" kern="0" dirty="0">
              <a:solidFill>
                <a:srgbClr val="000000"/>
              </a:solidFill>
              <a:latin typeface="Arial"/>
            </a:endParaRPr>
          </a:p>
          <a:p>
            <a:pPr marL="342900" lvl="0" indent="-342900" fontAlgn="base">
              <a:spcAft>
                <a:spcPct val="0"/>
              </a:spcAft>
              <a:buClr>
                <a:srgbClr val="6CA02F"/>
              </a:buClr>
              <a:buFontTx/>
              <a:buChar char="•"/>
            </a:pPr>
            <a:endParaRPr lang="fr-BE" kern="0" dirty="0">
              <a:solidFill>
                <a:srgbClr val="000000"/>
              </a:solidFill>
              <a:latin typeface="Arial"/>
            </a:endParaRPr>
          </a:p>
          <a:p>
            <a:pPr marL="342900" lvl="0" indent="-342900" fontAlgn="base">
              <a:spcAft>
                <a:spcPct val="0"/>
              </a:spcAft>
              <a:buClr>
                <a:srgbClr val="6CA02F"/>
              </a:buClr>
              <a:buFontTx/>
              <a:buChar char="•"/>
            </a:pPr>
            <a:endParaRPr lang="fr-BE" kern="0" dirty="0">
              <a:solidFill>
                <a:srgbClr val="000000"/>
              </a:solidFill>
              <a:latin typeface="Arial"/>
            </a:endParaRPr>
          </a:p>
          <a:p>
            <a:pPr marL="342900" lvl="0" indent="-342900" fontAlgn="base">
              <a:spcAft>
                <a:spcPct val="0"/>
              </a:spcAft>
              <a:buClr>
                <a:srgbClr val="6CA02F"/>
              </a:buClr>
              <a:buFontTx/>
              <a:buChar char="•"/>
            </a:pPr>
            <a:endParaRPr lang="fr-BE" kern="0" dirty="0">
              <a:solidFill>
                <a:srgbClr val="000000"/>
              </a:solidFill>
              <a:latin typeface="Arial"/>
            </a:endParaRPr>
          </a:p>
          <a:p>
            <a:pPr marL="342900" lvl="0" indent="-342900" fontAlgn="base">
              <a:spcAft>
                <a:spcPct val="0"/>
              </a:spcAft>
              <a:buClr>
                <a:srgbClr val="6CA02F"/>
              </a:buClr>
              <a:buFontTx/>
              <a:buChar char="•"/>
            </a:pPr>
            <a:endParaRPr lang="fr-BE" kern="0" dirty="0">
              <a:solidFill>
                <a:srgbClr val="000000"/>
              </a:solidFill>
              <a:latin typeface="Arial"/>
            </a:endParaRPr>
          </a:p>
          <a:p>
            <a:endParaRPr lang="nl-BE" dirty="0"/>
          </a:p>
        </p:txBody>
      </p:sp>
    </p:spTree>
    <p:extLst>
      <p:ext uri="{BB962C8B-B14F-4D97-AF65-F5344CB8AC3E}">
        <p14:creationId xmlns:p14="http://schemas.microsoft.com/office/powerpoint/2010/main" val="3326102059"/>
      </p:ext>
    </p:extLst>
  </p:cSld>
  <p:clrMapOvr>
    <a:masterClrMapping/>
  </p:clrMapOvr>
  <p:transition>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a:bodyPr>
          <a:lstStyle/>
          <a:p>
            <a:br>
              <a:rPr lang="nl-BE" sz="3200" dirty="0"/>
            </a:br>
            <a:br>
              <a:rPr lang="nl-BE" sz="3200" dirty="0"/>
            </a:br>
            <a:r>
              <a:rPr lang="nl-BE" sz="3200" dirty="0">
                <a:solidFill>
                  <a:schemeClr val="tx2"/>
                </a:solidFill>
              </a:rPr>
              <a:t>Bedankt voor uw aandacht!</a:t>
            </a:r>
            <a:endParaRPr lang="nl-NL" sz="3200" dirty="0">
              <a:solidFill>
                <a:schemeClr val="tx2"/>
              </a:solidFill>
            </a:endParaRPr>
          </a:p>
        </p:txBody>
      </p:sp>
      <p:sp>
        <p:nvSpPr>
          <p:cNvPr id="2" name="Tijdelijke aanduiding voor tekst 1"/>
          <p:cNvSpPr>
            <a:spLocks noGrp="1"/>
          </p:cNvSpPr>
          <p:nvPr>
            <p:ph type="body" sz="quarter" idx="15"/>
          </p:nvPr>
        </p:nvSpPr>
        <p:spPr/>
        <p:txBody>
          <a:bodyPr/>
          <a:lstStyle/>
          <a:p>
            <a:endParaRPr lang="nl-NL"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560"/>
            <a:ext cx="4572000" cy="590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jdelijke aanduiding voor afbeelding 2"/>
          <p:cNvSpPr>
            <a:spLocks noGrp="1"/>
          </p:cNvSpPr>
          <p:nvPr>
            <p:ph type="pic" sz="quarter" idx="13"/>
          </p:nvPr>
        </p:nvSpPr>
        <p:spPr>
          <a:xfrm>
            <a:off x="0" y="260560"/>
            <a:ext cx="4572000" cy="5904820"/>
          </a:xfrm>
        </p:spPr>
      </p:sp>
    </p:spTree>
    <p:extLst>
      <p:ext uri="{BB962C8B-B14F-4D97-AF65-F5344CB8AC3E}">
        <p14:creationId xmlns:p14="http://schemas.microsoft.com/office/powerpoint/2010/main" val="1869858996"/>
      </p:ext>
    </p:extLst>
  </p:cSld>
  <p:clrMapOvr>
    <a:masterClrMapping/>
  </p:clrMapOvr>
  <p:transition>
    <p:fade/>
  </p:transition>
</p:sld>
</file>

<file path=ppt/theme/theme1.xml><?xml version="1.0" encoding="utf-8"?>
<a:theme xmlns:a="http://schemas.openxmlformats.org/drawingml/2006/main" name="201408 28 - nieuwe wetgeving Psy - Presentatie CoRA">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O-thema-blauw">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GO-thema-oranje">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Go-thema-groen">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documentManagement>
    <TaxCatchAll xmlns="cfc230b1-6dd3-467a-8fcc-dfa9df38b740">
      <Value>27</Value>
      <Value>1</Value>
      <Value>14</Value>
    </TaxCatchAll>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GOPRO-1830562155-11012</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52d3af4a-877c-48c4-b9d1-2834edffd7d4</GOProMigratieBronGUID>
    <GOProMigratieBronlocatie xmlns="cfc230b1-6dd3-467a-8fcc-dfa9df38b740">https://probeheer.g-o.be/blog/documents</GOProMigratieBronlocatie>
    <_dlc_DocIdUrl xmlns="cfc230b1-6dd3-467a-8fcc-dfa9df38b740">
      <Url>https://gemeenschapsonderwijs.sharepoint.com/sites/prodoc/_layouts/15/DocIdRedir.aspx?ID=GOPRO-1830562155-11012</Url>
      <Description>GOPRO-1830562155-11012</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lcf76f155ced4ddcb4097134ff3c332f xmlns="90099885-9432-4caf-9870-10dd17e557c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6cf31070f0c65a1d4285a7b1a20148c1">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70d905a3a207ce35ac5dfb888c18480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01F221-318E-4BC7-A41B-207A6F95218C}"/>
</file>

<file path=customXml/itemProps2.xml><?xml version="1.0" encoding="utf-8"?>
<ds:datastoreItem xmlns:ds="http://schemas.openxmlformats.org/officeDocument/2006/customXml" ds:itemID="{4722F4A9-F2BC-48CA-A7C4-778732D971E8}">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customXml/itemProps3.xml><?xml version="1.0" encoding="utf-8"?>
<ds:datastoreItem xmlns:ds="http://schemas.openxmlformats.org/officeDocument/2006/customXml" ds:itemID="{D6ABDC42-7F49-449D-808F-353C907C26F7}">
  <ds:schemaRefs>
    <ds:schemaRef ds:uri="http://schemas.microsoft.com/sharepoint/v3/contenttype/forms"/>
  </ds:schemaRefs>
</ds:datastoreItem>
</file>

<file path=customXml/itemProps4.xml><?xml version="1.0" encoding="utf-8"?>
<ds:datastoreItem xmlns:ds="http://schemas.openxmlformats.org/officeDocument/2006/customXml" ds:itemID="{82BB4AC1-558B-4E21-9816-1A5A6CA8C1FF}"/>
</file>

<file path=docProps/app.xml><?xml version="1.0" encoding="utf-8"?>
<Properties xmlns="http://schemas.openxmlformats.org/officeDocument/2006/extended-properties" xmlns:vt="http://schemas.openxmlformats.org/officeDocument/2006/docPropsVTypes">
  <Template>201408 28 - nieuwe wetgeving Psy - Presentatie CoRA</Template>
  <TotalTime>46158</TotalTime>
  <Words>4961</Words>
  <Application>Microsoft Office PowerPoint</Application>
  <PresentationFormat>Diavoorstelling (4:3)</PresentationFormat>
  <Paragraphs>776</Paragraphs>
  <Slides>76</Slides>
  <Notes>32</Notes>
  <HiddenSlides>0</HiddenSlides>
  <MMClips>0</MMClips>
  <ScaleCrop>false</ScaleCrop>
  <HeadingPairs>
    <vt:vector size="6" baseType="variant">
      <vt:variant>
        <vt:lpstr>Gebruikte lettertypen</vt:lpstr>
      </vt:variant>
      <vt:variant>
        <vt:i4>7</vt:i4>
      </vt:variant>
      <vt:variant>
        <vt:lpstr>Thema</vt:lpstr>
      </vt:variant>
      <vt:variant>
        <vt:i4>4</vt:i4>
      </vt:variant>
      <vt:variant>
        <vt:lpstr>Diatitels</vt:lpstr>
      </vt:variant>
      <vt:variant>
        <vt:i4>76</vt:i4>
      </vt:variant>
    </vt:vector>
  </HeadingPairs>
  <TitlesOfParts>
    <vt:vector size="87" baseType="lpstr">
      <vt:lpstr>ＭＳ Ｐゴシック</vt:lpstr>
      <vt:lpstr>Arial</vt:lpstr>
      <vt:lpstr>Calibri</vt:lpstr>
      <vt:lpstr>FlandersArtSans-Light</vt:lpstr>
      <vt:lpstr>Symbol</vt:lpstr>
      <vt:lpstr>Webdings</vt:lpstr>
      <vt:lpstr>Wingdings</vt:lpstr>
      <vt:lpstr>201408 28 - nieuwe wetgeving Psy - Presentatie CoRA</vt:lpstr>
      <vt:lpstr>GO-thema-blauw</vt:lpstr>
      <vt:lpstr>GO-thema-oranje</vt:lpstr>
      <vt:lpstr>Go-thema-groen</vt:lpstr>
      <vt:lpstr>Basisvorming veiligheid niveau 3  Psychosociale risico’s op het werk</vt:lpstr>
      <vt:lpstr>Inhoud </vt:lpstr>
      <vt:lpstr>Wettelijke context en begrippenkader</vt:lpstr>
      <vt:lpstr>Wettelijke bepalingen rond psychosociale risico’s op het werk</vt:lpstr>
      <vt:lpstr>Definitie  Psychosociale risico’s op het werk</vt:lpstr>
      <vt:lpstr>Ruime Focus binnen een duidelijk kader</vt:lpstr>
      <vt:lpstr>Preventiebeleid psychosociale risico’s op het werk</vt:lpstr>
      <vt:lpstr>Betrokken actoren welzijnsbeleid</vt:lpstr>
      <vt:lpstr>Betrokken actoren welzijnsbeleid</vt:lpstr>
      <vt:lpstr>Focus op preventie </vt:lpstr>
      <vt:lpstr>Preventie obv RA en evaluatie</vt:lpstr>
      <vt:lpstr>Preventie obv RA = Kwaliteitszorg - PDCA-cyclus</vt:lpstr>
      <vt:lpstr>Preventiebeleid psychosociale risico’s op het werk  Risicoanalyse a priori</vt:lpstr>
      <vt:lpstr>Preventiebeleid psychosociale risico’s op het werk  Risicoanalyse a priori</vt:lpstr>
      <vt:lpstr>Preventiebeleid psychosociale risico’s op het werk Risicoanalyse van een specifieke arbeidssituatie</vt:lpstr>
      <vt:lpstr>Preventiebeleid psychosociale risico’s op het werk Risicoanalyse van een specifieke arbeidssituatie</vt:lpstr>
      <vt:lpstr>Preventiebeleid psychosociale risico’s op het werk Risicoanalyse van een specifieke arbeidssituatie</vt:lpstr>
      <vt:lpstr>Preventiebeleid psychosociale risico’s op het werk Risicoanalyse onrechtmatige gedragingen door derden </vt:lpstr>
      <vt:lpstr>Preventiebeleid psychosociale risico’s op het werk Register van feiten van derden</vt:lpstr>
      <vt:lpstr>Preventiebeleid psychosociale risico’s op het werk Register van feiten door derden</vt:lpstr>
      <vt:lpstr>Preventiebeleid psychosociale risico’s op het werk Ondersteuning slachtoffers geweld door derden</vt:lpstr>
      <vt:lpstr>Preventiebeleid psychosociale risico’s op het werk Evaluatie van het preventiebeleid</vt:lpstr>
      <vt:lpstr>Preventiebeleid psychosociale risico’s op het werk Evaluatie van het preventiebeleid</vt:lpstr>
      <vt:lpstr>Preventiebeleid psychosociale risico’s op het werk Documenten van het preventiebeleid</vt:lpstr>
      <vt:lpstr>Betrokken actoren Rollen en statuut bij het preventiebeleid</vt:lpstr>
      <vt:lpstr>Betrokken actoren bij het preventiebeleid PSR Overzicht</vt:lpstr>
      <vt:lpstr>Rol en statuut betrokken actoren preventiebeleid De werkgever</vt:lpstr>
      <vt:lpstr>Rol en statuut betrokken actoren preventiebeleid De werkgever</vt:lpstr>
      <vt:lpstr>Rol en statuut betrokken actoren preventiebeleid Personeelsleden </vt:lpstr>
      <vt:lpstr>Rol en statuut betrokken actoren preventiebeleid Leden van de hiërarchische lijn</vt:lpstr>
      <vt:lpstr>Rol en statuut betrokken actoren preventiebeleid Vertrouwenspersoon</vt:lpstr>
      <vt:lpstr>Rol en statuut betrokken actoren preventiebeleid Vertrouwenspersoon</vt:lpstr>
      <vt:lpstr>Rol en statuut betrokken actoren preventiebeleid Vertrouwenspersoon</vt:lpstr>
      <vt:lpstr>Rol en statuut betrokken actoren preventiebeleid Vertrouwenspersoon</vt:lpstr>
      <vt:lpstr>Rol en statuut betrokken actoren preventiebeleid Vertrouwenspersoon</vt:lpstr>
      <vt:lpstr>Rol en statuut betrokken actoren preventiebeleid Preventieadviseur psychosociale aspecten</vt:lpstr>
      <vt:lpstr>Rol en statuut betrokken actoren preventiebeleid Preventieadviseur psychosociale aspecten</vt:lpstr>
      <vt:lpstr>Rol en statuut betrokken actoren preventiebeleid Preventieadviseur arbeidsarts</vt:lpstr>
      <vt:lpstr>Rol en statuut betrokken actoren preventiebeleid PA interne dienst PBW (GPD GO!)</vt:lpstr>
      <vt:lpstr>Rol en statuut betrokken actoren preventiebeleid BC, TC, TCCN (het bevoegde comité)</vt:lpstr>
      <vt:lpstr>Rol en statuut betrokken actoren preventiebeleid BC, TC, TCCN (het bevoegde comité)</vt:lpstr>
      <vt:lpstr>Interne procedure Actiemogelijkheden op individueel niveau</vt:lpstr>
      <vt:lpstr>Actiemiddelen op individueel niveau Een personeelslid met een probleem…</vt:lpstr>
      <vt:lpstr>Actiemiddelen op individueel niveau Een personeelslid met een probleem…</vt:lpstr>
      <vt:lpstr>Actiemiddelen op individueel niveau Interne procedure – verzoek tot psychosociale interventie</vt:lpstr>
      <vt:lpstr>Actiemiddelen op individueel niveau Interne procedure – verzoek tot psychosociale interventie</vt:lpstr>
      <vt:lpstr>Formeel verzoek met hoofdzakelijk  collectief karakter</vt:lpstr>
      <vt:lpstr> Actiemiddelen op individueel niveau Verzoek tot informele interventie bij VP of PAPA </vt:lpstr>
      <vt:lpstr>Actiemiddelen op individueel niveau Verzoek tot formele interventie bij PAPA</vt:lpstr>
      <vt:lpstr>Actiemiddelen op individueel niveau Verzoek tot formele interventie bij PAPA</vt:lpstr>
      <vt:lpstr>Actiemiddelen op individueel niveau Verzoek met hoofdzakelijk collectief karakter</vt:lpstr>
      <vt:lpstr>Actiemiddelen op individueel niveau Verzoek met hoofdzakelijk collectief karakter</vt:lpstr>
      <vt:lpstr>Actiemiddelen op individueel niveau Verzoek met hoofdzakelijk collectief karakter</vt:lpstr>
      <vt:lpstr>Actiemiddelen op individueel niveau Verzoek met hoofdzakelijk individueel karakter</vt:lpstr>
      <vt:lpstr>Actiemiddelen op individueel niveau Verzoek met hoofdzakelijk individueel karakter</vt:lpstr>
      <vt:lpstr>Actiemiddelen op individueel niveau  Van collectief verzoek naar individueel verzoek</vt:lpstr>
      <vt:lpstr>Actiemiddelen op individueel niveau Verzoek voor pesterijen, geweld en OSGW</vt:lpstr>
      <vt:lpstr>Actiemiddelen op individueel niveau Verzoek voor pesterijen, geweld en OSGW</vt:lpstr>
      <vt:lpstr>Actiemiddelen op individueel niveau Verzoek voor pesterijen, geweld en OSGW</vt:lpstr>
      <vt:lpstr>Actiemiddelen op individueel niveau Bescherming tegen represailles</vt:lpstr>
      <vt:lpstr>Concrete preventie</vt:lpstr>
      <vt:lpstr>Concrete preventie Primaire maatregelen om PSR te voorkomen</vt:lpstr>
      <vt:lpstr>Concrete preventie Primaire maatregelen om PSR te voorkomen</vt:lpstr>
      <vt:lpstr>Concrete preventie Primaire maatregelen om PSR te voorkomen</vt:lpstr>
      <vt:lpstr>Concrete preventie Primaire maatregelen om PSR te voorkomen</vt:lpstr>
      <vt:lpstr>Concrete preventie Primaire maatregelen om PSR te voorkomen</vt:lpstr>
      <vt:lpstr>Concrete preventie Primaire maatregelen om PSR te voorkomen</vt:lpstr>
      <vt:lpstr>Concrete preventie Risicofactoren voor het psychosociaal welzijn – 5 A’s</vt:lpstr>
      <vt:lpstr>Concrete preventie Risicofactoren voor het psychosociaal welzijn – 5 A’s</vt:lpstr>
      <vt:lpstr>Concrete preventie Risicofactoren voor het psychosociaal welzijn – 5 A’s</vt:lpstr>
      <vt:lpstr>Concrete preventie Risicofactoren voor het psychosociaal welzijn – 5 A’s</vt:lpstr>
      <vt:lpstr>Concrete preventie Risicofactoren voor het psychosociaal welzijn – 5 A’s</vt:lpstr>
      <vt:lpstr>Bijkomende informatie </vt:lpstr>
      <vt:lpstr>Gebruikte afkortingen</vt:lpstr>
      <vt:lpstr>Bijkomende informatie </vt:lpstr>
      <vt:lpstr>  Bedankt voor uw aandacht!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Psychosociale risico’s op het werk - versie 2021-05 - Opleiding Gemeenschappelijke preventiedienst </dc:title>
  <dc:creator>Administrator</dc:creator>
  <cp:lastModifiedBy>Ronsmans Anneleen</cp:lastModifiedBy>
  <cp:revision>187</cp:revision>
  <dcterms:created xsi:type="dcterms:W3CDTF">2014-09-02T10:07:24Z</dcterms:created>
  <dcterms:modified xsi:type="dcterms:W3CDTF">2021-04-29T07:47:30Z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3338;#Preventie ＆ gezondheid|74497710-46e9-4331-b6ac-6a3cbbde3f24</vt:lpwstr>
  </property>
  <property fmtid="{D5CDD505-2E9C-101B-9397-08002B2CF9AE}" pid="4" name="GO_TonenOp">
    <vt:lpwstr>2857;#Psychosociale risico's - Onthaal|fa0edb7c-8a37-436b-9d7d-50283579a754</vt:lpwstr>
  </property>
  <property fmtid="{D5CDD505-2E9C-101B-9397-08002B2CF9AE}" pid="5" name="GO_Onderwijsniveau2">
    <vt:lpwstr>3549;#Alle onderwijsniveaus|84f2a1a1-24f4-447c-8d77-179c3805c0a6</vt:lpwstr>
  </property>
  <property fmtid="{D5CDD505-2E9C-101B-9397-08002B2CF9AE}" pid="6" name="Order">
    <vt:r8>1101200</vt:r8>
  </property>
  <property fmtid="{D5CDD505-2E9C-101B-9397-08002B2CF9AE}" pid="7" name="GOProPublicatiestatus">
    <vt:lpwstr>1;#Online|5d773375-47c0-4896-afa8-6eac5ed3e165</vt:lpwstr>
  </property>
  <property fmtid="{D5CDD505-2E9C-101B-9397-08002B2CF9AE}" pid="8" name="GOProOnderwijsniveaus">
    <vt:lpwstr>14;#Alle onderwijsniveaus|2fe7c676-0ce6-4fab-b265-4b19c15279a5</vt:lpwstr>
  </property>
  <property fmtid="{D5CDD505-2E9C-101B-9397-08002B2CF9AE}" pid="9" name="GOProSchooljaar">
    <vt:lpwstr/>
  </property>
  <property fmtid="{D5CDD505-2E9C-101B-9397-08002B2CF9AE}" pid="10" name="GOProThemas">
    <vt:lpwstr>27;#Preventie|00aa7f27-fbf1-4e92-ba0a-40ec8d784003</vt:lpwstr>
  </property>
  <property fmtid="{D5CDD505-2E9C-101B-9397-08002B2CF9AE}" pid="11" name="GOProOorsprong">
    <vt:lpwstr/>
  </property>
  <property fmtid="{D5CDD505-2E9C-101B-9397-08002B2CF9AE}" pid="12" name="GOProJaar">
    <vt:lpwstr/>
  </property>
  <property fmtid="{D5CDD505-2E9C-101B-9397-08002B2CF9AE}" pid="13" name="_dlc_DocIdItemGuid">
    <vt:lpwstr>1ce17c9a-4a1a-4907-bc81-de8d22bd0e92</vt:lpwstr>
  </property>
  <property fmtid="{D5CDD505-2E9C-101B-9397-08002B2CF9AE}" pid="14" name="MediaServiceImageTags">
    <vt:lpwstr/>
  </property>
</Properties>
</file>